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60" r:id="rId8"/>
    <p:sldId id="27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109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96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49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7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95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6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5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8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4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8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0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4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3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5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8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61216"/>
            <a:ext cx="7766936" cy="164630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Kiran gavini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Id-16227237</a:t>
            </a:r>
          </a:p>
        </p:txBody>
      </p:sp>
    </p:spTree>
    <p:extLst>
      <p:ext uri="{BB962C8B-B14F-4D97-AF65-F5344CB8AC3E}">
        <p14:creationId xmlns:p14="http://schemas.microsoft.com/office/powerpoint/2010/main" val="129666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37"/>
            <a:ext cx="4232479" cy="31920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7991" y="249342"/>
            <a:ext cx="1600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Validation RBE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79" y="1355109"/>
            <a:ext cx="4117195" cy="30082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655691" y="480558"/>
            <a:ext cx="109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Train RBE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674" y="1450510"/>
            <a:ext cx="3896943" cy="292270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691599" y="295892"/>
            <a:ext cx="981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Test RBE</a:t>
            </a:r>
          </a:p>
        </p:txBody>
      </p:sp>
    </p:spTree>
    <p:extLst>
      <p:ext uri="{BB962C8B-B14F-4D97-AF65-F5344CB8AC3E}">
        <p14:creationId xmlns:p14="http://schemas.microsoft.com/office/powerpoint/2010/main" val="119595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11364"/>
            <a:ext cx="4135464" cy="31015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65" y="1811364"/>
            <a:ext cx="4130300" cy="3097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845" y="1811364"/>
            <a:ext cx="3970155" cy="3099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87111" y="780104"/>
            <a:ext cx="871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Test RB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65765" y="780104"/>
            <a:ext cx="98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Train RB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884" y="780104"/>
            <a:ext cx="148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Validation RB</a:t>
            </a:r>
          </a:p>
        </p:txBody>
      </p:sp>
    </p:spTree>
    <p:extLst>
      <p:ext uri="{BB962C8B-B14F-4D97-AF65-F5344CB8AC3E}">
        <p14:creationId xmlns:p14="http://schemas.microsoft.com/office/powerpoint/2010/main" val="343532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444" y="1528949"/>
            <a:ext cx="12879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graphs for RBE and RB are plotted according to </a:t>
            </a:r>
            <a:r>
              <a:rPr lang="en-US" dirty="0" err="1"/>
              <a:t>ezroc</a:t>
            </a:r>
            <a:r>
              <a:rPr lang="en-US" dirty="0"/>
              <a:t> function for </a:t>
            </a:r>
            <a:r>
              <a:rPr lang="en-US" dirty="0" err="1"/>
              <a:t>Validation,Test</a:t>
            </a:r>
            <a:r>
              <a:rPr lang="en-US" dirty="0"/>
              <a:t> and Training sets. Training graph of RBE </a:t>
            </a:r>
          </a:p>
          <a:p>
            <a:r>
              <a:rPr lang="en-US" dirty="0"/>
              <a:t>has 100% Area under the curve and these observations change randomly for each iteration based on different spread values </a:t>
            </a:r>
          </a:p>
          <a:p>
            <a:r>
              <a:rPr lang="en-US" dirty="0"/>
              <a:t>used in for </a:t>
            </a:r>
            <a:r>
              <a:rPr lang="en-US" dirty="0" err="1"/>
              <a:t>for</a:t>
            </a:r>
            <a:r>
              <a:rPr lang="en-US" dirty="0"/>
              <a:t> loop. The graphs are plotted between GAR and FAR. </a:t>
            </a:r>
          </a:p>
        </p:txBody>
      </p:sp>
    </p:spTree>
    <p:extLst>
      <p:ext uri="{BB962C8B-B14F-4D97-AF65-F5344CB8AC3E}">
        <p14:creationId xmlns:p14="http://schemas.microsoft.com/office/powerpoint/2010/main" val="291276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Task1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896471"/>
            <a:ext cx="8596668" cy="5961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 is divided into different test, training and validation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values of Spread and GOAL are taken to check performance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CODE:</a:t>
            </a:r>
          </a:p>
          <a:p>
            <a:r>
              <a:rPr lang="en-US" dirty="0"/>
              <a:t>load('</a:t>
            </a:r>
            <a:r>
              <a:rPr lang="en-US" dirty="0" err="1"/>
              <a:t>P.mat</a:t>
            </a:r>
            <a:r>
              <a:rPr lang="en-US" dirty="0"/>
              <a:t>');</a:t>
            </a:r>
          </a:p>
          <a:p>
            <a:r>
              <a:rPr lang="en-US" dirty="0"/>
              <a:t>load('</a:t>
            </a:r>
            <a:r>
              <a:rPr lang="en-US" dirty="0" err="1"/>
              <a:t>T.mat</a:t>
            </a:r>
            <a:r>
              <a:rPr lang="en-US" dirty="0"/>
              <a:t>');</a:t>
            </a:r>
          </a:p>
          <a:p>
            <a:r>
              <a:rPr lang="en-US" dirty="0"/>
              <a:t>[</a:t>
            </a:r>
            <a:r>
              <a:rPr lang="en-US" dirty="0" err="1"/>
              <a:t>trainP,valP,testP,trainInd,valInd,testInd</a:t>
            </a:r>
            <a:r>
              <a:rPr lang="en-US" dirty="0"/>
              <a:t>]=</a:t>
            </a:r>
            <a:r>
              <a:rPr lang="en-US" dirty="0" err="1"/>
              <a:t>dividerand</a:t>
            </a:r>
            <a:r>
              <a:rPr lang="en-US" dirty="0"/>
              <a:t>(P,0.6,0.2,0.2);</a:t>
            </a:r>
          </a:p>
          <a:p>
            <a:r>
              <a:rPr lang="en-US" dirty="0"/>
              <a:t>[</a:t>
            </a:r>
            <a:r>
              <a:rPr lang="en-US" dirty="0" err="1"/>
              <a:t>trainT,valT,testT</a:t>
            </a:r>
            <a:r>
              <a:rPr lang="en-US" dirty="0"/>
              <a:t>]=</a:t>
            </a:r>
            <a:r>
              <a:rPr lang="en-US" dirty="0" err="1"/>
              <a:t>divideind</a:t>
            </a:r>
            <a:r>
              <a:rPr lang="en-US" dirty="0"/>
              <a:t>(</a:t>
            </a:r>
            <a:r>
              <a:rPr lang="en-US" dirty="0" err="1"/>
              <a:t>T,trainInd,valInd,testInd</a:t>
            </a:r>
            <a:r>
              <a:rPr lang="en-US" dirty="0"/>
              <a:t>);</a:t>
            </a:r>
          </a:p>
          <a:p>
            <a:r>
              <a:rPr lang="en-US" dirty="0"/>
              <a:t>GOAL=0.5; % Goal value is changed in between 0.1 and 0.5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2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553573"/>
            <a:ext cx="82428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SPREAD1=10:3:150;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% Considering different values of spread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net1=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newrbe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(trainP,trainT,SPREAD1);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y1v=sim(net1,valP);</a:t>
            </a:r>
          </a:p>
          <a:p>
            <a:r>
              <a:rPr lang="en-US" dirty="0">
                <a:latin typeface="Courier New" panose="02070309020205020404" pitchFamily="49" charset="0"/>
              </a:rPr>
              <a:t> mse1v=</a:t>
            </a:r>
            <a:r>
              <a:rPr lang="en-US" dirty="0" err="1">
                <a:latin typeface="Courier New" panose="02070309020205020404" pitchFamily="49" charset="0"/>
              </a:rPr>
              <a:t>mse</a:t>
            </a:r>
            <a:r>
              <a:rPr lang="en-US" dirty="0">
                <a:latin typeface="Courier New" panose="02070309020205020404" pitchFamily="49" charset="0"/>
              </a:rPr>
              <a:t>(y1v-valT);</a:t>
            </a:r>
          </a:p>
          <a:p>
            <a:r>
              <a:rPr lang="en-US" dirty="0">
                <a:latin typeface="Courier New" panose="02070309020205020404" pitchFamily="49" charset="0"/>
              </a:rPr>
              <a:t> if (mse1v &lt;= 0.5)</a:t>
            </a:r>
          </a:p>
          <a:p>
            <a:r>
              <a:rPr lang="en-US" dirty="0">
                <a:latin typeface="Courier New" panose="02070309020205020404" pitchFamily="49" charset="0"/>
              </a:rPr>
              <a:t> display(SPREAD1)</a:t>
            </a:r>
          </a:p>
          <a:p>
            <a:r>
              <a:rPr lang="en-US" dirty="0">
                <a:latin typeface="Courier New" panose="02070309020205020404" pitchFamily="49" charset="0"/>
              </a:rPr>
              <a:t> display(mse1v)</a:t>
            </a:r>
          </a:p>
          <a:p>
            <a:r>
              <a:rPr lang="en-US" dirty="0">
                <a:latin typeface="Courier New" panose="02070309020205020404" pitchFamily="49" charset="0"/>
              </a:rPr>
              <a:t> break</a:t>
            </a:r>
          </a:p>
          <a:p>
            <a:r>
              <a:rPr lang="en-US" dirty="0">
                <a:latin typeface="Courier New" panose="02070309020205020404" pitchFamily="49" charset="0"/>
              </a:rPr>
              <a:t> end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SPREAD2=10:3:150;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net2=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(trainP,trainT,GOAL,SPREAD2); </a:t>
            </a:r>
          </a:p>
          <a:p>
            <a:r>
              <a:rPr lang="en-US" dirty="0">
                <a:latin typeface="Courier New" panose="02070309020205020404" pitchFamily="49" charset="0"/>
              </a:rPr>
              <a:t>  y2v=sim(net2,valP);</a:t>
            </a:r>
          </a:p>
          <a:p>
            <a:r>
              <a:rPr lang="en-US" dirty="0">
                <a:latin typeface="Courier New" panose="02070309020205020404" pitchFamily="49" charset="0"/>
              </a:rPr>
              <a:t> mse2v=</a:t>
            </a:r>
            <a:r>
              <a:rPr lang="en-US" dirty="0" err="1">
                <a:latin typeface="Courier New" panose="02070309020205020404" pitchFamily="49" charset="0"/>
              </a:rPr>
              <a:t>mse</a:t>
            </a:r>
            <a:r>
              <a:rPr lang="en-US" dirty="0">
                <a:latin typeface="Courier New" panose="02070309020205020404" pitchFamily="49" charset="0"/>
              </a:rPr>
              <a:t>(y2v-valT);</a:t>
            </a:r>
          </a:p>
          <a:p>
            <a:r>
              <a:rPr lang="en-US" dirty="0">
                <a:latin typeface="Courier New" panose="02070309020205020404" pitchFamily="49" charset="0"/>
              </a:rPr>
              <a:t> if (mse2v &lt;= 0.5)</a:t>
            </a:r>
          </a:p>
          <a:p>
            <a:r>
              <a:rPr lang="en-US" dirty="0">
                <a:latin typeface="Courier New" panose="02070309020205020404" pitchFamily="49" charset="0"/>
              </a:rPr>
              <a:t>  display(SPREAD2)</a:t>
            </a:r>
          </a:p>
          <a:p>
            <a:r>
              <a:rPr lang="en-US" dirty="0">
                <a:latin typeface="Courier New" panose="02070309020205020404" pitchFamily="49" charset="0"/>
              </a:rPr>
              <a:t>  display(mse2v)</a:t>
            </a:r>
          </a:p>
          <a:p>
            <a:r>
              <a:rPr lang="en-US" dirty="0">
                <a:latin typeface="Courier New" panose="02070309020205020404" pitchFamily="49" charset="0"/>
              </a:rPr>
              <a:t>   break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</a:rPr>
              <a:t> end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5312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527" y="359367"/>
            <a:ext cx="9000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Results for validation error for different GOAL and SPREAD for RB Net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54789"/>
              </p:ext>
            </p:extLst>
          </p:nvPr>
        </p:nvGraphicFramePr>
        <p:xfrm>
          <a:off x="1223617" y="2203910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0076296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620340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43451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519675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55370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6015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3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2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SPREAD2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3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0.175176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71482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70527" y="4585397"/>
            <a:ext cx="10240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we increase goal values, the values of spread and </a:t>
            </a:r>
            <a:r>
              <a:rPr lang="en-US" dirty="0" err="1"/>
              <a:t>mse</a:t>
            </a:r>
            <a:r>
              <a:rPr lang="en-US" dirty="0"/>
              <a:t> are changing randomly but performance of system </a:t>
            </a:r>
          </a:p>
          <a:p>
            <a:r>
              <a:rPr lang="en-US" dirty="0"/>
              <a:t>is constantly increasing as we increase the goal.  The values of spread are decreasing as we increase goal with increase in MSE.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8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9929" y="699917"/>
            <a:ext cx="1592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MSE Code: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9929" y="106924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y1T=sim(net1,testP); % RBE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mse1T=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(y1T-testT);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(mse1T &lt;= 0.5)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display(SPREAD1)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display(mse1T)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break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end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y2T=sim(net2,testP);         %RB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mse2T=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(y2T-testT);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(mse2T &lt;= 0.5)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display(SPREAD2)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display(mse2T)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break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17509"/>
              </p:ext>
            </p:extLst>
          </p:nvPr>
        </p:nvGraphicFramePr>
        <p:xfrm>
          <a:off x="6374293" y="1855499"/>
          <a:ext cx="4224132" cy="147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4">
                  <a:extLst>
                    <a:ext uri="{9D8B030D-6E8A-4147-A177-3AD203B41FA5}">
                      <a16:colId xmlns:a16="http://schemas.microsoft.com/office/drawing/2014/main" val="3937339014"/>
                    </a:ext>
                  </a:extLst>
                </a:gridCol>
                <a:gridCol w="1408044">
                  <a:extLst>
                    <a:ext uri="{9D8B030D-6E8A-4147-A177-3AD203B41FA5}">
                      <a16:colId xmlns:a16="http://schemas.microsoft.com/office/drawing/2014/main" val="3070877712"/>
                    </a:ext>
                  </a:extLst>
                </a:gridCol>
                <a:gridCol w="1408044">
                  <a:extLst>
                    <a:ext uri="{9D8B030D-6E8A-4147-A177-3AD203B41FA5}">
                      <a16:colId xmlns:a16="http://schemas.microsoft.com/office/drawing/2014/main" val="3554814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27606"/>
                  </a:ext>
                </a:extLst>
              </a:tr>
              <a:tr h="370049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16229"/>
                  </a:ext>
                </a:extLst>
              </a:tr>
              <a:tr h="370049">
                <a:tc>
                  <a:txBody>
                    <a:bodyPr/>
                    <a:lstStyle/>
                    <a:p>
                      <a:r>
                        <a:rPr lang="en-US" dirty="0"/>
                        <a:t>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882633"/>
                  </a:ext>
                </a:extLst>
              </a:tr>
              <a:tr h="370049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1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65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5948" y="561639"/>
            <a:ext cx="6096000" cy="63094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[p]=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confmatrix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=1:length(x)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(x(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)&gt;=0);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x(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x(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)=-1;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TP=0;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FN=0;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FP=0;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TN=0;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=1:length(x)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)==1 &amp;&amp; x(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)==1)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TP=TP+1;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)==1&amp;&amp; x(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)==-1)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FP=FP+1;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)==-1&amp;&amp; x(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)==1)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FN=FN+1;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)==-1&amp;&amp; x(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)==-1)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TN=TN+1;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FAR= FP/(TN+FP);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GAR= TP/(TP+FN);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FRR= FN/(TP+FN);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GRR= TN/(TN+FP);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p=[GAR,FAR;FRR,GRR];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58679" y="561639"/>
            <a:ext cx="60960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y1v= sim(net1,valP);  %net1= RBE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y1Tr= sim(net1,trainP);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y1T=sim(net1,testP);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confmatrix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(y1v,valT);  % Validation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c1=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confmatrix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(y1Tr,trainT); %Test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c2=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confmatrix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(y1T,testT);   %Training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y2v=sim(net2,valP);     %net2=RB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y2Tr=sim(net2,trainP);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y2T=sim(net2,testP);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c3=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confmatrix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(y2v,valT);   %Validation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c4=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confmatrix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(y2Tr,trainT);  %Test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c5=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confmatrix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(y2T,testT);   %Training</a:t>
            </a:r>
          </a:p>
        </p:txBody>
      </p:sp>
    </p:spTree>
    <p:extLst>
      <p:ext uri="{BB962C8B-B14F-4D97-AF65-F5344CB8AC3E}">
        <p14:creationId xmlns:p14="http://schemas.microsoft.com/office/powerpoint/2010/main" val="382326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62598"/>
              </p:ext>
            </p:extLst>
          </p:nvPr>
        </p:nvGraphicFramePr>
        <p:xfrm>
          <a:off x="1356139" y="1634066"/>
          <a:ext cx="2221948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10974">
                  <a:extLst>
                    <a:ext uri="{9D8B030D-6E8A-4147-A177-3AD203B41FA5}">
                      <a16:colId xmlns:a16="http://schemas.microsoft.com/office/drawing/2014/main" val="1252430130"/>
                    </a:ext>
                  </a:extLst>
                </a:gridCol>
                <a:gridCol w="1110974">
                  <a:extLst>
                    <a:ext uri="{9D8B030D-6E8A-4147-A177-3AD203B41FA5}">
                      <a16:colId xmlns:a16="http://schemas.microsoft.com/office/drawing/2014/main" val="144229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0.7209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0.2791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37902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81690"/>
              </p:ext>
            </p:extLst>
          </p:nvPr>
        </p:nvGraphicFramePr>
        <p:xfrm>
          <a:off x="1356139" y="3029572"/>
          <a:ext cx="2221948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10974">
                  <a:extLst>
                    <a:ext uri="{9D8B030D-6E8A-4147-A177-3AD203B41FA5}">
                      <a16:colId xmlns:a16="http://schemas.microsoft.com/office/drawing/2014/main" val="3664205535"/>
                    </a:ext>
                  </a:extLst>
                </a:gridCol>
                <a:gridCol w="1110974">
                  <a:extLst>
                    <a:ext uri="{9D8B030D-6E8A-4147-A177-3AD203B41FA5}">
                      <a16:colId xmlns:a16="http://schemas.microsoft.com/office/drawing/2014/main" val="271612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92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18198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26005"/>
              </p:ext>
            </p:extLst>
          </p:nvPr>
        </p:nvGraphicFramePr>
        <p:xfrm>
          <a:off x="1356139" y="4425078"/>
          <a:ext cx="2221948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10974">
                  <a:extLst>
                    <a:ext uri="{9D8B030D-6E8A-4147-A177-3AD203B41FA5}">
                      <a16:colId xmlns:a16="http://schemas.microsoft.com/office/drawing/2014/main" val="3664205535"/>
                    </a:ext>
                  </a:extLst>
                </a:gridCol>
                <a:gridCol w="1110974">
                  <a:extLst>
                    <a:ext uri="{9D8B030D-6E8A-4147-A177-3AD203B41FA5}">
                      <a16:colId xmlns:a16="http://schemas.microsoft.com/office/drawing/2014/main" val="271612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0.7907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92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0.2093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18198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55253"/>
              </p:ext>
            </p:extLst>
          </p:nvPr>
        </p:nvGraphicFramePr>
        <p:xfrm>
          <a:off x="5486400" y="1634066"/>
          <a:ext cx="2221948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10974">
                  <a:extLst>
                    <a:ext uri="{9D8B030D-6E8A-4147-A177-3AD203B41FA5}">
                      <a16:colId xmlns:a16="http://schemas.microsoft.com/office/drawing/2014/main" val="3664205535"/>
                    </a:ext>
                  </a:extLst>
                </a:gridCol>
                <a:gridCol w="1110974">
                  <a:extLst>
                    <a:ext uri="{9D8B030D-6E8A-4147-A177-3AD203B41FA5}">
                      <a16:colId xmlns:a16="http://schemas.microsoft.com/office/drawing/2014/main" val="271612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0.6935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92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03065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18198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6396"/>
              </p:ext>
            </p:extLst>
          </p:nvPr>
        </p:nvGraphicFramePr>
        <p:xfrm>
          <a:off x="5486400" y="3029572"/>
          <a:ext cx="2221948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10974">
                  <a:extLst>
                    <a:ext uri="{9D8B030D-6E8A-4147-A177-3AD203B41FA5}">
                      <a16:colId xmlns:a16="http://schemas.microsoft.com/office/drawing/2014/main" val="3664205535"/>
                    </a:ext>
                  </a:extLst>
                </a:gridCol>
                <a:gridCol w="1110974">
                  <a:extLst>
                    <a:ext uri="{9D8B030D-6E8A-4147-A177-3AD203B41FA5}">
                      <a16:colId xmlns:a16="http://schemas.microsoft.com/office/drawing/2014/main" val="271612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0.7613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92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0.2387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18198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84609"/>
              </p:ext>
            </p:extLst>
          </p:nvPr>
        </p:nvGraphicFramePr>
        <p:xfrm>
          <a:off x="5486400" y="4425078"/>
          <a:ext cx="2221948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10974">
                  <a:extLst>
                    <a:ext uri="{9D8B030D-6E8A-4147-A177-3AD203B41FA5}">
                      <a16:colId xmlns:a16="http://schemas.microsoft.com/office/drawing/2014/main" val="3664205535"/>
                    </a:ext>
                  </a:extLst>
                </a:gridCol>
                <a:gridCol w="1110974">
                  <a:extLst>
                    <a:ext uri="{9D8B030D-6E8A-4147-A177-3AD203B41FA5}">
                      <a16:colId xmlns:a16="http://schemas.microsoft.com/office/drawing/2014/main" val="271612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0.7222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92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0.2778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18198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241918" y="1145044"/>
            <a:ext cx="112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Validation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76618" y="1264734"/>
            <a:ext cx="112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80230" y="2660240"/>
            <a:ext cx="52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44637" y="2745078"/>
            <a:ext cx="52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1404" y="4078873"/>
            <a:ext cx="906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13341" y="4040756"/>
            <a:ext cx="906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5340" y="103569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85808" y="610908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RBE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86400" y="67220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226046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227" y="890562"/>
            <a:ext cx="9242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Different Goal and Spread for Validation MSE are taken and plotted in the table. </a:t>
            </a:r>
          </a:p>
          <a:p>
            <a:r>
              <a:rPr lang="en-US" dirty="0"/>
              <a:t>Test MSE and Confusion matrix is specified in the above slides. </a:t>
            </a:r>
          </a:p>
        </p:txBody>
      </p:sp>
    </p:spTree>
    <p:extLst>
      <p:ext uri="{BB962C8B-B14F-4D97-AF65-F5344CB8AC3E}">
        <p14:creationId xmlns:p14="http://schemas.microsoft.com/office/powerpoint/2010/main" val="187376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5450" y="1650087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RBE(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Validation,Test,Trianing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roc=ezroc3((y1v+1)/2,(valT+1)/2,2,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'ROC'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,1);  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roc1=ezroc3((y1T+1)/2,(testT+1)/2,2,</a:t>
            </a:r>
            <a:r>
              <a:rPr lang="fr-FR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'ROC'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roc2=ezroc3((y1Tr+1)/2,(trainT+1)/2,2,</a:t>
            </a:r>
            <a:r>
              <a:rPr lang="fr-FR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'ROC'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RB(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Validation,Test,Training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roc3= ezroc3((y2v+1)/2,(valT+1)/2,2,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'ROC'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roc4= ezroc3((y2T+1)/2,(testT+1)/2,2,</a:t>
            </a:r>
            <a:r>
              <a:rPr lang="fr-FR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'ROC'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roc5=ezroc3((y2Tr+1)/2,(trainT+1)/2,2,</a:t>
            </a:r>
            <a:r>
              <a:rPr lang="fr-FR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'ROC'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</p:txBody>
      </p:sp>
    </p:spTree>
    <p:extLst>
      <p:ext uri="{BB962C8B-B14F-4D97-AF65-F5344CB8AC3E}">
        <p14:creationId xmlns:p14="http://schemas.microsoft.com/office/powerpoint/2010/main" val="2416629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511</TotalTime>
  <Words>693</Words>
  <Application>Microsoft Office PowerPoint</Application>
  <PresentationFormat>Widescreen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Times New Roman</vt:lpstr>
      <vt:lpstr>Tw Cen MT</vt:lpstr>
      <vt:lpstr>Wingdings</vt:lpstr>
      <vt:lpstr>Droplet</vt:lpstr>
      <vt:lpstr>Project-2</vt:lpstr>
      <vt:lpstr>Task1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Project-2</dc:title>
  <dc:creator>Puttagunta, Raghunath Sai (UMKC-Student)</dc:creator>
  <cp:lastModifiedBy>kiran gavini</cp:lastModifiedBy>
  <cp:revision>35</cp:revision>
  <dcterms:created xsi:type="dcterms:W3CDTF">2015-11-06T06:32:36Z</dcterms:created>
  <dcterms:modified xsi:type="dcterms:W3CDTF">2016-11-02T17:36:43Z</dcterms:modified>
</cp:coreProperties>
</file>