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media/image1.png" ContentType="image/png"/>
  <Override PartName="/ppt/media/image2.jpeg" ContentType="image/jpeg"/>
  <Override PartName="/ppt/media/image3.jpeg" ContentType="image/jpeg"/>
  <Override PartName="/ppt/media/image4.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4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55"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5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0"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7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3"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7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7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76"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7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7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90"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9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9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9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9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99"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0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0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0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0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1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1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15"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1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1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18"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1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2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rot="900000">
            <a:off x="10114200" y="4888440"/>
            <a:ext cx="2401200" cy="2401200"/>
          </a:xfrm>
          <a:custGeom>
            <a:avLst/>
            <a:gdLst/>
            <a:ahLst/>
            <a:rect l="l" t="t" r="r" b="b"/>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rgbClr val="637b7f"/>
          </a:solidFill>
          <a:ln>
            <a:noFill/>
          </a:ln>
        </p:spPr>
        <p:style>
          <a:lnRef idx="0"/>
          <a:fillRef idx="0"/>
          <a:effectRef idx="0"/>
          <a:fontRef idx="minor"/>
        </p:style>
      </p:sp>
      <p:sp>
        <p:nvSpPr>
          <p:cNvPr id="1" name="CustomShape 2"/>
          <p:cNvSpPr/>
          <p:nvPr/>
        </p:nvSpPr>
        <p:spPr>
          <a:xfrm>
            <a:off x="0" y="0"/>
            <a:ext cx="2052360" cy="2052360"/>
          </a:xfrm>
          <a:custGeom>
            <a:avLst/>
            <a:gdLst/>
            <a:ahLst/>
            <a:rect l="l" t="t" r="r" b="b"/>
            <a:pathLst>
              <a:path w="23248" h="23247">
                <a:moveTo>
                  <a:pt x="1" y="0"/>
                </a:moveTo>
                <a:lnTo>
                  <a:pt x="1" y="23247"/>
                </a:lnTo>
                <a:cubicBezTo>
                  <a:pt x="12783" y="23247"/>
                  <a:pt x="23247" y="12849"/>
                  <a:pt x="23247" y="0"/>
                </a:cubicBezTo>
                <a:close/>
              </a:path>
            </a:pathLst>
          </a:custGeom>
          <a:solidFill>
            <a:srgbClr val="d84e2e"/>
          </a:solidFill>
          <a:ln>
            <a:noFill/>
          </a:ln>
        </p:spPr>
        <p:style>
          <a:lnRef idx="0"/>
          <a:fillRef idx="0"/>
          <a:effectRef idx="0"/>
          <a:fontRef idx="minor"/>
        </p:style>
      </p:sp>
      <p:sp>
        <p:nvSpPr>
          <p:cNvPr id="2" name="PlaceHolder 3"/>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3"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CustomShape 1"/>
          <p:cNvSpPr/>
          <p:nvPr/>
        </p:nvSpPr>
        <p:spPr>
          <a:xfrm rot="12212400">
            <a:off x="-91800" y="-568800"/>
            <a:ext cx="2401560" cy="2401560"/>
          </a:xfrm>
          <a:custGeom>
            <a:avLst/>
            <a:gdLst/>
            <a:ahLst/>
            <a:rect l="l" t="t" r="r" b="b"/>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rgbClr val="d84e2e"/>
          </a:solidFill>
          <a:ln>
            <a:noFill/>
          </a:ln>
        </p:spPr>
        <p:style>
          <a:lnRef idx="0"/>
          <a:fillRef idx="0"/>
          <a:effectRef idx="0"/>
          <a:fontRef idx="minor"/>
        </p:style>
      </p:sp>
      <p:sp>
        <p:nvSpPr>
          <p:cNvPr id="41" name="PlaceHolder 2"/>
          <p:cNvSpPr>
            <a:spLocks noGrp="1"/>
          </p:cNvSpPr>
          <p:nvPr>
            <p:ph type="title"/>
          </p:nvPr>
        </p:nvSpPr>
        <p:spPr>
          <a:xfrm>
            <a:off x="609480" y="273600"/>
            <a:ext cx="10972080" cy="114444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42"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9" name="CustomShape 1"/>
          <p:cNvSpPr/>
          <p:nvPr/>
        </p:nvSpPr>
        <p:spPr>
          <a:xfrm flipH="1">
            <a:off x="10133640" y="0"/>
            <a:ext cx="2052360" cy="2052360"/>
          </a:xfrm>
          <a:custGeom>
            <a:avLst/>
            <a:gdLst/>
            <a:ahLst/>
            <a:rect l="l" t="t" r="r" b="b"/>
            <a:pathLst>
              <a:path w="23248" h="23247">
                <a:moveTo>
                  <a:pt x="1" y="0"/>
                </a:moveTo>
                <a:lnTo>
                  <a:pt x="1" y="23247"/>
                </a:lnTo>
                <a:cubicBezTo>
                  <a:pt x="12783" y="23247"/>
                  <a:pt x="23247" y="12849"/>
                  <a:pt x="23247" y="0"/>
                </a:cubicBezTo>
                <a:close/>
              </a:path>
            </a:pathLst>
          </a:custGeom>
          <a:solidFill>
            <a:srgbClr val="ebb55a"/>
          </a:solidFill>
          <a:ln>
            <a:noFill/>
          </a:ln>
        </p:spPr>
        <p:style>
          <a:lnRef idx="0"/>
          <a:fillRef idx="0"/>
          <a:effectRef idx="0"/>
          <a:fontRef idx="minor"/>
        </p:style>
      </p:sp>
      <p:sp>
        <p:nvSpPr>
          <p:cNvPr id="80" name="CustomShape 2"/>
          <p:cNvSpPr/>
          <p:nvPr/>
        </p:nvSpPr>
        <p:spPr>
          <a:xfrm flipH="1" rot="10800000">
            <a:off x="-2520" y="4805640"/>
            <a:ext cx="2052360" cy="2052360"/>
          </a:xfrm>
          <a:custGeom>
            <a:avLst/>
            <a:gdLst/>
            <a:ahLst/>
            <a:rect l="l" t="t" r="r" b="b"/>
            <a:pathLst>
              <a:path w="23248" h="23247">
                <a:moveTo>
                  <a:pt x="1" y="0"/>
                </a:moveTo>
                <a:lnTo>
                  <a:pt x="1" y="23247"/>
                </a:lnTo>
                <a:cubicBezTo>
                  <a:pt x="12783" y="23247"/>
                  <a:pt x="23247" y="12849"/>
                  <a:pt x="23247" y="0"/>
                </a:cubicBezTo>
                <a:close/>
              </a:path>
            </a:pathLst>
          </a:custGeom>
          <a:solidFill>
            <a:srgbClr val="d84e2e"/>
          </a:solidFill>
          <a:ln>
            <a:noFill/>
          </a:ln>
        </p:spPr>
        <p:style>
          <a:lnRef idx="0"/>
          <a:fillRef idx="0"/>
          <a:effectRef idx="0"/>
          <a:fontRef idx="minor"/>
        </p:style>
      </p:sp>
      <p:sp>
        <p:nvSpPr>
          <p:cNvPr id="81" name="CustomShape 3"/>
          <p:cNvSpPr/>
          <p:nvPr/>
        </p:nvSpPr>
        <p:spPr>
          <a:xfrm flipH="1">
            <a:off x="958680" y="720000"/>
            <a:ext cx="6543360" cy="301680"/>
          </a:xfrm>
          <a:prstGeom prst="rect">
            <a:avLst/>
          </a:prstGeom>
          <a:solidFill>
            <a:srgbClr val="637b7f"/>
          </a:solidFill>
          <a:ln>
            <a:noFill/>
          </a:ln>
        </p:spPr>
        <p:style>
          <a:lnRef idx="0"/>
          <a:fillRef idx="0"/>
          <a:effectRef idx="0"/>
          <a:fontRef idx="minor"/>
        </p:style>
      </p:sp>
      <p:sp>
        <p:nvSpPr>
          <p:cNvPr id="82" name="CustomShape 4"/>
          <p:cNvSpPr/>
          <p:nvPr/>
        </p:nvSpPr>
        <p:spPr>
          <a:xfrm flipH="1">
            <a:off x="4685400" y="5788080"/>
            <a:ext cx="6543360" cy="301680"/>
          </a:xfrm>
          <a:prstGeom prst="rect">
            <a:avLst/>
          </a:prstGeom>
          <a:solidFill>
            <a:srgbClr val="637b7f"/>
          </a:solidFill>
          <a:ln>
            <a:noFill/>
          </a:ln>
        </p:spPr>
        <p:style>
          <a:lnRef idx="0"/>
          <a:fillRef idx="0"/>
          <a:effectRef idx="0"/>
          <a:fontRef idx="minor"/>
        </p:style>
      </p:sp>
      <p:sp>
        <p:nvSpPr>
          <p:cNvPr id="83" name="PlaceHolder 5"/>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4"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7.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7.xml"/>
</Relationships>
</file>

<file path=ppt/slides/_rels/slide18.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slideLayout" Target="../slideLayouts/slideLayout1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1237320" y="942840"/>
            <a:ext cx="9715320" cy="64044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IN" sz="3959" spc="-1" strike="noStrike">
                <a:solidFill>
                  <a:srgbClr val="1a1a1a"/>
                </a:solidFill>
                <a:latin typeface="Arial"/>
                <a:ea typeface="Arial"/>
              </a:rPr>
              <a:t>FACIAL EMOTION AND HAND GESTURE RECOGNITION</a:t>
            </a:r>
            <a:endParaRPr b="0" lang="en-IN" sz="3959" spc="-1" strike="noStrike">
              <a:latin typeface="Arial"/>
            </a:endParaRPr>
          </a:p>
        </p:txBody>
      </p:sp>
      <p:sp>
        <p:nvSpPr>
          <p:cNvPr id="122" name="CustomShape 2"/>
          <p:cNvSpPr/>
          <p:nvPr/>
        </p:nvSpPr>
        <p:spPr>
          <a:xfrm>
            <a:off x="1759680" y="1800000"/>
            <a:ext cx="8823600" cy="8593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IN" sz="2800" spc="-1" strike="noStrike">
                <a:solidFill>
                  <a:srgbClr val="595959"/>
                </a:solidFill>
                <a:latin typeface="Lato"/>
                <a:ea typeface="Lato"/>
              </a:rPr>
              <a:t>Presented by</a:t>
            </a:r>
            <a:endParaRPr b="0" lang="en-IN" sz="2800" spc="-1" strike="noStrike">
              <a:latin typeface="Arial"/>
            </a:endParaRPr>
          </a:p>
          <a:p>
            <a:pPr algn="ctr">
              <a:lnSpc>
                <a:spcPct val="100000"/>
              </a:lnSpc>
            </a:pPr>
            <a:endParaRPr b="0" lang="en-IN" sz="2800" spc="-1" strike="noStrike">
              <a:latin typeface="Arial"/>
            </a:endParaRPr>
          </a:p>
          <a:p>
            <a:pPr algn="ctr">
              <a:lnSpc>
                <a:spcPct val="100000"/>
              </a:lnSpc>
            </a:pPr>
            <a:endParaRPr b="0" lang="en-IN" sz="2800" spc="-1" strike="noStrike">
              <a:latin typeface="Arial"/>
            </a:endParaRPr>
          </a:p>
          <a:p>
            <a:pPr algn="ctr">
              <a:lnSpc>
                <a:spcPct val="100000"/>
              </a:lnSpc>
              <a:spcBef>
                <a:spcPts val="1001"/>
              </a:spcBef>
            </a:pPr>
            <a:endParaRPr b="0" lang="en-IN" sz="2800" spc="-1" strike="noStrike">
              <a:latin typeface="Arial"/>
            </a:endParaRPr>
          </a:p>
        </p:txBody>
      </p:sp>
      <p:sp>
        <p:nvSpPr>
          <p:cNvPr id="123" name="CustomShape 3"/>
          <p:cNvSpPr/>
          <p:nvPr/>
        </p:nvSpPr>
        <p:spPr>
          <a:xfrm>
            <a:off x="5943600" y="3276720"/>
            <a:ext cx="302760" cy="302760"/>
          </a:xfrm>
          <a:prstGeom prst="rect">
            <a:avLst/>
          </a:prstGeom>
          <a:noFill/>
          <a:ln>
            <a:noFill/>
          </a:ln>
        </p:spPr>
        <p:style>
          <a:lnRef idx="0"/>
          <a:fillRef idx="0"/>
          <a:effectRef idx="0"/>
          <a:fontRef idx="minor"/>
        </p:style>
      </p:sp>
      <p:sp>
        <p:nvSpPr>
          <p:cNvPr id="124" name="CustomShape 4"/>
          <p:cNvSpPr/>
          <p:nvPr/>
        </p:nvSpPr>
        <p:spPr>
          <a:xfrm>
            <a:off x="1288080" y="6207120"/>
            <a:ext cx="9613440" cy="362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IN" sz="1400" spc="-1" strike="noStrike">
                <a:solidFill>
                  <a:srgbClr val="000000"/>
                </a:solidFill>
                <a:latin typeface="Arial"/>
                <a:ea typeface="Arial"/>
              </a:rPr>
              <a:t>                      </a:t>
            </a:r>
            <a:endParaRPr b="0" lang="en-IN" sz="1400" spc="-1" strike="noStrike">
              <a:latin typeface="Arial"/>
            </a:endParaRPr>
          </a:p>
        </p:txBody>
      </p:sp>
      <p:sp>
        <p:nvSpPr>
          <p:cNvPr id="125" name="CustomShape 5"/>
          <p:cNvSpPr/>
          <p:nvPr/>
        </p:nvSpPr>
        <p:spPr>
          <a:xfrm>
            <a:off x="864000" y="2883240"/>
            <a:ext cx="10583280" cy="857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SHASHANK(4NM17CS163)</a:t>
            </a: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           MADAN A R (4NM17CS095)</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SHRIKESH I(4NM17CS177)</a:t>
            </a: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        KIRAN MAHADEV GIRADDI(4NM17CS088)</a:t>
            </a:r>
            <a:endParaRPr b="0" lang="en-IN" sz="1800" spc="-1" strike="noStrike">
              <a:latin typeface="Arial"/>
            </a:endParaRPr>
          </a:p>
        </p:txBody>
      </p:sp>
      <p:sp>
        <p:nvSpPr>
          <p:cNvPr id="126" name="CustomShape 6"/>
          <p:cNvSpPr/>
          <p:nvPr/>
        </p:nvSpPr>
        <p:spPr>
          <a:xfrm>
            <a:off x="3528000" y="4184280"/>
            <a:ext cx="5975280" cy="639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800" spc="-1" strike="noStrike">
                <a:solidFill>
                  <a:srgbClr val="595959"/>
                </a:solidFill>
                <a:latin typeface="Lato"/>
                <a:ea typeface="Lato"/>
              </a:rPr>
              <a:t>UNDER THE GUIDANCE OF</a:t>
            </a:r>
            <a:endParaRPr b="0" lang="en-IN" sz="2800" spc="-1" strike="noStrike">
              <a:latin typeface="Arial"/>
            </a:endParaRPr>
          </a:p>
        </p:txBody>
      </p:sp>
      <p:sp>
        <p:nvSpPr>
          <p:cNvPr id="127" name="CustomShape 7"/>
          <p:cNvSpPr/>
          <p:nvPr/>
        </p:nvSpPr>
        <p:spPr>
          <a:xfrm>
            <a:off x="4320000" y="4896000"/>
            <a:ext cx="3887280" cy="857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Prof. Raju K</a:t>
            </a:r>
            <a:endParaRPr b="0" lang="en-IN" sz="1800" spc="-1" strike="noStrike">
              <a:latin typeface="Arial"/>
            </a:endParaRPr>
          </a:p>
          <a:p>
            <a:pP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Department of CS&amp;E</a:t>
            </a:r>
            <a:endParaRPr b="0" lang="en-IN" sz="1800" spc="-1" strike="noStrike">
              <a:latin typeface="Arial"/>
            </a:endParaRPr>
          </a:p>
          <a:p>
            <a:pP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NMAMIT NITTE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1850040" y="697680"/>
            <a:ext cx="8909640" cy="1278720"/>
          </a:xfrm>
          <a:prstGeom prst="rect">
            <a:avLst/>
          </a:prstGeom>
          <a:noFill/>
          <a:ln>
            <a:noFill/>
          </a:ln>
        </p:spPr>
        <p:style>
          <a:lnRef idx="0"/>
          <a:fillRef idx="0"/>
          <a:effectRef idx="0"/>
          <a:fontRef idx="minor"/>
        </p:style>
      </p:sp>
      <p:sp>
        <p:nvSpPr>
          <p:cNvPr id="161" name="CustomShape 2"/>
          <p:cNvSpPr/>
          <p:nvPr/>
        </p:nvSpPr>
        <p:spPr>
          <a:xfrm>
            <a:off x="1202400" y="2088000"/>
            <a:ext cx="10901520" cy="3117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400" spc="-1" strike="noStrike">
                <a:solidFill>
                  <a:srgbClr val="595959"/>
                </a:solidFill>
                <a:latin typeface="Arial"/>
                <a:ea typeface="Arial"/>
              </a:rPr>
              <a:t>Implementing hand gesture detection and recognition from a video sequence</a:t>
            </a:r>
            <a:endParaRPr b="0" lang="en-IN" sz="2400" spc="-1" strike="noStrike">
              <a:latin typeface="Arial"/>
            </a:endParaRPr>
          </a:p>
          <a:p>
            <a:pPr>
              <a:lnSpc>
                <a:spcPct val="100000"/>
              </a:lnSpc>
            </a:pPr>
            <a:r>
              <a:rPr b="0" lang="en-IN" sz="2400" spc="-1" strike="noStrike">
                <a:solidFill>
                  <a:srgbClr val="595959"/>
                </a:solidFill>
                <a:latin typeface="Arial"/>
                <a:ea typeface="Arial"/>
              </a:rPr>
              <a:t>involves three simple steps.</a:t>
            </a:r>
            <a:endParaRPr b="0" lang="en-IN" sz="2400" spc="-1" strike="noStrike">
              <a:latin typeface="Arial"/>
            </a:endParaRPr>
          </a:p>
          <a:p>
            <a:pPr>
              <a:lnSpc>
                <a:spcPct val="100000"/>
              </a:lnSpc>
            </a:pPr>
            <a:endParaRPr b="0" lang="en-IN" sz="2400" spc="-1" strike="noStrike">
              <a:latin typeface="Arial"/>
            </a:endParaRPr>
          </a:p>
          <a:p>
            <a:pPr>
              <a:lnSpc>
                <a:spcPct val="100000"/>
              </a:lnSpc>
            </a:pPr>
            <a:r>
              <a:rPr b="0" lang="en-IN" sz="2400" spc="-1" strike="noStrike">
                <a:solidFill>
                  <a:srgbClr val="595959"/>
                </a:solidFill>
                <a:latin typeface="Arial"/>
                <a:ea typeface="Arial"/>
              </a:rPr>
              <a:t>1. Background Subtraction</a:t>
            </a:r>
            <a:endParaRPr b="0" lang="en-IN" sz="2400" spc="-1" strike="noStrike">
              <a:latin typeface="Arial"/>
            </a:endParaRPr>
          </a:p>
          <a:p>
            <a:pPr>
              <a:lnSpc>
                <a:spcPct val="100000"/>
              </a:lnSpc>
            </a:pPr>
            <a:endParaRPr b="0" lang="en-IN" sz="2400" spc="-1" strike="noStrike">
              <a:latin typeface="Arial"/>
            </a:endParaRPr>
          </a:p>
          <a:p>
            <a:pPr>
              <a:lnSpc>
                <a:spcPct val="100000"/>
              </a:lnSpc>
            </a:pPr>
            <a:r>
              <a:rPr b="0" lang="en-IN" sz="2400" spc="-1" strike="noStrike">
                <a:solidFill>
                  <a:srgbClr val="595959"/>
                </a:solidFill>
                <a:latin typeface="Arial"/>
                <a:ea typeface="Arial"/>
              </a:rPr>
              <a:t>2. Motion Detection and Thresholding</a:t>
            </a:r>
            <a:endParaRPr b="0" lang="en-IN" sz="2400" spc="-1" strike="noStrike">
              <a:latin typeface="Arial"/>
            </a:endParaRPr>
          </a:p>
          <a:p>
            <a:pPr>
              <a:lnSpc>
                <a:spcPct val="100000"/>
              </a:lnSpc>
            </a:pPr>
            <a:endParaRPr b="0" lang="en-IN" sz="2400" spc="-1" strike="noStrike">
              <a:latin typeface="Arial"/>
            </a:endParaRPr>
          </a:p>
          <a:p>
            <a:pPr>
              <a:lnSpc>
                <a:spcPct val="100000"/>
              </a:lnSpc>
            </a:pPr>
            <a:r>
              <a:rPr b="0" lang="en-IN" sz="2400" spc="-1" strike="noStrike">
                <a:solidFill>
                  <a:srgbClr val="595959"/>
                </a:solidFill>
                <a:latin typeface="Arial"/>
                <a:ea typeface="Arial"/>
              </a:rPr>
              <a:t>3. Contour Extraction</a:t>
            </a:r>
            <a:endParaRPr b="0" lang="en-IN" sz="2400" spc="-1" strike="noStrike">
              <a:latin typeface="Arial"/>
            </a:endParaRPr>
          </a:p>
          <a:p>
            <a:pPr>
              <a:lnSpc>
                <a:spcPct val="100000"/>
              </a:lnSpc>
            </a:pPr>
            <a:endParaRPr b="0" lang="en-IN" sz="2400" spc="-1" strike="noStrike">
              <a:latin typeface="Arial"/>
            </a:endParaRPr>
          </a:p>
          <a:p>
            <a:pPr>
              <a:lnSpc>
                <a:spcPct val="100000"/>
              </a:lnSpc>
            </a:pPr>
            <a:endParaRPr b="0" lang="en-IN" sz="2400" spc="-1" strike="noStrike">
              <a:latin typeface="Arial"/>
            </a:endParaRPr>
          </a:p>
          <a:p>
            <a:pPr lvl="2" marL="648000" indent="-215280">
              <a:lnSpc>
                <a:spcPct val="100000"/>
              </a:lnSpc>
              <a:buClr>
                <a:srgbClr val="000000"/>
              </a:buClr>
              <a:buSzPct val="45000"/>
              <a:buFont typeface="Wingdings" charset="2"/>
              <a:buChar char=""/>
            </a:pPr>
            <a:r>
              <a:rPr b="0" lang="en-IN" sz="1800" spc="-1" strike="noStrike">
                <a:solidFill>
                  <a:srgbClr val="000000"/>
                </a:solidFill>
                <a:latin typeface="Arial"/>
                <a:ea typeface="DejaVu Sans"/>
              </a:rPr>
              <a:t> </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50000"/>
              </a:lnSpc>
              <a:spcBef>
                <a:spcPts val="1001"/>
              </a:spcBef>
            </a:pPr>
            <a:endParaRPr b="0" lang="en-IN" sz="1800" spc="-1" strike="noStrike">
              <a:latin typeface="Arial"/>
            </a:endParaRPr>
          </a:p>
          <a:p>
            <a:pPr>
              <a:lnSpc>
                <a:spcPct val="150000"/>
              </a:lnSpc>
              <a:spcBef>
                <a:spcPts val="1001"/>
              </a:spcBef>
            </a:pPr>
            <a:endParaRPr b="0" lang="en-IN" sz="1800" spc="-1" strike="noStrike">
              <a:latin typeface="Arial"/>
            </a:endParaRPr>
          </a:p>
        </p:txBody>
      </p:sp>
      <p:sp>
        <p:nvSpPr>
          <p:cNvPr id="162" name="CustomShape 3"/>
          <p:cNvSpPr/>
          <p:nvPr/>
        </p:nvSpPr>
        <p:spPr>
          <a:xfrm>
            <a:off x="1288080" y="6207120"/>
            <a:ext cx="9613440" cy="362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IN" sz="1400" spc="-1" strike="noStrike">
                <a:solidFill>
                  <a:srgbClr val="000000"/>
                </a:solidFill>
                <a:latin typeface="Arial"/>
                <a:ea typeface="Arial"/>
              </a:rPr>
              <a:t>                      </a:t>
            </a:r>
            <a:endParaRPr b="0" lang="en-IN" sz="1400" spc="-1" strike="noStrike">
              <a:latin typeface="Arial"/>
            </a:endParaRPr>
          </a:p>
        </p:txBody>
      </p:sp>
      <p:sp>
        <p:nvSpPr>
          <p:cNvPr id="163" name="CustomShape 4"/>
          <p:cNvSpPr/>
          <p:nvPr/>
        </p:nvSpPr>
        <p:spPr>
          <a:xfrm>
            <a:off x="3744000" y="720000"/>
            <a:ext cx="7126560" cy="761760"/>
          </a:xfrm>
          <a:prstGeom prst="rect">
            <a:avLst/>
          </a:prstGeom>
          <a:noFill/>
          <a:ln>
            <a:noFill/>
          </a:ln>
        </p:spPr>
        <p:style>
          <a:lnRef idx="0"/>
          <a:fillRef idx="0"/>
          <a:effectRef idx="0"/>
          <a:fontRef idx="minor"/>
        </p:style>
        <p:txBody>
          <a:bodyPr lIns="122040" rIns="122040" tIns="122040" bIns="122040">
            <a:noAutofit/>
          </a:bodyPr>
          <a:p>
            <a:pPr>
              <a:lnSpc>
                <a:spcPct val="100000"/>
              </a:lnSpc>
            </a:pPr>
            <a:r>
              <a:rPr b="1" lang="en-IN" sz="3200" spc="-1" strike="noStrike">
                <a:solidFill>
                  <a:srgbClr val="000000"/>
                </a:solidFill>
                <a:latin typeface="Arial"/>
                <a:ea typeface="Arial"/>
              </a:rPr>
              <a:t> </a:t>
            </a:r>
            <a:r>
              <a:rPr b="1" lang="en-IN" sz="3200" spc="-1" strike="noStrike">
                <a:solidFill>
                  <a:srgbClr val="000000"/>
                </a:solidFill>
                <a:latin typeface="Arial"/>
                <a:ea typeface="Arial"/>
              </a:rPr>
              <a:t>EXISTING SYSTEM</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1850040" y="697680"/>
            <a:ext cx="8909640" cy="1278720"/>
          </a:xfrm>
          <a:prstGeom prst="rect">
            <a:avLst/>
          </a:prstGeom>
          <a:noFill/>
          <a:ln>
            <a:noFill/>
          </a:ln>
        </p:spPr>
        <p:style>
          <a:lnRef idx="0"/>
          <a:fillRef idx="0"/>
          <a:effectRef idx="0"/>
          <a:fontRef idx="minor"/>
        </p:style>
      </p:sp>
      <p:sp>
        <p:nvSpPr>
          <p:cNvPr id="165" name="CustomShape 2"/>
          <p:cNvSpPr/>
          <p:nvPr/>
        </p:nvSpPr>
        <p:spPr>
          <a:xfrm>
            <a:off x="685800" y="1828800"/>
            <a:ext cx="10901520" cy="33771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400" spc="-1" strike="noStrike">
                <a:solidFill>
                  <a:srgbClr val="595959"/>
                </a:solidFill>
                <a:latin typeface="Arial"/>
                <a:ea typeface="Arial"/>
              </a:rPr>
              <a:t>Background Subtraction:</a:t>
            </a:r>
            <a:r>
              <a:rPr b="0" lang="en-IN" sz="2400" spc="-1" strike="noStrike">
                <a:solidFill>
                  <a:srgbClr val="595959"/>
                </a:solidFill>
                <a:latin typeface="Arial"/>
                <a:ea typeface="Arial"/>
              </a:rPr>
              <a:t> Background Subtraction is an efficient method to</a:t>
            </a:r>
            <a:endParaRPr b="0" lang="en-IN" sz="2400" spc="-1" strike="noStrike">
              <a:latin typeface="Arial"/>
            </a:endParaRPr>
          </a:p>
          <a:p>
            <a:pPr>
              <a:lnSpc>
                <a:spcPct val="100000"/>
              </a:lnSpc>
            </a:pPr>
            <a:r>
              <a:rPr b="0" lang="en-IN" sz="2400" spc="-1" strike="noStrike">
                <a:solidFill>
                  <a:srgbClr val="595959"/>
                </a:solidFill>
                <a:latin typeface="Arial"/>
                <a:ea typeface="Arial"/>
              </a:rPr>
              <a:t>separate foreground from background. To do this, we use the concept of running averages. We make our system look over a particular scene for 30 frames. During this period, we compute the running average over the current frame and the previous frames.</a:t>
            </a:r>
            <a:endParaRPr b="0" lang="en-IN" sz="2400" spc="-1" strike="noStrike">
              <a:latin typeface="Arial"/>
            </a:endParaRPr>
          </a:p>
          <a:p>
            <a:pPr>
              <a:lnSpc>
                <a:spcPct val="100000"/>
              </a:lnSpc>
            </a:pPr>
            <a:endParaRPr b="0" lang="en-IN" sz="2400" spc="-1" strike="noStrike">
              <a:latin typeface="Arial"/>
            </a:endParaRPr>
          </a:p>
          <a:p>
            <a:pPr>
              <a:lnSpc>
                <a:spcPct val="100000"/>
              </a:lnSpc>
            </a:pPr>
            <a:endParaRPr b="0" lang="en-IN" sz="2400" spc="-1" strike="noStrike">
              <a:latin typeface="Arial"/>
            </a:endParaRPr>
          </a:p>
          <a:p>
            <a:pPr>
              <a:lnSpc>
                <a:spcPct val="100000"/>
              </a:lnSpc>
            </a:pPr>
            <a:endParaRPr b="0" lang="en-IN" sz="2400" spc="-1" strike="noStrike">
              <a:latin typeface="Arial"/>
            </a:endParaRPr>
          </a:p>
          <a:p>
            <a:pPr lvl="2" marL="648000" indent="-215280">
              <a:lnSpc>
                <a:spcPct val="100000"/>
              </a:lnSpc>
              <a:buClr>
                <a:srgbClr val="000000"/>
              </a:buClr>
              <a:buSzPct val="45000"/>
              <a:buFont typeface="Wingdings" charset="2"/>
              <a:buChar char=""/>
            </a:pPr>
            <a:r>
              <a:rPr b="0" lang="en-IN" sz="1800" spc="-1" strike="noStrike">
                <a:solidFill>
                  <a:srgbClr val="000000"/>
                </a:solidFill>
                <a:latin typeface="Arial"/>
                <a:ea typeface="DejaVu Sans"/>
              </a:rPr>
              <a:t> </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50000"/>
              </a:lnSpc>
              <a:spcBef>
                <a:spcPts val="1001"/>
              </a:spcBef>
            </a:pPr>
            <a:endParaRPr b="0" lang="en-IN" sz="1800" spc="-1" strike="noStrike">
              <a:latin typeface="Arial"/>
            </a:endParaRPr>
          </a:p>
          <a:p>
            <a:pPr>
              <a:lnSpc>
                <a:spcPct val="150000"/>
              </a:lnSpc>
              <a:spcBef>
                <a:spcPts val="1001"/>
              </a:spcBef>
            </a:pPr>
            <a:endParaRPr b="0" lang="en-IN" sz="1800" spc="-1" strike="noStrike">
              <a:latin typeface="Arial"/>
            </a:endParaRPr>
          </a:p>
        </p:txBody>
      </p:sp>
      <p:sp>
        <p:nvSpPr>
          <p:cNvPr id="166" name="CustomShape 3"/>
          <p:cNvSpPr/>
          <p:nvPr/>
        </p:nvSpPr>
        <p:spPr>
          <a:xfrm>
            <a:off x="1288080" y="6207120"/>
            <a:ext cx="9613440" cy="362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IN" sz="1400" spc="-1" strike="noStrike">
                <a:solidFill>
                  <a:srgbClr val="000000"/>
                </a:solidFill>
                <a:latin typeface="Arial"/>
                <a:ea typeface="Arial"/>
              </a:rPr>
              <a:t>                      </a:t>
            </a:r>
            <a:endParaRPr b="0" lang="en-IN" sz="1400" spc="-1" strike="noStrike">
              <a:latin typeface="Arial"/>
            </a:endParaRPr>
          </a:p>
        </p:txBody>
      </p:sp>
      <p:sp>
        <p:nvSpPr>
          <p:cNvPr id="167" name="CustomShape 4"/>
          <p:cNvSpPr/>
          <p:nvPr/>
        </p:nvSpPr>
        <p:spPr>
          <a:xfrm>
            <a:off x="3744000" y="720000"/>
            <a:ext cx="7126560" cy="761760"/>
          </a:xfrm>
          <a:prstGeom prst="rect">
            <a:avLst/>
          </a:prstGeom>
          <a:noFill/>
          <a:ln>
            <a:noFill/>
          </a:ln>
        </p:spPr>
        <p:style>
          <a:lnRef idx="0"/>
          <a:fillRef idx="0"/>
          <a:effectRef idx="0"/>
          <a:fontRef idx="minor"/>
        </p:style>
        <p:txBody>
          <a:bodyPr lIns="122040" rIns="122040" tIns="122040" bIns="122040">
            <a:noAutofit/>
          </a:bodyPr>
          <a:p>
            <a:pPr>
              <a:lnSpc>
                <a:spcPct val="100000"/>
              </a:lnSpc>
            </a:pPr>
            <a:r>
              <a:rPr b="1" lang="en-IN" sz="3200" spc="-1" strike="noStrike">
                <a:solidFill>
                  <a:srgbClr val="000000"/>
                </a:solidFill>
                <a:latin typeface="Arial"/>
                <a:ea typeface="Arial"/>
              </a:rPr>
              <a:t> </a:t>
            </a:r>
            <a:r>
              <a:rPr b="1" lang="en-IN" sz="3200" spc="-1" strike="noStrike">
                <a:solidFill>
                  <a:srgbClr val="000000"/>
                </a:solidFill>
                <a:latin typeface="Arial"/>
                <a:ea typeface="Arial"/>
              </a:rPr>
              <a:t>EXISTING SYSTEM</a:t>
            </a:r>
            <a:endParaRPr b="0" lang="en-IN" sz="3200" spc="-1" strike="noStrike">
              <a:latin typeface="Arial"/>
            </a:endParaRPr>
          </a:p>
        </p:txBody>
      </p:sp>
      <p:pic>
        <p:nvPicPr>
          <p:cNvPr id="168" name="" descr=""/>
          <p:cNvPicPr/>
          <p:nvPr/>
        </p:nvPicPr>
        <p:blipFill>
          <a:blip r:embed="rId1"/>
          <a:stretch/>
        </p:blipFill>
        <p:spPr>
          <a:xfrm>
            <a:off x="3213360" y="3936960"/>
            <a:ext cx="5094000" cy="269208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1850040" y="697680"/>
            <a:ext cx="8909640" cy="1278720"/>
          </a:xfrm>
          <a:prstGeom prst="rect">
            <a:avLst/>
          </a:prstGeom>
          <a:noFill/>
          <a:ln>
            <a:noFill/>
          </a:ln>
        </p:spPr>
        <p:style>
          <a:lnRef idx="0"/>
          <a:fillRef idx="0"/>
          <a:effectRef idx="0"/>
          <a:fontRef idx="minor"/>
        </p:style>
      </p:sp>
      <p:sp>
        <p:nvSpPr>
          <p:cNvPr id="170" name="CustomShape 2"/>
          <p:cNvSpPr/>
          <p:nvPr/>
        </p:nvSpPr>
        <p:spPr>
          <a:xfrm>
            <a:off x="685800" y="1482120"/>
            <a:ext cx="10901520" cy="514692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IN" sz="1800" spc="-1" strike="noStrike">
              <a:latin typeface="Arial"/>
            </a:endParaRPr>
          </a:p>
          <a:p>
            <a:pPr>
              <a:lnSpc>
                <a:spcPct val="100000"/>
              </a:lnSpc>
            </a:pPr>
            <a:r>
              <a:rPr b="1" lang="en-IN" sz="2400" spc="-1" strike="noStrike">
                <a:solidFill>
                  <a:srgbClr val="595959"/>
                </a:solidFill>
                <a:latin typeface="Arial"/>
                <a:ea typeface="Arial"/>
              </a:rPr>
              <a:t>Motion Detection and Thresholding:</a:t>
            </a:r>
            <a:r>
              <a:rPr b="0" lang="en-IN" sz="2400" spc="-1" strike="noStrike">
                <a:solidFill>
                  <a:srgbClr val="595959"/>
                </a:solidFill>
                <a:latin typeface="Arial"/>
                <a:ea typeface="Arial"/>
              </a:rPr>
              <a:t> To detect the hand region from this</a:t>
            </a:r>
            <a:endParaRPr b="0" lang="en-IN" sz="2400" spc="-1" strike="noStrike">
              <a:latin typeface="Arial"/>
            </a:endParaRPr>
          </a:p>
          <a:p>
            <a:pPr>
              <a:lnSpc>
                <a:spcPct val="100000"/>
              </a:lnSpc>
            </a:pPr>
            <a:r>
              <a:rPr b="0" lang="en-IN" sz="2400" spc="-1" strike="noStrike">
                <a:solidFill>
                  <a:srgbClr val="595959"/>
                </a:solidFill>
                <a:latin typeface="Arial"/>
                <a:ea typeface="Arial"/>
              </a:rPr>
              <a:t>difference image, we need to threshold the difference image, so that only our</a:t>
            </a:r>
            <a:endParaRPr b="0" lang="en-IN" sz="2400" spc="-1" strike="noStrike">
              <a:latin typeface="Arial"/>
            </a:endParaRPr>
          </a:p>
          <a:p>
            <a:pPr>
              <a:lnSpc>
                <a:spcPct val="100000"/>
              </a:lnSpc>
            </a:pPr>
            <a:r>
              <a:rPr b="0" lang="en-IN" sz="2400" spc="-1" strike="noStrike">
                <a:solidFill>
                  <a:srgbClr val="595959"/>
                </a:solidFill>
                <a:latin typeface="Arial"/>
                <a:ea typeface="Arial"/>
              </a:rPr>
              <a:t>hand region becomes visible and all the other unwanted regions are painted as</a:t>
            </a:r>
            <a:endParaRPr b="0" lang="en-IN" sz="2400" spc="-1" strike="noStrike">
              <a:latin typeface="Arial"/>
            </a:endParaRPr>
          </a:p>
          <a:p>
            <a:pPr>
              <a:lnSpc>
                <a:spcPct val="100000"/>
              </a:lnSpc>
            </a:pPr>
            <a:r>
              <a:rPr b="0" lang="en-IN" sz="2400" spc="-1" strike="noStrike">
                <a:solidFill>
                  <a:srgbClr val="595959"/>
                </a:solidFill>
                <a:latin typeface="Arial"/>
                <a:ea typeface="Arial"/>
              </a:rPr>
              <a:t>black. Thresholding is the assignment of pixel intensities to 0's and 1's based on a particular threshold level so that our object of interest alone is captured from an image.</a:t>
            </a:r>
            <a:endParaRPr b="0" lang="en-IN" sz="2400" spc="-1" strike="noStrike">
              <a:latin typeface="Arial"/>
            </a:endParaRPr>
          </a:p>
          <a:p>
            <a:pPr>
              <a:lnSpc>
                <a:spcPct val="100000"/>
              </a:lnSpc>
            </a:pPr>
            <a:endParaRPr b="0" lang="en-IN" sz="2400" spc="-1" strike="noStrike">
              <a:latin typeface="Arial"/>
            </a:endParaRPr>
          </a:p>
          <a:p>
            <a:pPr>
              <a:lnSpc>
                <a:spcPct val="100000"/>
              </a:lnSpc>
            </a:pPr>
            <a:r>
              <a:rPr b="1" lang="en-IN" sz="2400" spc="-1" strike="noStrike">
                <a:solidFill>
                  <a:srgbClr val="595959"/>
                </a:solidFill>
                <a:latin typeface="Arial"/>
                <a:ea typeface="Arial"/>
              </a:rPr>
              <a:t>Contour Extraction:</a:t>
            </a:r>
            <a:r>
              <a:rPr b="0" lang="en-IN" sz="2400" spc="-1" strike="noStrike">
                <a:solidFill>
                  <a:srgbClr val="595959"/>
                </a:solidFill>
                <a:latin typeface="Arial"/>
                <a:ea typeface="Arial"/>
              </a:rPr>
              <a:t> After thresholding the difference image, we find contours in the resulting image. The contour with the largest area is assumed to be our hand. Contour is the outline or boundary of an object located in an image.</a:t>
            </a:r>
            <a:endParaRPr b="0" lang="en-IN" sz="2400" spc="-1" strike="noStrike">
              <a:latin typeface="Arial"/>
            </a:endParaRPr>
          </a:p>
          <a:p>
            <a:pPr>
              <a:lnSpc>
                <a:spcPct val="100000"/>
              </a:lnSpc>
            </a:pPr>
            <a:endParaRPr b="0" lang="en-IN" sz="2400" spc="-1" strike="noStrike">
              <a:latin typeface="Arial"/>
            </a:endParaRPr>
          </a:p>
          <a:p>
            <a:pPr>
              <a:lnSpc>
                <a:spcPct val="100000"/>
              </a:lnSpc>
            </a:pPr>
            <a:endParaRPr b="0" lang="en-IN" sz="2400" spc="-1" strike="noStrike">
              <a:latin typeface="Arial"/>
            </a:endParaRPr>
          </a:p>
          <a:p>
            <a:pPr lvl="2" marL="648000" indent="-215280">
              <a:lnSpc>
                <a:spcPct val="100000"/>
              </a:lnSpc>
              <a:buClr>
                <a:srgbClr val="000000"/>
              </a:buClr>
              <a:buSzPct val="45000"/>
              <a:buFont typeface="Wingdings" charset="2"/>
              <a:buChar char=""/>
            </a:pPr>
            <a:r>
              <a:rPr b="0" lang="en-IN" sz="1800" spc="-1" strike="noStrike">
                <a:solidFill>
                  <a:srgbClr val="000000"/>
                </a:solidFill>
                <a:latin typeface="Arial"/>
                <a:ea typeface="DejaVu Sans"/>
              </a:rPr>
              <a:t> </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50000"/>
              </a:lnSpc>
              <a:spcBef>
                <a:spcPts val="1001"/>
              </a:spcBef>
            </a:pPr>
            <a:endParaRPr b="0" lang="en-IN" sz="1800" spc="-1" strike="noStrike">
              <a:latin typeface="Arial"/>
            </a:endParaRPr>
          </a:p>
          <a:p>
            <a:pPr>
              <a:lnSpc>
                <a:spcPct val="150000"/>
              </a:lnSpc>
              <a:spcBef>
                <a:spcPts val="1001"/>
              </a:spcBef>
            </a:pPr>
            <a:endParaRPr b="0" lang="en-IN" sz="1800" spc="-1" strike="noStrike">
              <a:latin typeface="Arial"/>
            </a:endParaRPr>
          </a:p>
        </p:txBody>
      </p:sp>
      <p:sp>
        <p:nvSpPr>
          <p:cNvPr id="171" name="CustomShape 3"/>
          <p:cNvSpPr/>
          <p:nvPr/>
        </p:nvSpPr>
        <p:spPr>
          <a:xfrm>
            <a:off x="1288080" y="6207120"/>
            <a:ext cx="9613440" cy="362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IN" sz="1400" spc="-1" strike="noStrike">
                <a:solidFill>
                  <a:srgbClr val="000000"/>
                </a:solidFill>
                <a:latin typeface="Arial"/>
                <a:ea typeface="Arial"/>
              </a:rPr>
              <a:t>                      </a:t>
            </a:r>
            <a:endParaRPr b="0" lang="en-IN" sz="1400" spc="-1" strike="noStrike">
              <a:latin typeface="Arial"/>
            </a:endParaRPr>
          </a:p>
        </p:txBody>
      </p:sp>
      <p:sp>
        <p:nvSpPr>
          <p:cNvPr id="172" name="CustomShape 4"/>
          <p:cNvSpPr/>
          <p:nvPr/>
        </p:nvSpPr>
        <p:spPr>
          <a:xfrm>
            <a:off x="3744000" y="720000"/>
            <a:ext cx="7126560" cy="761760"/>
          </a:xfrm>
          <a:prstGeom prst="rect">
            <a:avLst/>
          </a:prstGeom>
          <a:noFill/>
          <a:ln>
            <a:noFill/>
          </a:ln>
        </p:spPr>
        <p:style>
          <a:lnRef idx="0"/>
          <a:fillRef idx="0"/>
          <a:effectRef idx="0"/>
          <a:fontRef idx="minor"/>
        </p:style>
        <p:txBody>
          <a:bodyPr lIns="122040" rIns="122040" tIns="122040" bIns="122040">
            <a:noAutofit/>
          </a:bodyPr>
          <a:p>
            <a:pPr>
              <a:lnSpc>
                <a:spcPct val="100000"/>
              </a:lnSpc>
            </a:pPr>
            <a:r>
              <a:rPr b="1" lang="en-IN" sz="3200" spc="-1" strike="noStrike">
                <a:solidFill>
                  <a:srgbClr val="000000"/>
                </a:solidFill>
                <a:latin typeface="Arial"/>
                <a:ea typeface="Arial"/>
              </a:rPr>
              <a:t> </a:t>
            </a:r>
            <a:r>
              <a:rPr b="1" lang="en-IN" sz="3200" spc="-1" strike="noStrike">
                <a:solidFill>
                  <a:srgbClr val="000000"/>
                </a:solidFill>
                <a:latin typeface="Arial"/>
                <a:ea typeface="Arial"/>
              </a:rPr>
              <a:t>EXISTING SYSTEM</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1850040" y="697680"/>
            <a:ext cx="8909640" cy="1278720"/>
          </a:xfrm>
          <a:prstGeom prst="rect">
            <a:avLst/>
          </a:prstGeom>
          <a:noFill/>
          <a:ln>
            <a:noFill/>
          </a:ln>
        </p:spPr>
        <p:style>
          <a:lnRef idx="0"/>
          <a:fillRef idx="0"/>
          <a:effectRef idx="0"/>
          <a:fontRef idx="minor"/>
        </p:style>
      </p:sp>
      <p:sp>
        <p:nvSpPr>
          <p:cNvPr id="174" name="CustomShape 2"/>
          <p:cNvSpPr/>
          <p:nvPr/>
        </p:nvSpPr>
        <p:spPr>
          <a:xfrm>
            <a:off x="685800" y="1482120"/>
            <a:ext cx="10901520" cy="514692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IN" sz="1800" spc="-1" strike="noStrike">
              <a:latin typeface="Arial"/>
            </a:endParaRPr>
          </a:p>
          <a:p>
            <a:pPr>
              <a:lnSpc>
                <a:spcPct val="100000"/>
              </a:lnSpc>
            </a:pPr>
            <a:r>
              <a:rPr b="0" lang="en-IN" sz="2400" spc="-1" strike="noStrike">
                <a:solidFill>
                  <a:srgbClr val="595959"/>
                </a:solidFill>
                <a:latin typeface="Arial"/>
                <a:ea typeface="Arial"/>
              </a:rPr>
              <a:t>Different approaches which are followed for Facial Expression and Hand Gesture Recognition</a:t>
            </a:r>
            <a:endParaRPr b="0" lang="en-IN" sz="2400" spc="-1" strike="noStrike">
              <a:latin typeface="Arial"/>
            </a:endParaRPr>
          </a:p>
          <a:p>
            <a:pPr>
              <a:lnSpc>
                <a:spcPct val="100000"/>
              </a:lnSpc>
            </a:pPr>
            <a:endParaRPr b="0" lang="en-IN" sz="2400" spc="-1" strike="noStrike">
              <a:latin typeface="Arial"/>
            </a:endParaRPr>
          </a:p>
          <a:p>
            <a:pPr marL="216000" indent="-215280">
              <a:lnSpc>
                <a:spcPct val="100000"/>
              </a:lnSpc>
              <a:buClr>
                <a:srgbClr val="000000"/>
              </a:buClr>
              <a:buSzPct val="45000"/>
              <a:buFont typeface="Wingdings" charset="2"/>
              <a:buChar char=""/>
            </a:pPr>
            <a:r>
              <a:rPr b="0" lang="en-IN" sz="2200" spc="-1" strike="noStrike">
                <a:solidFill>
                  <a:srgbClr val="595959"/>
                </a:solidFill>
                <a:latin typeface="Arial"/>
                <a:ea typeface="Arial"/>
              </a:rPr>
              <a:t>Neural Network Approach</a:t>
            </a:r>
            <a:endParaRPr b="0" lang="en-IN" sz="2200" spc="-1" strike="noStrike">
              <a:latin typeface="Arial"/>
            </a:endParaRPr>
          </a:p>
          <a:p>
            <a:pPr>
              <a:lnSpc>
                <a:spcPct val="100000"/>
              </a:lnSpc>
            </a:pPr>
            <a:endParaRPr b="0" lang="en-IN" sz="2200" spc="-1" strike="noStrike">
              <a:latin typeface="Arial"/>
            </a:endParaRPr>
          </a:p>
          <a:p>
            <a:pPr marL="216000" indent="-215280">
              <a:lnSpc>
                <a:spcPct val="100000"/>
              </a:lnSpc>
              <a:buClr>
                <a:srgbClr val="000000"/>
              </a:buClr>
              <a:buSzPct val="45000"/>
              <a:buFont typeface="Wingdings" charset="2"/>
              <a:buChar char=""/>
            </a:pPr>
            <a:r>
              <a:rPr b="0" lang="en-IN" sz="2200" spc="-1" strike="noStrike">
                <a:solidFill>
                  <a:srgbClr val="595959"/>
                </a:solidFill>
                <a:latin typeface="Arial"/>
                <a:ea typeface="Arial"/>
              </a:rPr>
              <a:t>Principal of Component Analysis</a:t>
            </a:r>
            <a:endParaRPr b="0" lang="en-IN" sz="2200" spc="-1" strike="noStrike">
              <a:latin typeface="Arial"/>
            </a:endParaRPr>
          </a:p>
          <a:p>
            <a:pPr>
              <a:lnSpc>
                <a:spcPct val="100000"/>
              </a:lnSpc>
            </a:pPr>
            <a:endParaRPr b="0" lang="en-IN" sz="2200" spc="-1" strike="noStrike">
              <a:latin typeface="Arial"/>
            </a:endParaRPr>
          </a:p>
          <a:p>
            <a:pPr marL="216000" indent="-215280">
              <a:lnSpc>
                <a:spcPct val="100000"/>
              </a:lnSpc>
              <a:buClr>
                <a:srgbClr val="000000"/>
              </a:buClr>
              <a:buSzPct val="45000"/>
              <a:buFont typeface="Wingdings" charset="2"/>
              <a:buChar char=""/>
            </a:pPr>
            <a:r>
              <a:rPr b="0" lang="en-IN" sz="2200" spc="-1" strike="noStrike">
                <a:solidFill>
                  <a:srgbClr val="595959"/>
                </a:solidFill>
                <a:latin typeface="Arial"/>
                <a:ea typeface="Arial"/>
              </a:rPr>
              <a:t>Support Vector Machine</a:t>
            </a:r>
            <a:endParaRPr b="0" lang="en-IN" sz="2200" spc="-1" strike="noStrike">
              <a:latin typeface="Arial"/>
            </a:endParaRPr>
          </a:p>
          <a:p>
            <a:pPr>
              <a:lnSpc>
                <a:spcPct val="100000"/>
              </a:lnSpc>
            </a:pPr>
            <a:endParaRPr b="0" lang="en-IN" sz="2200" spc="-1" strike="noStrike">
              <a:latin typeface="Arial"/>
            </a:endParaRPr>
          </a:p>
          <a:p>
            <a:pPr>
              <a:lnSpc>
                <a:spcPct val="100000"/>
              </a:lnSpc>
            </a:pPr>
            <a:endParaRPr b="0" lang="en-IN" sz="2200" spc="-1" strike="noStrike">
              <a:latin typeface="Arial"/>
            </a:endParaRPr>
          </a:p>
          <a:p>
            <a:pPr>
              <a:lnSpc>
                <a:spcPct val="100000"/>
              </a:lnSpc>
            </a:pPr>
            <a:endParaRPr b="0" lang="en-IN" sz="2200" spc="-1" strike="noStrike">
              <a:latin typeface="Arial"/>
            </a:endParaRPr>
          </a:p>
          <a:p>
            <a:pPr>
              <a:lnSpc>
                <a:spcPct val="100000"/>
              </a:lnSpc>
            </a:pPr>
            <a:endParaRPr b="0" lang="en-IN" sz="2200" spc="-1" strike="noStrike">
              <a:latin typeface="Arial"/>
            </a:endParaRPr>
          </a:p>
          <a:p>
            <a:pPr>
              <a:lnSpc>
                <a:spcPct val="100000"/>
              </a:lnSpc>
            </a:pPr>
            <a:endParaRPr b="0" lang="en-IN" sz="2200" spc="-1" strike="noStrike">
              <a:latin typeface="Arial"/>
            </a:endParaRPr>
          </a:p>
          <a:p>
            <a:pPr lvl="2" marL="648000" indent="-215280">
              <a:lnSpc>
                <a:spcPct val="100000"/>
              </a:lnSpc>
              <a:buClr>
                <a:srgbClr val="000000"/>
              </a:buClr>
              <a:buSzPct val="45000"/>
              <a:buFont typeface="Wingdings" charset="2"/>
              <a:buChar char=""/>
            </a:pPr>
            <a:r>
              <a:rPr b="0" lang="en-IN" sz="1800" spc="-1" strike="noStrike">
                <a:solidFill>
                  <a:srgbClr val="000000"/>
                </a:solidFill>
                <a:latin typeface="Arial"/>
                <a:ea typeface="DejaVu Sans"/>
              </a:rPr>
              <a:t> </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50000"/>
              </a:lnSpc>
              <a:spcBef>
                <a:spcPts val="1001"/>
              </a:spcBef>
            </a:pPr>
            <a:endParaRPr b="0" lang="en-IN" sz="1800" spc="-1" strike="noStrike">
              <a:latin typeface="Arial"/>
            </a:endParaRPr>
          </a:p>
          <a:p>
            <a:pPr>
              <a:lnSpc>
                <a:spcPct val="150000"/>
              </a:lnSpc>
              <a:spcBef>
                <a:spcPts val="1001"/>
              </a:spcBef>
            </a:pPr>
            <a:endParaRPr b="0" lang="en-IN" sz="1800" spc="-1" strike="noStrike">
              <a:latin typeface="Arial"/>
            </a:endParaRPr>
          </a:p>
        </p:txBody>
      </p:sp>
      <p:sp>
        <p:nvSpPr>
          <p:cNvPr id="175" name="CustomShape 3"/>
          <p:cNvSpPr/>
          <p:nvPr/>
        </p:nvSpPr>
        <p:spPr>
          <a:xfrm>
            <a:off x="1288080" y="6207120"/>
            <a:ext cx="9613440" cy="362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IN" sz="1400" spc="-1" strike="noStrike">
                <a:solidFill>
                  <a:srgbClr val="000000"/>
                </a:solidFill>
                <a:latin typeface="Arial"/>
                <a:ea typeface="Arial"/>
              </a:rPr>
              <a:t>                      </a:t>
            </a:r>
            <a:endParaRPr b="0" lang="en-IN" sz="1400" spc="-1" strike="noStrike">
              <a:latin typeface="Arial"/>
            </a:endParaRPr>
          </a:p>
        </p:txBody>
      </p:sp>
      <p:sp>
        <p:nvSpPr>
          <p:cNvPr id="176" name="CustomShape 4"/>
          <p:cNvSpPr/>
          <p:nvPr/>
        </p:nvSpPr>
        <p:spPr>
          <a:xfrm>
            <a:off x="3744000" y="720000"/>
            <a:ext cx="7126560" cy="761760"/>
          </a:xfrm>
          <a:prstGeom prst="rect">
            <a:avLst/>
          </a:prstGeom>
          <a:noFill/>
          <a:ln>
            <a:noFill/>
          </a:ln>
        </p:spPr>
        <p:style>
          <a:lnRef idx="0"/>
          <a:fillRef idx="0"/>
          <a:effectRef idx="0"/>
          <a:fontRef idx="minor"/>
        </p:style>
        <p:txBody>
          <a:bodyPr lIns="122040" rIns="122040" tIns="122040" bIns="122040">
            <a:noAutofit/>
          </a:bodyPr>
          <a:p>
            <a:pPr>
              <a:lnSpc>
                <a:spcPct val="100000"/>
              </a:lnSpc>
            </a:pPr>
            <a:r>
              <a:rPr b="1" lang="en-IN" sz="3200" spc="-1" strike="noStrike">
                <a:solidFill>
                  <a:srgbClr val="000000"/>
                </a:solidFill>
                <a:latin typeface="Arial"/>
                <a:ea typeface="Arial"/>
              </a:rPr>
              <a:t> </a:t>
            </a:r>
            <a:r>
              <a:rPr b="1" lang="en-IN" sz="3200" spc="-1" strike="noStrike">
                <a:solidFill>
                  <a:srgbClr val="000000"/>
                </a:solidFill>
                <a:latin typeface="Arial"/>
                <a:ea typeface="Arial"/>
              </a:rPr>
              <a:t>EXISTING SYSTEM</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1850040" y="697680"/>
            <a:ext cx="8909640" cy="1278720"/>
          </a:xfrm>
          <a:prstGeom prst="rect">
            <a:avLst/>
          </a:prstGeom>
          <a:noFill/>
          <a:ln>
            <a:noFill/>
          </a:ln>
        </p:spPr>
        <p:style>
          <a:lnRef idx="0"/>
          <a:fillRef idx="0"/>
          <a:effectRef idx="0"/>
          <a:fontRef idx="minor"/>
        </p:style>
      </p:sp>
      <p:sp>
        <p:nvSpPr>
          <p:cNvPr id="178" name="CustomShape 2"/>
          <p:cNvSpPr/>
          <p:nvPr/>
        </p:nvSpPr>
        <p:spPr>
          <a:xfrm>
            <a:off x="1288080" y="6207120"/>
            <a:ext cx="9613440" cy="362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IN" sz="1400" spc="-1" strike="noStrike">
                <a:solidFill>
                  <a:srgbClr val="000000"/>
                </a:solidFill>
                <a:latin typeface="Arial"/>
                <a:ea typeface="Arial"/>
              </a:rPr>
              <a:t>                      </a:t>
            </a:r>
            <a:endParaRPr b="0" lang="en-IN" sz="1400" spc="-1" strike="noStrike">
              <a:latin typeface="Arial"/>
            </a:endParaRPr>
          </a:p>
        </p:txBody>
      </p:sp>
      <p:sp>
        <p:nvSpPr>
          <p:cNvPr id="179" name="CustomShape 3"/>
          <p:cNvSpPr/>
          <p:nvPr/>
        </p:nvSpPr>
        <p:spPr>
          <a:xfrm>
            <a:off x="3744000" y="720000"/>
            <a:ext cx="7126560" cy="761760"/>
          </a:xfrm>
          <a:prstGeom prst="rect">
            <a:avLst/>
          </a:prstGeom>
          <a:noFill/>
          <a:ln>
            <a:noFill/>
          </a:ln>
        </p:spPr>
        <p:style>
          <a:lnRef idx="0"/>
          <a:fillRef idx="0"/>
          <a:effectRef idx="0"/>
          <a:fontRef idx="minor"/>
        </p:style>
        <p:txBody>
          <a:bodyPr lIns="122040" rIns="122040" tIns="122040" bIns="122040">
            <a:noAutofit/>
          </a:bodyPr>
          <a:p>
            <a:pPr>
              <a:lnSpc>
                <a:spcPct val="100000"/>
              </a:lnSpc>
            </a:pPr>
            <a:r>
              <a:rPr b="1" lang="en-IN" sz="3200" spc="-1" strike="noStrike">
                <a:solidFill>
                  <a:srgbClr val="000000"/>
                </a:solidFill>
                <a:latin typeface="Arial"/>
                <a:ea typeface="Arial"/>
              </a:rPr>
              <a:t>PROPOSED SYSTEM</a:t>
            </a:r>
            <a:endParaRPr b="0" lang="en-IN" sz="3200" spc="-1" strike="noStrike">
              <a:latin typeface="Arial"/>
            </a:endParaRPr>
          </a:p>
        </p:txBody>
      </p:sp>
      <p:sp>
        <p:nvSpPr>
          <p:cNvPr id="180" name="TextShape 4"/>
          <p:cNvSpPr txBox="1"/>
          <p:nvPr/>
        </p:nvSpPr>
        <p:spPr>
          <a:xfrm>
            <a:off x="639000" y="2232000"/>
            <a:ext cx="11097000" cy="2781720"/>
          </a:xfrm>
          <a:prstGeom prst="rect">
            <a:avLst/>
          </a:prstGeom>
          <a:noFill/>
          <a:ln>
            <a:noFill/>
          </a:ln>
        </p:spPr>
        <p:txBody>
          <a:bodyPr lIns="90000" rIns="90000" tIns="45000" bIns="45000">
            <a:noAutofit/>
          </a:bodyPr>
          <a:p>
            <a:pPr marL="216000" indent="-216000">
              <a:buClr>
                <a:srgbClr val="000000"/>
              </a:buClr>
              <a:buSzPct val="45000"/>
              <a:buFont typeface="Wingdings" charset="2"/>
              <a:buChar char=""/>
            </a:pPr>
            <a:r>
              <a:rPr b="0" lang="en-IN" sz="2400" spc="-1" strike="noStrike">
                <a:solidFill>
                  <a:srgbClr val="595959"/>
                </a:solidFill>
                <a:latin typeface="Arial"/>
                <a:ea typeface="Arial"/>
              </a:rPr>
              <a:t>To Classify facial expression into seven categories and identify hand gestures using algorithm based on Convolution Neural Network.</a:t>
            </a:r>
            <a:endParaRPr b="0" lang="en-IN" sz="2400" spc="-1" strike="noStrike">
              <a:latin typeface="Arial"/>
            </a:endParaRPr>
          </a:p>
          <a:p>
            <a:pPr marL="216000" indent="-216000">
              <a:buClr>
                <a:srgbClr val="000000"/>
              </a:buClr>
              <a:buSzPct val="45000"/>
              <a:buFont typeface="Wingdings" charset="2"/>
              <a:buChar char=""/>
            </a:pPr>
            <a:endParaRPr b="0" lang="en-IN" sz="2400" spc="-1" strike="noStrike">
              <a:latin typeface="Arial"/>
            </a:endParaRPr>
          </a:p>
          <a:p>
            <a:pPr marL="216000" indent="-216000">
              <a:buClr>
                <a:srgbClr val="000000"/>
              </a:buClr>
              <a:buSzPct val="45000"/>
              <a:buFont typeface="Wingdings" charset="2"/>
              <a:buChar char=""/>
            </a:pPr>
            <a:r>
              <a:rPr b="0" lang="en-IN" sz="2400" spc="-1" strike="noStrike">
                <a:solidFill>
                  <a:srgbClr val="595959"/>
                </a:solidFill>
                <a:latin typeface="Arial"/>
                <a:ea typeface="Arial"/>
              </a:rPr>
              <a:t> </a:t>
            </a:r>
            <a:r>
              <a:rPr b="0" lang="en-IN" sz="2400" spc="-1" strike="noStrike">
                <a:solidFill>
                  <a:srgbClr val="595959"/>
                </a:solidFill>
                <a:latin typeface="Arial"/>
                <a:ea typeface="Arial"/>
              </a:rPr>
              <a:t>User is able to provide the input from the webcam and the system based on its trained data is able to correctly predict the output</a:t>
            </a:r>
            <a:endParaRPr b="0" lang="en-IN" sz="2400" spc="-1" strike="noStrike">
              <a:latin typeface="Arial"/>
            </a:endParaRPr>
          </a:p>
          <a:p>
            <a:pPr marL="216000" indent="-216000">
              <a:buClr>
                <a:srgbClr val="000000"/>
              </a:buClr>
              <a:buSzPct val="45000"/>
              <a:buFont typeface="Wingdings" charset="2"/>
              <a:buChar char=""/>
            </a:pPr>
            <a:endParaRPr b="0" lang="en-IN" sz="2400" spc="-1" strike="noStrike">
              <a:latin typeface="Arial"/>
            </a:endParaRPr>
          </a:p>
          <a:p>
            <a:endParaRPr b="0" lang="en-IN" sz="2400" spc="-1" strike="noStrike">
              <a:latin typeface="Arial"/>
            </a:endParaRPr>
          </a:p>
          <a:p>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1850040" y="697680"/>
            <a:ext cx="8909640" cy="1278720"/>
          </a:xfrm>
          <a:prstGeom prst="rect">
            <a:avLst/>
          </a:prstGeom>
          <a:noFill/>
          <a:ln>
            <a:noFill/>
          </a:ln>
        </p:spPr>
        <p:style>
          <a:lnRef idx="0"/>
          <a:fillRef idx="0"/>
          <a:effectRef idx="0"/>
          <a:fontRef idx="minor"/>
        </p:style>
      </p:sp>
      <p:sp>
        <p:nvSpPr>
          <p:cNvPr id="182" name="CustomShape 2"/>
          <p:cNvSpPr/>
          <p:nvPr/>
        </p:nvSpPr>
        <p:spPr>
          <a:xfrm>
            <a:off x="1288080" y="6207120"/>
            <a:ext cx="9613440" cy="362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IN" sz="1400" spc="-1" strike="noStrike">
                <a:solidFill>
                  <a:srgbClr val="000000"/>
                </a:solidFill>
                <a:latin typeface="Arial"/>
                <a:ea typeface="Arial"/>
              </a:rPr>
              <a:t>                      </a:t>
            </a:r>
            <a:endParaRPr b="0" lang="en-IN" sz="1400" spc="-1" strike="noStrike">
              <a:latin typeface="Arial"/>
            </a:endParaRPr>
          </a:p>
        </p:txBody>
      </p:sp>
      <p:sp>
        <p:nvSpPr>
          <p:cNvPr id="183" name="CustomShape 3"/>
          <p:cNvSpPr/>
          <p:nvPr/>
        </p:nvSpPr>
        <p:spPr>
          <a:xfrm>
            <a:off x="1850040" y="720000"/>
            <a:ext cx="9020520" cy="761760"/>
          </a:xfrm>
          <a:prstGeom prst="rect">
            <a:avLst/>
          </a:prstGeom>
          <a:noFill/>
          <a:ln>
            <a:noFill/>
          </a:ln>
        </p:spPr>
        <p:style>
          <a:lnRef idx="0"/>
          <a:fillRef idx="0"/>
          <a:effectRef idx="0"/>
          <a:fontRef idx="minor"/>
        </p:style>
        <p:txBody>
          <a:bodyPr lIns="122040" rIns="122040" tIns="122040" bIns="122040">
            <a:noAutofit/>
          </a:bodyPr>
          <a:p>
            <a:pPr>
              <a:lnSpc>
                <a:spcPct val="100000"/>
              </a:lnSpc>
            </a:pPr>
            <a:r>
              <a:rPr b="1" lang="en-IN" sz="3200" spc="-1" strike="noStrike">
                <a:solidFill>
                  <a:srgbClr val="000000"/>
                </a:solidFill>
                <a:latin typeface="Arial"/>
                <a:ea typeface="Arial"/>
              </a:rPr>
              <a:t>SYSTEM ANALYSIS AND REQUIREMENTS</a:t>
            </a:r>
            <a:endParaRPr b="0" lang="en-IN" sz="3200" spc="-1" strike="noStrike">
              <a:latin typeface="Arial"/>
            </a:endParaRPr>
          </a:p>
        </p:txBody>
      </p:sp>
      <p:sp>
        <p:nvSpPr>
          <p:cNvPr id="184" name="TextShape 4"/>
          <p:cNvSpPr txBox="1"/>
          <p:nvPr/>
        </p:nvSpPr>
        <p:spPr>
          <a:xfrm>
            <a:off x="864000" y="2232000"/>
            <a:ext cx="10530360" cy="3404880"/>
          </a:xfrm>
          <a:prstGeom prst="rect">
            <a:avLst/>
          </a:prstGeom>
          <a:noFill/>
          <a:ln>
            <a:noFill/>
          </a:ln>
        </p:spPr>
        <p:txBody>
          <a:bodyPr lIns="90000" rIns="90000" tIns="45000" bIns="45000">
            <a:noAutofit/>
          </a:bodyPr>
          <a:p>
            <a:pPr marL="216000" indent="-216000">
              <a:buClr>
                <a:srgbClr val="000000"/>
              </a:buClr>
              <a:buSzPct val="45000"/>
              <a:buFont typeface="Wingdings" charset="2"/>
              <a:buChar char=""/>
            </a:pPr>
            <a:r>
              <a:rPr b="1" lang="en-IN" sz="2400" spc="-1" strike="noStrike">
                <a:solidFill>
                  <a:srgbClr val="595959"/>
                </a:solidFill>
                <a:latin typeface="Arial"/>
                <a:ea typeface="Arial"/>
              </a:rPr>
              <a:t>Relevance of Platform</a:t>
            </a:r>
            <a:r>
              <a:rPr b="0" lang="en-IN" sz="2400" spc="-1" strike="noStrike">
                <a:solidFill>
                  <a:srgbClr val="595959"/>
                </a:solidFill>
                <a:latin typeface="Arial"/>
                <a:ea typeface="Arial"/>
              </a:rPr>
              <a:t>: OpenCV is a cross-platform library using which we can develop real-time computer vision applications.</a:t>
            </a:r>
            <a:endParaRPr b="0" lang="en-IN" sz="2400" spc="-1" strike="noStrike">
              <a:latin typeface="Arial"/>
            </a:endParaRPr>
          </a:p>
          <a:p>
            <a:endParaRPr b="0" lang="en-IN" sz="2400" spc="-1" strike="noStrike">
              <a:latin typeface="Arial"/>
            </a:endParaRPr>
          </a:p>
          <a:p>
            <a:pPr marL="216000" indent="-216000">
              <a:buClr>
                <a:srgbClr val="000000"/>
              </a:buClr>
              <a:buSzPct val="45000"/>
              <a:buFont typeface="Wingdings" charset="2"/>
              <a:buChar char=""/>
            </a:pPr>
            <a:r>
              <a:rPr b="1" lang="en-IN" sz="2400" spc="-1" strike="noStrike">
                <a:solidFill>
                  <a:srgbClr val="595959"/>
                </a:solidFill>
                <a:latin typeface="Arial"/>
                <a:ea typeface="Arial"/>
              </a:rPr>
              <a:t>Relevance of Programming Language</a:t>
            </a:r>
            <a:r>
              <a:rPr b="0" lang="en-IN" sz="2400" spc="-1" strike="noStrike">
                <a:solidFill>
                  <a:srgbClr val="595959"/>
                </a:solidFill>
                <a:latin typeface="Arial"/>
                <a:ea typeface="Arial"/>
              </a:rPr>
              <a:t>: Python is a powerful and object-oriented high-level programming language. It has very simple easy-to-use syntax.</a:t>
            </a:r>
            <a:endParaRPr b="0" lang="en-IN" sz="2400" spc="-1" strike="noStrike">
              <a:latin typeface="Arial"/>
            </a:endParaRPr>
          </a:p>
          <a:p>
            <a:endParaRPr b="0" lang="en-IN" sz="2400" spc="-1" strike="noStrike">
              <a:latin typeface="Arial"/>
            </a:endParaRPr>
          </a:p>
          <a:p>
            <a:pPr marL="216000" indent="-216000">
              <a:buClr>
                <a:srgbClr val="000000"/>
              </a:buClr>
              <a:buSzPct val="45000"/>
              <a:buFont typeface="Wingdings" charset="2"/>
              <a:buChar char=""/>
            </a:pPr>
            <a:r>
              <a:rPr b="0" lang="en-IN" sz="2400" spc="-1" strike="noStrike">
                <a:solidFill>
                  <a:srgbClr val="595959"/>
                </a:solidFill>
                <a:latin typeface="Arial"/>
                <a:ea typeface="Arial"/>
              </a:rPr>
              <a:t>Scope and Boundary of the project</a:t>
            </a:r>
            <a:endParaRPr b="0" lang="en-IN" sz="2400" spc="-1" strike="noStrike">
              <a:latin typeface="Arial"/>
            </a:endParaRPr>
          </a:p>
          <a:p>
            <a:endParaRPr b="0" lang="en-IN" sz="2400" spc="-1" strike="noStrike">
              <a:latin typeface="Arial"/>
            </a:endParaRPr>
          </a:p>
          <a:p>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1850040" y="697680"/>
            <a:ext cx="8909640" cy="1278720"/>
          </a:xfrm>
          <a:prstGeom prst="rect">
            <a:avLst/>
          </a:prstGeom>
          <a:noFill/>
          <a:ln>
            <a:noFill/>
          </a:ln>
        </p:spPr>
        <p:style>
          <a:lnRef idx="0"/>
          <a:fillRef idx="0"/>
          <a:effectRef idx="0"/>
          <a:fontRef idx="minor"/>
        </p:style>
      </p:sp>
      <p:sp>
        <p:nvSpPr>
          <p:cNvPr id="186" name="CustomShape 2"/>
          <p:cNvSpPr/>
          <p:nvPr/>
        </p:nvSpPr>
        <p:spPr>
          <a:xfrm>
            <a:off x="1288080" y="6207120"/>
            <a:ext cx="9613440" cy="362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IN" sz="1400" spc="-1" strike="noStrike">
                <a:solidFill>
                  <a:srgbClr val="000000"/>
                </a:solidFill>
                <a:latin typeface="Arial"/>
                <a:ea typeface="Arial"/>
              </a:rPr>
              <a:t>                      </a:t>
            </a:r>
            <a:endParaRPr b="0" lang="en-IN" sz="1400" spc="-1" strike="noStrike">
              <a:latin typeface="Arial"/>
            </a:endParaRPr>
          </a:p>
        </p:txBody>
      </p:sp>
      <p:sp>
        <p:nvSpPr>
          <p:cNvPr id="187" name="CustomShape 3"/>
          <p:cNvSpPr/>
          <p:nvPr/>
        </p:nvSpPr>
        <p:spPr>
          <a:xfrm>
            <a:off x="1850040" y="720000"/>
            <a:ext cx="9020520" cy="761760"/>
          </a:xfrm>
          <a:prstGeom prst="rect">
            <a:avLst/>
          </a:prstGeom>
          <a:noFill/>
          <a:ln>
            <a:noFill/>
          </a:ln>
        </p:spPr>
        <p:style>
          <a:lnRef idx="0"/>
          <a:fillRef idx="0"/>
          <a:effectRef idx="0"/>
          <a:fontRef idx="minor"/>
        </p:style>
        <p:txBody>
          <a:bodyPr lIns="122040" rIns="122040" tIns="122040" bIns="122040">
            <a:noAutofit/>
          </a:bodyPr>
          <a:p>
            <a:pPr>
              <a:lnSpc>
                <a:spcPct val="100000"/>
              </a:lnSpc>
            </a:pPr>
            <a:r>
              <a:rPr b="1" lang="en-IN" sz="3200" spc="-1" strike="noStrike">
                <a:solidFill>
                  <a:srgbClr val="000000"/>
                </a:solidFill>
                <a:latin typeface="Arial"/>
                <a:ea typeface="Arial"/>
              </a:rPr>
              <a:t>SYSTEM ANALYSIS AND REQUIREMENTS</a:t>
            </a:r>
            <a:endParaRPr b="0" lang="en-IN" sz="3200" spc="-1" strike="noStrike">
              <a:latin typeface="Arial"/>
            </a:endParaRPr>
          </a:p>
        </p:txBody>
      </p:sp>
      <p:sp>
        <p:nvSpPr>
          <p:cNvPr id="188" name="TextShape 4"/>
          <p:cNvSpPr txBox="1"/>
          <p:nvPr/>
        </p:nvSpPr>
        <p:spPr>
          <a:xfrm>
            <a:off x="864000" y="1656000"/>
            <a:ext cx="10530360" cy="5187960"/>
          </a:xfrm>
          <a:prstGeom prst="rect">
            <a:avLst/>
          </a:prstGeom>
          <a:noFill/>
          <a:ln>
            <a:noFill/>
          </a:ln>
        </p:spPr>
        <p:txBody>
          <a:bodyPr lIns="90000" rIns="90000" tIns="45000" bIns="45000">
            <a:noAutofit/>
          </a:bodyPr>
          <a:p>
            <a:pPr marL="216000" indent="-216000">
              <a:buClr>
                <a:srgbClr val="000000"/>
              </a:buClr>
              <a:buSzPct val="45000"/>
              <a:buFont typeface="Wingdings" charset="2"/>
              <a:buChar char=""/>
            </a:pPr>
            <a:r>
              <a:rPr b="0" lang="en-IN" sz="2400" spc="-1" strike="noStrike">
                <a:solidFill>
                  <a:srgbClr val="595959"/>
                </a:solidFill>
                <a:latin typeface="Arial"/>
                <a:ea typeface="Arial"/>
              </a:rPr>
              <a:t>Functional Requirements:</a:t>
            </a:r>
            <a:endParaRPr b="0" lang="en-IN" sz="2400" spc="-1" strike="noStrike">
              <a:latin typeface="Arial"/>
            </a:endParaRPr>
          </a:p>
          <a:p>
            <a:pPr lvl="3" marL="864000" indent="-216000">
              <a:buClr>
                <a:srgbClr val="000000"/>
              </a:buClr>
              <a:buSzPct val="45000"/>
              <a:buFont typeface="Wingdings" charset="2"/>
              <a:buChar char=""/>
            </a:pPr>
            <a:endParaRPr b="0" lang="en-IN" sz="2400" spc="-1" strike="noStrike">
              <a:latin typeface="Arial"/>
            </a:endParaRPr>
          </a:p>
          <a:p>
            <a:pPr lvl="3" marL="864000" indent="-216000">
              <a:buClr>
                <a:srgbClr val="000000"/>
              </a:buClr>
              <a:buSzPct val="45000"/>
              <a:buFont typeface="Wingdings" charset="2"/>
              <a:buChar char=""/>
            </a:pPr>
            <a:r>
              <a:rPr b="0" lang="en-IN" sz="2400" spc="-1" strike="noStrike">
                <a:solidFill>
                  <a:srgbClr val="595959"/>
                </a:solidFill>
                <a:latin typeface="Arial"/>
                <a:ea typeface="Arial"/>
              </a:rPr>
              <a:t>Software Requirements: Python, Anaconda, OpenCV, Tensorflow</a:t>
            </a:r>
            <a:endParaRPr b="0" lang="en-IN" sz="2400" spc="-1" strike="noStrike">
              <a:latin typeface="Arial"/>
            </a:endParaRPr>
          </a:p>
          <a:p>
            <a:pPr lvl="3" marL="864000" indent="-216000">
              <a:buClr>
                <a:srgbClr val="000000"/>
              </a:buClr>
              <a:buSzPct val="45000"/>
              <a:buFont typeface="Wingdings" charset="2"/>
              <a:buChar char=""/>
            </a:pPr>
            <a:endParaRPr b="0" lang="en-IN" sz="2400" spc="-1" strike="noStrike">
              <a:latin typeface="Arial"/>
            </a:endParaRPr>
          </a:p>
          <a:p>
            <a:pPr lvl="3" marL="864000" indent="-216000">
              <a:buClr>
                <a:srgbClr val="000000"/>
              </a:buClr>
              <a:buSzPct val="45000"/>
              <a:buFont typeface="Wingdings" charset="2"/>
              <a:buChar char=""/>
            </a:pPr>
            <a:r>
              <a:rPr b="0" lang="en-IN" sz="2400" spc="-1" strike="noStrike">
                <a:solidFill>
                  <a:srgbClr val="595959"/>
                </a:solidFill>
                <a:latin typeface="Arial"/>
                <a:ea typeface="Arial"/>
              </a:rPr>
              <a:t>Hardware Requirements: OS, RAM, Processor, Processor Speed</a:t>
            </a:r>
            <a:endParaRPr b="0" lang="en-IN" sz="2400" spc="-1" strike="noStrike">
              <a:latin typeface="Arial"/>
            </a:endParaRPr>
          </a:p>
          <a:p>
            <a:pPr lvl="3" marL="864000" indent="-216000">
              <a:buClr>
                <a:srgbClr val="000000"/>
              </a:buClr>
              <a:buSzPct val="45000"/>
              <a:buFont typeface="Wingdings" charset="2"/>
              <a:buChar char=""/>
            </a:pPr>
            <a:endParaRPr b="0" lang="en-IN" sz="2400" spc="-1" strike="noStrike">
              <a:latin typeface="Arial"/>
            </a:endParaRPr>
          </a:p>
          <a:p>
            <a:pPr marL="216000" indent="-216000">
              <a:buClr>
                <a:srgbClr val="000000"/>
              </a:buClr>
              <a:buSzPct val="45000"/>
              <a:buFont typeface="Wingdings" charset="2"/>
              <a:buChar char=""/>
            </a:pPr>
            <a:r>
              <a:rPr b="0" lang="en-IN" sz="2400" spc="-1" strike="noStrike">
                <a:solidFill>
                  <a:srgbClr val="595959"/>
                </a:solidFill>
                <a:latin typeface="Arial"/>
                <a:ea typeface="Arial"/>
              </a:rPr>
              <a:t>Non Functional Requirements:</a:t>
            </a:r>
            <a:endParaRPr b="0" lang="en-IN" sz="2400" spc="-1" strike="noStrike">
              <a:latin typeface="Arial"/>
            </a:endParaRPr>
          </a:p>
          <a:p>
            <a:pPr marL="216000" indent="-216000">
              <a:buClr>
                <a:srgbClr val="000000"/>
              </a:buClr>
              <a:buSzPct val="45000"/>
              <a:buFont typeface="Wingdings" charset="2"/>
              <a:buChar char=""/>
            </a:pPr>
            <a:endParaRPr b="0" lang="en-IN" sz="2400" spc="-1" strike="noStrike">
              <a:latin typeface="Arial"/>
            </a:endParaRPr>
          </a:p>
          <a:p>
            <a:pPr lvl="3" marL="864000" indent="-216000">
              <a:buClr>
                <a:srgbClr val="000000"/>
              </a:buClr>
              <a:buSzPct val="45000"/>
              <a:buFont typeface="Wingdings" charset="2"/>
              <a:buChar char=""/>
            </a:pPr>
            <a:r>
              <a:rPr b="0" lang="en-IN" sz="2400" spc="-1" strike="noStrike">
                <a:solidFill>
                  <a:srgbClr val="595959"/>
                </a:solidFill>
                <a:latin typeface="Arial"/>
                <a:ea typeface="Arial"/>
              </a:rPr>
              <a:t>Performance</a:t>
            </a:r>
            <a:endParaRPr b="0" lang="en-IN" sz="2400" spc="-1" strike="noStrike">
              <a:latin typeface="Arial"/>
            </a:endParaRPr>
          </a:p>
          <a:p>
            <a:pPr lvl="3" marL="864000" indent="-216000">
              <a:buClr>
                <a:srgbClr val="000000"/>
              </a:buClr>
              <a:buSzPct val="45000"/>
              <a:buFont typeface="Wingdings" charset="2"/>
              <a:buChar char=""/>
            </a:pPr>
            <a:r>
              <a:rPr b="0" lang="en-IN" sz="2400" spc="-1" strike="noStrike">
                <a:solidFill>
                  <a:srgbClr val="595959"/>
                </a:solidFill>
                <a:latin typeface="Arial"/>
                <a:ea typeface="Arial"/>
              </a:rPr>
              <a:t>Flexibility</a:t>
            </a:r>
            <a:endParaRPr b="0" lang="en-IN" sz="2400" spc="-1" strike="noStrike">
              <a:latin typeface="Arial"/>
            </a:endParaRPr>
          </a:p>
          <a:p>
            <a:pPr lvl="3" marL="864000" indent="-216000">
              <a:buClr>
                <a:srgbClr val="000000"/>
              </a:buClr>
              <a:buSzPct val="45000"/>
              <a:buFont typeface="Wingdings" charset="2"/>
              <a:buChar char=""/>
            </a:pPr>
            <a:r>
              <a:rPr b="0" lang="en-IN" sz="2400" spc="-1" strike="noStrike">
                <a:solidFill>
                  <a:srgbClr val="595959"/>
                </a:solidFill>
                <a:latin typeface="Arial"/>
                <a:ea typeface="Arial"/>
              </a:rPr>
              <a:t>User-Friendly</a:t>
            </a:r>
            <a:endParaRPr b="0" lang="en-IN" sz="2400" spc="-1" strike="noStrike">
              <a:latin typeface="Arial"/>
            </a:endParaRPr>
          </a:p>
          <a:p>
            <a:pPr lvl="3" marL="864000" indent="-216000">
              <a:buClr>
                <a:srgbClr val="000000"/>
              </a:buClr>
              <a:buSzPct val="45000"/>
              <a:buFont typeface="Wingdings" charset="2"/>
              <a:buChar char=""/>
            </a:pPr>
            <a:r>
              <a:rPr b="0" lang="en-IN" sz="2400" spc="-1" strike="noStrike">
                <a:solidFill>
                  <a:srgbClr val="595959"/>
                </a:solidFill>
                <a:latin typeface="Arial"/>
                <a:ea typeface="Arial"/>
              </a:rPr>
              <a:t>Response Time</a:t>
            </a:r>
            <a:endParaRPr b="0" lang="en-IN" sz="2400" spc="-1" strike="noStrike">
              <a:latin typeface="Arial"/>
            </a:endParaRPr>
          </a:p>
          <a:p>
            <a:pPr lvl="3" marL="864000" indent="-216000">
              <a:buClr>
                <a:srgbClr val="000000"/>
              </a:buClr>
              <a:buSzPct val="45000"/>
              <a:buFont typeface="Wingdings" charset="2"/>
              <a:buChar char=""/>
            </a:pPr>
            <a:r>
              <a:rPr b="0" lang="en-IN" sz="2400" spc="-1" strike="noStrike">
                <a:solidFill>
                  <a:srgbClr val="595959"/>
                </a:solidFill>
                <a:latin typeface="Arial"/>
                <a:ea typeface="Arial"/>
              </a:rPr>
              <a:t>Understandability</a:t>
            </a:r>
            <a:endParaRPr b="0" lang="en-IN" sz="2400" spc="-1" strike="noStrike">
              <a:latin typeface="Arial"/>
            </a:endParaRPr>
          </a:p>
          <a:p>
            <a:pPr lvl="3" marL="864000" indent="-216000">
              <a:buClr>
                <a:srgbClr val="000000"/>
              </a:buClr>
              <a:buSzPct val="45000"/>
              <a:buFont typeface="Wingdings" charset="2"/>
              <a:buChar char=""/>
            </a:pPr>
            <a:endParaRPr b="0" lang="en-IN" sz="2400" spc="-1" strike="noStrike">
              <a:latin typeface="Arial"/>
            </a:endParaRPr>
          </a:p>
          <a:p>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1850040" y="697680"/>
            <a:ext cx="8909640" cy="1278720"/>
          </a:xfrm>
          <a:prstGeom prst="rect">
            <a:avLst/>
          </a:prstGeom>
          <a:noFill/>
          <a:ln>
            <a:noFill/>
          </a:ln>
        </p:spPr>
        <p:style>
          <a:lnRef idx="0"/>
          <a:fillRef idx="0"/>
          <a:effectRef idx="0"/>
          <a:fontRef idx="minor"/>
        </p:style>
      </p:sp>
      <p:sp>
        <p:nvSpPr>
          <p:cNvPr id="190" name="CustomShape 2"/>
          <p:cNvSpPr/>
          <p:nvPr/>
        </p:nvSpPr>
        <p:spPr>
          <a:xfrm>
            <a:off x="1288080" y="6207120"/>
            <a:ext cx="9613440" cy="362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IN" sz="1400" spc="-1" strike="noStrike">
                <a:solidFill>
                  <a:srgbClr val="000000"/>
                </a:solidFill>
                <a:latin typeface="Arial"/>
                <a:ea typeface="Arial"/>
              </a:rPr>
              <a:t>                      </a:t>
            </a:r>
            <a:endParaRPr b="0" lang="en-IN" sz="1400" spc="-1" strike="noStrike">
              <a:latin typeface="Arial"/>
            </a:endParaRPr>
          </a:p>
        </p:txBody>
      </p:sp>
      <p:sp>
        <p:nvSpPr>
          <p:cNvPr id="191" name="CustomShape 3"/>
          <p:cNvSpPr/>
          <p:nvPr/>
        </p:nvSpPr>
        <p:spPr>
          <a:xfrm>
            <a:off x="1850040" y="720000"/>
            <a:ext cx="9020520" cy="761760"/>
          </a:xfrm>
          <a:prstGeom prst="rect">
            <a:avLst/>
          </a:prstGeom>
          <a:noFill/>
          <a:ln>
            <a:noFill/>
          </a:ln>
        </p:spPr>
        <p:style>
          <a:lnRef idx="0"/>
          <a:fillRef idx="0"/>
          <a:effectRef idx="0"/>
          <a:fontRef idx="minor"/>
        </p:style>
        <p:txBody>
          <a:bodyPr lIns="122040" rIns="122040" tIns="122040" bIns="122040">
            <a:noAutofit/>
          </a:bodyPr>
          <a:p>
            <a:pPr algn="ctr">
              <a:lnSpc>
                <a:spcPct val="100000"/>
              </a:lnSpc>
            </a:pPr>
            <a:r>
              <a:rPr b="1" lang="en-IN" sz="3200" spc="-1" strike="noStrike">
                <a:solidFill>
                  <a:srgbClr val="000000"/>
                </a:solidFill>
                <a:latin typeface="Arial"/>
                <a:ea typeface="Arial"/>
              </a:rPr>
              <a:t>SYSTEM DESIGN</a:t>
            </a:r>
            <a:endParaRPr b="0" lang="en-IN" sz="3200" spc="-1" strike="noStrike">
              <a:latin typeface="Arial"/>
            </a:endParaRPr>
          </a:p>
        </p:txBody>
      </p:sp>
      <p:sp>
        <p:nvSpPr>
          <p:cNvPr id="192" name="TextShape 4"/>
          <p:cNvSpPr txBox="1"/>
          <p:nvPr/>
        </p:nvSpPr>
        <p:spPr>
          <a:xfrm>
            <a:off x="864000" y="1656000"/>
            <a:ext cx="10530360" cy="2809440"/>
          </a:xfrm>
          <a:prstGeom prst="rect">
            <a:avLst/>
          </a:prstGeom>
          <a:noFill/>
          <a:ln>
            <a:noFill/>
          </a:ln>
        </p:spPr>
        <p:txBody>
          <a:bodyPr lIns="90000" rIns="90000" tIns="45000" bIns="45000">
            <a:noAutofit/>
          </a:bodyPr>
          <a:p>
            <a:pPr marL="216000" indent="-216000">
              <a:buClr>
                <a:srgbClr val="000000"/>
              </a:buClr>
              <a:buSzPct val="45000"/>
              <a:buFont typeface="Wingdings" charset="2"/>
              <a:buChar char=""/>
            </a:pPr>
            <a:r>
              <a:rPr b="0" lang="en-IN" sz="2400" spc="-1" strike="noStrike">
                <a:solidFill>
                  <a:srgbClr val="595959"/>
                </a:solidFill>
                <a:latin typeface="Arial"/>
                <a:ea typeface="Arial"/>
              </a:rPr>
              <a:t>High level design architecture</a:t>
            </a:r>
            <a:endParaRPr b="0" lang="en-IN" sz="2400" spc="-1" strike="noStrike">
              <a:latin typeface="Arial"/>
            </a:endParaRPr>
          </a:p>
          <a:p>
            <a:pPr marL="216000" indent="-216000">
              <a:buClr>
                <a:srgbClr val="000000"/>
              </a:buClr>
              <a:buSzPct val="45000"/>
              <a:buFont typeface="Wingdings" charset="2"/>
              <a:buChar char=""/>
            </a:pPr>
            <a:endParaRPr b="0" lang="en-IN" sz="2400" spc="-1" strike="noStrike">
              <a:latin typeface="Arial"/>
            </a:endParaRPr>
          </a:p>
          <a:p>
            <a:pPr lvl="3" marL="864000" indent="-216000">
              <a:buClr>
                <a:srgbClr val="000000"/>
              </a:buClr>
              <a:buSzPct val="45000"/>
              <a:buFont typeface="Wingdings" charset="2"/>
              <a:buChar char=""/>
            </a:pPr>
            <a:r>
              <a:rPr b="0" lang="en-IN" sz="2400" spc="-1" strike="noStrike">
                <a:solidFill>
                  <a:srgbClr val="595959"/>
                </a:solidFill>
                <a:latin typeface="Arial"/>
                <a:ea typeface="Arial"/>
              </a:rPr>
              <a:t> </a:t>
            </a:r>
            <a:r>
              <a:rPr b="0" lang="en-IN" sz="2400" spc="-1" strike="noStrike">
                <a:solidFill>
                  <a:srgbClr val="595959"/>
                </a:solidFill>
                <a:latin typeface="Arial"/>
                <a:ea typeface="Arial"/>
              </a:rPr>
              <a:t>CNN Architecture</a:t>
            </a:r>
            <a:endParaRPr b="0" lang="en-IN" sz="2400" spc="-1" strike="noStrike">
              <a:latin typeface="Arial"/>
            </a:endParaRPr>
          </a:p>
          <a:p>
            <a:pPr lvl="3" marL="864000" indent="-216000">
              <a:buClr>
                <a:srgbClr val="000000"/>
              </a:buClr>
              <a:buSzPct val="45000"/>
              <a:buFont typeface="Wingdings" charset="2"/>
              <a:buChar char=""/>
            </a:pPr>
            <a:endParaRPr b="0" lang="en-IN" sz="2400" spc="-1" strike="noStrike">
              <a:latin typeface="Arial"/>
            </a:endParaRPr>
          </a:p>
          <a:p>
            <a:pPr lvl="3" marL="864000" indent="-216000">
              <a:buClr>
                <a:srgbClr val="000000"/>
              </a:buClr>
              <a:buSzPct val="45000"/>
              <a:buFont typeface="Wingdings" charset="2"/>
              <a:buChar char=""/>
            </a:pPr>
            <a:endParaRPr b="0" lang="en-IN" sz="2400" spc="-1" strike="noStrike">
              <a:latin typeface="Arial"/>
            </a:endParaRPr>
          </a:p>
          <a:p>
            <a:pPr marL="216000" indent="-216000">
              <a:buClr>
                <a:srgbClr val="000000"/>
              </a:buClr>
              <a:buSzPct val="45000"/>
              <a:buFont typeface="Wingdings" charset="2"/>
              <a:buChar char=""/>
            </a:pPr>
            <a:endParaRPr b="0" lang="en-IN" sz="2400" spc="-1" strike="noStrike">
              <a:latin typeface="Arial"/>
            </a:endParaRPr>
          </a:p>
          <a:p>
            <a:pPr lvl="3" marL="864000" indent="-216000">
              <a:buClr>
                <a:srgbClr val="000000"/>
              </a:buClr>
              <a:buSzPct val="45000"/>
              <a:buFont typeface="Wingdings" charset="2"/>
              <a:buChar char=""/>
            </a:pPr>
            <a:endParaRPr b="0" lang="en-IN" sz="2400" spc="-1" strike="noStrike">
              <a:latin typeface="Arial"/>
            </a:endParaRPr>
          </a:p>
          <a:p>
            <a:endParaRPr b="0" lang="en-IN" sz="2400" spc="-1" strike="noStrike">
              <a:latin typeface="Arial"/>
            </a:endParaRPr>
          </a:p>
        </p:txBody>
      </p:sp>
      <p:pic>
        <p:nvPicPr>
          <p:cNvPr id="193" name="" descr=""/>
          <p:cNvPicPr/>
          <p:nvPr/>
        </p:nvPicPr>
        <p:blipFill>
          <a:blip r:embed="rId1"/>
          <a:stretch/>
        </p:blipFill>
        <p:spPr>
          <a:xfrm>
            <a:off x="2904120" y="2785680"/>
            <a:ext cx="6476760" cy="304632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1818360" y="449280"/>
            <a:ext cx="8909640" cy="1278720"/>
          </a:xfrm>
          <a:prstGeom prst="rect">
            <a:avLst/>
          </a:prstGeom>
          <a:noFill/>
          <a:ln>
            <a:noFill/>
          </a:ln>
        </p:spPr>
        <p:style>
          <a:lnRef idx="0"/>
          <a:fillRef idx="0"/>
          <a:effectRef idx="0"/>
          <a:fontRef idx="minor"/>
        </p:style>
      </p:sp>
      <p:sp>
        <p:nvSpPr>
          <p:cNvPr id="195" name="CustomShape 2"/>
          <p:cNvSpPr/>
          <p:nvPr/>
        </p:nvSpPr>
        <p:spPr>
          <a:xfrm>
            <a:off x="1288080" y="6207120"/>
            <a:ext cx="9613440" cy="362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IN" sz="1400" spc="-1" strike="noStrike">
                <a:solidFill>
                  <a:srgbClr val="000000"/>
                </a:solidFill>
                <a:latin typeface="Arial"/>
                <a:ea typeface="Arial"/>
              </a:rPr>
              <a:t>                      </a:t>
            </a:r>
            <a:endParaRPr b="0" lang="en-IN" sz="1400" spc="-1" strike="noStrike">
              <a:latin typeface="Arial"/>
            </a:endParaRPr>
          </a:p>
        </p:txBody>
      </p:sp>
      <p:sp>
        <p:nvSpPr>
          <p:cNvPr id="196" name="CustomShape 3"/>
          <p:cNvSpPr/>
          <p:nvPr/>
        </p:nvSpPr>
        <p:spPr>
          <a:xfrm>
            <a:off x="1850040" y="720000"/>
            <a:ext cx="9020520" cy="761760"/>
          </a:xfrm>
          <a:prstGeom prst="rect">
            <a:avLst/>
          </a:prstGeom>
          <a:noFill/>
          <a:ln>
            <a:noFill/>
          </a:ln>
        </p:spPr>
        <p:style>
          <a:lnRef idx="0"/>
          <a:fillRef idx="0"/>
          <a:effectRef idx="0"/>
          <a:fontRef idx="minor"/>
        </p:style>
        <p:txBody>
          <a:bodyPr lIns="122040" rIns="122040" tIns="122040" bIns="122040">
            <a:noAutofit/>
          </a:bodyPr>
          <a:p>
            <a:pPr algn="ctr">
              <a:lnSpc>
                <a:spcPct val="100000"/>
              </a:lnSpc>
            </a:pPr>
            <a:r>
              <a:rPr b="1" lang="en-IN" sz="3200" spc="-1" strike="noStrike">
                <a:solidFill>
                  <a:srgbClr val="000000"/>
                </a:solidFill>
                <a:latin typeface="Arial"/>
                <a:ea typeface="Arial"/>
              </a:rPr>
              <a:t>SYSTEM DESIGN</a:t>
            </a:r>
            <a:endParaRPr b="0" lang="en-IN" sz="3200" spc="-1" strike="noStrike">
              <a:latin typeface="Arial"/>
            </a:endParaRPr>
          </a:p>
        </p:txBody>
      </p:sp>
      <p:sp>
        <p:nvSpPr>
          <p:cNvPr id="197" name="TextShape 4"/>
          <p:cNvSpPr txBox="1"/>
          <p:nvPr/>
        </p:nvSpPr>
        <p:spPr>
          <a:xfrm>
            <a:off x="917640" y="1427400"/>
            <a:ext cx="10530360" cy="3828600"/>
          </a:xfrm>
          <a:prstGeom prst="rect">
            <a:avLst/>
          </a:prstGeom>
          <a:noFill/>
          <a:ln>
            <a:noFill/>
          </a:ln>
        </p:spPr>
        <p:txBody>
          <a:bodyPr lIns="90000" rIns="90000" tIns="45000" bIns="45000">
            <a:noAutofit/>
          </a:bodyPr>
          <a:p>
            <a:pPr marL="216000" indent="-216000">
              <a:buClr>
                <a:srgbClr val="000000"/>
              </a:buClr>
              <a:buSzPct val="45000"/>
              <a:buFont typeface="Wingdings" charset="2"/>
              <a:buChar char=""/>
            </a:pPr>
            <a:r>
              <a:rPr b="0" lang="en-IN" sz="2400" spc="-1" strike="noStrike">
                <a:solidFill>
                  <a:srgbClr val="595959"/>
                </a:solidFill>
                <a:latin typeface="Arial"/>
                <a:ea typeface="Arial"/>
              </a:rPr>
              <a:t>Low level design architecture</a:t>
            </a:r>
            <a:endParaRPr b="0" lang="en-IN" sz="2400" spc="-1" strike="noStrike">
              <a:latin typeface="Arial"/>
            </a:endParaRPr>
          </a:p>
          <a:p>
            <a:pPr marL="216000" indent="-216000">
              <a:buClr>
                <a:srgbClr val="000000"/>
              </a:buClr>
              <a:buSzPct val="45000"/>
              <a:buFont typeface="Wingdings" charset="2"/>
              <a:buChar char=""/>
            </a:pPr>
            <a:endParaRPr b="0" lang="en-IN" sz="2400" spc="-1" strike="noStrike">
              <a:latin typeface="Arial"/>
            </a:endParaRPr>
          </a:p>
          <a:p>
            <a:pPr lvl="3" marL="864000" indent="-216000">
              <a:buClr>
                <a:srgbClr val="000000"/>
              </a:buClr>
              <a:buSzPct val="45000"/>
              <a:buFont typeface="Wingdings" charset="2"/>
              <a:buChar char=""/>
            </a:pPr>
            <a:r>
              <a:rPr b="0" lang="en-IN" sz="2400" spc="-1" strike="noStrike">
                <a:solidFill>
                  <a:srgbClr val="595959"/>
                </a:solidFill>
                <a:latin typeface="Arial"/>
                <a:ea typeface="Arial"/>
              </a:rPr>
              <a:t> </a:t>
            </a:r>
            <a:r>
              <a:rPr b="0" lang="en-IN" sz="2400" spc="-1" strike="noStrike">
                <a:solidFill>
                  <a:srgbClr val="595959"/>
                </a:solidFill>
                <a:latin typeface="Arial"/>
                <a:ea typeface="Arial"/>
              </a:rPr>
              <a:t>Sequence Diagram</a:t>
            </a:r>
            <a:endParaRPr b="0" lang="en-IN" sz="2400" spc="-1" strike="noStrike">
              <a:latin typeface="Arial"/>
            </a:endParaRPr>
          </a:p>
          <a:p>
            <a:pPr lvl="3" marL="864000" indent="-216000">
              <a:buClr>
                <a:srgbClr val="000000"/>
              </a:buClr>
              <a:buSzPct val="45000"/>
              <a:buFont typeface="Wingdings" charset="2"/>
              <a:buChar char=""/>
            </a:pPr>
            <a:r>
              <a:rPr b="0" lang="en-IN" sz="2400" spc="-1" strike="noStrike">
                <a:solidFill>
                  <a:srgbClr val="595959"/>
                </a:solidFill>
                <a:latin typeface="Arial"/>
                <a:ea typeface="Arial"/>
              </a:rPr>
              <a:t> </a:t>
            </a:r>
            <a:r>
              <a:rPr b="0" lang="en-IN" sz="2400" spc="-1" strike="noStrike">
                <a:solidFill>
                  <a:srgbClr val="595959"/>
                </a:solidFill>
                <a:latin typeface="Arial"/>
                <a:ea typeface="Arial"/>
              </a:rPr>
              <a:t>Use case Diagram</a:t>
            </a:r>
            <a:endParaRPr b="0" lang="en-IN" sz="2400" spc="-1" strike="noStrike">
              <a:latin typeface="Arial"/>
            </a:endParaRPr>
          </a:p>
          <a:p>
            <a:pPr lvl="3" marL="864000" indent="-216000">
              <a:buClr>
                <a:srgbClr val="000000"/>
              </a:buClr>
              <a:buSzPct val="45000"/>
              <a:buFont typeface="Wingdings" charset="2"/>
              <a:buChar char=""/>
            </a:pPr>
            <a:endParaRPr b="0" lang="en-IN" sz="2400" spc="-1" strike="noStrike">
              <a:latin typeface="Arial"/>
            </a:endParaRPr>
          </a:p>
          <a:p>
            <a:pPr lvl="3" marL="864000" indent="-216000">
              <a:buClr>
                <a:srgbClr val="000000"/>
              </a:buClr>
              <a:buSzPct val="45000"/>
              <a:buFont typeface="Wingdings" charset="2"/>
              <a:buChar char=""/>
            </a:pPr>
            <a:endParaRPr b="0" lang="en-IN" sz="2400" spc="-1" strike="noStrike">
              <a:latin typeface="Arial"/>
            </a:endParaRPr>
          </a:p>
          <a:p>
            <a:pPr lvl="3" marL="864000" indent="-216000">
              <a:buClr>
                <a:srgbClr val="000000"/>
              </a:buClr>
              <a:buSzPct val="45000"/>
              <a:buFont typeface="Wingdings" charset="2"/>
              <a:buChar char=""/>
            </a:pPr>
            <a:endParaRPr b="0" lang="en-IN" sz="2400" spc="-1" strike="noStrike">
              <a:latin typeface="Arial"/>
            </a:endParaRPr>
          </a:p>
          <a:p>
            <a:pPr lvl="3" marL="864000" indent="-216000">
              <a:buClr>
                <a:srgbClr val="000000"/>
              </a:buClr>
              <a:buSzPct val="45000"/>
              <a:buFont typeface="Wingdings" charset="2"/>
              <a:buChar char=""/>
            </a:pPr>
            <a:endParaRPr b="0" lang="en-IN" sz="2400" spc="-1" strike="noStrike">
              <a:latin typeface="Arial"/>
            </a:endParaRPr>
          </a:p>
          <a:p>
            <a:pPr marL="216000" indent="-216000">
              <a:buClr>
                <a:srgbClr val="000000"/>
              </a:buClr>
              <a:buSzPct val="45000"/>
              <a:buFont typeface="Wingdings" charset="2"/>
              <a:buChar char=""/>
            </a:pPr>
            <a:endParaRPr b="0" lang="en-IN" sz="2400" spc="-1" strike="noStrike">
              <a:latin typeface="Arial"/>
            </a:endParaRPr>
          </a:p>
          <a:p>
            <a:pPr lvl="3" marL="864000" indent="-216000">
              <a:buClr>
                <a:srgbClr val="000000"/>
              </a:buClr>
              <a:buSzPct val="45000"/>
              <a:buFont typeface="Wingdings" charset="2"/>
              <a:buChar char=""/>
            </a:pPr>
            <a:endParaRPr b="0" lang="en-IN" sz="2400" spc="-1" strike="noStrike">
              <a:latin typeface="Arial"/>
            </a:endParaRPr>
          </a:p>
          <a:p>
            <a:endParaRPr b="0" lang="en-IN" sz="2400" spc="-1" strike="noStrike">
              <a:latin typeface="Arial"/>
            </a:endParaRPr>
          </a:p>
        </p:txBody>
      </p:sp>
      <p:pic>
        <p:nvPicPr>
          <p:cNvPr id="198" name="" descr=""/>
          <p:cNvPicPr/>
          <p:nvPr/>
        </p:nvPicPr>
        <p:blipFill>
          <a:blip r:embed="rId1"/>
          <a:stretch/>
        </p:blipFill>
        <p:spPr>
          <a:xfrm>
            <a:off x="5256000" y="1800000"/>
            <a:ext cx="5556240" cy="4320000"/>
          </a:xfrm>
          <a:prstGeom prst="rect">
            <a:avLst/>
          </a:prstGeom>
          <a:ln>
            <a:noFill/>
          </a:ln>
        </p:spPr>
      </p:pic>
      <p:pic>
        <p:nvPicPr>
          <p:cNvPr id="199" name="" descr=""/>
          <p:cNvPicPr/>
          <p:nvPr/>
        </p:nvPicPr>
        <p:blipFill>
          <a:blip r:embed="rId2"/>
          <a:stretch/>
        </p:blipFill>
        <p:spPr>
          <a:xfrm>
            <a:off x="792000" y="3024000"/>
            <a:ext cx="4855680" cy="364176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2389320" y="1166040"/>
            <a:ext cx="8913240" cy="262260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1" lang="en-IN" sz="6600" spc="-1" strike="noStrike">
                <a:solidFill>
                  <a:srgbClr val="1a1a1a"/>
                </a:solidFill>
                <a:latin typeface="Raleway"/>
                <a:ea typeface="Raleway"/>
              </a:rPr>
              <a:t>     </a:t>
            </a:r>
            <a:r>
              <a:rPr b="1" lang="en-IN" sz="6600" spc="-1" strike="noStrike">
                <a:solidFill>
                  <a:srgbClr val="1a1a1a"/>
                </a:solidFill>
                <a:latin typeface="Arial"/>
                <a:ea typeface="Arial"/>
              </a:rPr>
              <a:t>Thank You</a:t>
            </a:r>
            <a:endParaRPr b="0" lang="en-IN" sz="6600" spc="-1" strike="noStrike">
              <a:latin typeface="Arial"/>
            </a:endParaRPr>
          </a:p>
        </p:txBody>
      </p:sp>
      <p:sp>
        <p:nvSpPr>
          <p:cNvPr id="201" name="CustomShape 2"/>
          <p:cNvSpPr/>
          <p:nvPr/>
        </p:nvSpPr>
        <p:spPr>
          <a:xfrm>
            <a:off x="11381760" y="6333120"/>
            <a:ext cx="729720" cy="522720"/>
          </a:xfrm>
          <a:prstGeom prst="rect">
            <a:avLst/>
          </a:prstGeom>
          <a:noFill/>
          <a:ln>
            <a:noFill/>
          </a:ln>
        </p:spPr>
        <p:style>
          <a:lnRef idx="0"/>
          <a:fillRef idx="0"/>
          <a:effectRef idx="0"/>
          <a:fontRef idx="minor"/>
        </p:style>
      </p:sp>
      <p:sp>
        <p:nvSpPr>
          <p:cNvPr id="202" name="CustomShape 3"/>
          <p:cNvSpPr/>
          <p:nvPr/>
        </p:nvSpPr>
        <p:spPr>
          <a:xfrm>
            <a:off x="1288080" y="6207120"/>
            <a:ext cx="9613440" cy="362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IN" sz="1400" spc="-1" strike="noStrike">
                <a:solidFill>
                  <a:srgbClr val="000000"/>
                </a:solidFill>
                <a:latin typeface="Arial"/>
                <a:ea typeface="Arial"/>
              </a:rPr>
              <a:t>      </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1850040" y="697680"/>
            <a:ext cx="8909640" cy="1278720"/>
          </a:xfrm>
          <a:prstGeom prst="rect">
            <a:avLst/>
          </a:prstGeom>
          <a:noFill/>
          <a:ln>
            <a:noFill/>
          </a:ln>
        </p:spPr>
        <p:style>
          <a:lnRef idx="0"/>
          <a:fillRef idx="0"/>
          <a:effectRef idx="0"/>
          <a:fontRef idx="minor"/>
        </p:style>
      </p:sp>
      <p:sp>
        <p:nvSpPr>
          <p:cNvPr id="129" name="CustomShape 2"/>
          <p:cNvSpPr/>
          <p:nvPr/>
        </p:nvSpPr>
        <p:spPr>
          <a:xfrm>
            <a:off x="1202400" y="2088000"/>
            <a:ext cx="10901520" cy="3117960"/>
          </a:xfrm>
          <a:prstGeom prst="rect">
            <a:avLst/>
          </a:prstGeom>
          <a:noFill/>
          <a:ln>
            <a:noFill/>
          </a:ln>
        </p:spPr>
        <p:style>
          <a:lnRef idx="0"/>
          <a:fillRef idx="0"/>
          <a:effectRef idx="0"/>
          <a:fontRef idx="minor"/>
        </p:style>
        <p:txBody>
          <a:bodyPr lIns="90000" rIns="90000" tIns="45000" bIns="45000">
            <a:noAutofit/>
          </a:bodyPr>
          <a:p>
            <a:pPr marL="216000" indent="-215280">
              <a:lnSpc>
                <a:spcPct val="100000"/>
              </a:lnSpc>
              <a:buClr>
                <a:srgbClr val="000000"/>
              </a:buClr>
              <a:buSzPct val="45000"/>
              <a:buFont typeface="Wingdings" charset="2"/>
              <a:buChar char=""/>
            </a:pPr>
            <a:r>
              <a:rPr b="0" lang="en-IN" sz="2400" spc="-1" strike="noStrike">
                <a:solidFill>
                  <a:srgbClr val="595959"/>
                </a:solidFill>
                <a:latin typeface="Arial"/>
                <a:ea typeface="Arial"/>
              </a:rPr>
              <a:t>Object recognition – a popular task in computer vision</a:t>
            </a:r>
            <a:endParaRPr b="0" lang="en-IN" sz="2400" spc="-1" strike="noStrike">
              <a:latin typeface="Arial"/>
            </a:endParaRPr>
          </a:p>
          <a:p>
            <a:pPr>
              <a:lnSpc>
                <a:spcPct val="100000"/>
              </a:lnSpc>
            </a:pPr>
            <a:endParaRPr b="0" lang="en-IN" sz="2400" spc="-1" strike="noStrike">
              <a:latin typeface="Arial"/>
            </a:endParaRPr>
          </a:p>
          <a:p>
            <a:pPr marL="216000" indent="-215280">
              <a:lnSpc>
                <a:spcPct val="100000"/>
              </a:lnSpc>
              <a:buClr>
                <a:srgbClr val="000000"/>
              </a:buClr>
              <a:buSzPct val="45000"/>
              <a:buFont typeface="Wingdings" charset="2"/>
              <a:buChar char=""/>
            </a:pPr>
            <a:r>
              <a:rPr b="0" lang="en-IN" sz="2400" spc="-1" strike="noStrike">
                <a:solidFill>
                  <a:srgbClr val="595959"/>
                </a:solidFill>
                <a:latin typeface="Arial"/>
                <a:ea typeface="Arial"/>
              </a:rPr>
              <a:t>Challenges and fundamental problems in object detection</a:t>
            </a:r>
            <a:endParaRPr b="0" lang="en-IN" sz="2400" spc="-1" strike="noStrike">
              <a:latin typeface="Arial"/>
            </a:endParaRPr>
          </a:p>
          <a:p>
            <a:pPr>
              <a:lnSpc>
                <a:spcPct val="100000"/>
              </a:lnSpc>
            </a:pPr>
            <a:endParaRPr b="0" lang="en-IN" sz="2400" spc="-1" strike="noStrike">
              <a:latin typeface="Arial"/>
            </a:endParaRPr>
          </a:p>
          <a:p>
            <a:pPr marL="216000" indent="-215280">
              <a:lnSpc>
                <a:spcPct val="100000"/>
              </a:lnSpc>
              <a:buClr>
                <a:srgbClr val="000000"/>
              </a:buClr>
              <a:buSzPct val="45000"/>
              <a:buFont typeface="Wingdings" charset="2"/>
              <a:buChar char=""/>
            </a:pPr>
            <a:r>
              <a:rPr b="0" lang="en-IN" sz="2400" spc="-1" strike="noStrike">
                <a:solidFill>
                  <a:srgbClr val="595959"/>
                </a:solidFill>
                <a:latin typeface="Arial"/>
                <a:ea typeface="Arial"/>
              </a:rPr>
              <a:t>Convolutional Neural Network (CNN) based architecture to detect objects</a:t>
            </a:r>
            <a:endParaRPr b="0" lang="en-IN" sz="2400" spc="-1" strike="noStrike">
              <a:latin typeface="Arial"/>
            </a:endParaRPr>
          </a:p>
          <a:p>
            <a:pPr>
              <a:lnSpc>
                <a:spcPct val="100000"/>
              </a:lnSpc>
            </a:pPr>
            <a:endParaRPr b="0" lang="en-IN" sz="2400" spc="-1" strike="noStrike">
              <a:latin typeface="Arial"/>
            </a:endParaRPr>
          </a:p>
          <a:p>
            <a:pPr>
              <a:lnSpc>
                <a:spcPct val="150000"/>
              </a:lnSpc>
              <a:spcBef>
                <a:spcPts val="1001"/>
              </a:spcBef>
            </a:pPr>
            <a:endParaRPr b="0" lang="en-IN" sz="2400" spc="-1" strike="noStrike">
              <a:latin typeface="Arial"/>
            </a:endParaRPr>
          </a:p>
          <a:p>
            <a:pPr>
              <a:lnSpc>
                <a:spcPct val="150000"/>
              </a:lnSpc>
              <a:spcBef>
                <a:spcPts val="1001"/>
              </a:spcBef>
            </a:pPr>
            <a:endParaRPr b="0" lang="en-IN" sz="2400" spc="-1" strike="noStrike">
              <a:latin typeface="Arial"/>
            </a:endParaRPr>
          </a:p>
        </p:txBody>
      </p:sp>
      <p:sp>
        <p:nvSpPr>
          <p:cNvPr id="130" name="CustomShape 3"/>
          <p:cNvSpPr/>
          <p:nvPr/>
        </p:nvSpPr>
        <p:spPr>
          <a:xfrm>
            <a:off x="1288080" y="6207120"/>
            <a:ext cx="9613440" cy="362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IN" sz="1400" spc="-1" strike="noStrike">
                <a:solidFill>
                  <a:srgbClr val="000000"/>
                </a:solidFill>
                <a:latin typeface="Arial"/>
                <a:ea typeface="Arial"/>
              </a:rPr>
              <a:t>                      </a:t>
            </a:r>
            <a:endParaRPr b="0" lang="en-IN" sz="1400" spc="-1" strike="noStrike">
              <a:latin typeface="Arial"/>
            </a:endParaRPr>
          </a:p>
        </p:txBody>
      </p:sp>
      <p:sp>
        <p:nvSpPr>
          <p:cNvPr id="131" name="CustomShape 4"/>
          <p:cNvSpPr/>
          <p:nvPr/>
        </p:nvSpPr>
        <p:spPr>
          <a:xfrm>
            <a:off x="4104000" y="720000"/>
            <a:ext cx="7126560" cy="761760"/>
          </a:xfrm>
          <a:prstGeom prst="rect">
            <a:avLst/>
          </a:prstGeom>
          <a:noFill/>
          <a:ln>
            <a:noFill/>
          </a:ln>
        </p:spPr>
        <p:style>
          <a:lnRef idx="0"/>
          <a:fillRef idx="0"/>
          <a:effectRef idx="0"/>
          <a:fontRef idx="minor"/>
        </p:style>
        <p:txBody>
          <a:bodyPr lIns="122040" rIns="122040" tIns="122040" bIns="122040">
            <a:noAutofit/>
          </a:bodyPr>
          <a:p>
            <a:pPr>
              <a:lnSpc>
                <a:spcPct val="100000"/>
              </a:lnSpc>
            </a:pPr>
            <a:r>
              <a:rPr b="1" lang="en-IN" sz="3200" spc="-1" strike="noStrike">
                <a:solidFill>
                  <a:srgbClr val="000000"/>
                </a:solidFill>
                <a:latin typeface="Arial"/>
                <a:ea typeface="Arial"/>
              </a:rPr>
              <a:t>  </a:t>
            </a:r>
            <a:r>
              <a:rPr b="1" lang="en-IN" sz="3200" spc="-1" strike="noStrike">
                <a:solidFill>
                  <a:srgbClr val="000000"/>
                </a:solidFill>
                <a:latin typeface="Arial"/>
                <a:ea typeface="Arial"/>
              </a:rPr>
              <a:t>ABSTRACT</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1850040" y="697680"/>
            <a:ext cx="8909640" cy="1278720"/>
          </a:xfrm>
          <a:prstGeom prst="rect">
            <a:avLst/>
          </a:prstGeom>
          <a:noFill/>
          <a:ln>
            <a:noFill/>
          </a:ln>
        </p:spPr>
        <p:style>
          <a:lnRef idx="0"/>
          <a:fillRef idx="0"/>
          <a:effectRef idx="0"/>
          <a:fontRef idx="minor"/>
        </p:style>
      </p:sp>
      <p:sp>
        <p:nvSpPr>
          <p:cNvPr id="133" name="CustomShape 2"/>
          <p:cNvSpPr/>
          <p:nvPr/>
        </p:nvSpPr>
        <p:spPr>
          <a:xfrm>
            <a:off x="1202400" y="2088000"/>
            <a:ext cx="10901520" cy="3117960"/>
          </a:xfrm>
          <a:prstGeom prst="rect">
            <a:avLst/>
          </a:prstGeom>
          <a:noFill/>
          <a:ln>
            <a:noFill/>
          </a:ln>
        </p:spPr>
        <p:style>
          <a:lnRef idx="0"/>
          <a:fillRef idx="0"/>
          <a:effectRef idx="0"/>
          <a:fontRef idx="minor"/>
        </p:style>
        <p:txBody>
          <a:bodyPr lIns="90000" rIns="90000" tIns="45000" bIns="45000">
            <a:noAutofit/>
          </a:bodyPr>
          <a:p>
            <a:pPr marL="216000" indent="-215280" algn="just">
              <a:lnSpc>
                <a:spcPct val="100000"/>
              </a:lnSpc>
              <a:buClr>
                <a:srgbClr val="000000"/>
              </a:buClr>
              <a:buSzPct val="45000"/>
              <a:buFont typeface="Wingdings" charset="2"/>
              <a:buChar char=""/>
            </a:pPr>
            <a:r>
              <a:rPr b="1" lang="en-IN" sz="2400" spc="-1" strike="noStrike">
                <a:solidFill>
                  <a:srgbClr val="595959"/>
                </a:solidFill>
                <a:latin typeface="Arial"/>
                <a:ea typeface="Arial"/>
              </a:rPr>
              <a:t>Image classification</a:t>
            </a:r>
            <a:r>
              <a:rPr b="0" lang="en-IN" sz="2400" spc="-1" strike="noStrike">
                <a:solidFill>
                  <a:srgbClr val="595959"/>
                </a:solidFill>
                <a:latin typeface="Arial"/>
                <a:ea typeface="Arial"/>
              </a:rPr>
              <a:t> involves activities such as predicting the class of one object in an image</a:t>
            </a:r>
            <a:endParaRPr b="0" lang="en-IN" sz="2400" spc="-1" strike="noStrike">
              <a:latin typeface="Arial"/>
            </a:endParaRPr>
          </a:p>
          <a:p>
            <a:pPr>
              <a:lnSpc>
                <a:spcPct val="100000"/>
              </a:lnSpc>
            </a:pPr>
            <a:endParaRPr b="0" lang="en-IN" sz="2400" spc="-1" strike="noStrike">
              <a:latin typeface="Arial"/>
            </a:endParaRPr>
          </a:p>
          <a:p>
            <a:pPr marL="216000" indent="-215280">
              <a:lnSpc>
                <a:spcPct val="100000"/>
              </a:lnSpc>
              <a:buClr>
                <a:srgbClr val="000000"/>
              </a:buClr>
              <a:buSzPct val="45000"/>
              <a:buFont typeface="Wingdings" charset="2"/>
              <a:buChar char=""/>
            </a:pPr>
            <a:r>
              <a:rPr b="1" lang="en-IN" sz="2400" spc="-1" strike="noStrike">
                <a:solidFill>
                  <a:srgbClr val="595959"/>
                </a:solidFill>
                <a:latin typeface="Arial"/>
                <a:ea typeface="Arial"/>
              </a:rPr>
              <a:t>Object localization</a:t>
            </a:r>
            <a:r>
              <a:rPr b="0" lang="en-IN" sz="2400" spc="-1" strike="noStrike">
                <a:solidFill>
                  <a:srgbClr val="595959"/>
                </a:solidFill>
                <a:latin typeface="Arial"/>
                <a:ea typeface="Arial"/>
              </a:rPr>
              <a:t> refers to identifying the location of one or more objects in an image and drawing a bounding box around their extent</a:t>
            </a:r>
            <a:endParaRPr b="0" lang="en-IN" sz="2400" spc="-1" strike="noStrike">
              <a:latin typeface="Arial"/>
            </a:endParaRPr>
          </a:p>
          <a:p>
            <a:pPr>
              <a:lnSpc>
                <a:spcPct val="100000"/>
              </a:lnSpc>
            </a:pPr>
            <a:endParaRPr b="0" lang="en-IN" sz="2400" spc="-1" strike="noStrike">
              <a:latin typeface="Arial"/>
            </a:endParaRPr>
          </a:p>
          <a:p>
            <a:pPr marL="216000" indent="-215280">
              <a:lnSpc>
                <a:spcPct val="100000"/>
              </a:lnSpc>
              <a:buClr>
                <a:srgbClr val="000000"/>
              </a:buClr>
              <a:buSzPct val="45000"/>
              <a:buFont typeface="Wingdings" charset="2"/>
              <a:buChar char=""/>
            </a:pPr>
            <a:r>
              <a:rPr b="1" lang="en-IN" sz="2400" spc="-1" strike="noStrike">
                <a:solidFill>
                  <a:srgbClr val="595959"/>
                </a:solidFill>
                <a:latin typeface="Arial"/>
                <a:ea typeface="Arial"/>
              </a:rPr>
              <a:t>Object detection</a:t>
            </a:r>
            <a:r>
              <a:rPr b="0" lang="en-IN" sz="2400" spc="-1" strike="noStrike">
                <a:solidFill>
                  <a:srgbClr val="595959"/>
                </a:solidFill>
                <a:latin typeface="Arial"/>
                <a:ea typeface="Arial"/>
              </a:rPr>
              <a:t> does the work of combining these two tasks and localizes and classifies one or more objects in an image</a:t>
            </a:r>
            <a:endParaRPr b="0" lang="en-IN" sz="2400" spc="-1" strike="noStrike">
              <a:latin typeface="Arial"/>
            </a:endParaRPr>
          </a:p>
          <a:p>
            <a:pPr>
              <a:lnSpc>
                <a:spcPct val="150000"/>
              </a:lnSpc>
              <a:spcBef>
                <a:spcPts val="1001"/>
              </a:spcBef>
            </a:pPr>
            <a:endParaRPr b="0" lang="en-IN" sz="2400" spc="-1" strike="noStrike">
              <a:latin typeface="Arial"/>
            </a:endParaRPr>
          </a:p>
          <a:p>
            <a:pPr>
              <a:lnSpc>
                <a:spcPct val="150000"/>
              </a:lnSpc>
              <a:spcBef>
                <a:spcPts val="1001"/>
              </a:spcBef>
            </a:pPr>
            <a:endParaRPr b="0" lang="en-IN" sz="2400" spc="-1" strike="noStrike">
              <a:latin typeface="Arial"/>
            </a:endParaRPr>
          </a:p>
        </p:txBody>
      </p:sp>
      <p:sp>
        <p:nvSpPr>
          <p:cNvPr id="134" name="CustomShape 3"/>
          <p:cNvSpPr/>
          <p:nvPr/>
        </p:nvSpPr>
        <p:spPr>
          <a:xfrm>
            <a:off x="1288080" y="6207120"/>
            <a:ext cx="9613440" cy="362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IN" sz="1400" spc="-1" strike="noStrike">
                <a:solidFill>
                  <a:srgbClr val="000000"/>
                </a:solidFill>
                <a:latin typeface="Arial"/>
                <a:ea typeface="Arial"/>
              </a:rPr>
              <a:t>                      </a:t>
            </a:r>
            <a:endParaRPr b="0" lang="en-IN" sz="1400" spc="-1" strike="noStrike">
              <a:latin typeface="Arial"/>
            </a:endParaRPr>
          </a:p>
        </p:txBody>
      </p:sp>
      <p:sp>
        <p:nvSpPr>
          <p:cNvPr id="135" name="CustomShape 4"/>
          <p:cNvSpPr/>
          <p:nvPr/>
        </p:nvSpPr>
        <p:spPr>
          <a:xfrm>
            <a:off x="4104000" y="720000"/>
            <a:ext cx="7126560" cy="761760"/>
          </a:xfrm>
          <a:prstGeom prst="rect">
            <a:avLst/>
          </a:prstGeom>
          <a:noFill/>
          <a:ln>
            <a:noFill/>
          </a:ln>
        </p:spPr>
        <p:style>
          <a:lnRef idx="0"/>
          <a:fillRef idx="0"/>
          <a:effectRef idx="0"/>
          <a:fontRef idx="minor"/>
        </p:style>
        <p:txBody>
          <a:bodyPr lIns="122040" rIns="122040" tIns="122040" bIns="122040">
            <a:noAutofit/>
          </a:bodyPr>
          <a:p>
            <a:pPr>
              <a:lnSpc>
                <a:spcPct val="100000"/>
              </a:lnSpc>
            </a:pPr>
            <a:r>
              <a:rPr b="1" lang="en-IN" sz="3200" spc="-1" strike="noStrike">
                <a:solidFill>
                  <a:srgbClr val="000000"/>
                </a:solidFill>
                <a:latin typeface="Arial"/>
                <a:ea typeface="Arial"/>
              </a:rPr>
              <a:t>  </a:t>
            </a:r>
            <a:r>
              <a:rPr b="1" lang="en-IN" sz="3200" spc="-1" strike="noStrike">
                <a:solidFill>
                  <a:srgbClr val="000000"/>
                </a:solidFill>
                <a:latin typeface="Arial"/>
                <a:ea typeface="Arial"/>
              </a:rPr>
              <a:t>INTRODUCTION</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1850040" y="697680"/>
            <a:ext cx="8909640" cy="1278720"/>
          </a:xfrm>
          <a:prstGeom prst="rect">
            <a:avLst/>
          </a:prstGeom>
          <a:noFill/>
          <a:ln>
            <a:noFill/>
          </a:ln>
        </p:spPr>
        <p:style>
          <a:lnRef idx="0"/>
          <a:fillRef idx="0"/>
          <a:effectRef idx="0"/>
          <a:fontRef idx="minor"/>
        </p:style>
      </p:sp>
      <p:sp>
        <p:nvSpPr>
          <p:cNvPr id="137" name="CustomShape 2"/>
          <p:cNvSpPr/>
          <p:nvPr/>
        </p:nvSpPr>
        <p:spPr>
          <a:xfrm>
            <a:off x="1213920" y="2139480"/>
            <a:ext cx="10901520" cy="3117960"/>
          </a:xfrm>
          <a:prstGeom prst="rect">
            <a:avLst/>
          </a:prstGeom>
          <a:noFill/>
          <a:ln>
            <a:noFill/>
          </a:ln>
        </p:spPr>
        <p:style>
          <a:lnRef idx="0"/>
          <a:fillRef idx="0"/>
          <a:effectRef idx="0"/>
          <a:fontRef idx="minor"/>
        </p:style>
        <p:txBody>
          <a:bodyPr lIns="90000" rIns="90000" tIns="45000" bIns="45000">
            <a:noAutofit/>
          </a:bodyPr>
          <a:p>
            <a:pPr marL="216000" indent="-215280" algn="just">
              <a:lnSpc>
                <a:spcPct val="100000"/>
              </a:lnSpc>
              <a:buClr>
                <a:srgbClr val="000000"/>
              </a:buClr>
              <a:buSzPct val="45000"/>
              <a:buFont typeface="Wingdings" charset="2"/>
              <a:buChar char=""/>
            </a:pPr>
            <a:r>
              <a:rPr b="1" lang="en-IN" sz="2400" spc="-1" strike="noStrike">
                <a:solidFill>
                  <a:srgbClr val="595959"/>
                </a:solidFill>
                <a:latin typeface="Arial"/>
                <a:ea typeface="Arial"/>
              </a:rPr>
              <a:t>Object recognition</a:t>
            </a:r>
            <a:r>
              <a:rPr b="0" lang="en-IN" sz="2400" spc="-1" strike="noStrike">
                <a:solidFill>
                  <a:srgbClr val="595959"/>
                </a:solidFill>
                <a:latin typeface="Arial"/>
                <a:ea typeface="Arial"/>
              </a:rPr>
              <a:t> is to describe a collection of related computer vision</a:t>
            </a:r>
            <a:endParaRPr b="0" lang="en-IN" sz="2400" spc="-1" strike="noStrike">
              <a:latin typeface="Arial"/>
            </a:endParaRPr>
          </a:p>
          <a:p>
            <a:pPr marL="216000" indent="-215280" algn="just">
              <a:lnSpc>
                <a:spcPct val="100000"/>
              </a:lnSpc>
              <a:buClr>
                <a:srgbClr val="000000"/>
              </a:buClr>
              <a:buSzPct val="45000"/>
              <a:buFont typeface="Wingdings" charset="2"/>
              <a:buChar char=""/>
            </a:pPr>
            <a:r>
              <a:rPr b="0" lang="en-IN" sz="2400" spc="-1" strike="noStrike">
                <a:solidFill>
                  <a:srgbClr val="595959"/>
                </a:solidFill>
                <a:latin typeface="Arial"/>
                <a:ea typeface="Arial"/>
              </a:rPr>
              <a:t>tasks that involve activities like identifying objects in digital photographs</a:t>
            </a:r>
            <a:endParaRPr b="0" lang="en-IN" sz="2400" spc="-1" strike="noStrike">
              <a:latin typeface="Arial"/>
            </a:endParaRPr>
          </a:p>
          <a:p>
            <a:pPr>
              <a:lnSpc>
                <a:spcPct val="100000"/>
              </a:lnSpc>
            </a:pPr>
            <a:endParaRPr b="0" lang="en-IN" sz="2400" spc="-1" strike="noStrike">
              <a:latin typeface="Arial"/>
            </a:endParaRPr>
          </a:p>
          <a:p>
            <a:pPr marL="216000" indent="-215280">
              <a:lnSpc>
                <a:spcPct val="100000"/>
              </a:lnSpc>
              <a:buClr>
                <a:srgbClr val="000000"/>
              </a:buClr>
              <a:buSzPct val="45000"/>
              <a:buFont typeface="Wingdings" charset="2"/>
              <a:buChar char=""/>
            </a:pPr>
            <a:r>
              <a:rPr b="1" lang="en-IN" sz="2400" spc="-1" strike="noStrike">
                <a:solidFill>
                  <a:srgbClr val="595959"/>
                </a:solidFill>
                <a:latin typeface="Arial"/>
                <a:ea typeface="Arial"/>
              </a:rPr>
              <a:t>Facial emotion recognition </a:t>
            </a:r>
            <a:r>
              <a:rPr b="0" lang="en-IN" sz="2400" spc="-1" strike="noStrike">
                <a:solidFill>
                  <a:srgbClr val="595959"/>
                </a:solidFill>
                <a:latin typeface="Arial"/>
                <a:ea typeface="Arial"/>
              </a:rPr>
              <a:t>is the process of detecting human emotions from facial expressions.</a:t>
            </a:r>
            <a:endParaRPr b="0" lang="en-IN" sz="2400" spc="-1" strike="noStrike">
              <a:latin typeface="Arial"/>
            </a:endParaRPr>
          </a:p>
          <a:p>
            <a:pPr>
              <a:lnSpc>
                <a:spcPct val="100000"/>
              </a:lnSpc>
            </a:pPr>
            <a:endParaRPr b="0" lang="en-IN" sz="2400" spc="-1" strike="noStrike">
              <a:latin typeface="Arial"/>
            </a:endParaRPr>
          </a:p>
          <a:p>
            <a:pPr marL="216000" indent="-215280">
              <a:lnSpc>
                <a:spcPct val="100000"/>
              </a:lnSpc>
              <a:buClr>
                <a:srgbClr val="000000"/>
              </a:buClr>
              <a:buSzPct val="45000"/>
              <a:buFont typeface="Wingdings" charset="2"/>
              <a:buChar char=""/>
            </a:pPr>
            <a:r>
              <a:rPr b="1" lang="en-IN" sz="2400" spc="-1" strike="noStrike">
                <a:solidFill>
                  <a:srgbClr val="595959"/>
                </a:solidFill>
                <a:latin typeface="Arial"/>
                <a:ea typeface="Arial"/>
              </a:rPr>
              <a:t>Gesture recognition </a:t>
            </a:r>
            <a:r>
              <a:rPr b="0" lang="en-IN" sz="2400" spc="-1" strike="noStrike">
                <a:solidFill>
                  <a:srgbClr val="595959"/>
                </a:solidFill>
                <a:latin typeface="Arial"/>
                <a:ea typeface="Arial"/>
              </a:rPr>
              <a:t> is a type of perceptual computing user interface that allows computers to capture and interpret human gestures as commands. </a:t>
            </a:r>
            <a:endParaRPr b="0" lang="en-IN" sz="2400" spc="-1" strike="noStrike">
              <a:latin typeface="Arial"/>
            </a:endParaRPr>
          </a:p>
          <a:p>
            <a:pPr>
              <a:lnSpc>
                <a:spcPct val="100000"/>
              </a:lnSpc>
            </a:pPr>
            <a:endParaRPr b="0" lang="en-IN" sz="2400" spc="-1" strike="noStrike">
              <a:latin typeface="Arial"/>
            </a:endParaRPr>
          </a:p>
          <a:p>
            <a:pPr>
              <a:lnSpc>
                <a:spcPct val="150000"/>
              </a:lnSpc>
              <a:spcBef>
                <a:spcPts val="1001"/>
              </a:spcBef>
            </a:pPr>
            <a:endParaRPr b="0" lang="en-IN" sz="2400" spc="-1" strike="noStrike">
              <a:latin typeface="Arial"/>
            </a:endParaRPr>
          </a:p>
          <a:p>
            <a:pPr>
              <a:lnSpc>
                <a:spcPct val="150000"/>
              </a:lnSpc>
              <a:spcBef>
                <a:spcPts val="1001"/>
              </a:spcBef>
            </a:pPr>
            <a:endParaRPr b="0" lang="en-IN" sz="2400" spc="-1" strike="noStrike">
              <a:latin typeface="Arial"/>
            </a:endParaRPr>
          </a:p>
        </p:txBody>
      </p:sp>
      <p:sp>
        <p:nvSpPr>
          <p:cNvPr id="138" name="CustomShape 3"/>
          <p:cNvSpPr/>
          <p:nvPr/>
        </p:nvSpPr>
        <p:spPr>
          <a:xfrm>
            <a:off x="1288080" y="6207120"/>
            <a:ext cx="9613440" cy="362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IN" sz="1400" spc="-1" strike="noStrike">
                <a:solidFill>
                  <a:srgbClr val="000000"/>
                </a:solidFill>
                <a:latin typeface="Arial"/>
                <a:ea typeface="Arial"/>
              </a:rPr>
              <a:t>                      </a:t>
            </a:r>
            <a:endParaRPr b="0" lang="en-IN" sz="1400" spc="-1" strike="noStrike">
              <a:latin typeface="Arial"/>
            </a:endParaRPr>
          </a:p>
        </p:txBody>
      </p:sp>
      <p:sp>
        <p:nvSpPr>
          <p:cNvPr id="139" name="CustomShape 4"/>
          <p:cNvSpPr/>
          <p:nvPr/>
        </p:nvSpPr>
        <p:spPr>
          <a:xfrm>
            <a:off x="4104000" y="720000"/>
            <a:ext cx="7126560" cy="761760"/>
          </a:xfrm>
          <a:prstGeom prst="rect">
            <a:avLst/>
          </a:prstGeom>
          <a:noFill/>
          <a:ln>
            <a:noFill/>
          </a:ln>
        </p:spPr>
        <p:style>
          <a:lnRef idx="0"/>
          <a:fillRef idx="0"/>
          <a:effectRef idx="0"/>
          <a:fontRef idx="minor"/>
        </p:style>
        <p:txBody>
          <a:bodyPr lIns="122040" rIns="122040" tIns="122040" bIns="122040">
            <a:noAutofit/>
          </a:bodyPr>
          <a:p>
            <a:pPr>
              <a:lnSpc>
                <a:spcPct val="100000"/>
              </a:lnSpc>
            </a:pPr>
            <a:r>
              <a:rPr b="1" lang="en-IN" sz="3200" spc="-1" strike="noStrike">
                <a:solidFill>
                  <a:srgbClr val="000000"/>
                </a:solidFill>
                <a:latin typeface="Arial"/>
                <a:ea typeface="Arial"/>
              </a:rPr>
              <a:t>  </a:t>
            </a:r>
            <a:r>
              <a:rPr b="1" lang="en-IN" sz="3200" spc="-1" strike="noStrike">
                <a:solidFill>
                  <a:srgbClr val="000000"/>
                </a:solidFill>
                <a:latin typeface="Arial"/>
                <a:ea typeface="Arial"/>
              </a:rPr>
              <a:t>INTRODUCTION</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1850040" y="697680"/>
            <a:ext cx="8909640" cy="1278720"/>
          </a:xfrm>
          <a:prstGeom prst="rect">
            <a:avLst/>
          </a:prstGeom>
          <a:noFill/>
          <a:ln>
            <a:noFill/>
          </a:ln>
        </p:spPr>
        <p:style>
          <a:lnRef idx="0"/>
          <a:fillRef idx="0"/>
          <a:effectRef idx="0"/>
          <a:fontRef idx="minor"/>
        </p:style>
      </p:sp>
      <p:sp>
        <p:nvSpPr>
          <p:cNvPr id="141" name="CustomShape 2"/>
          <p:cNvSpPr/>
          <p:nvPr/>
        </p:nvSpPr>
        <p:spPr>
          <a:xfrm>
            <a:off x="1213920" y="1600200"/>
            <a:ext cx="10901520" cy="4343040"/>
          </a:xfrm>
          <a:prstGeom prst="rect">
            <a:avLst/>
          </a:prstGeom>
          <a:noFill/>
          <a:ln>
            <a:noFill/>
          </a:ln>
        </p:spPr>
        <p:style>
          <a:lnRef idx="0"/>
          <a:fillRef idx="0"/>
          <a:effectRef idx="0"/>
          <a:fontRef idx="minor"/>
        </p:style>
        <p:txBody>
          <a:bodyPr lIns="90000" rIns="90000" tIns="45000" bIns="45000">
            <a:noAutofit/>
          </a:bodyPr>
          <a:p>
            <a:pPr algn="just">
              <a:lnSpc>
                <a:spcPct val="100000"/>
              </a:lnSpc>
            </a:pPr>
            <a:endParaRPr b="0" lang="en-IN" sz="1800" spc="-1" strike="noStrike">
              <a:latin typeface="Arial"/>
            </a:endParaRPr>
          </a:p>
          <a:p>
            <a:pPr marL="216000" indent="-215280">
              <a:lnSpc>
                <a:spcPct val="100000"/>
              </a:lnSpc>
              <a:buClr>
                <a:srgbClr val="000000"/>
              </a:buClr>
              <a:buSzPct val="45000"/>
              <a:buFont typeface="Wingdings" charset="2"/>
              <a:buChar char=""/>
            </a:pPr>
            <a:r>
              <a:rPr b="0" lang="en-IN" sz="2400" spc="-1" strike="noStrike">
                <a:solidFill>
                  <a:srgbClr val="595959"/>
                </a:solidFill>
                <a:latin typeface="Arial"/>
                <a:ea typeface="Arial"/>
              </a:rPr>
              <a:t>In this project we implement a useful way to detect the basic universal emotions along with neutral expression from frontal facial emotion</a:t>
            </a:r>
            <a:endParaRPr b="0" lang="en-IN" sz="2400" spc="-1" strike="noStrike">
              <a:latin typeface="Arial"/>
            </a:endParaRPr>
          </a:p>
          <a:p>
            <a:pPr>
              <a:lnSpc>
                <a:spcPct val="100000"/>
              </a:lnSpc>
            </a:pPr>
            <a:endParaRPr b="0" lang="en-IN" sz="2400" spc="-1" strike="noStrike">
              <a:latin typeface="Arial"/>
            </a:endParaRPr>
          </a:p>
          <a:p>
            <a:pPr marL="216000" indent="-215280">
              <a:lnSpc>
                <a:spcPct val="100000"/>
              </a:lnSpc>
              <a:buClr>
                <a:srgbClr val="000000"/>
              </a:buClr>
              <a:buSzPct val="45000"/>
              <a:buFont typeface="Wingdings" charset="2"/>
              <a:buChar char=""/>
            </a:pPr>
            <a:r>
              <a:rPr b="0" lang="en-IN" sz="2400" spc="-1" strike="noStrike">
                <a:solidFill>
                  <a:srgbClr val="595959"/>
                </a:solidFill>
                <a:latin typeface="Arial"/>
                <a:ea typeface="Arial"/>
              </a:rPr>
              <a:t>We are going to recognize facial emotion and hand gestures from a</a:t>
            </a:r>
            <a:endParaRPr b="0" lang="en-IN" sz="2400" spc="-1" strike="noStrike">
              <a:latin typeface="Arial"/>
            </a:endParaRPr>
          </a:p>
          <a:p>
            <a:pPr marL="216000" indent="-215280">
              <a:lnSpc>
                <a:spcPct val="100000"/>
              </a:lnSpc>
              <a:buClr>
                <a:srgbClr val="000000"/>
              </a:buClr>
              <a:buSzPct val="45000"/>
              <a:buFont typeface="Wingdings" charset="2"/>
              <a:buChar char=""/>
            </a:pPr>
            <a:r>
              <a:rPr b="0" lang="en-IN" sz="2400" spc="-1" strike="noStrike">
                <a:solidFill>
                  <a:srgbClr val="595959"/>
                </a:solidFill>
                <a:latin typeface="Arial"/>
                <a:ea typeface="Arial"/>
              </a:rPr>
              <a:t>video sequence</a:t>
            </a:r>
            <a:endParaRPr b="0" lang="en-IN" sz="2400" spc="-1" strike="noStrike">
              <a:latin typeface="Arial"/>
            </a:endParaRPr>
          </a:p>
          <a:p>
            <a:pPr>
              <a:lnSpc>
                <a:spcPct val="100000"/>
              </a:lnSpc>
            </a:pPr>
            <a:endParaRPr b="0" lang="en-IN" sz="2400" spc="-1" strike="noStrike">
              <a:latin typeface="Arial"/>
            </a:endParaRPr>
          </a:p>
          <a:p>
            <a:pPr marL="216000" indent="-215280">
              <a:lnSpc>
                <a:spcPct val="100000"/>
              </a:lnSpc>
              <a:buClr>
                <a:srgbClr val="000000"/>
              </a:buClr>
              <a:buSzPct val="45000"/>
              <a:buFont typeface="Wingdings" charset="2"/>
              <a:buChar char=""/>
            </a:pPr>
            <a:r>
              <a:rPr b="0" lang="en-IN" sz="2400" spc="-1" strike="noStrike">
                <a:solidFill>
                  <a:srgbClr val="595959"/>
                </a:solidFill>
                <a:latin typeface="Arial"/>
                <a:ea typeface="Arial"/>
              </a:rPr>
              <a:t>There are six basic universal emotions for human beings</a:t>
            </a:r>
            <a:endParaRPr b="0" lang="en-IN" sz="2400" spc="-1" strike="noStrike">
              <a:latin typeface="Arial"/>
            </a:endParaRPr>
          </a:p>
          <a:p>
            <a:pPr>
              <a:lnSpc>
                <a:spcPct val="100000"/>
              </a:lnSpc>
            </a:pPr>
            <a:endParaRPr b="0" lang="en-IN" sz="2400" spc="-1" strike="noStrike">
              <a:latin typeface="Arial"/>
            </a:endParaRPr>
          </a:p>
          <a:p>
            <a:pPr marL="216000" indent="-215280">
              <a:lnSpc>
                <a:spcPct val="100000"/>
              </a:lnSpc>
              <a:buClr>
                <a:srgbClr val="000000"/>
              </a:buClr>
              <a:buSzPct val="45000"/>
              <a:buFont typeface="Wingdings" charset="2"/>
              <a:buChar char=""/>
            </a:pPr>
            <a:r>
              <a:rPr b="0" lang="en-IN" sz="2400" spc="-1" strike="noStrike">
                <a:solidFill>
                  <a:srgbClr val="595959"/>
                </a:solidFill>
                <a:latin typeface="Arial"/>
                <a:ea typeface="Arial"/>
              </a:rPr>
              <a:t> </a:t>
            </a:r>
            <a:r>
              <a:rPr b="0" lang="en-IN" sz="2400" spc="-1" strike="noStrike">
                <a:solidFill>
                  <a:srgbClr val="595959"/>
                </a:solidFill>
                <a:latin typeface="Arial"/>
                <a:ea typeface="Arial"/>
              </a:rPr>
              <a:t>Our aim is to develop a method of face mood and hand gesture detection that is fast, robust, reasonably simple and accurate</a:t>
            </a:r>
            <a:endParaRPr b="0" lang="en-IN" sz="2400" spc="-1" strike="noStrike">
              <a:latin typeface="Arial"/>
            </a:endParaRPr>
          </a:p>
          <a:p>
            <a:pPr>
              <a:lnSpc>
                <a:spcPct val="100000"/>
              </a:lnSpc>
            </a:pPr>
            <a:endParaRPr b="0" lang="en-IN" sz="2400" spc="-1" strike="noStrike">
              <a:latin typeface="Arial"/>
            </a:endParaRPr>
          </a:p>
          <a:p>
            <a:pPr>
              <a:lnSpc>
                <a:spcPct val="100000"/>
              </a:lnSpc>
            </a:pPr>
            <a:endParaRPr b="0" lang="en-IN" sz="2400" spc="-1" strike="noStrike">
              <a:latin typeface="Arial"/>
            </a:endParaRPr>
          </a:p>
          <a:p>
            <a:pPr>
              <a:lnSpc>
                <a:spcPct val="150000"/>
              </a:lnSpc>
              <a:spcBef>
                <a:spcPts val="1001"/>
              </a:spcBef>
            </a:pPr>
            <a:endParaRPr b="0" lang="en-IN" sz="2400" spc="-1" strike="noStrike">
              <a:latin typeface="Arial"/>
            </a:endParaRPr>
          </a:p>
          <a:p>
            <a:pPr>
              <a:lnSpc>
                <a:spcPct val="150000"/>
              </a:lnSpc>
              <a:spcBef>
                <a:spcPts val="1001"/>
              </a:spcBef>
            </a:pPr>
            <a:endParaRPr b="0" lang="en-IN" sz="2400" spc="-1" strike="noStrike">
              <a:latin typeface="Arial"/>
            </a:endParaRPr>
          </a:p>
        </p:txBody>
      </p:sp>
      <p:sp>
        <p:nvSpPr>
          <p:cNvPr id="142" name="CustomShape 3"/>
          <p:cNvSpPr/>
          <p:nvPr/>
        </p:nvSpPr>
        <p:spPr>
          <a:xfrm>
            <a:off x="1288080" y="6207120"/>
            <a:ext cx="9613440" cy="362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IN" sz="1400" spc="-1" strike="noStrike">
                <a:solidFill>
                  <a:srgbClr val="000000"/>
                </a:solidFill>
                <a:latin typeface="Arial"/>
                <a:ea typeface="Arial"/>
              </a:rPr>
              <a:t>                      </a:t>
            </a:r>
            <a:endParaRPr b="0" lang="en-IN" sz="1400" spc="-1" strike="noStrike">
              <a:latin typeface="Arial"/>
            </a:endParaRPr>
          </a:p>
        </p:txBody>
      </p:sp>
      <p:sp>
        <p:nvSpPr>
          <p:cNvPr id="143" name="CustomShape 4"/>
          <p:cNvSpPr/>
          <p:nvPr/>
        </p:nvSpPr>
        <p:spPr>
          <a:xfrm>
            <a:off x="4104000" y="720000"/>
            <a:ext cx="7126560" cy="761760"/>
          </a:xfrm>
          <a:prstGeom prst="rect">
            <a:avLst/>
          </a:prstGeom>
          <a:noFill/>
          <a:ln>
            <a:noFill/>
          </a:ln>
        </p:spPr>
        <p:style>
          <a:lnRef idx="0"/>
          <a:fillRef idx="0"/>
          <a:effectRef idx="0"/>
          <a:fontRef idx="minor"/>
        </p:style>
        <p:txBody>
          <a:bodyPr lIns="122040" rIns="122040" tIns="122040" bIns="122040">
            <a:noAutofit/>
          </a:bodyPr>
          <a:p>
            <a:pPr>
              <a:lnSpc>
                <a:spcPct val="100000"/>
              </a:lnSpc>
            </a:pPr>
            <a:r>
              <a:rPr b="1" lang="en-IN" sz="3200" spc="-1" strike="noStrike">
                <a:solidFill>
                  <a:srgbClr val="000000"/>
                </a:solidFill>
                <a:latin typeface="Arial"/>
                <a:ea typeface="Arial"/>
              </a:rPr>
              <a:t>  </a:t>
            </a:r>
            <a:r>
              <a:rPr b="1" lang="en-IN" sz="3200" spc="-1" strike="noStrike">
                <a:solidFill>
                  <a:srgbClr val="000000"/>
                </a:solidFill>
                <a:latin typeface="Arial"/>
                <a:ea typeface="Arial"/>
              </a:rPr>
              <a:t>PROBLEM STATEMENT</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1850040" y="697680"/>
            <a:ext cx="8909640" cy="1278720"/>
          </a:xfrm>
          <a:prstGeom prst="rect">
            <a:avLst/>
          </a:prstGeom>
          <a:noFill/>
          <a:ln>
            <a:noFill/>
          </a:ln>
        </p:spPr>
        <p:style>
          <a:lnRef idx="0"/>
          <a:fillRef idx="0"/>
          <a:effectRef idx="0"/>
          <a:fontRef idx="minor"/>
        </p:style>
      </p:sp>
      <p:sp>
        <p:nvSpPr>
          <p:cNvPr id="145" name="CustomShape 2"/>
          <p:cNvSpPr/>
          <p:nvPr/>
        </p:nvSpPr>
        <p:spPr>
          <a:xfrm>
            <a:off x="1202400" y="2088000"/>
            <a:ext cx="10901520" cy="3117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400" spc="-1" strike="noStrike">
                <a:solidFill>
                  <a:srgbClr val="595959"/>
                </a:solidFill>
                <a:latin typeface="Arial"/>
                <a:ea typeface="Arial"/>
              </a:rPr>
              <a:t>● </a:t>
            </a:r>
            <a:r>
              <a:rPr b="0" lang="en-IN" sz="2400" spc="-1" strike="noStrike">
                <a:solidFill>
                  <a:srgbClr val="595959"/>
                </a:solidFill>
                <a:latin typeface="Arial"/>
                <a:ea typeface="Arial"/>
              </a:rPr>
              <a:t>To develop convolutional neural networks for facial expression recognition</a:t>
            </a:r>
            <a:endParaRPr b="0" lang="en-IN" sz="2400" spc="-1" strike="noStrike">
              <a:latin typeface="Arial"/>
            </a:endParaRPr>
          </a:p>
          <a:p>
            <a:pPr>
              <a:lnSpc>
                <a:spcPct val="100000"/>
              </a:lnSpc>
            </a:pPr>
            <a:r>
              <a:rPr b="0" lang="en-IN" sz="2400" spc="-1" strike="noStrike">
                <a:solidFill>
                  <a:srgbClr val="595959"/>
                </a:solidFill>
                <a:latin typeface="Arial"/>
                <a:ea typeface="Arial"/>
              </a:rPr>
              <a:t>    </a:t>
            </a:r>
            <a:r>
              <a:rPr b="0" lang="en-IN" sz="2400" spc="-1" strike="noStrike">
                <a:solidFill>
                  <a:srgbClr val="595959"/>
                </a:solidFill>
                <a:latin typeface="Arial"/>
                <a:ea typeface="Arial"/>
              </a:rPr>
              <a:t>and hand gesture detection.</a:t>
            </a:r>
            <a:endParaRPr b="0" lang="en-IN" sz="2400" spc="-1" strike="noStrike">
              <a:latin typeface="Arial"/>
            </a:endParaRPr>
          </a:p>
          <a:p>
            <a:pPr>
              <a:lnSpc>
                <a:spcPct val="100000"/>
              </a:lnSpc>
            </a:pPr>
            <a:endParaRPr b="0" lang="en-IN" sz="2400" spc="-1" strike="noStrike">
              <a:latin typeface="Arial"/>
            </a:endParaRPr>
          </a:p>
          <a:p>
            <a:pPr>
              <a:lnSpc>
                <a:spcPct val="100000"/>
              </a:lnSpc>
            </a:pPr>
            <a:r>
              <a:rPr b="0" lang="en-IN" sz="2400" spc="-1" strike="noStrike">
                <a:solidFill>
                  <a:srgbClr val="595959"/>
                </a:solidFill>
                <a:latin typeface="Arial"/>
                <a:ea typeface="Arial"/>
              </a:rPr>
              <a:t>● </a:t>
            </a:r>
            <a:r>
              <a:rPr b="0" lang="en-IN" sz="2400" spc="-1" strike="noStrike">
                <a:solidFill>
                  <a:srgbClr val="595959"/>
                </a:solidFill>
                <a:latin typeface="Arial"/>
                <a:ea typeface="Arial"/>
              </a:rPr>
              <a:t>To train convolutional neural networks on the input data.</a:t>
            </a:r>
            <a:endParaRPr b="0" lang="en-IN" sz="2400" spc="-1" strike="noStrike">
              <a:latin typeface="Arial"/>
            </a:endParaRPr>
          </a:p>
          <a:p>
            <a:pPr>
              <a:lnSpc>
                <a:spcPct val="100000"/>
              </a:lnSpc>
            </a:pPr>
            <a:endParaRPr b="0" lang="en-IN" sz="2400" spc="-1" strike="noStrike">
              <a:latin typeface="Arial"/>
            </a:endParaRPr>
          </a:p>
          <a:p>
            <a:pPr>
              <a:lnSpc>
                <a:spcPct val="100000"/>
              </a:lnSpc>
            </a:pPr>
            <a:r>
              <a:rPr b="0" lang="en-IN" sz="2400" spc="-1" strike="noStrike">
                <a:solidFill>
                  <a:srgbClr val="595959"/>
                </a:solidFill>
                <a:latin typeface="Arial"/>
                <a:ea typeface="Arial"/>
              </a:rPr>
              <a:t>● </a:t>
            </a:r>
            <a:r>
              <a:rPr b="0" lang="en-IN" sz="2400" spc="-1" strike="noStrike">
                <a:solidFill>
                  <a:srgbClr val="595959"/>
                </a:solidFill>
                <a:latin typeface="Arial"/>
                <a:ea typeface="Arial"/>
              </a:rPr>
              <a:t>To classify each facial image into one of the seven facial emotion</a:t>
            </a:r>
            <a:endParaRPr b="0" lang="en-IN" sz="2400" spc="-1" strike="noStrike">
              <a:latin typeface="Arial"/>
            </a:endParaRPr>
          </a:p>
          <a:p>
            <a:pPr>
              <a:lnSpc>
                <a:spcPct val="100000"/>
              </a:lnSpc>
            </a:pPr>
            <a:r>
              <a:rPr b="0" lang="en-IN" sz="2400" spc="-1" strike="noStrike">
                <a:solidFill>
                  <a:srgbClr val="595959"/>
                </a:solidFill>
                <a:latin typeface="Arial"/>
                <a:ea typeface="Arial"/>
              </a:rPr>
              <a:t>    </a:t>
            </a:r>
            <a:r>
              <a:rPr b="0" lang="en-IN" sz="2400" spc="-1" strike="noStrike">
                <a:solidFill>
                  <a:srgbClr val="595959"/>
                </a:solidFill>
                <a:latin typeface="Arial"/>
                <a:ea typeface="Arial"/>
              </a:rPr>
              <a:t>Categories.</a:t>
            </a:r>
            <a:endParaRPr b="0" lang="en-IN" sz="2400" spc="-1" strike="noStrike">
              <a:latin typeface="Arial"/>
            </a:endParaRPr>
          </a:p>
          <a:p>
            <a:pPr>
              <a:lnSpc>
                <a:spcPct val="100000"/>
              </a:lnSpc>
            </a:pPr>
            <a:endParaRPr b="0" lang="en-IN" sz="2400" spc="-1" strike="noStrike">
              <a:latin typeface="Arial"/>
            </a:endParaRPr>
          </a:p>
          <a:p>
            <a:pPr>
              <a:lnSpc>
                <a:spcPct val="100000"/>
              </a:lnSpc>
            </a:pPr>
            <a:r>
              <a:rPr b="0" lang="en-IN" sz="2400" spc="-1" strike="noStrike">
                <a:solidFill>
                  <a:srgbClr val="595959"/>
                </a:solidFill>
                <a:latin typeface="Arial"/>
                <a:ea typeface="Arial"/>
              </a:rPr>
              <a:t>● </a:t>
            </a:r>
            <a:r>
              <a:rPr b="0" lang="en-IN" sz="2400" spc="-1" strike="noStrike">
                <a:solidFill>
                  <a:srgbClr val="595959"/>
                </a:solidFill>
                <a:latin typeface="Arial"/>
                <a:ea typeface="Arial"/>
              </a:rPr>
              <a:t>To recognise most common hand gestures such as counting of fingers,</a:t>
            </a:r>
            <a:endParaRPr b="0" lang="en-IN" sz="2400" spc="-1" strike="noStrike">
              <a:latin typeface="Arial"/>
            </a:endParaRPr>
          </a:p>
          <a:p>
            <a:pPr>
              <a:lnSpc>
                <a:spcPct val="100000"/>
              </a:lnSpc>
            </a:pPr>
            <a:r>
              <a:rPr b="0" lang="en-IN" sz="2400" spc="-1" strike="noStrike">
                <a:solidFill>
                  <a:srgbClr val="595959"/>
                </a:solidFill>
                <a:latin typeface="Arial"/>
                <a:ea typeface="Arial"/>
              </a:rPr>
              <a:t>    </a:t>
            </a:r>
            <a:r>
              <a:rPr b="0" lang="en-IN" sz="2400" spc="-1" strike="noStrike">
                <a:solidFill>
                  <a:srgbClr val="595959"/>
                </a:solidFill>
                <a:latin typeface="Arial"/>
                <a:ea typeface="Arial"/>
              </a:rPr>
              <a:t>thumbs up , thumbs down etc</a:t>
            </a:r>
            <a:endParaRPr b="0" lang="en-IN" sz="2400" spc="-1" strike="noStrike">
              <a:latin typeface="Arial"/>
            </a:endParaRPr>
          </a:p>
          <a:p>
            <a:pPr>
              <a:lnSpc>
                <a:spcPct val="100000"/>
              </a:lnSpc>
            </a:pPr>
            <a:endParaRPr b="0" lang="en-IN" sz="2400" spc="-1" strike="noStrike">
              <a:latin typeface="Arial"/>
            </a:endParaRPr>
          </a:p>
          <a:p>
            <a:pPr>
              <a:lnSpc>
                <a:spcPct val="150000"/>
              </a:lnSpc>
              <a:spcBef>
                <a:spcPts val="1001"/>
              </a:spcBef>
            </a:pPr>
            <a:endParaRPr b="0" lang="en-IN" sz="2400" spc="-1" strike="noStrike">
              <a:latin typeface="Arial"/>
            </a:endParaRPr>
          </a:p>
          <a:p>
            <a:pPr>
              <a:lnSpc>
                <a:spcPct val="150000"/>
              </a:lnSpc>
              <a:spcBef>
                <a:spcPts val="1001"/>
              </a:spcBef>
            </a:pPr>
            <a:endParaRPr b="0" lang="en-IN" sz="2400" spc="-1" strike="noStrike">
              <a:latin typeface="Arial"/>
            </a:endParaRPr>
          </a:p>
        </p:txBody>
      </p:sp>
      <p:sp>
        <p:nvSpPr>
          <p:cNvPr id="146" name="CustomShape 3"/>
          <p:cNvSpPr/>
          <p:nvPr/>
        </p:nvSpPr>
        <p:spPr>
          <a:xfrm>
            <a:off x="1288080" y="6207120"/>
            <a:ext cx="9613440" cy="362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IN" sz="1400" spc="-1" strike="noStrike">
                <a:solidFill>
                  <a:srgbClr val="000000"/>
                </a:solidFill>
                <a:latin typeface="Arial"/>
                <a:ea typeface="Arial"/>
              </a:rPr>
              <a:t>                      </a:t>
            </a:r>
            <a:endParaRPr b="0" lang="en-IN" sz="1400" spc="-1" strike="noStrike">
              <a:latin typeface="Arial"/>
            </a:endParaRPr>
          </a:p>
        </p:txBody>
      </p:sp>
      <p:sp>
        <p:nvSpPr>
          <p:cNvPr id="147" name="CustomShape 4"/>
          <p:cNvSpPr/>
          <p:nvPr/>
        </p:nvSpPr>
        <p:spPr>
          <a:xfrm>
            <a:off x="2016000" y="697680"/>
            <a:ext cx="8927280" cy="761760"/>
          </a:xfrm>
          <a:prstGeom prst="rect">
            <a:avLst/>
          </a:prstGeom>
          <a:noFill/>
          <a:ln>
            <a:noFill/>
          </a:ln>
        </p:spPr>
        <p:style>
          <a:lnRef idx="0"/>
          <a:fillRef idx="0"/>
          <a:effectRef idx="0"/>
          <a:fontRef idx="minor"/>
        </p:style>
        <p:txBody>
          <a:bodyPr lIns="122040" rIns="122040" tIns="122040" bIns="122040">
            <a:noAutofit/>
          </a:bodyPr>
          <a:p>
            <a:pPr>
              <a:lnSpc>
                <a:spcPct val="100000"/>
              </a:lnSpc>
            </a:pPr>
            <a:r>
              <a:rPr b="1" lang="en-IN" sz="3200" spc="-1" strike="noStrike">
                <a:solidFill>
                  <a:srgbClr val="000000"/>
                </a:solidFill>
                <a:latin typeface="Arial"/>
                <a:ea typeface="Arial"/>
              </a:rPr>
              <a:t>                   </a:t>
            </a:r>
            <a:r>
              <a:rPr b="1" lang="en-IN" sz="3200" spc="-1" strike="noStrike">
                <a:solidFill>
                  <a:srgbClr val="000000"/>
                </a:solidFill>
                <a:latin typeface="Arial"/>
                <a:ea typeface="Arial"/>
              </a:rPr>
              <a:t>OBJECTIVES</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1850040" y="697680"/>
            <a:ext cx="8909640" cy="1278720"/>
          </a:xfrm>
          <a:prstGeom prst="rect">
            <a:avLst/>
          </a:prstGeom>
          <a:noFill/>
          <a:ln>
            <a:noFill/>
          </a:ln>
        </p:spPr>
        <p:style>
          <a:lnRef idx="0"/>
          <a:fillRef idx="0"/>
          <a:effectRef idx="0"/>
          <a:fontRef idx="minor"/>
        </p:style>
      </p:sp>
      <p:sp>
        <p:nvSpPr>
          <p:cNvPr id="149" name="CustomShape 2"/>
          <p:cNvSpPr/>
          <p:nvPr/>
        </p:nvSpPr>
        <p:spPr>
          <a:xfrm>
            <a:off x="1202400" y="2088000"/>
            <a:ext cx="10901520" cy="3117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400" spc="-1" strike="noStrike">
                <a:solidFill>
                  <a:srgbClr val="595959"/>
                </a:solidFill>
                <a:latin typeface="Arial"/>
                <a:ea typeface="Arial"/>
              </a:rPr>
              <a:t>As per various literature surveys it is found that for implementing Facial Emotion recognition four basic steps are required to be performed</a:t>
            </a:r>
            <a:endParaRPr b="0" lang="en-IN" sz="2400" spc="-1" strike="noStrike">
              <a:latin typeface="Arial"/>
            </a:endParaRPr>
          </a:p>
          <a:p>
            <a:pPr>
              <a:lnSpc>
                <a:spcPct val="100000"/>
              </a:lnSpc>
            </a:pPr>
            <a:endParaRPr b="0" lang="en-IN" sz="2400" spc="-1" strike="noStrike">
              <a:latin typeface="Arial"/>
            </a:endParaRPr>
          </a:p>
          <a:p>
            <a:pPr>
              <a:lnSpc>
                <a:spcPct val="100000"/>
              </a:lnSpc>
            </a:pPr>
            <a:r>
              <a:rPr b="0" lang="en-IN" sz="2400" spc="-1" strike="noStrike">
                <a:solidFill>
                  <a:srgbClr val="595959"/>
                </a:solidFill>
                <a:latin typeface="Arial"/>
                <a:ea typeface="Arial"/>
              </a:rPr>
              <a:t>1. Preprocessing</a:t>
            </a:r>
            <a:endParaRPr b="0" lang="en-IN" sz="2400" spc="-1" strike="noStrike">
              <a:latin typeface="Arial"/>
            </a:endParaRPr>
          </a:p>
          <a:p>
            <a:pPr>
              <a:lnSpc>
                <a:spcPct val="100000"/>
              </a:lnSpc>
            </a:pPr>
            <a:endParaRPr b="0" lang="en-IN" sz="2400" spc="-1" strike="noStrike">
              <a:latin typeface="Arial"/>
            </a:endParaRPr>
          </a:p>
          <a:p>
            <a:pPr>
              <a:lnSpc>
                <a:spcPct val="100000"/>
              </a:lnSpc>
            </a:pPr>
            <a:r>
              <a:rPr b="0" lang="en-IN" sz="2400" spc="-1" strike="noStrike">
                <a:solidFill>
                  <a:srgbClr val="595959"/>
                </a:solidFill>
                <a:latin typeface="Arial"/>
                <a:ea typeface="Arial"/>
              </a:rPr>
              <a:t>2. Face registration</a:t>
            </a:r>
            <a:endParaRPr b="0" lang="en-IN" sz="2400" spc="-1" strike="noStrike">
              <a:latin typeface="Arial"/>
            </a:endParaRPr>
          </a:p>
          <a:p>
            <a:pPr>
              <a:lnSpc>
                <a:spcPct val="100000"/>
              </a:lnSpc>
            </a:pPr>
            <a:endParaRPr b="0" lang="en-IN" sz="2400" spc="-1" strike="noStrike">
              <a:latin typeface="Arial"/>
            </a:endParaRPr>
          </a:p>
          <a:p>
            <a:pPr>
              <a:lnSpc>
                <a:spcPct val="100000"/>
              </a:lnSpc>
            </a:pPr>
            <a:r>
              <a:rPr b="0" lang="en-IN" sz="2400" spc="-1" strike="noStrike">
                <a:solidFill>
                  <a:srgbClr val="595959"/>
                </a:solidFill>
                <a:latin typeface="Arial"/>
                <a:ea typeface="Arial"/>
              </a:rPr>
              <a:t>3. Facial feature extraction</a:t>
            </a:r>
            <a:endParaRPr b="0" lang="en-IN" sz="2400" spc="-1" strike="noStrike">
              <a:latin typeface="Arial"/>
            </a:endParaRPr>
          </a:p>
          <a:p>
            <a:pPr>
              <a:lnSpc>
                <a:spcPct val="100000"/>
              </a:lnSpc>
            </a:pPr>
            <a:endParaRPr b="0" lang="en-IN" sz="2400" spc="-1" strike="noStrike">
              <a:latin typeface="Arial"/>
            </a:endParaRPr>
          </a:p>
          <a:p>
            <a:pPr>
              <a:lnSpc>
                <a:spcPct val="100000"/>
              </a:lnSpc>
            </a:pPr>
            <a:r>
              <a:rPr b="0" lang="en-IN" sz="2400" spc="-1" strike="noStrike">
                <a:solidFill>
                  <a:srgbClr val="595959"/>
                </a:solidFill>
                <a:latin typeface="Arial"/>
                <a:ea typeface="Arial"/>
              </a:rPr>
              <a:t>4. Emotion classification</a:t>
            </a:r>
            <a:endParaRPr b="0" lang="en-IN" sz="2400" spc="-1" strike="noStrike">
              <a:latin typeface="Arial"/>
            </a:endParaRPr>
          </a:p>
          <a:p>
            <a:pPr>
              <a:lnSpc>
                <a:spcPct val="100000"/>
              </a:lnSpc>
            </a:pPr>
            <a:endParaRPr b="0" lang="en-IN" sz="2400" spc="-1" strike="noStrike">
              <a:latin typeface="Arial"/>
            </a:endParaRPr>
          </a:p>
          <a:p>
            <a:pPr>
              <a:lnSpc>
                <a:spcPct val="100000"/>
              </a:lnSpc>
            </a:pPr>
            <a:r>
              <a:rPr b="0" lang="en-IN" sz="1800" spc="-1" strike="noStrike">
                <a:solidFill>
                  <a:srgbClr val="000000"/>
                </a:solidFill>
                <a:latin typeface="Arial"/>
                <a:ea typeface="DejaVu Sans"/>
              </a:rPr>
              <a:t> </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50000"/>
              </a:lnSpc>
              <a:spcBef>
                <a:spcPts val="1001"/>
              </a:spcBef>
            </a:pPr>
            <a:endParaRPr b="0" lang="en-IN" sz="1800" spc="-1" strike="noStrike">
              <a:latin typeface="Arial"/>
            </a:endParaRPr>
          </a:p>
          <a:p>
            <a:pPr>
              <a:lnSpc>
                <a:spcPct val="150000"/>
              </a:lnSpc>
              <a:spcBef>
                <a:spcPts val="1001"/>
              </a:spcBef>
            </a:pPr>
            <a:endParaRPr b="0" lang="en-IN" sz="1800" spc="-1" strike="noStrike">
              <a:latin typeface="Arial"/>
            </a:endParaRPr>
          </a:p>
        </p:txBody>
      </p:sp>
      <p:sp>
        <p:nvSpPr>
          <p:cNvPr id="150" name="CustomShape 3"/>
          <p:cNvSpPr/>
          <p:nvPr/>
        </p:nvSpPr>
        <p:spPr>
          <a:xfrm>
            <a:off x="1288080" y="6207120"/>
            <a:ext cx="9613440" cy="362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IN" sz="1400" spc="-1" strike="noStrike">
                <a:solidFill>
                  <a:srgbClr val="000000"/>
                </a:solidFill>
                <a:latin typeface="Arial"/>
                <a:ea typeface="Arial"/>
              </a:rPr>
              <a:t>                      </a:t>
            </a:r>
            <a:endParaRPr b="0" lang="en-IN" sz="1400" spc="-1" strike="noStrike">
              <a:latin typeface="Arial"/>
            </a:endParaRPr>
          </a:p>
        </p:txBody>
      </p:sp>
      <p:sp>
        <p:nvSpPr>
          <p:cNvPr id="151" name="CustomShape 4"/>
          <p:cNvSpPr/>
          <p:nvPr/>
        </p:nvSpPr>
        <p:spPr>
          <a:xfrm>
            <a:off x="3744000" y="720000"/>
            <a:ext cx="7126560" cy="761760"/>
          </a:xfrm>
          <a:prstGeom prst="rect">
            <a:avLst/>
          </a:prstGeom>
          <a:noFill/>
          <a:ln>
            <a:noFill/>
          </a:ln>
        </p:spPr>
        <p:style>
          <a:lnRef idx="0"/>
          <a:fillRef idx="0"/>
          <a:effectRef idx="0"/>
          <a:fontRef idx="minor"/>
        </p:style>
        <p:txBody>
          <a:bodyPr lIns="122040" rIns="122040" tIns="122040" bIns="122040">
            <a:noAutofit/>
          </a:bodyPr>
          <a:p>
            <a:pPr>
              <a:lnSpc>
                <a:spcPct val="100000"/>
              </a:lnSpc>
            </a:pPr>
            <a:r>
              <a:rPr b="1" lang="en-IN" sz="3200" spc="-1" strike="noStrike">
                <a:solidFill>
                  <a:srgbClr val="000000"/>
                </a:solidFill>
                <a:latin typeface="Arial"/>
                <a:ea typeface="Arial"/>
              </a:rPr>
              <a:t>LITERATURE SURVEY</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1850040" y="697680"/>
            <a:ext cx="8909640" cy="1278720"/>
          </a:xfrm>
          <a:prstGeom prst="rect">
            <a:avLst/>
          </a:prstGeom>
          <a:noFill/>
          <a:ln>
            <a:noFill/>
          </a:ln>
        </p:spPr>
        <p:style>
          <a:lnRef idx="0"/>
          <a:fillRef idx="0"/>
          <a:effectRef idx="0"/>
          <a:fontRef idx="minor"/>
        </p:style>
      </p:sp>
      <p:sp>
        <p:nvSpPr>
          <p:cNvPr id="153" name="CustomShape 2"/>
          <p:cNvSpPr/>
          <p:nvPr/>
        </p:nvSpPr>
        <p:spPr>
          <a:xfrm>
            <a:off x="1202400" y="2088000"/>
            <a:ext cx="10901520" cy="3117960"/>
          </a:xfrm>
          <a:prstGeom prst="rect">
            <a:avLst/>
          </a:prstGeom>
          <a:noFill/>
          <a:ln>
            <a:noFill/>
          </a:ln>
        </p:spPr>
        <p:style>
          <a:lnRef idx="0"/>
          <a:fillRef idx="0"/>
          <a:effectRef idx="0"/>
          <a:fontRef idx="minor"/>
        </p:style>
        <p:txBody>
          <a:bodyPr lIns="90000" rIns="90000" tIns="45000" bIns="45000">
            <a:noAutofit/>
          </a:bodyPr>
          <a:p>
            <a:pPr marL="216000" indent="-215280">
              <a:lnSpc>
                <a:spcPct val="100000"/>
              </a:lnSpc>
              <a:buClr>
                <a:srgbClr val="000000"/>
              </a:buClr>
              <a:buSzPct val="45000"/>
              <a:buFont typeface="Wingdings" charset="2"/>
              <a:buChar char=""/>
            </a:pPr>
            <a:r>
              <a:rPr b="1" lang="en-IN" sz="2400" spc="-1" strike="noStrike">
                <a:solidFill>
                  <a:srgbClr val="595959"/>
                </a:solidFill>
                <a:latin typeface="Arial"/>
                <a:ea typeface="Arial"/>
              </a:rPr>
              <a:t>Preprocessing:</a:t>
            </a:r>
            <a:r>
              <a:rPr b="0" lang="en-IN" sz="2400" spc="-1" strike="noStrike">
                <a:solidFill>
                  <a:srgbClr val="595959"/>
                </a:solidFill>
                <a:latin typeface="Arial"/>
                <a:ea typeface="Arial"/>
              </a:rPr>
              <a:t> Preprocessing is a common name for operations with images at the lowest level of abstraction both input and output are intensity images. Most preprocessing steps that are implemented are – reducing the noise, converting the image To binary/grayscale and geometric transformation</a:t>
            </a:r>
            <a:endParaRPr b="0" lang="en-IN" sz="2400" spc="-1" strike="noStrike">
              <a:latin typeface="Arial"/>
            </a:endParaRPr>
          </a:p>
          <a:p>
            <a:pPr>
              <a:lnSpc>
                <a:spcPct val="100000"/>
              </a:lnSpc>
            </a:pPr>
            <a:endParaRPr b="0" lang="en-IN" sz="2400" spc="-1" strike="noStrike">
              <a:latin typeface="Arial"/>
            </a:endParaRPr>
          </a:p>
          <a:p>
            <a:pPr marL="216000" indent="-215280">
              <a:lnSpc>
                <a:spcPct val="100000"/>
              </a:lnSpc>
              <a:buClr>
                <a:srgbClr val="000000"/>
              </a:buClr>
              <a:buSzPct val="45000"/>
              <a:buFont typeface="Wingdings" charset="2"/>
              <a:buChar char=""/>
            </a:pPr>
            <a:r>
              <a:rPr b="1" lang="en-IN" sz="2400" spc="-1" strike="noStrike">
                <a:solidFill>
                  <a:srgbClr val="595959"/>
                </a:solidFill>
                <a:latin typeface="Arial"/>
                <a:ea typeface="Arial"/>
              </a:rPr>
              <a:t>Face Registration:</a:t>
            </a:r>
            <a:r>
              <a:rPr b="0" lang="en-IN" sz="2400" spc="-1" strike="noStrike">
                <a:solidFill>
                  <a:srgbClr val="595959"/>
                </a:solidFill>
                <a:latin typeface="Arial"/>
                <a:ea typeface="Arial"/>
              </a:rPr>
              <a:t> Face Registration is a computer technology being used in a variety of applications that identifies human faces in digital images. In this face registration step, faces are first located in the image using some set of landmark points called “face localization” or “face detection”.</a:t>
            </a:r>
            <a:endParaRPr b="0" lang="en-IN" sz="2400" spc="-1" strike="noStrike">
              <a:latin typeface="Arial"/>
            </a:endParaRPr>
          </a:p>
          <a:p>
            <a:pPr>
              <a:lnSpc>
                <a:spcPct val="100000"/>
              </a:lnSpc>
            </a:pPr>
            <a:endParaRPr b="0" lang="en-IN" sz="2400" spc="-1" strike="noStrike">
              <a:latin typeface="Arial"/>
            </a:endParaRPr>
          </a:p>
          <a:p>
            <a:pPr lvl="2" marL="648000" indent="-215280">
              <a:lnSpc>
                <a:spcPct val="100000"/>
              </a:lnSpc>
              <a:buClr>
                <a:srgbClr val="000000"/>
              </a:buClr>
              <a:buSzPct val="45000"/>
              <a:buFont typeface="Wingdings" charset="2"/>
              <a:buChar char=""/>
            </a:pPr>
            <a:r>
              <a:rPr b="0" lang="en-IN" sz="1800" spc="-1" strike="noStrike">
                <a:solidFill>
                  <a:srgbClr val="000000"/>
                </a:solidFill>
                <a:latin typeface="Arial"/>
                <a:ea typeface="DejaVu Sans"/>
              </a:rPr>
              <a:t> </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50000"/>
              </a:lnSpc>
              <a:spcBef>
                <a:spcPts val="1001"/>
              </a:spcBef>
            </a:pPr>
            <a:endParaRPr b="0" lang="en-IN" sz="1800" spc="-1" strike="noStrike">
              <a:latin typeface="Arial"/>
            </a:endParaRPr>
          </a:p>
          <a:p>
            <a:pPr>
              <a:lnSpc>
                <a:spcPct val="150000"/>
              </a:lnSpc>
              <a:spcBef>
                <a:spcPts val="1001"/>
              </a:spcBef>
            </a:pPr>
            <a:endParaRPr b="0" lang="en-IN" sz="1800" spc="-1" strike="noStrike">
              <a:latin typeface="Arial"/>
            </a:endParaRPr>
          </a:p>
        </p:txBody>
      </p:sp>
      <p:sp>
        <p:nvSpPr>
          <p:cNvPr id="154" name="CustomShape 3"/>
          <p:cNvSpPr/>
          <p:nvPr/>
        </p:nvSpPr>
        <p:spPr>
          <a:xfrm>
            <a:off x="1288080" y="6207120"/>
            <a:ext cx="9613440" cy="362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IN" sz="1400" spc="-1" strike="noStrike">
                <a:solidFill>
                  <a:srgbClr val="000000"/>
                </a:solidFill>
                <a:latin typeface="Arial"/>
                <a:ea typeface="Arial"/>
              </a:rPr>
              <a:t>                      </a:t>
            </a:r>
            <a:endParaRPr b="0" lang="en-IN" sz="1400" spc="-1" strike="noStrike">
              <a:latin typeface="Arial"/>
            </a:endParaRPr>
          </a:p>
        </p:txBody>
      </p:sp>
      <p:sp>
        <p:nvSpPr>
          <p:cNvPr id="155" name="CustomShape 4"/>
          <p:cNvSpPr/>
          <p:nvPr/>
        </p:nvSpPr>
        <p:spPr>
          <a:xfrm>
            <a:off x="3744000" y="720000"/>
            <a:ext cx="7126560" cy="761760"/>
          </a:xfrm>
          <a:prstGeom prst="rect">
            <a:avLst/>
          </a:prstGeom>
          <a:noFill/>
          <a:ln>
            <a:noFill/>
          </a:ln>
        </p:spPr>
        <p:style>
          <a:lnRef idx="0"/>
          <a:fillRef idx="0"/>
          <a:effectRef idx="0"/>
          <a:fontRef idx="minor"/>
        </p:style>
        <p:txBody>
          <a:bodyPr lIns="122040" rIns="122040" tIns="122040" bIns="122040">
            <a:noAutofit/>
          </a:bodyPr>
          <a:p>
            <a:pPr>
              <a:lnSpc>
                <a:spcPct val="100000"/>
              </a:lnSpc>
            </a:pPr>
            <a:r>
              <a:rPr b="1" lang="en-IN" sz="3200" spc="-1" strike="noStrike">
                <a:solidFill>
                  <a:srgbClr val="000000"/>
                </a:solidFill>
                <a:latin typeface="Arial"/>
                <a:ea typeface="Arial"/>
              </a:rPr>
              <a:t> </a:t>
            </a:r>
            <a:r>
              <a:rPr b="1" lang="en-IN" sz="3200" spc="-1" strike="noStrike">
                <a:solidFill>
                  <a:srgbClr val="000000"/>
                </a:solidFill>
                <a:latin typeface="Arial"/>
                <a:ea typeface="Arial"/>
              </a:rPr>
              <a:t>EXISTING SYSTEM</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1850040" y="697680"/>
            <a:ext cx="8909640" cy="1278720"/>
          </a:xfrm>
          <a:prstGeom prst="rect">
            <a:avLst/>
          </a:prstGeom>
          <a:noFill/>
          <a:ln>
            <a:noFill/>
          </a:ln>
        </p:spPr>
        <p:style>
          <a:lnRef idx="0"/>
          <a:fillRef idx="0"/>
          <a:effectRef idx="0"/>
          <a:fontRef idx="minor"/>
        </p:style>
      </p:sp>
      <p:sp>
        <p:nvSpPr>
          <p:cNvPr id="157" name="CustomShape 2"/>
          <p:cNvSpPr/>
          <p:nvPr/>
        </p:nvSpPr>
        <p:spPr>
          <a:xfrm>
            <a:off x="1202400" y="2088000"/>
            <a:ext cx="10901520" cy="3117960"/>
          </a:xfrm>
          <a:prstGeom prst="rect">
            <a:avLst/>
          </a:prstGeom>
          <a:noFill/>
          <a:ln>
            <a:noFill/>
          </a:ln>
        </p:spPr>
        <p:style>
          <a:lnRef idx="0"/>
          <a:fillRef idx="0"/>
          <a:effectRef idx="0"/>
          <a:fontRef idx="minor"/>
        </p:style>
        <p:txBody>
          <a:bodyPr lIns="90000" rIns="90000" tIns="45000" bIns="45000">
            <a:noAutofit/>
          </a:bodyPr>
          <a:p>
            <a:pPr marL="216000" indent="-215280">
              <a:lnSpc>
                <a:spcPct val="100000"/>
              </a:lnSpc>
              <a:buClr>
                <a:srgbClr val="000000"/>
              </a:buClr>
              <a:buSzPct val="45000"/>
              <a:buFont typeface="Wingdings" charset="2"/>
              <a:buChar char=""/>
            </a:pPr>
            <a:r>
              <a:rPr b="1" lang="en-IN" sz="2400" spc="-1" strike="noStrike">
                <a:solidFill>
                  <a:srgbClr val="595959"/>
                </a:solidFill>
                <a:latin typeface="Arial"/>
                <a:ea typeface="Arial"/>
              </a:rPr>
              <a:t>Facial Feature Extraction:</a:t>
            </a:r>
            <a:r>
              <a:rPr b="0" lang="en-IN" sz="2400" spc="-1" strike="noStrike">
                <a:solidFill>
                  <a:srgbClr val="595959"/>
                </a:solidFill>
                <a:latin typeface="Arial"/>
                <a:ea typeface="Arial"/>
              </a:rPr>
              <a:t> Facial Features extraction is an important step in face recognition and is defined as the process of locating specific regions, points, landmarks, or curves/contours in a given 2-D image or a 3D range image. In this feature extraction step, a numerical feature vector is generated from the resulting registered image</a:t>
            </a:r>
            <a:endParaRPr b="0" lang="en-IN" sz="2400" spc="-1" strike="noStrike">
              <a:latin typeface="Arial"/>
            </a:endParaRPr>
          </a:p>
          <a:p>
            <a:pPr>
              <a:lnSpc>
                <a:spcPct val="100000"/>
              </a:lnSpc>
            </a:pPr>
            <a:endParaRPr b="0" lang="en-IN" sz="2400" spc="-1" strike="noStrike">
              <a:latin typeface="Arial"/>
            </a:endParaRPr>
          </a:p>
          <a:p>
            <a:pPr marL="216000" indent="-215280">
              <a:lnSpc>
                <a:spcPct val="100000"/>
              </a:lnSpc>
              <a:buClr>
                <a:srgbClr val="000000"/>
              </a:buClr>
              <a:buSzPct val="45000"/>
              <a:buFont typeface="Wingdings" charset="2"/>
              <a:buChar char=""/>
            </a:pPr>
            <a:r>
              <a:rPr b="1" lang="en-IN" sz="2400" spc="-1" strike="noStrike">
                <a:solidFill>
                  <a:srgbClr val="595959"/>
                </a:solidFill>
                <a:latin typeface="Arial"/>
                <a:ea typeface="Arial"/>
              </a:rPr>
              <a:t>Emotion Classification: </a:t>
            </a:r>
            <a:r>
              <a:rPr b="0" lang="en-IN" sz="2400" spc="-1" strike="noStrike">
                <a:solidFill>
                  <a:srgbClr val="595959"/>
                </a:solidFill>
                <a:latin typeface="Arial"/>
                <a:ea typeface="Arial"/>
              </a:rPr>
              <a:t>In the final step of classification, the algorithm attempts to classify the given faces portraying one of the seven basic emotions</a:t>
            </a:r>
            <a:endParaRPr b="0" lang="en-IN" sz="2400" spc="-1" strike="noStrike">
              <a:latin typeface="Arial"/>
            </a:endParaRPr>
          </a:p>
          <a:p>
            <a:pPr>
              <a:lnSpc>
                <a:spcPct val="100000"/>
              </a:lnSpc>
            </a:pPr>
            <a:endParaRPr b="0" lang="en-IN" sz="2400" spc="-1" strike="noStrike">
              <a:latin typeface="Arial"/>
            </a:endParaRPr>
          </a:p>
          <a:p>
            <a:pPr lvl="2" marL="648000" indent="-215280">
              <a:lnSpc>
                <a:spcPct val="100000"/>
              </a:lnSpc>
              <a:buClr>
                <a:srgbClr val="000000"/>
              </a:buClr>
              <a:buSzPct val="45000"/>
              <a:buFont typeface="Wingdings" charset="2"/>
              <a:buChar char=""/>
            </a:pPr>
            <a:r>
              <a:rPr b="0" lang="en-IN" sz="1800" spc="-1" strike="noStrike">
                <a:solidFill>
                  <a:srgbClr val="000000"/>
                </a:solidFill>
                <a:latin typeface="Arial"/>
                <a:ea typeface="DejaVu Sans"/>
              </a:rPr>
              <a:t> </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50000"/>
              </a:lnSpc>
              <a:spcBef>
                <a:spcPts val="1001"/>
              </a:spcBef>
            </a:pPr>
            <a:endParaRPr b="0" lang="en-IN" sz="1800" spc="-1" strike="noStrike">
              <a:latin typeface="Arial"/>
            </a:endParaRPr>
          </a:p>
          <a:p>
            <a:pPr>
              <a:lnSpc>
                <a:spcPct val="150000"/>
              </a:lnSpc>
              <a:spcBef>
                <a:spcPts val="1001"/>
              </a:spcBef>
            </a:pPr>
            <a:endParaRPr b="0" lang="en-IN" sz="1800" spc="-1" strike="noStrike">
              <a:latin typeface="Arial"/>
            </a:endParaRPr>
          </a:p>
        </p:txBody>
      </p:sp>
      <p:sp>
        <p:nvSpPr>
          <p:cNvPr id="158" name="CustomShape 3"/>
          <p:cNvSpPr/>
          <p:nvPr/>
        </p:nvSpPr>
        <p:spPr>
          <a:xfrm>
            <a:off x="1288080" y="6207120"/>
            <a:ext cx="9613440" cy="362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IN" sz="1400" spc="-1" strike="noStrike">
                <a:solidFill>
                  <a:srgbClr val="000000"/>
                </a:solidFill>
                <a:latin typeface="Arial"/>
                <a:ea typeface="Arial"/>
              </a:rPr>
              <a:t>                      </a:t>
            </a:r>
            <a:endParaRPr b="0" lang="en-IN" sz="1400" spc="-1" strike="noStrike">
              <a:latin typeface="Arial"/>
            </a:endParaRPr>
          </a:p>
        </p:txBody>
      </p:sp>
      <p:sp>
        <p:nvSpPr>
          <p:cNvPr id="159" name="CustomShape 4"/>
          <p:cNvSpPr/>
          <p:nvPr/>
        </p:nvSpPr>
        <p:spPr>
          <a:xfrm>
            <a:off x="3744000" y="720000"/>
            <a:ext cx="7126560" cy="761760"/>
          </a:xfrm>
          <a:prstGeom prst="rect">
            <a:avLst/>
          </a:prstGeom>
          <a:noFill/>
          <a:ln>
            <a:noFill/>
          </a:ln>
        </p:spPr>
        <p:style>
          <a:lnRef idx="0"/>
          <a:fillRef idx="0"/>
          <a:effectRef idx="0"/>
          <a:fontRef idx="minor"/>
        </p:style>
        <p:txBody>
          <a:bodyPr lIns="122040" rIns="122040" tIns="122040" bIns="122040">
            <a:noAutofit/>
          </a:bodyPr>
          <a:p>
            <a:pPr>
              <a:lnSpc>
                <a:spcPct val="100000"/>
              </a:lnSpc>
            </a:pPr>
            <a:r>
              <a:rPr b="1" lang="en-IN" sz="3200" spc="-1" strike="noStrike">
                <a:solidFill>
                  <a:srgbClr val="000000"/>
                </a:solidFill>
                <a:latin typeface="Arial"/>
                <a:ea typeface="Arial"/>
              </a:rPr>
              <a:t> </a:t>
            </a:r>
            <a:r>
              <a:rPr b="1" lang="en-IN" sz="3200" spc="-1" strike="noStrike">
                <a:solidFill>
                  <a:srgbClr val="000000"/>
                </a:solidFill>
                <a:latin typeface="Arial"/>
                <a:ea typeface="Arial"/>
              </a:rPr>
              <a:t>EXISTING SYSTEM</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137</TotalTime>
  <Application>LibreOffice/6.3.3.2$Windows_X86_64 LibreOffice_project/a64200df03143b798afd1ec74a12ab50359878ed</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2021-04-15T22:13:04Z</dcterms:modified>
  <cp:revision>21</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ies>
</file>