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424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Accordion Black" panose="020B0604020202020204" charset="-128"/>
      <p:regular r:id="rId18"/>
    </p:embeddedFont>
    <p:embeddedFont>
      <p:font typeface="Times New Roman" panose="02020603050405020304" pitchFamily="18" charset="0"/>
      <p:regular r:id="rId19"/>
    </p:embeddedFont>
    <p:embeddedFont>
      <p:font typeface="Times New Roman Bold" panose="02020803070505020304" pitchFamily="18" charset="0"/>
      <p:regular r:id="rId20"/>
      <p:bold r:id="rId21"/>
    </p:embeddedFont>
    <p:embeddedFont>
      <p:font typeface="Trebuchet MS" panose="020B0603020202020204" pitchFamily="34" charset="0"/>
      <p:regular r:id="rId22"/>
      <p:bold r:id="rId23"/>
      <p:italic r:id="rId24"/>
      <p:boldItalic r:id="rId25"/>
    </p:embeddedFont>
    <p:embeddedFont>
      <p:font typeface="Wingdings 3" panose="05040102010807070707" pitchFamily="18" charset="2"/>
      <p:regular r:id="rId2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94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12700"/>
            <a:ext cx="18288000" cy="10299701"/>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2260601" y="3606801"/>
            <a:ext cx="11650404" cy="2469453"/>
          </a:xfrm>
        </p:spPr>
        <p:txBody>
          <a:bodyPr anchor="b">
            <a:noAutofit/>
          </a:bodyPr>
          <a:lstStyle>
            <a:lvl1pPr algn="r">
              <a:defRPr sz="81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2260601" y="6076250"/>
            <a:ext cx="11650404" cy="1645349"/>
          </a:xfrm>
        </p:spPr>
        <p:txBody>
          <a:bodyPr anchor="t"/>
          <a:lstStyle>
            <a:lvl1pPr marL="0" indent="0" algn="r">
              <a:buNone/>
              <a:defRPr>
                <a:solidFill>
                  <a:schemeClr val="tx1">
                    <a:lumMod val="50000"/>
                    <a:lumOff val="5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40949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3" y="914400"/>
            <a:ext cx="12895002" cy="5105400"/>
          </a:xfrm>
        </p:spPr>
        <p:txBody>
          <a:bodyPr anchor="ctr">
            <a:normAutofit/>
          </a:bodyPr>
          <a:lstStyle>
            <a:lvl1pPr algn="l">
              <a:defRPr sz="66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05600"/>
            <a:ext cx="12895002" cy="2356443"/>
          </a:xfrm>
        </p:spPr>
        <p:txBody>
          <a:bodyPr anchor="ctr">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02069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97001" y="914400"/>
            <a:ext cx="12141201"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049209" y="5448300"/>
            <a:ext cx="10836786" cy="571500"/>
          </a:xfrm>
        </p:spPr>
        <p:txBody>
          <a:bodyPr anchor="ctr">
            <a:noAutofit/>
          </a:bodyPr>
          <a:lstStyle>
            <a:lvl1pPr marL="0" indent="0">
              <a:buFontTx/>
              <a:buNone/>
              <a:defRPr sz="2400">
                <a:solidFill>
                  <a:schemeClr val="tx1">
                    <a:lumMod val="50000"/>
                    <a:lumOff val="50000"/>
                  </a:schemeClr>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05600"/>
            <a:ext cx="12895002" cy="2356443"/>
          </a:xfrm>
        </p:spPr>
        <p:txBody>
          <a:bodyPr anchor="ctr">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0" name="TextBox 19"/>
          <p:cNvSpPr txBox="1"/>
          <p:nvPr/>
        </p:nvSpPr>
        <p:spPr>
          <a:xfrm>
            <a:off x="812805" y="1185567"/>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13339517" y="4329834"/>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latin typeface="Arial"/>
              </a:rPr>
              <a:t>”</a:t>
            </a:r>
            <a:endParaRPr lang="en-US" sz="2700" dirty="0">
              <a:solidFill>
                <a:schemeClr val="accent1">
                  <a:lumMod val="60000"/>
                  <a:lumOff val="40000"/>
                </a:schemeClr>
              </a:solidFill>
              <a:latin typeface="Arial"/>
            </a:endParaRPr>
          </a:p>
        </p:txBody>
      </p:sp>
    </p:spTree>
    <p:extLst>
      <p:ext uri="{BB962C8B-B14F-4D97-AF65-F5344CB8AC3E}">
        <p14:creationId xmlns:p14="http://schemas.microsoft.com/office/powerpoint/2010/main" val="1390463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16003" y="2897982"/>
            <a:ext cx="12895002" cy="3893190"/>
          </a:xfrm>
        </p:spPr>
        <p:txBody>
          <a:bodyPr anchor="b">
            <a:normAutofit/>
          </a:bodyPr>
          <a:lstStyle>
            <a:lvl1pPr algn="l">
              <a:defRPr sz="66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289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397001" y="914400"/>
            <a:ext cx="12141201"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15999" y="6019800"/>
            <a:ext cx="12895004" cy="771372"/>
          </a:xfrm>
        </p:spPr>
        <p:txBody>
          <a:bodyPr anchor="b">
            <a:noAutofit/>
          </a:bodyPr>
          <a:lstStyle>
            <a:lvl1pPr marL="0" indent="0">
              <a:buFontTx/>
              <a:buNone/>
              <a:defRPr sz="3600">
                <a:solidFill>
                  <a:schemeClr val="tx1">
                    <a:lumMod val="75000"/>
                    <a:lumOff val="25000"/>
                  </a:schemeClr>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812805" y="1185567"/>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3339517" y="4329834"/>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12036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028699" y="914400"/>
            <a:ext cx="12882305"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15999" y="6019800"/>
            <a:ext cx="12895004" cy="771372"/>
          </a:xfrm>
        </p:spPr>
        <p:txBody>
          <a:bodyPr anchor="b">
            <a:noAutofit/>
          </a:bodyPr>
          <a:lstStyle>
            <a:lvl1pPr marL="0" indent="0">
              <a:buFontTx/>
              <a:buNone/>
              <a:defRPr sz="3600">
                <a:solidFill>
                  <a:schemeClr val="accent1"/>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4645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30962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951510" y="914399"/>
            <a:ext cx="1957115" cy="787717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016003" y="914400"/>
            <a:ext cx="10590225" cy="7877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3764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4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8188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6003" y="4051301"/>
            <a:ext cx="12895002" cy="2739872"/>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91172"/>
            <a:ext cx="12895002" cy="1290600"/>
          </a:xfrm>
        </p:spPr>
        <p:txBody>
          <a:bodyPr anchor="t"/>
          <a:lstStyle>
            <a:lvl1pPr marL="0" indent="0" algn="l">
              <a:buNone/>
              <a:defRPr sz="30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68377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16002" y="3240884"/>
            <a:ext cx="6276053" cy="58211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4955" y="3240884"/>
            <a:ext cx="6276051" cy="5821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57561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13618" y="3241475"/>
            <a:ext cx="6278435"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013618" y="4105868"/>
            <a:ext cx="6278435" cy="49561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2575" y="3241475"/>
            <a:ext cx="6278427"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7632577" y="4105868"/>
            <a:ext cx="6278426" cy="49561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59153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16001" y="914400"/>
            <a:ext cx="12895002" cy="19812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3/19/2024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32590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6459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1" y="2247906"/>
            <a:ext cx="5781792" cy="1917699"/>
          </a:xfrm>
        </p:spPr>
        <p:txBody>
          <a:bodyPr anchor="b">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7140692" y="772387"/>
            <a:ext cx="6770312" cy="828965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16001" y="4165604"/>
            <a:ext cx="5781792" cy="3876674"/>
          </a:xfrm>
        </p:spPr>
        <p:txBody>
          <a:bodyPr>
            <a:normAutofit/>
          </a:bodyPr>
          <a:lstStyle>
            <a:lvl1pPr marL="0" indent="0">
              <a:buNone/>
              <a:defRPr sz="2100"/>
            </a:lvl1pPr>
            <a:lvl2pPr marL="685595" indent="0">
              <a:buNone/>
              <a:defRPr sz="2100"/>
            </a:lvl2pPr>
            <a:lvl3pPr marL="1371189" indent="0">
              <a:buNone/>
              <a:defRPr sz="1800"/>
            </a:lvl3pPr>
            <a:lvl4pPr marL="2056784" indent="0">
              <a:buNone/>
              <a:defRPr sz="1500"/>
            </a:lvl4pPr>
            <a:lvl5pPr marL="2742377" indent="0">
              <a:buNone/>
              <a:defRPr sz="1500"/>
            </a:lvl5pPr>
            <a:lvl6pPr marL="3427971" indent="0">
              <a:buNone/>
              <a:defRPr sz="1500"/>
            </a:lvl6pPr>
            <a:lvl7pPr marL="4113566" indent="0">
              <a:buNone/>
              <a:defRPr sz="1500"/>
            </a:lvl7pPr>
            <a:lvl8pPr marL="4799160" indent="0">
              <a:buNone/>
              <a:defRPr sz="1500"/>
            </a:lvl8pPr>
            <a:lvl9pPr marL="5484755"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1297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2" y="7200900"/>
            <a:ext cx="12895001"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16001" y="914400"/>
            <a:ext cx="12895002" cy="5768577"/>
          </a:xfrm>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16002" y="8051007"/>
            <a:ext cx="12895001" cy="1011036"/>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25421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12700"/>
            <a:ext cx="18288000" cy="10299701"/>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1016001" y="914400"/>
            <a:ext cx="12895002" cy="19812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16001" y="3240884"/>
            <a:ext cx="12895002" cy="5821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807700" y="9062044"/>
            <a:ext cx="1367909" cy="547688"/>
          </a:xfrm>
          <a:prstGeom prst="rect">
            <a:avLst/>
          </a:prstGeom>
        </p:spPr>
        <p:txBody>
          <a:bodyPr vert="horz" lIns="91440" tIns="45720" rIns="91440" bIns="45720" rtlCol="0" anchor="ctr"/>
          <a:lstStyle>
            <a:lvl1pPr algn="r">
              <a:defRPr sz="1350">
                <a:solidFill>
                  <a:schemeClr val="tx1">
                    <a:tint val="75000"/>
                  </a:schemeClr>
                </a:solidFill>
              </a:defRPr>
            </a:lvl1pPr>
          </a:lstStyle>
          <a:p>
            <a:fld id="{1D8BD707-D9CF-40AE-B4C6-C98DA3205C09}" type="datetimeFigureOut">
              <a:rPr lang="en-US" smtClean="0"/>
              <a:pPr/>
              <a:t>3/19/2024</a:t>
            </a:fld>
            <a:endParaRPr lang="en-US"/>
          </a:p>
        </p:txBody>
      </p:sp>
      <p:sp>
        <p:nvSpPr>
          <p:cNvPr id="5" name="Footer Placeholder 4"/>
          <p:cNvSpPr>
            <a:spLocks noGrp="1"/>
          </p:cNvSpPr>
          <p:nvPr>
            <p:ph type="ftr" sz="quarter" idx="3"/>
          </p:nvPr>
        </p:nvSpPr>
        <p:spPr>
          <a:xfrm>
            <a:off x="1016001" y="9062044"/>
            <a:ext cx="9446418" cy="547688"/>
          </a:xfrm>
          <a:prstGeom prst="rect">
            <a:avLst/>
          </a:prstGeom>
        </p:spPr>
        <p:txBody>
          <a:bodyPr vert="horz" lIns="91440" tIns="45720" rIns="91440" bIns="45720" rtlCol="0" anchor="ctr"/>
          <a:lstStyle>
            <a:lvl1pPr algn="l">
              <a:defRPr sz="13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885995" y="9062044"/>
            <a:ext cx="1025009" cy="547688"/>
          </a:xfrm>
          <a:prstGeom prst="rect">
            <a:avLst/>
          </a:prstGeom>
        </p:spPr>
        <p:txBody>
          <a:bodyPr vert="horz" lIns="91440" tIns="45720" rIns="91440" bIns="45720" rtlCol="0" anchor="ctr"/>
          <a:lstStyle>
            <a:lvl1pPr algn="r">
              <a:defRPr sz="135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70384568"/>
      </p:ext>
    </p:extLst>
  </p:cSld>
  <p:clrMap bg1="lt1" tx1="dk1" bg2="lt2" tx2="dk2" accent1="accent1" accent2="accent2" accent3="accent3" accent4="accent4" accent5="accent5" accent6="accent6" hlink="hlink" folHlink="folHlink"/>
  <p:sldLayoutIdLst>
    <p:sldLayoutId id="2147484247" r:id="rId1"/>
    <p:sldLayoutId id="2147484248" r:id="rId2"/>
    <p:sldLayoutId id="2147484249" r:id="rId3"/>
    <p:sldLayoutId id="2147484250" r:id="rId4"/>
    <p:sldLayoutId id="2147484251" r:id="rId5"/>
    <p:sldLayoutId id="2147484252" r:id="rId6"/>
    <p:sldLayoutId id="2147484253" r:id="rId7"/>
    <p:sldLayoutId id="2147484254" r:id="rId8"/>
    <p:sldLayoutId id="2147484255" r:id="rId9"/>
    <p:sldLayoutId id="2147484256" r:id="rId10"/>
    <p:sldLayoutId id="2147484257" r:id="rId11"/>
    <p:sldLayoutId id="2147484258" r:id="rId12"/>
    <p:sldLayoutId id="2147484259" r:id="rId13"/>
    <p:sldLayoutId id="2147484260" r:id="rId14"/>
    <p:sldLayoutId id="2147484261" r:id="rId15"/>
    <p:sldLayoutId id="2147484262" r:id="rId16"/>
  </p:sldLayoutIdLst>
  <p:txStyles>
    <p:titleStyle>
      <a:lvl1pPr algn="l" defTabSz="6858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accent1"/>
        </a:buClr>
        <a:buSzPct val="80000"/>
        <a:buFont typeface="Wingdings 3" charset="2"/>
        <a:buChar char=""/>
        <a:defRPr sz="2700" kern="1200">
          <a:solidFill>
            <a:schemeClr val="tx1">
              <a:lumMod val="75000"/>
              <a:lumOff val="25000"/>
            </a:schemeClr>
          </a:solidFill>
          <a:latin typeface="+mn-lt"/>
          <a:ea typeface="+mn-ea"/>
          <a:cs typeface="+mn-cs"/>
        </a:defRPr>
      </a:lvl1pPr>
      <a:lvl2pPr marL="1114425" indent="-428625" algn="l" defTabSz="685800" rtl="0" eaLnBrk="1" latinLnBrk="0" hangingPunct="1">
        <a:spcBef>
          <a:spcPts val="15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2pPr>
      <a:lvl3pPr marL="1714500" indent="-342900" algn="l" defTabSz="685800" rtl="0" eaLnBrk="1" latinLnBrk="0" hangingPunct="1">
        <a:spcBef>
          <a:spcPts val="1500"/>
        </a:spcBef>
        <a:spcAft>
          <a:spcPts val="0"/>
        </a:spcAft>
        <a:buClr>
          <a:schemeClr val="accent1"/>
        </a:buClr>
        <a:buSzPct val="80000"/>
        <a:buFont typeface="Wingdings 3" charset="2"/>
        <a:buChar char=""/>
        <a:defRPr sz="2100" kern="1200">
          <a:solidFill>
            <a:schemeClr val="tx1">
              <a:lumMod val="75000"/>
              <a:lumOff val="25000"/>
            </a:schemeClr>
          </a:solidFill>
          <a:latin typeface="+mn-lt"/>
          <a:ea typeface="+mn-ea"/>
          <a:cs typeface="+mn-cs"/>
        </a:defRPr>
      </a:lvl3pPr>
      <a:lvl4pPr marL="24003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4pPr>
      <a:lvl5pPr marL="30861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5pPr>
      <a:lvl6pPr marL="37719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6pPr>
      <a:lvl7pPr marL="44577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7pPr>
      <a:lvl8pPr marL="51435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8pPr>
      <a:lvl9pPr marL="58293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21.jpe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22.jpe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23.jp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24.jpe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25.jpe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26.jpe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9.jp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20.jpe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4791364">
            <a:off x="9733720" y="5138738"/>
            <a:ext cx="10474395" cy="9525"/>
            <a:chOff x="0" y="0"/>
            <a:chExt cx="13965860" cy="12700"/>
          </a:xfrm>
        </p:grpSpPr>
        <p:sp>
          <p:nvSpPr>
            <p:cNvPr id="3" name="Freeform 3"/>
            <p:cNvSpPr/>
            <p:nvPr/>
          </p:nvSpPr>
          <p:spPr>
            <a:xfrm>
              <a:off x="0" y="0"/>
              <a:ext cx="13965810" cy="12700"/>
            </a:xfrm>
            <a:custGeom>
              <a:avLst/>
              <a:gdLst/>
              <a:ahLst/>
              <a:cxnLst/>
              <a:rect l="l" t="t" r="r" b="b"/>
              <a:pathLst>
                <a:path w="13965810" h="12700">
                  <a:moveTo>
                    <a:pt x="6350" y="0"/>
                  </a:moveTo>
                  <a:lnTo>
                    <a:pt x="13959460" y="0"/>
                  </a:lnTo>
                  <a:cubicBezTo>
                    <a:pt x="13963016" y="0"/>
                    <a:pt x="13965810" y="2794"/>
                    <a:pt x="13965810" y="6350"/>
                  </a:cubicBezTo>
                  <a:cubicBezTo>
                    <a:pt x="13965810" y="9906"/>
                    <a:pt x="13963016" y="12700"/>
                    <a:pt x="13959460" y="12700"/>
                  </a:cubicBezTo>
                  <a:lnTo>
                    <a:pt x="6350" y="12700"/>
                  </a:lnTo>
                  <a:cubicBezTo>
                    <a:pt x="2794" y="12700"/>
                    <a:pt x="0" y="9906"/>
                    <a:pt x="0" y="6350"/>
                  </a:cubicBezTo>
                  <a:cubicBezTo>
                    <a:pt x="0" y="2794"/>
                    <a:pt x="2794" y="0"/>
                    <a:pt x="6350" y="0"/>
                  </a:cubicBezTo>
                  <a:close/>
                </a:path>
              </a:pathLst>
            </a:custGeom>
            <a:solidFill>
              <a:srgbClr val="FFFFFF"/>
            </a:solidFill>
          </p:spPr>
        </p:sp>
      </p:grpSp>
      <p:grpSp>
        <p:nvGrpSpPr>
          <p:cNvPr id="4" name="Group 4"/>
          <p:cNvGrpSpPr/>
          <p:nvPr/>
        </p:nvGrpSpPr>
        <p:grpSpPr>
          <a:xfrm rot="8776573">
            <a:off x="10401719" y="7899798"/>
            <a:ext cx="8617700" cy="9525"/>
            <a:chOff x="0" y="0"/>
            <a:chExt cx="11490267" cy="12700"/>
          </a:xfrm>
        </p:grpSpPr>
        <p:sp>
          <p:nvSpPr>
            <p:cNvPr id="5" name="Freeform 5"/>
            <p:cNvSpPr/>
            <p:nvPr/>
          </p:nvSpPr>
          <p:spPr>
            <a:xfrm>
              <a:off x="0" y="0"/>
              <a:ext cx="11490325" cy="12700"/>
            </a:xfrm>
            <a:custGeom>
              <a:avLst/>
              <a:gdLst/>
              <a:ahLst/>
              <a:cxnLst/>
              <a:rect l="l" t="t" r="r" b="b"/>
              <a:pathLst>
                <a:path w="11490325" h="12700">
                  <a:moveTo>
                    <a:pt x="6350" y="0"/>
                  </a:moveTo>
                  <a:lnTo>
                    <a:pt x="11483975" y="0"/>
                  </a:lnTo>
                  <a:cubicBezTo>
                    <a:pt x="11487531" y="0"/>
                    <a:pt x="11490325" y="2794"/>
                    <a:pt x="11490325" y="6350"/>
                  </a:cubicBezTo>
                  <a:cubicBezTo>
                    <a:pt x="11490325" y="9906"/>
                    <a:pt x="11487531" y="12700"/>
                    <a:pt x="11483975" y="12700"/>
                  </a:cubicBezTo>
                  <a:lnTo>
                    <a:pt x="6350" y="12700"/>
                  </a:lnTo>
                  <a:cubicBezTo>
                    <a:pt x="2794" y="12700"/>
                    <a:pt x="0" y="9906"/>
                    <a:pt x="0" y="6350"/>
                  </a:cubicBezTo>
                  <a:cubicBezTo>
                    <a:pt x="0" y="2794"/>
                    <a:pt x="2794" y="0"/>
                    <a:pt x="6350" y="0"/>
                  </a:cubicBezTo>
                  <a:close/>
                </a:path>
              </a:pathLst>
            </a:custGeom>
            <a:solidFill>
              <a:srgbClr val="FFFFFF"/>
            </a:solidFill>
          </p:spPr>
        </p:sp>
      </p:grpSp>
      <p:sp>
        <p:nvSpPr>
          <p:cNvPr id="6" name="Freeform 6"/>
          <p:cNvSpPr/>
          <p:nvPr/>
        </p:nvSpPr>
        <p:spPr>
          <a:xfrm>
            <a:off x="13772214" y="-12700"/>
            <a:ext cx="4511041" cy="10299668"/>
          </a:xfrm>
          <a:custGeom>
            <a:avLst/>
            <a:gdLst/>
            <a:ahLst/>
            <a:cxnLst/>
            <a:rect l="l" t="t" r="r" b="b"/>
            <a:pathLst>
              <a:path w="4511041" h="10299668">
                <a:moveTo>
                  <a:pt x="0" y="0"/>
                </a:moveTo>
                <a:lnTo>
                  <a:pt x="4511041" y="0"/>
                </a:lnTo>
                <a:lnTo>
                  <a:pt x="4511041" y="10299668"/>
                </a:lnTo>
                <a:lnTo>
                  <a:pt x="0" y="102996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4405163" y="-12700"/>
            <a:ext cx="3882866" cy="10299668"/>
          </a:xfrm>
          <a:custGeom>
            <a:avLst/>
            <a:gdLst/>
            <a:ahLst/>
            <a:cxnLst/>
            <a:rect l="l" t="t" r="r" b="b"/>
            <a:pathLst>
              <a:path w="3882866" h="10299668">
                <a:moveTo>
                  <a:pt x="0" y="0"/>
                </a:moveTo>
                <a:lnTo>
                  <a:pt x="3882866" y="0"/>
                </a:lnTo>
                <a:lnTo>
                  <a:pt x="3882866" y="10299668"/>
                </a:lnTo>
                <a:lnTo>
                  <a:pt x="0" y="102996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3398499" y="4572000"/>
            <a:ext cx="4889469" cy="5715000"/>
          </a:xfrm>
          <a:custGeom>
            <a:avLst/>
            <a:gdLst/>
            <a:ahLst/>
            <a:cxnLst/>
            <a:rect l="l" t="t" r="r" b="b"/>
            <a:pathLst>
              <a:path w="4889469" h="5715000">
                <a:moveTo>
                  <a:pt x="0" y="0"/>
                </a:moveTo>
                <a:lnTo>
                  <a:pt x="4889469" y="0"/>
                </a:lnTo>
                <a:lnTo>
                  <a:pt x="4889469" y="5715000"/>
                </a:lnTo>
                <a:lnTo>
                  <a:pt x="0" y="5715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4001750" y="-12700"/>
            <a:ext cx="4281488" cy="10299668"/>
          </a:xfrm>
          <a:custGeom>
            <a:avLst/>
            <a:gdLst/>
            <a:ahLst/>
            <a:cxnLst/>
            <a:rect l="l" t="t" r="r" b="b"/>
            <a:pathLst>
              <a:path w="4281488" h="10299668">
                <a:moveTo>
                  <a:pt x="0" y="0"/>
                </a:moveTo>
                <a:lnTo>
                  <a:pt x="4281488" y="0"/>
                </a:lnTo>
                <a:lnTo>
                  <a:pt x="4281488" y="10299668"/>
                </a:lnTo>
                <a:lnTo>
                  <a:pt x="0" y="1029966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a:off x="16348095" y="-12700"/>
            <a:ext cx="1935194" cy="10299668"/>
          </a:xfrm>
          <a:custGeom>
            <a:avLst/>
            <a:gdLst/>
            <a:ahLst/>
            <a:cxnLst/>
            <a:rect l="l" t="t" r="r" b="b"/>
            <a:pathLst>
              <a:path w="1935194" h="10299668">
                <a:moveTo>
                  <a:pt x="0" y="0"/>
                </a:moveTo>
                <a:lnTo>
                  <a:pt x="1935194" y="0"/>
                </a:lnTo>
                <a:lnTo>
                  <a:pt x="1935194" y="10299668"/>
                </a:lnTo>
                <a:lnTo>
                  <a:pt x="0" y="1029966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1" name="Freeform 11"/>
          <p:cNvSpPr/>
          <p:nvPr/>
        </p:nvSpPr>
        <p:spPr>
          <a:xfrm>
            <a:off x="16408499" y="-12700"/>
            <a:ext cx="1874710" cy="10299668"/>
          </a:xfrm>
          <a:custGeom>
            <a:avLst/>
            <a:gdLst/>
            <a:ahLst/>
            <a:cxnLst/>
            <a:rect l="l" t="t" r="r" b="b"/>
            <a:pathLst>
              <a:path w="1874710" h="10299668">
                <a:moveTo>
                  <a:pt x="0" y="0"/>
                </a:moveTo>
                <a:lnTo>
                  <a:pt x="1874710" y="0"/>
                </a:lnTo>
                <a:lnTo>
                  <a:pt x="1874710" y="10299668"/>
                </a:lnTo>
                <a:lnTo>
                  <a:pt x="0" y="10299668"/>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2" name="Freeform 12"/>
          <p:cNvSpPr/>
          <p:nvPr/>
        </p:nvSpPr>
        <p:spPr>
          <a:xfrm>
            <a:off x="15557499" y="5384800"/>
            <a:ext cx="2725769" cy="4902232"/>
          </a:xfrm>
          <a:custGeom>
            <a:avLst/>
            <a:gdLst/>
            <a:ahLst/>
            <a:cxnLst/>
            <a:rect l="l" t="t" r="r" b="b"/>
            <a:pathLst>
              <a:path w="2725769" h="4902232">
                <a:moveTo>
                  <a:pt x="0" y="0"/>
                </a:moveTo>
                <a:lnTo>
                  <a:pt x="2725769" y="0"/>
                </a:lnTo>
                <a:lnTo>
                  <a:pt x="2725769" y="4902232"/>
                </a:lnTo>
                <a:lnTo>
                  <a:pt x="0" y="4902232"/>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3" name="Freeform 13"/>
          <p:cNvSpPr/>
          <p:nvPr/>
        </p:nvSpPr>
        <p:spPr>
          <a:xfrm>
            <a:off x="0" y="6019800"/>
            <a:ext cx="673132" cy="4267200"/>
          </a:xfrm>
          <a:custGeom>
            <a:avLst/>
            <a:gdLst/>
            <a:ahLst/>
            <a:cxnLst/>
            <a:rect l="l" t="t" r="r" b="b"/>
            <a:pathLst>
              <a:path w="673132" h="4267200">
                <a:moveTo>
                  <a:pt x="0" y="0"/>
                </a:moveTo>
                <a:lnTo>
                  <a:pt x="673132" y="0"/>
                </a:lnTo>
                <a:lnTo>
                  <a:pt x="673132" y="4267200"/>
                </a:lnTo>
                <a:lnTo>
                  <a:pt x="0" y="42672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grpSp>
        <p:nvGrpSpPr>
          <p:cNvPr id="14" name="Group 14"/>
          <p:cNvGrpSpPr/>
          <p:nvPr/>
        </p:nvGrpSpPr>
        <p:grpSpPr>
          <a:xfrm>
            <a:off x="396124" y="244281"/>
            <a:ext cx="2271390" cy="1939918"/>
            <a:chOff x="0" y="0"/>
            <a:chExt cx="3028520" cy="2586557"/>
          </a:xfrm>
        </p:grpSpPr>
        <p:sp>
          <p:nvSpPr>
            <p:cNvPr id="15" name="Freeform 15"/>
            <p:cNvSpPr/>
            <p:nvPr/>
          </p:nvSpPr>
          <p:spPr>
            <a:xfrm>
              <a:off x="0" y="0"/>
              <a:ext cx="3028569" cy="2586609"/>
            </a:xfrm>
            <a:custGeom>
              <a:avLst/>
              <a:gdLst/>
              <a:ahLst/>
              <a:cxnLst/>
              <a:rect l="l" t="t" r="r" b="b"/>
              <a:pathLst>
                <a:path w="3028569" h="2586609">
                  <a:moveTo>
                    <a:pt x="0" y="0"/>
                  </a:moveTo>
                  <a:lnTo>
                    <a:pt x="3028569" y="0"/>
                  </a:lnTo>
                  <a:lnTo>
                    <a:pt x="3028569" y="2586609"/>
                  </a:lnTo>
                  <a:lnTo>
                    <a:pt x="0" y="2586609"/>
                  </a:lnTo>
                  <a:lnTo>
                    <a:pt x="0" y="0"/>
                  </a:lnTo>
                  <a:close/>
                </a:path>
              </a:pathLst>
            </a:custGeom>
            <a:blipFill>
              <a:blip r:embed="rId18"/>
              <a:stretch>
                <a:fillRect l="-77" r="-76" b="1"/>
              </a:stretch>
            </a:blipFill>
          </p:spPr>
        </p:sp>
      </p:grpSp>
      <p:grpSp>
        <p:nvGrpSpPr>
          <p:cNvPr id="16" name="Group 16"/>
          <p:cNvGrpSpPr/>
          <p:nvPr/>
        </p:nvGrpSpPr>
        <p:grpSpPr>
          <a:xfrm>
            <a:off x="15498926" y="296150"/>
            <a:ext cx="1957547" cy="1939918"/>
            <a:chOff x="0" y="0"/>
            <a:chExt cx="2610063" cy="2586557"/>
          </a:xfrm>
        </p:grpSpPr>
        <p:sp>
          <p:nvSpPr>
            <p:cNvPr id="17" name="Freeform 17"/>
            <p:cNvSpPr/>
            <p:nvPr/>
          </p:nvSpPr>
          <p:spPr>
            <a:xfrm>
              <a:off x="0" y="0"/>
              <a:ext cx="2610104" cy="2586609"/>
            </a:xfrm>
            <a:custGeom>
              <a:avLst/>
              <a:gdLst/>
              <a:ahLst/>
              <a:cxnLst/>
              <a:rect l="l" t="t" r="r" b="b"/>
              <a:pathLst>
                <a:path w="2610104" h="2586609">
                  <a:moveTo>
                    <a:pt x="0" y="0"/>
                  </a:moveTo>
                  <a:lnTo>
                    <a:pt x="2610104" y="0"/>
                  </a:lnTo>
                  <a:lnTo>
                    <a:pt x="2610104" y="2586609"/>
                  </a:lnTo>
                  <a:lnTo>
                    <a:pt x="0" y="2586609"/>
                  </a:lnTo>
                  <a:lnTo>
                    <a:pt x="0" y="0"/>
                  </a:lnTo>
                  <a:close/>
                </a:path>
              </a:pathLst>
            </a:custGeom>
            <a:blipFill>
              <a:blip r:embed="rId19"/>
              <a:stretch>
                <a:fillRect t="-925" r="1" b="-923"/>
              </a:stretch>
            </a:blipFill>
          </p:spPr>
        </p:sp>
      </p:grpSp>
      <p:sp>
        <p:nvSpPr>
          <p:cNvPr id="18" name="TextBox 18"/>
          <p:cNvSpPr txBox="1"/>
          <p:nvPr/>
        </p:nvSpPr>
        <p:spPr>
          <a:xfrm>
            <a:off x="2133600" y="419100"/>
            <a:ext cx="12903003" cy="3134897"/>
          </a:xfrm>
          <a:prstGeom prst="rect">
            <a:avLst/>
          </a:prstGeom>
        </p:spPr>
        <p:txBody>
          <a:bodyPr wrap="square" lIns="0" tIns="0" rIns="0" bIns="0" rtlCol="0" anchor="t">
            <a:spAutoFit/>
          </a:bodyPr>
          <a:lstStyle/>
          <a:p>
            <a:pPr algn="ctr">
              <a:lnSpc>
                <a:spcPts val="6300"/>
              </a:lnSpc>
            </a:pPr>
            <a:r>
              <a:rPr lang="en-US" sz="3500" spc="-79" dirty="0">
                <a:solidFill>
                  <a:srgbClr val="0070C0"/>
                </a:solidFill>
                <a:latin typeface="Times New Roman" panose="02020603050405020304" pitchFamily="18" charset="0"/>
                <a:cs typeface="Times New Roman" panose="02020603050405020304" pitchFamily="18" charset="0"/>
              </a:rPr>
              <a:t>  VISVESVARAYA TECHNOLOGICAL UNIVERSITY</a:t>
            </a:r>
          </a:p>
          <a:p>
            <a:pPr algn="ctr">
              <a:lnSpc>
                <a:spcPts val="6300"/>
              </a:lnSpc>
            </a:pPr>
            <a:r>
              <a:rPr lang="en-US" sz="3500" spc="31" dirty="0">
                <a:solidFill>
                  <a:srgbClr val="0070C0"/>
                </a:solidFill>
                <a:latin typeface="Times New Roman" panose="02020603050405020304" pitchFamily="18" charset="0"/>
                <a:cs typeface="Times New Roman" panose="02020603050405020304" pitchFamily="18" charset="0"/>
              </a:rPr>
              <a:t>BELAGAVI KARNATAKA – 590018</a:t>
            </a:r>
          </a:p>
          <a:p>
            <a:pPr algn="ctr">
              <a:lnSpc>
                <a:spcPts val="6300"/>
              </a:lnSpc>
            </a:pPr>
            <a:r>
              <a:rPr lang="en-US" sz="3500" spc="42" dirty="0">
                <a:solidFill>
                  <a:srgbClr val="0070C0"/>
                </a:solidFill>
                <a:latin typeface="Times New Roman" panose="02020603050405020304" pitchFamily="18" charset="0"/>
                <a:cs typeface="Times New Roman" panose="02020603050405020304" pitchFamily="18" charset="0"/>
              </a:rPr>
              <a:t>  A PRESENTATION ON</a:t>
            </a:r>
          </a:p>
          <a:p>
            <a:pPr algn="ctr">
              <a:lnSpc>
                <a:spcPts val="6300"/>
              </a:lnSpc>
            </a:pPr>
            <a:r>
              <a:rPr lang="en-US" sz="3500" spc="24" dirty="0">
                <a:solidFill>
                  <a:srgbClr val="0070C0"/>
                </a:solidFill>
                <a:latin typeface="Times New Roman" panose="02020603050405020304" pitchFamily="18" charset="0"/>
                <a:cs typeface="Times New Roman" panose="02020603050405020304" pitchFamily="18" charset="0"/>
              </a:rPr>
              <a:t>“SOCIAL CONNECTIVITY AND RESPONSIBILITY ”</a:t>
            </a:r>
          </a:p>
        </p:txBody>
      </p:sp>
      <p:sp>
        <p:nvSpPr>
          <p:cNvPr id="19" name="TextBox 19"/>
          <p:cNvSpPr txBox="1"/>
          <p:nvPr/>
        </p:nvSpPr>
        <p:spPr>
          <a:xfrm>
            <a:off x="2947516" y="4490367"/>
            <a:ext cx="9168284" cy="3625544"/>
          </a:xfrm>
          <a:prstGeom prst="rect">
            <a:avLst/>
          </a:prstGeom>
        </p:spPr>
        <p:txBody>
          <a:bodyPr wrap="square" lIns="0" tIns="0" rIns="0" bIns="0" rtlCol="0" anchor="t">
            <a:spAutoFit/>
          </a:bodyPr>
          <a:lstStyle/>
          <a:p>
            <a:pPr algn="ctr">
              <a:lnSpc>
                <a:spcPts val="4079"/>
              </a:lnSpc>
            </a:pPr>
            <a:r>
              <a:rPr lang="en-US" sz="3399" dirty="0">
                <a:solidFill>
                  <a:srgbClr val="23ADC5"/>
                </a:solidFill>
                <a:latin typeface="Times New Roman" panose="02020603050405020304" pitchFamily="18" charset="0"/>
                <a:cs typeface="Times New Roman" panose="02020603050405020304" pitchFamily="18" charset="0"/>
              </a:rPr>
              <a:t> </a:t>
            </a:r>
            <a:r>
              <a:rPr lang="en-US" sz="3600" dirty="0">
                <a:solidFill>
                  <a:srgbClr val="137D0D"/>
                </a:solidFill>
                <a:latin typeface="Times New Roman" panose="02020603050405020304" pitchFamily="18" charset="0"/>
                <a:cs typeface="Times New Roman" panose="02020603050405020304" pitchFamily="18" charset="0"/>
              </a:rPr>
              <a:t> PLACEMENT OFFICER</a:t>
            </a:r>
          </a:p>
          <a:p>
            <a:pPr algn="l">
              <a:lnSpc>
                <a:spcPts val="4920"/>
              </a:lnSpc>
            </a:pPr>
            <a:r>
              <a:rPr lang="en-US" sz="3600" dirty="0">
                <a:solidFill>
                  <a:srgbClr val="137D0D"/>
                </a:solidFill>
                <a:latin typeface="Times New Roman" panose="02020603050405020304" pitchFamily="18" charset="0"/>
                <a:cs typeface="Times New Roman" panose="02020603050405020304" pitchFamily="18" charset="0"/>
              </a:rPr>
              <a:t>                 PROF.RAMLING NATIKAR</a:t>
            </a:r>
          </a:p>
          <a:p>
            <a:pPr algn="ctr">
              <a:lnSpc>
                <a:spcPts val="3719"/>
              </a:lnSpc>
            </a:pPr>
            <a:r>
              <a:rPr lang="en-US" sz="3200" spc="-19" dirty="0">
                <a:solidFill>
                  <a:schemeClr val="accent4">
                    <a:lumMod val="50000"/>
                  </a:schemeClr>
                </a:solidFill>
                <a:latin typeface="Times New Roman" panose="02020603050405020304" pitchFamily="18" charset="0"/>
                <a:cs typeface="Times New Roman" panose="02020603050405020304" pitchFamily="18" charset="0"/>
              </a:rPr>
              <a:t> Department Of Civil Engineering</a:t>
            </a:r>
          </a:p>
          <a:p>
            <a:pPr algn="ctr">
              <a:lnSpc>
                <a:spcPts val="3719"/>
              </a:lnSpc>
            </a:pPr>
            <a:r>
              <a:rPr lang="en-US" sz="3200" spc="-6" dirty="0">
                <a:solidFill>
                  <a:schemeClr val="accent4">
                    <a:lumMod val="50000"/>
                  </a:schemeClr>
                </a:solidFill>
                <a:latin typeface="Times New Roman" panose="02020603050405020304" pitchFamily="18" charset="0"/>
                <a:cs typeface="Times New Roman" panose="02020603050405020304" pitchFamily="18" charset="0"/>
              </a:rPr>
              <a:t> Government Engineering College</a:t>
            </a:r>
          </a:p>
          <a:p>
            <a:pPr algn="ctr">
              <a:lnSpc>
                <a:spcPts val="3719"/>
              </a:lnSpc>
            </a:pPr>
            <a:r>
              <a:rPr lang="en-US" sz="3200" spc="-6" dirty="0">
                <a:solidFill>
                  <a:schemeClr val="accent4">
                    <a:lumMod val="50000"/>
                  </a:schemeClr>
                </a:solidFill>
                <a:latin typeface="Times New Roman" panose="02020603050405020304" pitchFamily="18" charset="0"/>
                <a:cs typeface="Times New Roman" panose="02020603050405020304" pitchFamily="18" charset="0"/>
              </a:rPr>
              <a:t>Raichur-584135</a:t>
            </a:r>
          </a:p>
          <a:p>
            <a:pPr algn="ctr">
              <a:lnSpc>
                <a:spcPts val="3719"/>
              </a:lnSpc>
            </a:pPr>
            <a:r>
              <a:rPr lang="en-US" sz="3200" spc="-6" dirty="0">
                <a:solidFill>
                  <a:schemeClr val="accent4">
                    <a:lumMod val="50000"/>
                  </a:schemeClr>
                </a:solidFill>
                <a:latin typeface="Times New Roman" panose="02020603050405020304" pitchFamily="18" charset="0"/>
                <a:cs typeface="Times New Roman" panose="02020603050405020304" pitchFamily="18" charset="0"/>
              </a:rPr>
              <a:t>  2023-2024</a:t>
            </a:r>
          </a:p>
          <a:p>
            <a:pPr algn="l">
              <a:lnSpc>
                <a:spcPts val="4920"/>
              </a:lnSpc>
            </a:pPr>
            <a:endParaRPr lang="en-US" sz="3399" dirty="0">
              <a:solidFill>
                <a:srgbClr val="23ADC5"/>
              </a:solidFill>
              <a:latin typeface="Times New Roman" panose="02020603050405020304" pitchFamily="18" charset="0"/>
              <a:cs typeface="Times New Roman" panose="02020603050405020304" pitchFamily="18" charset="0"/>
            </a:endParaRPr>
          </a:p>
        </p:txBody>
      </p:sp>
      <p:sp>
        <p:nvSpPr>
          <p:cNvPr id="20" name="TextBox 20"/>
          <p:cNvSpPr txBox="1"/>
          <p:nvPr/>
        </p:nvSpPr>
        <p:spPr>
          <a:xfrm>
            <a:off x="5105400" y="7886700"/>
            <a:ext cx="4974799" cy="1812163"/>
          </a:xfrm>
          <a:prstGeom prst="rect">
            <a:avLst/>
          </a:prstGeom>
        </p:spPr>
        <p:txBody>
          <a:bodyPr wrap="square" lIns="0" tIns="0" rIns="0" bIns="0" rtlCol="0" anchor="t">
            <a:spAutoFit/>
          </a:bodyPr>
          <a:lstStyle/>
          <a:p>
            <a:pPr>
              <a:lnSpc>
                <a:spcPts val="4920"/>
              </a:lnSpc>
            </a:pPr>
            <a:r>
              <a:rPr lang="en-US" sz="2800" dirty="0">
                <a:solidFill>
                  <a:srgbClr val="137D0D"/>
                </a:solidFill>
                <a:latin typeface="Times New Roman" panose="02020603050405020304" pitchFamily="18" charset="0"/>
                <a:cs typeface="Times New Roman" panose="02020603050405020304" pitchFamily="18" charset="0"/>
              </a:rPr>
              <a:t>                  </a:t>
            </a:r>
            <a:r>
              <a:rPr lang="en-US" sz="3200" spc="31" dirty="0">
                <a:solidFill>
                  <a:srgbClr val="00B050"/>
                </a:solidFill>
                <a:latin typeface="Times New Roman" panose="02020603050405020304" pitchFamily="18" charset="0"/>
                <a:cs typeface="Times New Roman" panose="02020603050405020304" pitchFamily="18" charset="0"/>
              </a:rPr>
              <a:t>Presented By</a:t>
            </a:r>
          </a:p>
          <a:p>
            <a:pPr>
              <a:lnSpc>
                <a:spcPts val="4920"/>
              </a:lnSpc>
            </a:pPr>
            <a:r>
              <a:rPr lang="en-US" sz="2800" dirty="0">
                <a:solidFill>
                  <a:srgbClr val="23ADC5"/>
                </a:solidFill>
                <a:latin typeface="Times New Roman" panose="02020603050405020304" pitchFamily="18" charset="0"/>
                <a:cs typeface="Times New Roman" panose="02020603050405020304" pitchFamily="18" charset="0"/>
              </a:rPr>
              <a:t>    NAME : VASANTH KUMAR</a:t>
            </a:r>
          </a:p>
          <a:p>
            <a:pPr algn="l">
              <a:lnSpc>
                <a:spcPts val="4920"/>
              </a:lnSpc>
            </a:pPr>
            <a:r>
              <a:rPr lang="en-US" sz="2800" dirty="0">
                <a:solidFill>
                  <a:srgbClr val="23ADC5"/>
                </a:solidFill>
                <a:latin typeface="Times New Roman" panose="02020603050405020304" pitchFamily="18" charset="0"/>
                <a:cs typeface="Times New Roman" panose="02020603050405020304" pitchFamily="18" charset="0"/>
              </a:rPr>
              <a:t>           USN : 3GU23CV437 </a:t>
            </a:r>
            <a:endParaRPr lang="en-US" sz="2800" dirty="0">
              <a:solidFill>
                <a:srgbClr val="137D0D"/>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4791364">
            <a:off x="9733720" y="5138738"/>
            <a:ext cx="10474395" cy="9525"/>
            <a:chOff x="0" y="0"/>
            <a:chExt cx="13965860" cy="12700"/>
          </a:xfrm>
        </p:grpSpPr>
        <p:sp>
          <p:nvSpPr>
            <p:cNvPr id="3" name="Freeform 3"/>
            <p:cNvSpPr/>
            <p:nvPr/>
          </p:nvSpPr>
          <p:spPr>
            <a:xfrm>
              <a:off x="0" y="0"/>
              <a:ext cx="13965810" cy="12700"/>
            </a:xfrm>
            <a:custGeom>
              <a:avLst/>
              <a:gdLst/>
              <a:ahLst/>
              <a:cxnLst/>
              <a:rect l="l" t="t" r="r" b="b"/>
              <a:pathLst>
                <a:path w="13965810" h="12700">
                  <a:moveTo>
                    <a:pt x="6350" y="0"/>
                  </a:moveTo>
                  <a:lnTo>
                    <a:pt x="13959460" y="0"/>
                  </a:lnTo>
                  <a:cubicBezTo>
                    <a:pt x="13963016" y="0"/>
                    <a:pt x="13965810" y="2794"/>
                    <a:pt x="13965810" y="6350"/>
                  </a:cubicBezTo>
                  <a:cubicBezTo>
                    <a:pt x="13965810" y="9906"/>
                    <a:pt x="13963016" y="12700"/>
                    <a:pt x="13959460" y="12700"/>
                  </a:cubicBezTo>
                  <a:lnTo>
                    <a:pt x="6350" y="12700"/>
                  </a:lnTo>
                  <a:cubicBezTo>
                    <a:pt x="2794" y="12700"/>
                    <a:pt x="0" y="9906"/>
                    <a:pt x="0" y="6350"/>
                  </a:cubicBezTo>
                  <a:cubicBezTo>
                    <a:pt x="0" y="2794"/>
                    <a:pt x="2794" y="0"/>
                    <a:pt x="6350" y="0"/>
                  </a:cubicBezTo>
                  <a:close/>
                </a:path>
              </a:pathLst>
            </a:custGeom>
            <a:solidFill>
              <a:srgbClr val="FFFFFF"/>
            </a:solidFill>
          </p:spPr>
        </p:sp>
      </p:grpSp>
      <p:grpSp>
        <p:nvGrpSpPr>
          <p:cNvPr id="4" name="Group 4"/>
          <p:cNvGrpSpPr/>
          <p:nvPr/>
        </p:nvGrpSpPr>
        <p:grpSpPr>
          <a:xfrm rot="8776573">
            <a:off x="10401719" y="7899798"/>
            <a:ext cx="8617700" cy="9525"/>
            <a:chOff x="0" y="0"/>
            <a:chExt cx="11490267" cy="12700"/>
          </a:xfrm>
        </p:grpSpPr>
        <p:sp>
          <p:nvSpPr>
            <p:cNvPr id="5" name="Freeform 5"/>
            <p:cNvSpPr/>
            <p:nvPr/>
          </p:nvSpPr>
          <p:spPr>
            <a:xfrm>
              <a:off x="0" y="0"/>
              <a:ext cx="11490325" cy="12700"/>
            </a:xfrm>
            <a:custGeom>
              <a:avLst/>
              <a:gdLst/>
              <a:ahLst/>
              <a:cxnLst/>
              <a:rect l="l" t="t" r="r" b="b"/>
              <a:pathLst>
                <a:path w="11490325" h="12700">
                  <a:moveTo>
                    <a:pt x="6350" y="0"/>
                  </a:moveTo>
                  <a:lnTo>
                    <a:pt x="11483975" y="0"/>
                  </a:lnTo>
                  <a:cubicBezTo>
                    <a:pt x="11487531" y="0"/>
                    <a:pt x="11490325" y="2794"/>
                    <a:pt x="11490325" y="6350"/>
                  </a:cubicBezTo>
                  <a:cubicBezTo>
                    <a:pt x="11490325" y="9906"/>
                    <a:pt x="11487531" y="12700"/>
                    <a:pt x="11483975" y="12700"/>
                  </a:cubicBezTo>
                  <a:lnTo>
                    <a:pt x="6350" y="12700"/>
                  </a:lnTo>
                  <a:cubicBezTo>
                    <a:pt x="2794" y="12700"/>
                    <a:pt x="0" y="9906"/>
                    <a:pt x="0" y="6350"/>
                  </a:cubicBezTo>
                  <a:cubicBezTo>
                    <a:pt x="0" y="2794"/>
                    <a:pt x="2794" y="0"/>
                    <a:pt x="6350" y="0"/>
                  </a:cubicBezTo>
                  <a:close/>
                </a:path>
              </a:pathLst>
            </a:custGeom>
            <a:solidFill>
              <a:srgbClr val="FFFFFF"/>
            </a:solidFill>
          </p:spPr>
        </p:sp>
      </p:grpSp>
      <p:sp>
        <p:nvSpPr>
          <p:cNvPr id="6" name="Freeform 6"/>
          <p:cNvSpPr/>
          <p:nvPr/>
        </p:nvSpPr>
        <p:spPr>
          <a:xfrm>
            <a:off x="13772214" y="-12700"/>
            <a:ext cx="4511041" cy="10299668"/>
          </a:xfrm>
          <a:custGeom>
            <a:avLst/>
            <a:gdLst/>
            <a:ahLst/>
            <a:cxnLst/>
            <a:rect l="l" t="t" r="r" b="b"/>
            <a:pathLst>
              <a:path w="4511041" h="10299668">
                <a:moveTo>
                  <a:pt x="0" y="0"/>
                </a:moveTo>
                <a:lnTo>
                  <a:pt x="4511041" y="0"/>
                </a:lnTo>
                <a:lnTo>
                  <a:pt x="4511041" y="10299668"/>
                </a:lnTo>
                <a:lnTo>
                  <a:pt x="0" y="102996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4405163" y="-12700"/>
            <a:ext cx="3882866" cy="10299668"/>
          </a:xfrm>
          <a:custGeom>
            <a:avLst/>
            <a:gdLst/>
            <a:ahLst/>
            <a:cxnLst/>
            <a:rect l="l" t="t" r="r" b="b"/>
            <a:pathLst>
              <a:path w="3882866" h="10299668">
                <a:moveTo>
                  <a:pt x="0" y="0"/>
                </a:moveTo>
                <a:lnTo>
                  <a:pt x="3882866" y="0"/>
                </a:lnTo>
                <a:lnTo>
                  <a:pt x="3882866" y="10299668"/>
                </a:lnTo>
                <a:lnTo>
                  <a:pt x="0" y="102996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3398499" y="4572000"/>
            <a:ext cx="4889469" cy="5715000"/>
          </a:xfrm>
          <a:custGeom>
            <a:avLst/>
            <a:gdLst/>
            <a:ahLst/>
            <a:cxnLst/>
            <a:rect l="l" t="t" r="r" b="b"/>
            <a:pathLst>
              <a:path w="4889469" h="5715000">
                <a:moveTo>
                  <a:pt x="0" y="0"/>
                </a:moveTo>
                <a:lnTo>
                  <a:pt x="4889469" y="0"/>
                </a:lnTo>
                <a:lnTo>
                  <a:pt x="4889469" y="5715000"/>
                </a:lnTo>
                <a:lnTo>
                  <a:pt x="0" y="5715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4001750" y="-12700"/>
            <a:ext cx="4281488" cy="10299668"/>
          </a:xfrm>
          <a:custGeom>
            <a:avLst/>
            <a:gdLst/>
            <a:ahLst/>
            <a:cxnLst/>
            <a:rect l="l" t="t" r="r" b="b"/>
            <a:pathLst>
              <a:path w="4281488" h="10299668">
                <a:moveTo>
                  <a:pt x="0" y="0"/>
                </a:moveTo>
                <a:lnTo>
                  <a:pt x="4281488" y="0"/>
                </a:lnTo>
                <a:lnTo>
                  <a:pt x="4281488" y="10299668"/>
                </a:lnTo>
                <a:lnTo>
                  <a:pt x="0" y="1029966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a:off x="16348095" y="-12700"/>
            <a:ext cx="1935194" cy="10299668"/>
          </a:xfrm>
          <a:custGeom>
            <a:avLst/>
            <a:gdLst/>
            <a:ahLst/>
            <a:cxnLst/>
            <a:rect l="l" t="t" r="r" b="b"/>
            <a:pathLst>
              <a:path w="1935194" h="10299668">
                <a:moveTo>
                  <a:pt x="0" y="0"/>
                </a:moveTo>
                <a:lnTo>
                  <a:pt x="1935194" y="0"/>
                </a:lnTo>
                <a:lnTo>
                  <a:pt x="1935194" y="10299668"/>
                </a:lnTo>
                <a:lnTo>
                  <a:pt x="0" y="1029966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1" name="Freeform 11"/>
          <p:cNvSpPr/>
          <p:nvPr/>
        </p:nvSpPr>
        <p:spPr>
          <a:xfrm>
            <a:off x="16408499" y="-12700"/>
            <a:ext cx="1874710" cy="10299668"/>
          </a:xfrm>
          <a:custGeom>
            <a:avLst/>
            <a:gdLst/>
            <a:ahLst/>
            <a:cxnLst/>
            <a:rect l="l" t="t" r="r" b="b"/>
            <a:pathLst>
              <a:path w="1874710" h="10299668">
                <a:moveTo>
                  <a:pt x="0" y="0"/>
                </a:moveTo>
                <a:lnTo>
                  <a:pt x="1874710" y="0"/>
                </a:lnTo>
                <a:lnTo>
                  <a:pt x="1874710" y="10299668"/>
                </a:lnTo>
                <a:lnTo>
                  <a:pt x="0" y="10299668"/>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2" name="Freeform 12"/>
          <p:cNvSpPr/>
          <p:nvPr/>
        </p:nvSpPr>
        <p:spPr>
          <a:xfrm>
            <a:off x="15557499" y="5384800"/>
            <a:ext cx="2725769" cy="4902232"/>
          </a:xfrm>
          <a:custGeom>
            <a:avLst/>
            <a:gdLst/>
            <a:ahLst/>
            <a:cxnLst/>
            <a:rect l="l" t="t" r="r" b="b"/>
            <a:pathLst>
              <a:path w="2725769" h="4902232">
                <a:moveTo>
                  <a:pt x="0" y="0"/>
                </a:moveTo>
                <a:lnTo>
                  <a:pt x="2725769" y="0"/>
                </a:lnTo>
                <a:lnTo>
                  <a:pt x="2725769" y="4902232"/>
                </a:lnTo>
                <a:lnTo>
                  <a:pt x="0" y="4902232"/>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3" name="Freeform 13"/>
          <p:cNvSpPr/>
          <p:nvPr/>
        </p:nvSpPr>
        <p:spPr>
          <a:xfrm>
            <a:off x="0" y="6019800"/>
            <a:ext cx="673132" cy="4267200"/>
          </a:xfrm>
          <a:custGeom>
            <a:avLst/>
            <a:gdLst/>
            <a:ahLst/>
            <a:cxnLst/>
            <a:rect l="l" t="t" r="r" b="b"/>
            <a:pathLst>
              <a:path w="673132" h="4267200">
                <a:moveTo>
                  <a:pt x="0" y="0"/>
                </a:moveTo>
                <a:lnTo>
                  <a:pt x="673132" y="0"/>
                </a:lnTo>
                <a:lnTo>
                  <a:pt x="673132" y="4267200"/>
                </a:lnTo>
                <a:lnTo>
                  <a:pt x="0" y="42672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4" name="TextBox 14"/>
          <p:cNvSpPr txBox="1"/>
          <p:nvPr/>
        </p:nvSpPr>
        <p:spPr>
          <a:xfrm>
            <a:off x="577642" y="619125"/>
            <a:ext cx="14676117" cy="787460"/>
          </a:xfrm>
          <a:prstGeom prst="rect">
            <a:avLst/>
          </a:prstGeom>
        </p:spPr>
        <p:txBody>
          <a:bodyPr lIns="0" tIns="0" rIns="0" bIns="0" rtlCol="0" anchor="t">
            <a:spAutoFit/>
          </a:bodyPr>
          <a:lstStyle/>
          <a:p>
            <a:pPr algn="l">
              <a:lnSpc>
                <a:spcPts val="6480"/>
              </a:lnSpc>
            </a:pPr>
            <a:r>
              <a:rPr lang="en-US" sz="5400" dirty="0">
                <a:latin typeface="Times New Roman Bold" panose="02020803070505020304" pitchFamily="18" charset="0"/>
                <a:cs typeface="Times New Roman Bold" panose="02020803070505020304" pitchFamily="18" charset="0"/>
              </a:rPr>
              <a:t>FOOD WALK</a:t>
            </a:r>
          </a:p>
        </p:txBody>
      </p:sp>
      <p:sp>
        <p:nvSpPr>
          <p:cNvPr id="15" name="TextBox 15"/>
          <p:cNvSpPr txBox="1"/>
          <p:nvPr/>
        </p:nvSpPr>
        <p:spPr>
          <a:xfrm>
            <a:off x="304800" y="2413856"/>
            <a:ext cx="10825957" cy="6597960"/>
          </a:xfrm>
          <a:prstGeom prst="rect">
            <a:avLst/>
          </a:prstGeom>
        </p:spPr>
        <p:txBody>
          <a:bodyPr wrap="square" lIns="0" tIns="0" rIns="0" bIns="0" rtlCol="0" anchor="t">
            <a:spAutoFit/>
          </a:bodyPr>
          <a:lstStyle/>
          <a:p>
            <a:pPr algn="just">
              <a:lnSpc>
                <a:spcPts val="5220"/>
              </a:lnSpc>
            </a:pPr>
            <a:r>
              <a:rPr lang="en-US" sz="3200" dirty="0">
                <a:latin typeface="Times New Roman" panose="02020603050405020304" pitchFamily="18" charset="0"/>
                <a:cs typeface="Times New Roman" panose="02020603050405020304" pitchFamily="18" charset="0"/>
              </a:rPr>
              <a:t>Raichur district forms a part of the North Karnataka and being on the boundaries of the state the cuisine of Raichur is influenced by the </a:t>
            </a:r>
            <a:r>
              <a:rPr lang="en-US" sz="3200" dirty="0" err="1">
                <a:latin typeface="Times New Roman" panose="02020603050405020304" pitchFamily="18" charset="0"/>
                <a:cs typeface="Times New Roman" panose="02020603050405020304" pitchFamily="18" charset="0"/>
              </a:rPr>
              <a:t>Neighbouring</a:t>
            </a:r>
            <a:r>
              <a:rPr lang="en-US" sz="3200" dirty="0">
                <a:latin typeface="Times New Roman" panose="02020603050405020304" pitchFamily="18" charset="0"/>
                <a:cs typeface="Times New Roman" panose="02020603050405020304" pitchFamily="18" charset="0"/>
              </a:rPr>
              <a:t> state of Andhra Pradesh. Having been blessed with rich fertile land and flourishing agricultural produce, the food in this region is never going to disappoint you.</a:t>
            </a:r>
          </a:p>
          <a:p>
            <a:pPr algn="just">
              <a:lnSpc>
                <a:spcPts val="5220"/>
              </a:lnSpc>
            </a:pPr>
            <a:endParaRPr lang="en-US" sz="3200" dirty="0">
              <a:latin typeface="Times New Roman" panose="02020603050405020304" pitchFamily="18" charset="0"/>
              <a:cs typeface="Times New Roman" panose="02020603050405020304" pitchFamily="18" charset="0"/>
            </a:endParaRPr>
          </a:p>
          <a:p>
            <a:pPr algn="just">
              <a:lnSpc>
                <a:spcPts val="5220"/>
              </a:lnSpc>
            </a:pPr>
            <a:r>
              <a:rPr lang="en-US" sz="3200" dirty="0">
                <a:latin typeface="Times New Roman" panose="02020603050405020304" pitchFamily="18" charset="0"/>
                <a:cs typeface="Times New Roman" panose="02020603050405020304" pitchFamily="18" charset="0"/>
              </a:rPr>
              <a:t>The people in this region love to cook up mouth-watering delicacies with the ample amount of nature bounties that they have been blessed with. Some of the frequent ingredients used in the cuisine of Raichur are jowar, wheat, rice, peanuts and garlic.</a:t>
            </a:r>
          </a:p>
        </p:txBody>
      </p:sp>
      <p:grpSp>
        <p:nvGrpSpPr>
          <p:cNvPr id="16" name="Group 16"/>
          <p:cNvGrpSpPr/>
          <p:nvPr/>
        </p:nvGrpSpPr>
        <p:grpSpPr>
          <a:xfrm>
            <a:off x="11321257" y="1809336"/>
            <a:ext cx="7338986" cy="7204712"/>
            <a:chOff x="0" y="0"/>
            <a:chExt cx="9785315" cy="9606283"/>
          </a:xfrm>
        </p:grpSpPr>
        <p:sp>
          <p:nvSpPr>
            <p:cNvPr id="17" name="Freeform 17"/>
            <p:cNvSpPr/>
            <p:nvPr/>
          </p:nvSpPr>
          <p:spPr>
            <a:xfrm>
              <a:off x="0" y="0"/>
              <a:ext cx="9785350" cy="9606280"/>
            </a:xfrm>
            <a:custGeom>
              <a:avLst/>
              <a:gdLst/>
              <a:ahLst/>
              <a:cxnLst/>
              <a:rect l="l" t="t" r="r" b="b"/>
              <a:pathLst>
                <a:path w="9785350" h="9606280">
                  <a:moveTo>
                    <a:pt x="0" y="0"/>
                  </a:moveTo>
                  <a:lnTo>
                    <a:pt x="9785350" y="0"/>
                  </a:lnTo>
                  <a:lnTo>
                    <a:pt x="9785350" y="9606280"/>
                  </a:lnTo>
                  <a:lnTo>
                    <a:pt x="0" y="9606280"/>
                  </a:lnTo>
                  <a:lnTo>
                    <a:pt x="0" y="0"/>
                  </a:lnTo>
                  <a:close/>
                </a:path>
              </a:pathLst>
            </a:custGeom>
            <a:blipFill>
              <a:blip r:embed="rId18"/>
              <a:stretch>
                <a:fillRect t="-931" b="-931"/>
              </a:stretch>
            </a:blipFill>
          </p:spPr>
        </p:sp>
      </p:grpSp>
      <p:sp>
        <p:nvSpPr>
          <p:cNvPr id="18" name="TextBox 18"/>
          <p:cNvSpPr txBox="1"/>
          <p:nvPr/>
        </p:nvSpPr>
        <p:spPr>
          <a:xfrm>
            <a:off x="-1263739" y="1637886"/>
            <a:ext cx="8733392" cy="776046"/>
          </a:xfrm>
          <a:prstGeom prst="rect">
            <a:avLst/>
          </a:prstGeom>
        </p:spPr>
        <p:txBody>
          <a:bodyPr lIns="0" tIns="0" rIns="0" bIns="0" rtlCol="0" anchor="t">
            <a:spAutoFit/>
          </a:bodyPr>
          <a:lstStyle/>
          <a:p>
            <a:pPr algn="ctr">
              <a:lnSpc>
                <a:spcPts val="6580"/>
              </a:lnSpc>
            </a:pPr>
            <a:r>
              <a:rPr lang="en-US" sz="4700" dirty="0">
                <a:latin typeface="Times New Roman Bold" panose="02020803070505020304" pitchFamily="18" charset="0"/>
                <a:cs typeface="Times New Roman Bold" panose="02020803070505020304" pitchFamily="18" charset="0"/>
              </a:rPr>
              <a:t>INTRODUCTION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4791364">
            <a:off x="9733720" y="5138738"/>
            <a:ext cx="10474395" cy="9525"/>
            <a:chOff x="0" y="0"/>
            <a:chExt cx="13965860" cy="12700"/>
          </a:xfrm>
        </p:grpSpPr>
        <p:sp>
          <p:nvSpPr>
            <p:cNvPr id="3" name="Freeform 3"/>
            <p:cNvSpPr/>
            <p:nvPr/>
          </p:nvSpPr>
          <p:spPr>
            <a:xfrm>
              <a:off x="0" y="0"/>
              <a:ext cx="13965810" cy="12700"/>
            </a:xfrm>
            <a:custGeom>
              <a:avLst/>
              <a:gdLst/>
              <a:ahLst/>
              <a:cxnLst/>
              <a:rect l="l" t="t" r="r" b="b"/>
              <a:pathLst>
                <a:path w="13965810" h="12700">
                  <a:moveTo>
                    <a:pt x="6350" y="0"/>
                  </a:moveTo>
                  <a:lnTo>
                    <a:pt x="13959460" y="0"/>
                  </a:lnTo>
                  <a:cubicBezTo>
                    <a:pt x="13963016" y="0"/>
                    <a:pt x="13965810" y="2794"/>
                    <a:pt x="13965810" y="6350"/>
                  </a:cubicBezTo>
                  <a:cubicBezTo>
                    <a:pt x="13965810" y="9906"/>
                    <a:pt x="13963016" y="12700"/>
                    <a:pt x="13959460" y="12700"/>
                  </a:cubicBezTo>
                  <a:lnTo>
                    <a:pt x="6350" y="12700"/>
                  </a:lnTo>
                  <a:cubicBezTo>
                    <a:pt x="2794" y="12700"/>
                    <a:pt x="0" y="9906"/>
                    <a:pt x="0" y="6350"/>
                  </a:cubicBezTo>
                  <a:cubicBezTo>
                    <a:pt x="0" y="2794"/>
                    <a:pt x="2794" y="0"/>
                    <a:pt x="6350" y="0"/>
                  </a:cubicBezTo>
                  <a:close/>
                </a:path>
              </a:pathLst>
            </a:custGeom>
            <a:solidFill>
              <a:srgbClr val="FFFFFF"/>
            </a:solidFill>
          </p:spPr>
        </p:sp>
      </p:grpSp>
      <p:grpSp>
        <p:nvGrpSpPr>
          <p:cNvPr id="4" name="Group 4"/>
          <p:cNvGrpSpPr/>
          <p:nvPr/>
        </p:nvGrpSpPr>
        <p:grpSpPr>
          <a:xfrm rot="8776573">
            <a:off x="10401719" y="7899798"/>
            <a:ext cx="8617700" cy="9525"/>
            <a:chOff x="0" y="0"/>
            <a:chExt cx="11490267" cy="12700"/>
          </a:xfrm>
        </p:grpSpPr>
        <p:sp>
          <p:nvSpPr>
            <p:cNvPr id="5" name="Freeform 5"/>
            <p:cNvSpPr/>
            <p:nvPr/>
          </p:nvSpPr>
          <p:spPr>
            <a:xfrm>
              <a:off x="0" y="0"/>
              <a:ext cx="11490325" cy="12700"/>
            </a:xfrm>
            <a:custGeom>
              <a:avLst/>
              <a:gdLst/>
              <a:ahLst/>
              <a:cxnLst/>
              <a:rect l="l" t="t" r="r" b="b"/>
              <a:pathLst>
                <a:path w="11490325" h="12700">
                  <a:moveTo>
                    <a:pt x="6350" y="0"/>
                  </a:moveTo>
                  <a:lnTo>
                    <a:pt x="11483975" y="0"/>
                  </a:lnTo>
                  <a:cubicBezTo>
                    <a:pt x="11487531" y="0"/>
                    <a:pt x="11490325" y="2794"/>
                    <a:pt x="11490325" y="6350"/>
                  </a:cubicBezTo>
                  <a:cubicBezTo>
                    <a:pt x="11490325" y="9906"/>
                    <a:pt x="11487531" y="12700"/>
                    <a:pt x="11483975" y="12700"/>
                  </a:cubicBezTo>
                  <a:lnTo>
                    <a:pt x="6350" y="12700"/>
                  </a:lnTo>
                  <a:cubicBezTo>
                    <a:pt x="2794" y="12700"/>
                    <a:pt x="0" y="9906"/>
                    <a:pt x="0" y="6350"/>
                  </a:cubicBezTo>
                  <a:cubicBezTo>
                    <a:pt x="0" y="2794"/>
                    <a:pt x="2794" y="0"/>
                    <a:pt x="6350" y="0"/>
                  </a:cubicBezTo>
                  <a:close/>
                </a:path>
              </a:pathLst>
            </a:custGeom>
            <a:solidFill>
              <a:srgbClr val="FFFFFF"/>
            </a:solidFill>
          </p:spPr>
        </p:sp>
      </p:grpSp>
      <p:sp>
        <p:nvSpPr>
          <p:cNvPr id="6" name="Freeform 6"/>
          <p:cNvSpPr/>
          <p:nvPr/>
        </p:nvSpPr>
        <p:spPr>
          <a:xfrm>
            <a:off x="13772214" y="-12700"/>
            <a:ext cx="4511041" cy="10299668"/>
          </a:xfrm>
          <a:custGeom>
            <a:avLst/>
            <a:gdLst/>
            <a:ahLst/>
            <a:cxnLst/>
            <a:rect l="l" t="t" r="r" b="b"/>
            <a:pathLst>
              <a:path w="4511041" h="10299668">
                <a:moveTo>
                  <a:pt x="0" y="0"/>
                </a:moveTo>
                <a:lnTo>
                  <a:pt x="4511041" y="0"/>
                </a:lnTo>
                <a:lnTo>
                  <a:pt x="4511041" y="10299668"/>
                </a:lnTo>
                <a:lnTo>
                  <a:pt x="0" y="102996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4405163" y="-12700"/>
            <a:ext cx="3882866" cy="10299668"/>
          </a:xfrm>
          <a:custGeom>
            <a:avLst/>
            <a:gdLst/>
            <a:ahLst/>
            <a:cxnLst/>
            <a:rect l="l" t="t" r="r" b="b"/>
            <a:pathLst>
              <a:path w="3882866" h="10299668">
                <a:moveTo>
                  <a:pt x="0" y="0"/>
                </a:moveTo>
                <a:lnTo>
                  <a:pt x="3882866" y="0"/>
                </a:lnTo>
                <a:lnTo>
                  <a:pt x="3882866" y="10299668"/>
                </a:lnTo>
                <a:lnTo>
                  <a:pt x="0" y="102996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3398499" y="4572000"/>
            <a:ext cx="4889469" cy="5715000"/>
          </a:xfrm>
          <a:custGeom>
            <a:avLst/>
            <a:gdLst/>
            <a:ahLst/>
            <a:cxnLst/>
            <a:rect l="l" t="t" r="r" b="b"/>
            <a:pathLst>
              <a:path w="4889469" h="5715000">
                <a:moveTo>
                  <a:pt x="0" y="0"/>
                </a:moveTo>
                <a:lnTo>
                  <a:pt x="4889469" y="0"/>
                </a:lnTo>
                <a:lnTo>
                  <a:pt x="4889469" y="5715000"/>
                </a:lnTo>
                <a:lnTo>
                  <a:pt x="0" y="5715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4001750" y="-12700"/>
            <a:ext cx="4281488" cy="10299668"/>
          </a:xfrm>
          <a:custGeom>
            <a:avLst/>
            <a:gdLst/>
            <a:ahLst/>
            <a:cxnLst/>
            <a:rect l="l" t="t" r="r" b="b"/>
            <a:pathLst>
              <a:path w="4281488" h="10299668">
                <a:moveTo>
                  <a:pt x="0" y="0"/>
                </a:moveTo>
                <a:lnTo>
                  <a:pt x="4281488" y="0"/>
                </a:lnTo>
                <a:lnTo>
                  <a:pt x="4281488" y="10299668"/>
                </a:lnTo>
                <a:lnTo>
                  <a:pt x="0" y="1029966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a:off x="16348095" y="-12700"/>
            <a:ext cx="1935194" cy="10299668"/>
          </a:xfrm>
          <a:custGeom>
            <a:avLst/>
            <a:gdLst/>
            <a:ahLst/>
            <a:cxnLst/>
            <a:rect l="l" t="t" r="r" b="b"/>
            <a:pathLst>
              <a:path w="1935194" h="10299668">
                <a:moveTo>
                  <a:pt x="0" y="0"/>
                </a:moveTo>
                <a:lnTo>
                  <a:pt x="1935194" y="0"/>
                </a:lnTo>
                <a:lnTo>
                  <a:pt x="1935194" y="10299668"/>
                </a:lnTo>
                <a:lnTo>
                  <a:pt x="0" y="1029966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1" name="Freeform 11"/>
          <p:cNvSpPr/>
          <p:nvPr/>
        </p:nvSpPr>
        <p:spPr>
          <a:xfrm>
            <a:off x="16408499" y="-12700"/>
            <a:ext cx="1874710" cy="10299668"/>
          </a:xfrm>
          <a:custGeom>
            <a:avLst/>
            <a:gdLst/>
            <a:ahLst/>
            <a:cxnLst/>
            <a:rect l="l" t="t" r="r" b="b"/>
            <a:pathLst>
              <a:path w="1874710" h="10299668">
                <a:moveTo>
                  <a:pt x="0" y="0"/>
                </a:moveTo>
                <a:lnTo>
                  <a:pt x="1874710" y="0"/>
                </a:lnTo>
                <a:lnTo>
                  <a:pt x="1874710" y="10299668"/>
                </a:lnTo>
                <a:lnTo>
                  <a:pt x="0" y="10299668"/>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2" name="Freeform 12"/>
          <p:cNvSpPr/>
          <p:nvPr/>
        </p:nvSpPr>
        <p:spPr>
          <a:xfrm>
            <a:off x="15557499" y="5384800"/>
            <a:ext cx="2725769" cy="4902232"/>
          </a:xfrm>
          <a:custGeom>
            <a:avLst/>
            <a:gdLst/>
            <a:ahLst/>
            <a:cxnLst/>
            <a:rect l="l" t="t" r="r" b="b"/>
            <a:pathLst>
              <a:path w="2725769" h="4902232">
                <a:moveTo>
                  <a:pt x="0" y="0"/>
                </a:moveTo>
                <a:lnTo>
                  <a:pt x="2725769" y="0"/>
                </a:lnTo>
                <a:lnTo>
                  <a:pt x="2725769" y="4902232"/>
                </a:lnTo>
                <a:lnTo>
                  <a:pt x="0" y="4902232"/>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3" name="Freeform 13"/>
          <p:cNvSpPr/>
          <p:nvPr/>
        </p:nvSpPr>
        <p:spPr>
          <a:xfrm>
            <a:off x="0" y="6019800"/>
            <a:ext cx="673132" cy="4267200"/>
          </a:xfrm>
          <a:custGeom>
            <a:avLst/>
            <a:gdLst/>
            <a:ahLst/>
            <a:cxnLst/>
            <a:rect l="l" t="t" r="r" b="b"/>
            <a:pathLst>
              <a:path w="673132" h="4267200">
                <a:moveTo>
                  <a:pt x="0" y="0"/>
                </a:moveTo>
                <a:lnTo>
                  <a:pt x="673132" y="0"/>
                </a:lnTo>
                <a:lnTo>
                  <a:pt x="673132" y="4267200"/>
                </a:lnTo>
                <a:lnTo>
                  <a:pt x="0" y="42672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4" name="TextBox 14"/>
          <p:cNvSpPr txBox="1"/>
          <p:nvPr/>
        </p:nvSpPr>
        <p:spPr>
          <a:xfrm>
            <a:off x="944764" y="647699"/>
            <a:ext cx="9192856" cy="9353843"/>
          </a:xfrm>
          <a:prstGeom prst="rect">
            <a:avLst/>
          </a:prstGeom>
        </p:spPr>
        <p:txBody>
          <a:bodyPr wrap="square" lIns="0" tIns="0" rIns="0" bIns="0" rtlCol="0" anchor="t">
            <a:spAutoFit/>
          </a:bodyPr>
          <a:lstStyle/>
          <a:p>
            <a:pPr algn="just">
              <a:lnSpc>
                <a:spcPts val="4903"/>
              </a:lnSpc>
            </a:pPr>
            <a:r>
              <a:rPr lang="en-US" sz="2837" dirty="0">
                <a:solidFill>
                  <a:srgbClr val="000000"/>
                </a:solidFill>
                <a:latin typeface="Times New Roman" panose="02020603050405020304" pitchFamily="18" charset="0"/>
                <a:cs typeface="Times New Roman" panose="02020603050405020304" pitchFamily="18" charset="0"/>
              </a:rPr>
              <a:t>In case you have never tasted South Indian food, you may start with a typical thali lunch. Oh yes! there is definitely more to South Indian cuisine than just Dosa or Idly. Thali is nothing but a steel plate, although in star hotels you might get the same thali on a bone </a:t>
            </a:r>
            <a:r>
              <a:rPr lang="en-US" sz="2837" dirty="0" err="1">
                <a:solidFill>
                  <a:srgbClr val="000000"/>
                </a:solidFill>
                <a:latin typeface="Times New Roman" panose="02020603050405020304" pitchFamily="18" charset="0"/>
                <a:cs typeface="Times New Roman" panose="02020603050405020304" pitchFamily="18" charset="0"/>
              </a:rPr>
              <a:t>china</a:t>
            </a:r>
            <a:r>
              <a:rPr lang="en-US" sz="2837" dirty="0">
                <a:solidFill>
                  <a:srgbClr val="000000"/>
                </a:solidFill>
                <a:latin typeface="Times New Roman" panose="02020603050405020304" pitchFamily="18" charset="0"/>
                <a:cs typeface="Times New Roman" panose="02020603050405020304" pitchFamily="18" charset="0"/>
              </a:rPr>
              <a:t> plate. So, now that you have ordered a thali, what is it that you are going to get on your plate. A typical thali is laden with all the local dishes of the area, items like pickle, salad (</a:t>
            </a:r>
            <a:r>
              <a:rPr lang="en-US" sz="2837" dirty="0" err="1">
                <a:solidFill>
                  <a:srgbClr val="000000"/>
                </a:solidFill>
                <a:latin typeface="Times New Roman" panose="02020603050405020304" pitchFamily="18" charset="0"/>
                <a:cs typeface="Times New Roman" panose="02020603050405020304" pitchFamily="18" charset="0"/>
              </a:rPr>
              <a:t>kosambri</a:t>
            </a:r>
            <a:r>
              <a:rPr lang="en-US" sz="2837" dirty="0">
                <a:solidFill>
                  <a:srgbClr val="000000"/>
                </a:solidFill>
                <a:latin typeface="Times New Roman" panose="02020603050405020304" pitchFamily="18" charset="0"/>
                <a:cs typeface="Times New Roman" panose="02020603050405020304" pitchFamily="18" charset="0"/>
              </a:rPr>
              <a:t>), </a:t>
            </a:r>
            <a:r>
              <a:rPr lang="en-US" sz="2837" dirty="0" err="1">
                <a:solidFill>
                  <a:srgbClr val="000000"/>
                </a:solidFill>
                <a:latin typeface="Times New Roman" panose="02020603050405020304" pitchFamily="18" charset="0"/>
                <a:cs typeface="Times New Roman" panose="02020603050405020304" pitchFamily="18" charset="0"/>
              </a:rPr>
              <a:t>pallya</a:t>
            </a:r>
            <a:r>
              <a:rPr lang="en-US" sz="2837" dirty="0">
                <a:solidFill>
                  <a:srgbClr val="000000"/>
                </a:solidFill>
                <a:latin typeface="Times New Roman" panose="02020603050405020304" pitchFamily="18" charset="0"/>
                <a:cs typeface="Times New Roman" panose="02020603050405020304" pitchFamily="18" charset="0"/>
              </a:rPr>
              <a:t> (shallow fried vegetable pieces with a bit of urad or chana dal, spices and sometimes shreds of fresh coconut), lentil (</a:t>
            </a:r>
            <a:r>
              <a:rPr lang="en-US" sz="2837" dirty="0" err="1">
                <a:solidFill>
                  <a:srgbClr val="000000"/>
                </a:solidFill>
                <a:latin typeface="Times New Roman" panose="02020603050405020304" pitchFamily="18" charset="0"/>
                <a:cs typeface="Times New Roman" panose="02020603050405020304" pitchFamily="18" charset="0"/>
              </a:rPr>
              <a:t>daal</a:t>
            </a:r>
            <a:r>
              <a:rPr lang="en-US" sz="2837" dirty="0">
                <a:solidFill>
                  <a:srgbClr val="000000"/>
                </a:solidFill>
                <a:latin typeface="Times New Roman" panose="02020603050405020304" pitchFamily="18" charset="0"/>
                <a:cs typeface="Times New Roman" panose="02020603050405020304" pitchFamily="18" charset="0"/>
              </a:rPr>
              <a:t>), chutneys (sometimes dry chutneys in the form of powder), curd, rice, bread (chapati, </a:t>
            </a:r>
            <a:r>
              <a:rPr lang="en-US" sz="2837" dirty="0" err="1">
                <a:solidFill>
                  <a:srgbClr val="000000"/>
                </a:solidFill>
                <a:latin typeface="Times New Roman" panose="02020603050405020304" pitchFamily="18" charset="0"/>
                <a:cs typeface="Times New Roman" panose="02020603050405020304" pitchFamily="18" charset="0"/>
              </a:rPr>
              <a:t>rotti</a:t>
            </a:r>
            <a:r>
              <a:rPr lang="en-US" sz="2837" dirty="0">
                <a:solidFill>
                  <a:srgbClr val="000000"/>
                </a:solidFill>
                <a:latin typeface="Times New Roman" panose="02020603050405020304" pitchFamily="18" charset="0"/>
                <a:cs typeface="Times New Roman" panose="02020603050405020304" pitchFamily="18" charset="0"/>
              </a:rPr>
              <a:t>), more curries, curd rice and a sweet dish. All these dishes in a typical thali are not only tasty but also very healthy with minimal use of oil.</a:t>
            </a:r>
          </a:p>
          <a:p>
            <a:pPr algn="just">
              <a:lnSpc>
                <a:spcPts val="4903"/>
              </a:lnSpc>
            </a:pPr>
            <a:endParaRPr lang="en-US" sz="2837" dirty="0">
              <a:solidFill>
                <a:srgbClr val="000000"/>
              </a:solidFill>
              <a:latin typeface="Times New Roman" panose="02020603050405020304" pitchFamily="18" charset="0"/>
              <a:cs typeface="Times New Roman" panose="02020603050405020304" pitchFamily="18" charset="0"/>
            </a:endParaRPr>
          </a:p>
        </p:txBody>
      </p:sp>
      <p:grpSp>
        <p:nvGrpSpPr>
          <p:cNvPr id="15" name="Group 15"/>
          <p:cNvGrpSpPr/>
          <p:nvPr/>
        </p:nvGrpSpPr>
        <p:grpSpPr>
          <a:xfrm>
            <a:off x="10504380" y="1876715"/>
            <a:ext cx="8770148" cy="7016171"/>
            <a:chOff x="0" y="0"/>
            <a:chExt cx="11693531" cy="9354895"/>
          </a:xfrm>
        </p:grpSpPr>
        <p:sp>
          <p:nvSpPr>
            <p:cNvPr id="16" name="Freeform 16"/>
            <p:cNvSpPr/>
            <p:nvPr/>
          </p:nvSpPr>
          <p:spPr>
            <a:xfrm>
              <a:off x="0" y="0"/>
              <a:ext cx="11693525" cy="9354947"/>
            </a:xfrm>
            <a:custGeom>
              <a:avLst/>
              <a:gdLst/>
              <a:ahLst/>
              <a:cxnLst/>
              <a:rect l="l" t="t" r="r" b="b"/>
              <a:pathLst>
                <a:path w="11693525" h="9354947">
                  <a:moveTo>
                    <a:pt x="0" y="0"/>
                  </a:moveTo>
                  <a:lnTo>
                    <a:pt x="11693525" y="0"/>
                  </a:lnTo>
                  <a:lnTo>
                    <a:pt x="11693525" y="9354947"/>
                  </a:lnTo>
                  <a:lnTo>
                    <a:pt x="0" y="9354947"/>
                  </a:lnTo>
                  <a:lnTo>
                    <a:pt x="0" y="0"/>
                  </a:lnTo>
                  <a:close/>
                </a:path>
              </a:pathLst>
            </a:custGeom>
            <a:blipFill>
              <a:blip r:embed="rId18"/>
              <a:stretch>
                <a:fillRect l="-10060" r="-10060"/>
              </a:stretch>
            </a:blipFill>
          </p:spPr>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4791364">
            <a:off x="9733720" y="5138738"/>
            <a:ext cx="10474395" cy="9525"/>
            <a:chOff x="0" y="0"/>
            <a:chExt cx="13965860" cy="12700"/>
          </a:xfrm>
        </p:grpSpPr>
        <p:sp>
          <p:nvSpPr>
            <p:cNvPr id="3" name="Freeform 3"/>
            <p:cNvSpPr/>
            <p:nvPr/>
          </p:nvSpPr>
          <p:spPr>
            <a:xfrm>
              <a:off x="0" y="0"/>
              <a:ext cx="13965810" cy="12700"/>
            </a:xfrm>
            <a:custGeom>
              <a:avLst/>
              <a:gdLst/>
              <a:ahLst/>
              <a:cxnLst/>
              <a:rect l="l" t="t" r="r" b="b"/>
              <a:pathLst>
                <a:path w="13965810" h="12700">
                  <a:moveTo>
                    <a:pt x="6350" y="0"/>
                  </a:moveTo>
                  <a:lnTo>
                    <a:pt x="13959460" y="0"/>
                  </a:lnTo>
                  <a:cubicBezTo>
                    <a:pt x="13963016" y="0"/>
                    <a:pt x="13965810" y="2794"/>
                    <a:pt x="13965810" y="6350"/>
                  </a:cubicBezTo>
                  <a:cubicBezTo>
                    <a:pt x="13965810" y="9906"/>
                    <a:pt x="13963016" y="12700"/>
                    <a:pt x="13959460" y="12700"/>
                  </a:cubicBezTo>
                  <a:lnTo>
                    <a:pt x="6350" y="12700"/>
                  </a:lnTo>
                  <a:cubicBezTo>
                    <a:pt x="2794" y="12700"/>
                    <a:pt x="0" y="9906"/>
                    <a:pt x="0" y="6350"/>
                  </a:cubicBezTo>
                  <a:cubicBezTo>
                    <a:pt x="0" y="2794"/>
                    <a:pt x="2794" y="0"/>
                    <a:pt x="6350" y="0"/>
                  </a:cubicBezTo>
                  <a:close/>
                </a:path>
              </a:pathLst>
            </a:custGeom>
            <a:solidFill>
              <a:srgbClr val="FFFFFF"/>
            </a:solidFill>
          </p:spPr>
        </p:sp>
      </p:grpSp>
      <p:grpSp>
        <p:nvGrpSpPr>
          <p:cNvPr id="4" name="Group 4"/>
          <p:cNvGrpSpPr/>
          <p:nvPr/>
        </p:nvGrpSpPr>
        <p:grpSpPr>
          <a:xfrm rot="8776573">
            <a:off x="10401719" y="7899798"/>
            <a:ext cx="8617700" cy="9525"/>
            <a:chOff x="0" y="0"/>
            <a:chExt cx="11490267" cy="12700"/>
          </a:xfrm>
        </p:grpSpPr>
        <p:sp>
          <p:nvSpPr>
            <p:cNvPr id="5" name="Freeform 5"/>
            <p:cNvSpPr/>
            <p:nvPr/>
          </p:nvSpPr>
          <p:spPr>
            <a:xfrm>
              <a:off x="0" y="0"/>
              <a:ext cx="11490325" cy="12700"/>
            </a:xfrm>
            <a:custGeom>
              <a:avLst/>
              <a:gdLst/>
              <a:ahLst/>
              <a:cxnLst/>
              <a:rect l="l" t="t" r="r" b="b"/>
              <a:pathLst>
                <a:path w="11490325" h="12700">
                  <a:moveTo>
                    <a:pt x="6350" y="0"/>
                  </a:moveTo>
                  <a:lnTo>
                    <a:pt x="11483975" y="0"/>
                  </a:lnTo>
                  <a:cubicBezTo>
                    <a:pt x="11487531" y="0"/>
                    <a:pt x="11490325" y="2794"/>
                    <a:pt x="11490325" y="6350"/>
                  </a:cubicBezTo>
                  <a:cubicBezTo>
                    <a:pt x="11490325" y="9906"/>
                    <a:pt x="11487531" y="12700"/>
                    <a:pt x="11483975" y="12700"/>
                  </a:cubicBezTo>
                  <a:lnTo>
                    <a:pt x="6350" y="12700"/>
                  </a:lnTo>
                  <a:cubicBezTo>
                    <a:pt x="2794" y="12700"/>
                    <a:pt x="0" y="9906"/>
                    <a:pt x="0" y="6350"/>
                  </a:cubicBezTo>
                  <a:cubicBezTo>
                    <a:pt x="0" y="2794"/>
                    <a:pt x="2794" y="0"/>
                    <a:pt x="6350" y="0"/>
                  </a:cubicBezTo>
                  <a:close/>
                </a:path>
              </a:pathLst>
            </a:custGeom>
            <a:solidFill>
              <a:srgbClr val="FFFFFF"/>
            </a:solidFill>
          </p:spPr>
        </p:sp>
      </p:grpSp>
      <p:sp>
        <p:nvSpPr>
          <p:cNvPr id="6" name="Freeform 6"/>
          <p:cNvSpPr/>
          <p:nvPr/>
        </p:nvSpPr>
        <p:spPr>
          <a:xfrm>
            <a:off x="13772214" y="-12700"/>
            <a:ext cx="4511041" cy="10299668"/>
          </a:xfrm>
          <a:custGeom>
            <a:avLst/>
            <a:gdLst/>
            <a:ahLst/>
            <a:cxnLst/>
            <a:rect l="l" t="t" r="r" b="b"/>
            <a:pathLst>
              <a:path w="4511041" h="10299668">
                <a:moveTo>
                  <a:pt x="0" y="0"/>
                </a:moveTo>
                <a:lnTo>
                  <a:pt x="4511041" y="0"/>
                </a:lnTo>
                <a:lnTo>
                  <a:pt x="4511041" y="10299668"/>
                </a:lnTo>
                <a:lnTo>
                  <a:pt x="0" y="102996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4405163" y="-12700"/>
            <a:ext cx="3882866" cy="10299668"/>
          </a:xfrm>
          <a:custGeom>
            <a:avLst/>
            <a:gdLst/>
            <a:ahLst/>
            <a:cxnLst/>
            <a:rect l="l" t="t" r="r" b="b"/>
            <a:pathLst>
              <a:path w="3882866" h="10299668">
                <a:moveTo>
                  <a:pt x="0" y="0"/>
                </a:moveTo>
                <a:lnTo>
                  <a:pt x="3882866" y="0"/>
                </a:lnTo>
                <a:lnTo>
                  <a:pt x="3882866" y="10299668"/>
                </a:lnTo>
                <a:lnTo>
                  <a:pt x="0" y="102996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3398499" y="4572000"/>
            <a:ext cx="4889469" cy="5715000"/>
          </a:xfrm>
          <a:custGeom>
            <a:avLst/>
            <a:gdLst/>
            <a:ahLst/>
            <a:cxnLst/>
            <a:rect l="l" t="t" r="r" b="b"/>
            <a:pathLst>
              <a:path w="4889469" h="5715000">
                <a:moveTo>
                  <a:pt x="0" y="0"/>
                </a:moveTo>
                <a:lnTo>
                  <a:pt x="4889469" y="0"/>
                </a:lnTo>
                <a:lnTo>
                  <a:pt x="4889469" y="5715000"/>
                </a:lnTo>
                <a:lnTo>
                  <a:pt x="0" y="5715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4001750" y="-12700"/>
            <a:ext cx="4281488" cy="10299668"/>
          </a:xfrm>
          <a:custGeom>
            <a:avLst/>
            <a:gdLst/>
            <a:ahLst/>
            <a:cxnLst/>
            <a:rect l="l" t="t" r="r" b="b"/>
            <a:pathLst>
              <a:path w="4281488" h="10299668">
                <a:moveTo>
                  <a:pt x="0" y="0"/>
                </a:moveTo>
                <a:lnTo>
                  <a:pt x="4281488" y="0"/>
                </a:lnTo>
                <a:lnTo>
                  <a:pt x="4281488" y="10299668"/>
                </a:lnTo>
                <a:lnTo>
                  <a:pt x="0" y="1029966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a:off x="16348095" y="-12700"/>
            <a:ext cx="1935194" cy="10299668"/>
          </a:xfrm>
          <a:custGeom>
            <a:avLst/>
            <a:gdLst/>
            <a:ahLst/>
            <a:cxnLst/>
            <a:rect l="l" t="t" r="r" b="b"/>
            <a:pathLst>
              <a:path w="1935194" h="10299668">
                <a:moveTo>
                  <a:pt x="0" y="0"/>
                </a:moveTo>
                <a:lnTo>
                  <a:pt x="1935194" y="0"/>
                </a:lnTo>
                <a:lnTo>
                  <a:pt x="1935194" y="10299668"/>
                </a:lnTo>
                <a:lnTo>
                  <a:pt x="0" y="1029966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1" name="Freeform 11"/>
          <p:cNvSpPr/>
          <p:nvPr/>
        </p:nvSpPr>
        <p:spPr>
          <a:xfrm>
            <a:off x="16408499" y="-12700"/>
            <a:ext cx="1874710" cy="10299668"/>
          </a:xfrm>
          <a:custGeom>
            <a:avLst/>
            <a:gdLst/>
            <a:ahLst/>
            <a:cxnLst/>
            <a:rect l="l" t="t" r="r" b="b"/>
            <a:pathLst>
              <a:path w="1874710" h="10299668">
                <a:moveTo>
                  <a:pt x="0" y="0"/>
                </a:moveTo>
                <a:lnTo>
                  <a:pt x="1874710" y="0"/>
                </a:lnTo>
                <a:lnTo>
                  <a:pt x="1874710" y="10299668"/>
                </a:lnTo>
                <a:lnTo>
                  <a:pt x="0" y="10299668"/>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2" name="Freeform 12"/>
          <p:cNvSpPr/>
          <p:nvPr/>
        </p:nvSpPr>
        <p:spPr>
          <a:xfrm>
            <a:off x="15557499" y="5384800"/>
            <a:ext cx="2725769" cy="4902232"/>
          </a:xfrm>
          <a:custGeom>
            <a:avLst/>
            <a:gdLst/>
            <a:ahLst/>
            <a:cxnLst/>
            <a:rect l="l" t="t" r="r" b="b"/>
            <a:pathLst>
              <a:path w="2725769" h="4902232">
                <a:moveTo>
                  <a:pt x="0" y="0"/>
                </a:moveTo>
                <a:lnTo>
                  <a:pt x="2725769" y="0"/>
                </a:lnTo>
                <a:lnTo>
                  <a:pt x="2725769" y="4902232"/>
                </a:lnTo>
                <a:lnTo>
                  <a:pt x="0" y="4902232"/>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3" name="Freeform 13"/>
          <p:cNvSpPr/>
          <p:nvPr/>
        </p:nvSpPr>
        <p:spPr>
          <a:xfrm>
            <a:off x="0" y="6019800"/>
            <a:ext cx="673132" cy="4267200"/>
          </a:xfrm>
          <a:custGeom>
            <a:avLst/>
            <a:gdLst/>
            <a:ahLst/>
            <a:cxnLst/>
            <a:rect l="l" t="t" r="r" b="b"/>
            <a:pathLst>
              <a:path w="673132" h="4267200">
                <a:moveTo>
                  <a:pt x="0" y="0"/>
                </a:moveTo>
                <a:lnTo>
                  <a:pt x="673132" y="0"/>
                </a:lnTo>
                <a:lnTo>
                  <a:pt x="673132" y="4267200"/>
                </a:lnTo>
                <a:lnTo>
                  <a:pt x="0" y="42672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4" name="TextBox 14"/>
          <p:cNvSpPr txBox="1"/>
          <p:nvPr/>
        </p:nvSpPr>
        <p:spPr>
          <a:xfrm>
            <a:off x="336550" y="492630"/>
            <a:ext cx="14676117" cy="787460"/>
          </a:xfrm>
          <a:prstGeom prst="rect">
            <a:avLst/>
          </a:prstGeom>
        </p:spPr>
        <p:txBody>
          <a:bodyPr lIns="0" tIns="0" rIns="0" bIns="0" rtlCol="0" anchor="t">
            <a:spAutoFit/>
          </a:bodyPr>
          <a:lstStyle/>
          <a:p>
            <a:pPr algn="l">
              <a:lnSpc>
                <a:spcPts val="6480"/>
              </a:lnSpc>
            </a:pPr>
            <a:r>
              <a:rPr lang="en-US" sz="4400" dirty="0">
                <a:latin typeface="Times New Roman Bold" panose="02020803070505020304" pitchFamily="18" charset="0"/>
                <a:cs typeface="Times New Roman Bold" panose="02020803070505020304" pitchFamily="18" charset="0"/>
              </a:rPr>
              <a:t>PLANTATION AND ADAPTION OF NEEM TREE  </a:t>
            </a:r>
          </a:p>
        </p:txBody>
      </p:sp>
      <p:sp>
        <p:nvSpPr>
          <p:cNvPr id="15" name="TextBox 15"/>
          <p:cNvSpPr txBox="1"/>
          <p:nvPr/>
        </p:nvSpPr>
        <p:spPr>
          <a:xfrm>
            <a:off x="336550" y="1842586"/>
            <a:ext cx="11626850" cy="6836230"/>
          </a:xfrm>
          <a:prstGeom prst="rect">
            <a:avLst/>
          </a:prstGeom>
        </p:spPr>
        <p:txBody>
          <a:bodyPr wrap="square" lIns="0" tIns="0" rIns="0" bIns="0" rtlCol="0" anchor="t">
            <a:spAutoFit/>
          </a:bodyPr>
          <a:lstStyle/>
          <a:p>
            <a:pPr marL="837133" lvl="2" indent="-457200">
              <a:lnSpc>
                <a:spcPts val="4860"/>
              </a:lnSpc>
              <a:buFont typeface="Wingdings" panose="05000000000000000000" pitchFamily="2" charset="2"/>
              <a:buChar char="v"/>
            </a:pPr>
            <a:r>
              <a:rPr lang="en-US" sz="2700" dirty="0">
                <a:latin typeface="Times New Roman" panose="02020603050405020304" pitchFamily="18" charset="0"/>
                <a:cs typeface="Times New Roman" panose="02020603050405020304" pitchFamily="18" charset="0"/>
              </a:rPr>
              <a:t>Inducing a neem tree involves planting it in well-drained soil, preferably in a sunny location. Ensure the soil is rich in organic matter and has a slightly acidic to neutral </a:t>
            </a:r>
            <a:r>
              <a:rPr lang="en-US" sz="2700" dirty="0" err="1">
                <a:latin typeface="Times New Roman" panose="02020603050405020304" pitchFamily="18" charset="0"/>
                <a:cs typeface="Times New Roman" panose="02020603050405020304" pitchFamily="18" charset="0"/>
              </a:rPr>
              <a:t>pH.</a:t>
            </a:r>
            <a:r>
              <a:rPr lang="en-US" sz="2700" dirty="0">
                <a:latin typeface="Times New Roman" panose="02020603050405020304" pitchFamily="18" charset="0"/>
                <a:cs typeface="Times New Roman" panose="02020603050405020304" pitchFamily="18" charset="0"/>
              </a:rPr>
              <a:t> </a:t>
            </a:r>
          </a:p>
          <a:p>
            <a:pPr marL="837133" lvl="2" indent="-457200">
              <a:lnSpc>
                <a:spcPts val="4860"/>
              </a:lnSpc>
              <a:buFont typeface="Wingdings" panose="05000000000000000000" pitchFamily="2" charset="2"/>
              <a:buChar char="v"/>
            </a:pPr>
            <a:endParaRPr lang="en-US" sz="2700" dirty="0">
              <a:latin typeface="Times New Roman" panose="02020603050405020304" pitchFamily="18" charset="0"/>
              <a:cs typeface="Times New Roman" panose="02020603050405020304" pitchFamily="18" charset="0"/>
            </a:endParaRPr>
          </a:p>
          <a:p>
            <a:pPr marL="837133" lvl="2" indent="-457200">
              <a:lnSpc>
                <a:spcPts val="4860"/>
              </a:lnSpc>
              <a:buFont typeface="Wingdings" panose="05000000000000000000" pitchFamily="2" charset="2"/>
              <a:buChar char="v"/>
            </a:pPr>
            <a:r>
              <a:rPr lang="en-US" sz="2700" dirty="0">
                <a:latin typeface="Times New Roman" panose="02020603050405020304" pitchFamily="18" charset="0"/>
                <a:cs typeface="Times New Roman" panose="02020603050405020304" pitchFamily="18" charset="0"/>
              </a:rPr>
              <a:t>Water the tree regularly, especially during dry periods, but avoid waterlogging the soil.</a:t>
            </a:r>
          </a:p>
          <a:p>
            <a:pPr marL="837133" lvl="2" indent="-457200">
              <a:lnSpc>
                <a:spcPts val="4860"/>
              </a:lnSpc>
              <a:buFont typeface="Wingdings" panose="05000000000000000000" pitchFamily="2" charset="2"/>
              <a:buChar char="v"/>
            </a:pPr>
            <a:endParaRPr lang="en-US" sz="2700" dirty="0">
              <a:latin typeface="Times New Roman" panose="02020603050405020304" pitchFamily="18" charset="0"/>
              <a:cs typeface="Times New Roman" panose="02020603050405020304" pitchFamily="18" charset="0"/>
            </a:endParaRPr>
          </a:p>
          <a:p>
            <a:pPr marL="837133" lvl="2" indent="-457200">
              <a:lnSpc>
                <a:spcPts val="4860"/>
              </a:lnSpc>
              <a:buFont typeface="Wingdings" panose="05000000000000000000" pitchFamily="2" charset="2"/>
              <a:buChar char="v"/>
            </a:pPr>
            <a:r>
              <a:rPr lang="en-US" sz="2700" dirty="0">
                <a:latin typeface="Times New Roman" panose="02020603050405020304" pitchFamily="18" charset="0"/>
                <a:cs typeface="Times New Roman" panose="02020603050405020304" pitchFamily="18" charset="0"/>
              </a:rPr>
              <a:t> Neem trees are relatively low-maintenance but may benefit from occasional pruning to maintain shape and remove dead or diseased branches. Additionally, applying organic mulch around the base of the tree can help conserve moisture and suppress weeds.</a:t>
            </a:r>
          </a:p>
        </p:txBody>
      </p:sp>
      <p:pic>
        <p:nvPicPr>
          <p:cNvPr id="19" name="Picture 18">
            <a:extLst>
              <a:ext uri="{FF2B5EF4-FFF2-40B4-BE49-F238E27FC236}">
                <a16:creationId xmlns:a16="http://schemas.microsoft.com/office/drawing/2014/main" id="{43FC91AF-FDE8-6B4C-A6B9-AC55CF091E66}"/>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2172288" y="2092890"/>
            <a:ext cx="5705014" cy="66512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4791364">
            <a:off x="9733720" y="5138738"/>
            <a:ext cx="10474395" cy="9525"/>
            <a:chOff x="0" y="0"/>
            <a:chExt cx="13965860" cy="12700"/>
          </a:xfrm>
        </p:grpSpPr>
        <p:sp>
          <p:nvSpPr>
            <p:cNvPr id="3" name="Freeform 3"/>
            <p:cNvSpPr/>
            <p:nvPr/>
          </p:nvSpPr>
          <p:spPr>
            <a:xfrm>
              <a:off x="0" y="0"/>
              <a:ext cx="13965810" cy="12700"/>
            </a:xfrm>
            <a:custGeom>
              <a:avLst/>
              <a:gdLst/>
              <a:ahLst/>
              <a:cxnLst/>
              <a:rect l="l" t="t" r="r" b="b"/>
              <a:pathLst>
                <a:path w="13965810" h="12700">
                  <a:moveTo>
                    <a:pt x="6350" y="0"/>
                  </a:moveTo>
                  <a:lnTo>
                    <a:pt x="13959460" y="0"/>
                  </a:lnTo>
                  <a:cubicBezTo>
                    <a:pt x="13963016" y="0"/>
                    <a:pt x="13965810" y="2794"/>
                    <a:pt x="13965810" y="6350"/>
                  </a:cubicBezTo>
                  <a:cubicBezTo>
                    <a:pt x="13965810" y="9906"/>
                    <a:pt x="13963016" y="12700"/>
                    <a:pt x="13959460" y="12700"/>
                  </a:cubicBezTo>
                  <a:lnTo>
                    <a:pt x="6350" y="12700"/>
                  </a:lnTo>
                  <a:cubicBezTo>
                    <a:pt x="2794" y="12700"/>
                    <a:pt x="0" y="9906"/>
                    <a:pt x="0" y="6350"/>
                  </a:cubicBezTo>
                  <a:cubicBezTo>
                    <a:pt x="0" y="2794"/>
                    <a:pt x="2794" y="0"/>
                    <a:pt x="6350" y="0"/>
                  </a:cubicBezTo>
                  <a:close/>
                </a:path>
              </a:pathLst>
            </a:custGeom>
            <a:solidFill>
              <a:srgbClr val="FFFFFF"/>
            </a:solidFill>
          </p:spPr>
        </p:sp>
      </p:grpSp>
      <p:grpSp>
        <p:nvGrpSpPr>
          <p:cNvPr id="4" name="Group 4"/>
          <p:cNvGrpSpPr/>
          <p:nvPr/>
        </p:nvGrpSpPr>
        <p:grpSpPr>
          <a:xfrm rot="8776573">
            <a:off x="10401719" y="7899798"/>
            <a:ext cx="8617700" cy="9525"/>
            <a:chOff x="0" y="0"/>
            <a:chExt cx="11490267" cy="12700"/>
          </a:xfrm>
        </p:grpSpPr>
        <p:sp>
          <p:nvSpPr>
            <p:cNvPr id="5" name="Freeform 5"/>
            <p:cNvSpPr/>
            <p:nvPr/>
          </p:nvSpPr>
          <p:spPr>
            <a:xfrm>
              <a:off x="0" y="0"/>
              <a:ext cx="11490325" cy="12700"/>
            </a:xfrm>
            <a:custGeom>
              <a:avLst/>
              <a:gdLst/>
              <a:ahLst/>
              <a:cxnLst/>
              <a:rect l="l" t="t" r="r" b="b"/>
              <a:pathLst>
                <a:path w="11490325" h="12700">
                  <a:moveTo>
                    <a:pt x="6350" y="0"/>
                  </a:moveTo>
                  <a:lnTo>
                    <a:pt x="11483975" y="0"/>
                  </a:lnTo>
                  <a:cubicBezTo>
                    <a:pt x="11487531" y="0"/>
                    <a:pt x="11490325" y="2794"/>
                    <a:pt x="11490325" y="6350"/>
                  </a:cubicBezTo>
                  <a:cubicBezTo>
                    <a:pt x="11490325" y="9906"/>
                    <a:pt x="11487531" y="12700"/>
                    <a:pt x="11483975" y="12700"/>
                  </a:cubicBezTo>
                  <a:lnTo>
                    <a:pt x="6350" y="12700"/>
                  </a:lnTo>
                  <a:cubicBezTo>
                    <a:pt x="2794" y="12700"/>
                    <a:pt x="0" y="9906"/>
                    <a:pt x="0" y="6350"/>
                  </a:cubicBezTo>
                  <a:cubicBezTo>
                    <a:pt x="0" y="2794"/>
                    <a:pt x="2794" y="0"/>
                    <a:pt x="6350" y="0"/>
                  </a:cubicBezTo>
                  <a:close/>
                </a:path>
              </a:pathLst>
            </a:custGeom>
            <a:solidFill>
              <a:srgbClr val="FFFFFF"/>
            </a:solidFill>
          </p:spPr>
        </p:sp>
      </p:grpSp>
      <p:sp>
        <p:nvSpPr>
          <p:cNvPr id="6" name="Freeform 6"/>
          <p:cNvSpPr/>
          <p:nvPr/>
        </p:nvSpPr>
        <p:spPr>
          <a:xfrm>
            <a:off x="13772214" y="-12700"/>
            <a:ext cx="4511041" cy="10299668"/>
          </a:xfrm>
          <a:custGeom>
            <a:avLst/>
            <a:gdLst/>
            <a:ahLst/>
            <a:cxnLst/>
            <a:rect l="l" t="t" r="r" b="b"/>
            <a:pathLst>
              <a:path w="4511041" h="10299668">
                <a:moveTo>
                  <a:pt x="0" y="0"/>
                </a:moveTo>
                <a:lnTo>
                  <a:pt x="4511041" y="0"/>
                </a:lnTo>
                <a:lnTo>
                  <a:pt x="4511041" y="10299668"/>
                </a:lnTo>
                <a:lnTo>
                  <a:pt x="0" y="102996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4405163" y="-12700"/>
            <a:ext cx="3882866" cy="10299668"/>
          </a:xfrm>
          <a:custGeom>
            <a:avLst/>
            <a:gdLst/>
            <a:ahLst/>
            <a:cxnLst/>
            <a:rect l="l" t="t" r="r" b="b"/>
            <a:pathLst>
              <a:path w="3882866" h="10299668">
                <a:moveTo>
                  <a:pt x="0" y="0"/>
                </a:moveTo>
                <a:lnTo>
                  <a:pt x="3882866" y="0"/>
                </a:lnTo>
                <a:lnTo>
                  <a:pt x="3882866" y="10299668"/>
                </a:lnTo>
                <a:lnTo>
                  <a:pt x="0" y="102996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3398499" y="4572000"/>
            <a:ext cx="4889469" cy="5715000"/>
          </a:xfrm>
          <a:custGeom>
            <a:avLst/>
            <a:gdLst/>
            <a:ahLst/>
            <a:cxnLst/>
            <a:rect l="l" t="t" r="r" b="b"/>
            <a:pathLst>
              <a:path w="4889469" h="5715000">
                <a:moveTo>
                  <a:pt x="0" y="0"/>
                </a:moveTo>
                <a:lnTo>
                  <a:pt x="4889469" y="0"/>
                </a:lnTo>
                <a:lnTo>
                  <a:pt x="4889469" y="5715000"/>
                </a:lnTo>
                <a:lnTo>
                  <a:pt x="0" y="5715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4001750" y="-12700"/>
            <a:ext cx="4281488" cy="10299668"/>
          </a:xfrm>
          <a:custGeom>
            <a:avLst/>
            <a:gdLst/>
            <a:ahLst/>
            <a:cxnLst/>
            <a:rect l="l" t="t" r="r" b="b"/>
            <a:pathLst>
              <a:path w="4281488" h="10299668">
                <a:moveTo>
                  <a:pt x="0" y="0"/>
                </a:moveTo>
                <a:lnTo>
                  <a:pt x="4281488" y="0"/>
                </a:lnTo>
                <a:lnTo>
                  <a:pt x="4281488" y="10299668"/>
                </a:lnTo>
                <a:lnTo>
                  <a:pt x="0" y="1029966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a:off x="16348095" y="-12700"/>
            <a:ext cx="1935194" cy="10299668"/>
          </a:xfrm>
          <a:custGeom>
            <a:avLst/>
            <a:gdLst/>
            <a:ahLst/>
            <a:cxnLst/>
            <a:rect l="l" t="t" r="r" b="b"/>
            <a:pathLst>
              <a:path w="1935194" h="10299668">
                <a:moveTo>
                  <a:pt x="0" y="0"/>
                </a:moveTo>
                <a:lnTo>
                  <a:pt x="1935194" y="0"/>
                </a:lnTo>
                <a:lnTo>
                  <a:pt x="1935194" y="10299668"/>
                </a:lnTo>
                <a:lnTo>
                  <a:pt x="0" y="1029966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1" name="Freeform 11"/>
          <p:cNvSpPr/>
          <p:nvPr/>
        </p:nvSpPr>
        <p:spPr>
          <a:xfrm>
            <a:off x="16408499" y="-12700"/>
            <a:ext cx="1874710" cy="10299668"/>
          </a:xfrm>
          <a:custGeom>
            <a:avLst/>
            <a:gdLst/>
            <a:ahLst/>
            <a:cxnLst/>
            <a:rect l="l" t="t" r="r" b="b"/>
            <a:pathLst>
              <a:path w="1874710" h="10299668">
                <a:moveTo>
                  <a:pt x="0" y="0"/>
                </a:moveTo>
                <a:lnTo>
                  <a:pt x="1874710" y="0"/>
                </a:lnTo>
                <a:lnTo>
                  <a:pt x="1874710" y="10299668"/>
                </a:lnTo>
                <a:lnTo>
                  <a:pt x="0" y="10299668"/>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2" name="Freeform 12"/>
          <p:cNvSpPr/>
          <p:nvPr/>
        </p:nvSpPr>
        <p:spPr>
          <a:xfrm>
            <a:off x="15557499" y="5384800"/>
            <a:ext cx="2725769" cy="4902232"/>
          </a:xfrm>
          <a:custGeom>
            <a:avLst/>
            <a:gdLst/>
            <a:ahLst/>
            <a:cxnLst/>
            <a:rect l="l" t="t" r="r" b="b"/>
            <a:pathLst>
              <a:path w="2725769" h="4902232">
                <a:moveTo>
                  <a:pt x="0" y="0"/>
                </a:moveTo>
                <a:lnTo>
                  <a:pt x="2725769" y="0"/>
                </a:lnTo>
                <a:lnTo>
                  <a:pt x="2725769" y="4902232"/>
                </a:lnTo>
                <a:lnTo>
                  <a:pt x="0" y="4902232"/>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3" name="Freeform 13"/>
          <p:cNvSpPr/>
          <p:nvPr/>
        </p:nvSpPr>
        <p:spPr>
          <a:xfrm>
            <a:off x="0" y="6019800"/>
            <a:ext cx="673132" cy="4267200"/>
          </a:xfrm>
          <a:custGeom>
            <a:avLst/>
            <a:gdLst/>
            <a:ahLst/>
            <a:cxnLst/>
            <a:rect l="l" t="t" r="r" b="b"/>
            <a:pathLst>
              <a:path w="673132" h="4267200">
                <a:moveTo>
                  <a:pt x="0" y="0"/>
                </a:moveTo>
                <a:lnTo>
                  <a:pt x="673132" y="0"/>
                </a:lnTo>
                <a:lnTo>
                  <a:pt x="673132" y="4267200"/>
                </a:lnTo>
                <a:lnTo>
                  <a:pt x="0" y="42672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4" name="TextBox 14"/>
          <p:cNvSpPr txBox="1"/>
          <p:nvPr/>
        </p:nvSpPr>
        <p:spPr>
          <a:xfrm>
            <a:off x="673133" y="266700"/>
            <a:ext cx="12280868" cy="787460"/>
          </a:xfrm>
          <a:prstGeom prst="rect">
            <a:avLst/>
          </a:prstGeom>
        </p:spPr>
        <p:txBody>
          <a:bodyPr wrap="square" lIns="0" tIns="0" rIns="0" bIns="0" rtlCol="0" anchor="t">
            <a:spAutoFit/>
          </a:bodyPr>
          <a:lstStyle/>
          <a:p>
            <a:pPr algn="l">
              <a:lnSpc>
                <a:spcPts val="6480"/>
              </a:lnSpc>
            </a:pPr>
            <a:r>
              <a:rPr lang="en-US" sz="5400" dirty="0">
                <a:latin typeface="Times New Roman Bold" panose="02020803070505020304" pitchFamily="18" charset="0"/>
                <a:cs typeface="Times New Roman Bold" panose="02020803070505020304" pitchFamily="18" charset="0"/>
              </a:rPr>
              <a:t>ADVANTAGES OF NEEM TREE</a:t>
            </a:r>
          </a:p>
        </p:txBody>
      </p:sp>
      <p:sp>
        <p:nvSpPr>
          <p:cNvPr id="18" name="Title 17">
            <a:extLst>
              <a:ext uri="{FF2B5EF4-FFF2-40B4-BE49-F238E27FC236}">
                <a16:creationId xmlns:a16="http://schemas.microsoft.com/office/drawing/2014/main" id="{3B5B6E76-9BE2-6E7E-8EFE-FE7CE378CA06}"/>
              </a:ext>
            </a:extLst>
          </p:cNvPr>
          <p:cNvSpPr>
            <a:spLocks noGrp="1"/>
          </p:cNvSpPr>
          <p:nvPr>
            <p:ph type="title"/>
          </p:nvPr>
        </p:nvSpPr>
        <p:spPr>
          <a:xfrm>
            <a:off x="250400" y="1284543"/>
            <a:ext cx="14154763" cy="7795148"/>
          </a:xfrm>
        </p:spPr>
        <p:txBody>
          <a:bodyPr>
            <a:noAutofit/>
          </a:bodyPr>
          <a:lstStyle/>
          <a:p>
            <a:pPr marL="685800" indent="-685800">
              <a:buFont typeface="Wingdings" panose="05000000000000000000" pitchFamily="2" charset="2"/>
              <a:buChar char="v"/>
            </a:pPr>
            <a:r>
              <a:rPr lang="en-US" sz="3200" dirty="0">
                <a:solidFill>
                  <a:schemeClr val="tx1"/>
                </a:solidFill>
                <a:latin typeface="Times New Roman" panose="02020603050405020304" pitchFamily="18" charset="0"/>
                <a:cs typeface="Times New Roman" panose="02020603050405020304" pitchFamily="18" charset="0"/>
              </a:rPr>
              <a:t>Medicinal Properties: Neem is known for its medicinal properties, used in traditional medicine for treating various ailments such as skin infections, diabetes, and inflammation.</a:t>
            </a:r>
            <a:br>
              <a:rPr lang="en-US" sz="3200" dirty="0">
                <a:solidFill>
                  <a:schemeClr val="tx1"/>
                </a:solidFill>
                <a:latin typeface="Times New Roman" panose="02020603050405020304" pitchFamily="18" charset="0"/>
                <a:cs typeface="Times New Roman" panose="02020603050405020304" pitchFamily="18" charset="0"/>
              </a:rPr>
            </a:br>
            <a:br>
              <a:rPr lang="en-US" sz="3200" dirty="0">
                <a:solidFill>
                  <a:schemeClr val="tx1"/>
                </a:solidFill>
                <a:latin typeface="Times New Roman" panose="02020603050405020304" pitchFamily="18" charset="0"/>
                <a:cs typeface="Times New Roman" panose="02020603050405020304" pitchFamily="18" charset="0"/>
              </a:rPr>
            </a:br>
            <a:r>
              <a:rPr lang="en-US" sz="3200" dirty="0">
                <a:solidFill>
                  <a:schemeClr val="tx1"/>
                </a:solidFill>
                <a:latin typeface="Times New Roman" panose="02020603050405020304" pitchFamily="18" charset="0"/>
                <a:cs typeface="Times New Roman" panose="02020603050405020304" pitchFamily="18" charset="0"/>
              </a:rPr>
              <a:t>Pest Control: Neem extracts act as natural pesticides, deterring pests and insects from damaging crops.</a:t>
            </a:r>
            <a:br>
              <a:rPr lang="en-US" sz="3200" dirty="0">
                <a:solidFill>
                  <a:schemeClr val="tx1"/>
                </a:solidFill>
                <a:latin typeface="Times New Roman" panose="02020603050405020304" pitchFamily="18" charset="0"/>
                <a:cs typeface="Times New Roman" panose="02020603050405020304" pitchFamily="18" charset="0"/>
              </a:rPr>
            </a:br>
            <a:br>
              <a:rPr lang="en-US" sz="3200" dirty="0">
                <a:solidFill>
                  <a:schemeClr val="tx1"/>
                </a:solidFill>
                <a:latin typeface="Times New Roman" panose="02020603050405020304" pitchFamily="18" charset="0"/>
                <a:cs typeface="Times New Roman" panose="02020603050405020304" pitchFamily="18" charset="0"/>
              </a:rPr>
            </a:br>
            <a:r>
              <a:rPr lang="en-US" sz="3200" dirty="0">
                <a:solidFill>
                  <a:schemeClr val="tx1"/>
                </a:solidFill>
                <a:latin typeface="Times New Roman" panose="02020603050405020304" pitchFamily="18" charset="0"/>
                <a:cs typeface="Times New Roman" panose="02020603050405020304" pitchFamily="18" charset="0"/>
              </a:rPr>
              <a:t>Fertilizer: Neem leaves and oil can be used as organic fertilizers, enriching the soil with essential nutrients.</a:t>
            </a:r>
            <a:br>
              <a:rPr lang="en-US" sz="3200" dirty="0">
                <a:solidFill>
                  <a:schemeClr val="tx1"/>
                </a:solidFill>
                <a:latin typeface="Times New Roman" panose="02020603050405020304" pitchFamily="18" charset="0"/>
                <a:cs typeface="Times New Roman" panose="02020603050405020304" pitchFamily="18" charset="0"/>
              </a:rPr>
            </a:br>
            <a:br>
              <a:rPr lang="en-US" sz="3200" dirty="0">
                <a:solidFill>
                  <a:schemeClr val="tx1"/>
                </a:solidFill>
                <a:latin typeface="Times New Roman" panose="02020603050405020304" pitchFamily="18" charset="0"/>
                <a:cs typeface="Times New Roman" panose="02020603050405020304" pitchFamily="18" charset="0"/>
              </a:rPr>
            </a:br>
            <a:r>
              <a:rPr lang="en-US" sz="3200" dirty="0">
                <a:solidFill>
                  <a:schemeClr val="tx1"/>
                </a:solidFill>
                <a:latin typeface="Times New Roman" panose="02020603050405020304" pitchFamily="18" charset="0"/>
                <a:cs typeface="Times New Roman" panose="02020603050405020304" pitchFamily="18" charset="0"/>
              </a:rPr>
              <a:t> Dental Health: Neem twigs are traditionally used as natural toothbrushes, promoting dental hygiene and reducing oral bacteria.</a:t>
            </a:r>
            <a:br>
              <a:rPr lang="en-US" sz="3200" dirty="0">
                <a:solidFill>
                  <a:schemeClr val="tx1"/>
                </a:solidFill>
                <a:latin typeface="Times New Roman" panose="02020603050405020304" pitchFamily="18" charset="0"/>
                <a:cs typeface="Times New Roman" panose="02020603050405020304" pitchFamily="18" charset="0"/>
              </a:rPr>
            </a:br>
            <a:br>
              <a:rPr lang="en-US" sz="3200" dirty="0">
                <a:solidFill>
                  <a:schemeClr val="tx1"/>
                </a:solidFill>
                <a:latin typeface="Times New Roman" panose="02020603050405020304" pitchFamily="18" charset="0"/>
                <a:cs typeface="Times New Roman" panose="02020603050405020304" pitchFamily="18" charset="0"/>
              </a:rPr>
            </a:br>
            <a:r>
              <a:rPr lang="en-US" sz="3200" dirty="0">
                <a:solidFill>
                  <a:schemeClr val="tx1"/>
                </a:solidFill>
                <a:latin typeface="Times New Roman" panose="02020603050405020304" pitchFamily="18" charset="0"/>
                <a:cs typeface="Times New Roman" panose="02020603050405020304" pitchFamily="18" charset="0"/>
              </a:rPr>
              <a:t> Skin Care: Neem oil is used in skincare products for its antibacterial and antifungal properties, helping to treat acne, eczema, and other skin conditions.</a:t>
            </a:r>
            <a:br>
              <a:rPr lang="en-US" sz="3200" dirty="0">
                <a:solidFill>
                  <a:schemeClr val="tx1"/>
                </a:solidFill>
                <a:latin typeface="Times New Roman" panose="02020603050405020304" pitchFamily="18" charset="0"/>
                <a:cs typeface="Times New Roman" panose="02020603050405020304" pitchFamily="18" charset="0"/>
              </a:rPr>
            </a:br>
            <a:br>
              <a:rPr lang="en-US" sz="3200" dirty="0">
                <a:solidFill>
                  <a:schemeClr val="tx1"/>
                </a:solidFill>
                <a:latin typeface="Times New Roman" panose="02020603050405020304" pitchFamily="18" charset="0"/>
                <a:cs typeface="Times New Roman" panose="02020603050405020304" pitchFamily="18" charset="0"/>
              </a:rPr>
            </a:br>
            <a:r>
              <a:rPr lang="en-US" sz="3200" dirty="0">
                <a:solidFill>
                  <a:schemeClr val="tx1"/>
                </a:solidFill>
                <a:latin typeface="Times New Roman" panose="02020603050405020304" pitchFamily="18" charset="0"/>
                <a:cs typeface="Times New Roman" panose="02020603050405020304" pitchFamily="18" charset="0"/>
              </a:rPr>
              <a:t>Hair Care: Neem oil is beneficial for scalp health, reducing dandruff and promoting hair growth.</a:t>
            </a:r>
            <a:endParaRPr lang="en-IN" sz="32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4791364">
            <a:off x="9733720" y="5138738"/>
            <a:ext cx="10474395" cy="9525"/>
            <a:chOff x="0" y="0"/>
            <a:chExt cx="13965860" cy="12700"/>
          </a:xfrm>
        </p:grpSpPr>
        <p:sp>
          <p:nvSpPr>
            <p:cNvPr id="3" name="Freeform 3"/>
            <p:cNvSpPr/>
            <p:nvPr/>
          </p:nvSpPr>
          <p:spPr>
            <a:xfrm>
              <a:off x="0" y="0"/>
              <a:ext cx="13965810" cy="12700"/>
            </a:xfrm>
            <a:custGeom>
              <a:avLst/>
              <a:gdLst/>
              <a:ahLst/>
              <a:cxnLst/>
              <a:rect l="l" t="t" r="r" b="b"/>
              <a:pathLst>
                <a:path w="13965810" h="12700">
                  <a:moveTo>
                    <a:pt x="6350" y="0"/>
                  </a:moveTo>
                  <a:lnTo>
                    <a:pt x="13959460" y="0"/>
                  </a:lnTo>
                  <a:cubicBezTo>
                    <a:pt x="13963016" y="0"/>
                    <a:pt x="13965810" y="2794"/>
                    <a:pt x="13965810" y="6350"/>
                  </a:cubicBezTo>
                  <a:cubicBezTo>
                    <a:pt x="13965810" y="9906"/>
                    <a:pt x="13963016" y="12700"/>
                    <a:pt x="13959460" y="12700"/>
                  </a:cubicBezTo>
                  <a:lnTo>
                    <a:pt x="6350" y="12700"/>
                  </a:lnTo>
                  <a:cubicBezTo>
                    <a:pt x="2794" y="12700"/>
                    <a:pt x="0" y="9906"/>
                    <a:pt x="0" y="6350"/>
                  </a:cubicBezTo>
                  <a:cubicBezTo>
                    <a:pt x="0" y="2794"/>
                    <a:pt x="2794" y="0"/>
                    <a:pt x="6350" y="0"/>
                  </a:cubicBezTo>
                  <a:close/>
                </a:path>
              </a:pathLst>
            </a:custGeom>
            <a:solidFill>
              <a:srgbClr val="FFFFFF"/>
            </a:solidFill>
          </p:spPr>
        </p:sp>
      </p:grpSp>
      <p:grpSp>
        <p:nvGrpSpPr>
          <p:cNvPr id="4" name="Group 4"/>
          <p:cNvGrpSpPr/>
          <p:nvPr/>
        </p:nvGrpSpPr>
        <p:grpSpPr>
          <a:xfrm rot="8776573">
            <a:off x="10401719" y="7899798"/>
            <a:ext cx="8617700" cy="9525"/>
            <a:chOff x="0" y="0"/>
            <a:chExt cx="11490267" cy="12700"/>
          </a:xfrm>
        </p:grpSpPr>
        <p:sp>
          <p:nvSpPr>
            <p:cNvPr id="5" name="Freeform 5"/>
            <p:cNvSpPr/>
            <p:nvPr/>
          </p:nvSpPr>
          <p:spPr>
            <a:xfrm>
              <a:off x="0" y="0"/>
              <a:ext cx="11490325" cy="12700"/>
            </a:xfrm>
            <a:custGeom>
              <a:avLst/>
              <a:gdLst/>
              <a:ahLst/>
              <a:cxnLst/>
              <a:rect l="l" t="t" r="r" b="b"/>
              <a:pathLst>
                <a:path w="11490325" h="12700">
                  <a:moveTo>
                    <a:pt x="6350" y="0"/>
                  </a:moveTo>
                  <a:lnTo>
                    <a:pt x="11483975" y="0"/>
                  </a:lnTo>
                  <a:cubicBezTo>
                    <a:pt x="11487531" y="0"/>
                    <a:pt x="11490325" y="2794"/>
                    <a:pt x="11490325" y="6350"/>
                  </a:cubicBezTo>
                  <a:cubicBezTo>
                    <a:pt x="11490325" y="9906"/>
                    <a:pt x="11487531" y="12700"/>
                    <a:pt x="11483975" y="12700"/>
                  </a:cubicBezTo>
                  <a:lnTo>
                    <a:pt x="6350" y="12700"/>
                  </a:lnTo>
                  <a:cubicBezTo>
                    <a:pt x="2794" y="12700"/>
                    <a:pt x="0" y="9906"/>
                    <a:pt x="0" y="6350"/>
                  </a:cubicBezTo>
                  <a:cubicBezTo>
                    <a:pt x="0" y="2794"/>
                    <a:pt x="2794" y="0"/>
                    <a:pt x="6350" y="0"/>
                  </a:cubicBezTo>
                  <a:close/>
                </a:path>
              </a:pathLst>
            </a:custGeom>
            <a:solidFill>
              <a:srgbClr val="FFFFFF"/>
            </a:solidFill>
          </p:spPr>
        </p:sp>
      </p:grpSp>
      <p:sp>
        <p:nvSpPr>
          <p:cNvPr id="6" name="Freeform 6"/>
          <p:cNvSpPr/>
          <p:nvPr/>
        </p:nvSpPr>
        <p:spPr>
          <a:xfrm>
            <a:off x="13772214" y="-12700"/>
            <a:ext cx="4511041" cy="10299668"/>
          </a:xfrm>
          <a:custGeom>
            <a:avLst/>
            <a:gdLst/>
            <a:ahLst/>
            <a:cxnLst/>
            <a:rect l="l" t="t" r="r" b="b"/>
            <a:pathLst>
              <a:path w="4511041" h="10299668">
                <a:moveTo>
                  <a:pt x="0" y="0"/>
                </a:moveTo>
                <a:lnTo>
                  <a:pt x="4511041" y="0"/>
                </a:lnTo>
                <a:lnTo>
                  <a:pt x="4511041" y="10299668"/>
                </a:lnTo>
                <a:lnTo>
                  <a:pt x="0" y="102996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4405163" y="-12700"/>
            <a:ext cx="3882866" cy="10299668"/>
          </a:xfrm>
          <a:custGeom>
            <a:avLst/>
            <a:gdLst/>
            <a:ahLst/>
            <a:cxnLst/>
            <a:rect l="l" t="t" r="r" b="b"/>
            <a:pathLst>
              <a:path w="3882866" h="10299668">
                <a:moveTo>
                  <a:pt x="0" y="0"/>
                </a:moveTo>
                <a:lnTo>
                  <a:pt x="3882866" y="0"/>
                </a:lnTo>
                <a:lnTo>
                  <a:pt x="3882866" y="10299668"/>
                </a:lnTo>
                <a:lnTo>
                  <a:pt x="0" y="102996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3398499" y="4572000"/>
            <a:ext cx="4889469" cy="5715000"/>
          </a:xfrm>
          <a:custGeom>
            <a:avLst/>
            <a:gdLst/>
            <a:ahLst/>
            <a:cxnLst/>
            <a:rect l="l" t="t" r="r" b="b"/>
            <a:pathLst>
              <a:path w="4889469" h="5715000">
                <a:moveTo>
                  <a:pt x="0" y="0"/>
                </a:moveTo>
                <a:lnTo>
                  <a:pt x="4889469" y="0"/>
                </a:lnTo>
                <a:lnTo>
                  <a:pt x="4889469" y="5715000"/>
                </a:lnTo>
                <a:lnTo>
                  <a:pt x="0" y="5715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4001750" y="-12700"/>
            <a:ext cx="4281488" cy="10299668"/>
          </a:xfrm>
          <a:custGeom>
            <a:avLst/>
            <a:gdLst/>
            <a:ahLst/>
            <a:cxnLst/>
            <a:rect l="l" t="t" r="r" b="b"/>
            <a:pathLst>
              <a:path w="4281488" h="10299668">
                <a:moveTo>
                  <a:pt x="0" y="0"/>
                </a:moveTo>
                <a:lnTo>
                  <a:pt x="4281488" y="0"/>
                </a:lnTo>
                <a:lnTo>
                  <a:pt x="4281488" y="10299668"/>
                </a:lnTo>
                <a:lnTo>
                  <a:pt x="0" y="1029966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a:off x="16348095" y="-12700"/>
            <a:ext cx="1935194" cy="10299668"/>
          </a:xfrm>
          <a:custGeom>
            <a:avLst/>
            <a:gdLst/>
            <a:ahLst/>
            <a:cxnLst/>
            <a:rect l="l" t="t" r="r" b="b"/>
            <a:pathLst>
              <a:path w="1935194" h="10299668">
                <a:moveTo>
                  <a:pt x="0" y="0"/>
                </a:moveTo>
                <a:lnTo>
                  <a:pt x="1935194" y="0"/>
                </a:lnTo>
                <a:lnTo>
                  <a:pt x="1935194" y="10299668"/>
                </a:lnTo>
                <a:lnTo>
                  <a:pt x="0" y="1029966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1" name="Freeform 11"/>
          <p:cNvSpPr/>
          <p:nvPr/>
        </p:nvSpPr>
        <p:spPr>
          <a:xfrm>
            <a:off x="16408499" y="-12700"/>
            <a:ext cx="1874710" cy="10299668"/>
          </a:xfrm>
          <a:custGeom>
            <a:avLst/>
            <a:gdLst/>
            <a:ahLst/>
            <a:cxnLst/>
            <a:rect l="l" t="t" r="r" b="b"/>
            <a:pathLst>
              <a:path w="1874710" h="10299668">
                <a:moveTo>
                  <a:pt x="0" y="0"/>
                </a:moveTo>
                <a:lnTo>
                  <a:pt x="1874710" y="0"/>
                </a:lnTo>
                <a:lnTo>
                  <a:pt x="1874710" y="10299668"/>
                </a:lnTo>
                <a:lnTo>
                  <a:pt x="0" y="10299668"/>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2" name="Freeform 12"/>
          <p:cNvSpPr/>
          <p:nvPr/>
        </p:nvSpPr>
        <p:spPr>
          <a:xfrm>
            <a:off x="15557499" y="5384800"/>
            <a:ext cx="2725769" cy="4902232"/>
          </a:xfrm>
          <a:custGeom>
            <a:avLst/>
            <a:gdLst/>
            <a:ahLst/>
            <a:cxnLst/>
            <a:rect l="l" t="t" r="r" b="b"/>
            <a:pathLst>
              <a:path w="2725769" h="4902232">
                <a:moveTo>
                  <a:pt x="0" y="0"/>
                </a:moveTo>
                <a:lnTo>
                  <a:pt x="2725769" y="0"/>
                </a:lnTo>
                <a:lnTo>
                  <a:pt x="2725769" y="4902232"/>
                </a:lnTo>
                <a:lnTo>
                  <a:pt x="0" y="4902232"/>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3" name="Freeform 13"/>
          <p:cNvSpPr/>
          <p:nvPr/>
        </p:nvSpPr>
        <p:spPr>
          <a:xfrm>
            <a:off x="0" y="6019800"/>
            <a:ext cx="673132" cy="4267200"/>
          </a:xfrm>
          <a:custGeom>
            <a:avLst/>
            <a:gdLst/>
            <a:ahLst/>
            <a:cxnLst/>
            <a:rect l="l" t="t" r="r" b="b"/>
            <a:pathLst>
              <a:path w="673132" h="4267200">
                <a:moveTo>
                  <a:pt x="0" y="0"/>
                </a:moveTo>
                <a:lnTo>
                  <a:pt x="673132" y="0"/>
                </a:lnTo>
                <a:lnTo>
                  <a:pt x="673132" y="4267200"/>
                </a:lnTo>
                <a:lnTo>
                  <a:pt x="0" y="42672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4" name="TextBox 14"/>
          <p:cNvSpPr txBox="1"/>
          <p:nvPr/>
        </p:nvSpPr>
        <p:spPr>
          <a:xfrm>
            <a:off x="1224115" y="313473"/>
            <a:ext cx="11558267" cy="697948"/>
          </a:xfrm>
          <a:prstGeom prst="rect">
            <a:avLst/>
          </a:prstGeom>
        </p:spPr>
        <p:txBody>
          <a:bodyPr wrap="square" lIns="0" tIns="0" rIns="0" bIns="0" rtlCol="0" anchor="t">
            <a:spAutoFit/>
          </a:bodyPr>
          <a:lstStyle/>
          <a:p>
            <a:pPr algn="l">
              <a:lnSpc>
                <a:spcPts val="5759"/>
              </a:lnSpc>
            </a:pPr>
            <a:r>
              <a:rPr lang="en-US" sz="4400" dirty="0">
                <a:latin typeface="Times New Roman Bold" panose="02020803070505020304" pitchFamily="18" charset="0"/>
                <a:cs typeface="Times New Roman Bold" panose="02020803070505020304" pitchFamily="18" charset="0"/>
              </a:rPr>
              <a:t>HERITAGE WALK AND CRAFT CORNER</a:t>
            </a:r>
          </a:p>
        </p:txBody>
      </p:sp>
      <p:sp>
        <p:nvSpPr>
          <p:cNvPr id="15" name="TextBox 15"/>
          <p:cNvSpPr txBox="1"/>
          <p:nvPr/>
        </p:nvSpPr>
        <p:spPr>
          <a:xfrm>
            <a:off x="902668" y="1001135"/>
            <a:ext cx="14489732" cy="6056145"/>
          </a:xfrm>
          <a:prstGeom prst="rect">
            <a:avLst/>
          </a:prstGeom>
        </p:spPr>
        <p:txBody>
          <a:bodyPr wrap="square" lIns="0" tIns="0" rIns="0" bIns="0" rtlCol="0" anchor="t">
            <a:spAutoFit/>
          </a:bodyPr>
          <a:lstStyle/>
          <a:p>
            <a:pPr algn="l">
              <a:lnSpc>
                <a:spcPts val="5593"/>
              </a:lnSpc>
            </a:pPr>
            <a:r>
              <a:rPr lang="en-US" sz="3200" dirty="0">
                <a:latin typeface="Times New Roman" panose="02020603050405020304" pitchFamily="18" charset="0"/>
                <a:cs typeface="Times New Roman" panose="02020603050405020304" pitchFamily="18" charset="0"/>
              </a:rPr>
              <a:t>Introduction </a:t>
            </a:r>
          </a:p>
          <a:p>
            <a:pPr algn="l">
              <a:lnSpc>
                <a:spcPts val="4795"/>
              </a:lnSpc>
            </a:pPr>
            <a:r>
              <a:rPr lang="en-US" sz="3200" dirty="0">
                <a:latin typeface="Times New Roman" panose="02020603050405020304" pitchFamily="18" charset="0"/>
                <a:cs typeface="Times New Roman" panose="02020603050405020304" pitchFamily="18" charset="0"/>
              </a:rPr>
              <a:t>During a recent heritage walk in Raichur, I had the privilege of visiting Raichur fort and museum an ancient gateway that stands as a historical marvel in the town. This report details my visit to the </a:t>
            </a:r>
            <a:r>
              <a:rPr lang="en-US" sz="3200" dirty="0" err="1">
                <a:latin typeface="Times New Roman" panose="02020603050405020304" pitchFamily="18" charset="0"/>
                <a:cs typeface="Times New Roman" panose="02020603050405020304" pitchFamily="18" charset="0"/>
              </a:rPr>
              <a:t>Navranga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Darwaza</a:t>
            </a:r>
            <a:r>
              <a:rPr lang="en-US" sz="3200" dirty="0">
                <a:latin typeface="Times New Roman" panose="02020603050405020304" pitchFamily="18" charset="0"/>
                <a:cs typeface="Times New Roman" panose="02020603050405020304" pitchFamily="18" charset="0"/>
              </a:rPr>
              <a:t> Museum, providing insights into its history, architecture, and the cultural treasures it house. </a:t>
            </a:r>
          </a:p>
          <a:p>
            <a:pPr algn="l">
              <a:lnSpc>
                <a:spcPts val="4795"/>
              </a:lnSpc>
            </a:pPr>
            <a:endParaRPr lang="en-US" sz="3200" dirty="0">
              <a:latin typeface="Times New Roman" panose="02020603050405020304" pitchFamily="18" charset="0"/>
              <a:cs typeface="Times New Roman" panose="02020603050405020304" pitchFamily="18" charset="0"/>
            </a:endParaRPr>
          </a:p>
          <a:p>
            <a:pPr algn="l">
              <a:lnSpc>
                <a:spcPts val="4795"/>
              </a:lnSpc>
            </a:pPr>
            <a:endParaRPr lang="en-US" sz="3200" dirty="0">
              <a:latin typeface="Times New Roman" panose="02020603050405020304" pitchFamily="18" charset="0"/>
              <a:cs typeface="Times New Roman" panose="02020603050405020304" pitchFamily="18" charset="0"/>
            </a:endParaRPr>
          </a:p>
          <a:p>
            <a:pPr algn="l">
              <a:lnSpc>
                <a:spcPts val="4795"/>
              </a:lnSpc>
            </a:pPr>
            <a:endParaRPr lang="en-US" sz="3200" dirty="0">
              <a:latin typeface="Times New Roman" panose="02020603050405020304" pitchFamily="18" charset="0"/>
              <a:cs typeface="Times New Roman" panose="02020603050405020304" pitchFamily="18" charset="0"/>
            </a:endParaRPr>
          </a:p>
          <a:p>
            <a:pPr algn="l">
              <a:lnSpc>
                <a:spcPts val="4795"/>
              </a:lnSpc>
            </a:pPr>
            <a:endParaRPr lang="en-US" sz="3200" dirty="0">
              <a:latin typeface="Times New Roman" panose="02020603050405020304" pitchFamily="18" charset="0"/>
              <a:cs typeface="Times New Roman" panose="02020603050405020304" pitchFamily="18" charset="0"/>
            </a:endParaRPr>
          </a:p>
          <a:p>
            <a:pPr algn="ctr">
              <a:lnSpc>
                <a:spcPts val="3596"/>
              </a:lnSpc>
            </a:pPr>
            <a:r>
              <a:rPr lang="en-US" sz="3200" dirty="0">
                <a:latin typeface="Times New Roman" panose="02020603050405020304" pitchFamily="18" charset="0"/>
                <a:cs typeface="Times New Roman" panose="02020603050405020304" pitchFamily="18" charset="0"/>
              </a:rPr>
              <a:t>Fig  Lord Narasimha</a:t>
            </a:r>
          </a:p>
        </p:txBody>
      </p:sp>
      <p:grpSp>
        <p:nvGrpSpPr>
          <p:cNvPr id="16" name="Group 16"/>
          <p:cNvGrpSpPr/>
          <p:nvPr/>
        </p:nvGrpSpPr>
        <p:grpSpPr>
          <a:xfrm>
            <a:off x="3104885" y="4572000"/>
            <a:ext cx="10811425" cy="5204647"/>
            <a:chOff x="0" y="0"/>
            <a:chExt cx="14415233" cy="6939529"/>
          </a:xfrm>
        </p:grpSpPr>
        <p:sp>
          <p:nvSpPr>
            <p:cNvPr id="17" name="Freeform 17"/>
            <p:cNvSpPr/>
            <p:nvPr/>
          </p:nvSpPr>
          <p:spPr>
            <a:xfrm>
              <a:off x="0" y="0"/>
              <a:ext cx="14415263" cy="6939534"/>
            </a:xfrm>
            <a:custGeom>
              <a:avLst/>
              <a:gdLst/>
              <a:ahLst/>
              <a:cxnLst/>
              <a:rect l="l" t="t" r="r" b="b"/>
              <a:pathLst>
                <a:path w="14415263" h="6939534">
                  <a:moveTo>
                    <a:pt x="0" y="0"/>
                  </a:moveTo>
                  <a:lnTo>
                    <a:pt x="14415263" y="0"/>
                  </a:lnTo>
                  <a:lnTo>
                    <a:pt x="14415263" y="6939534"/>
                  </a:lnTo>
                  <a:lnTo>
                    <a:pt x="0" y="6939534"/>
                  </a:lnTo>
                  <a:lnTo>
                    <a:pt x="0" y="0"/>
                  </a:lnTo>
                  <a:close/>
                </a:path>
              </a:pathLst>
            </a:custGeom>
            <a:blipFill>
              <a:blip r:embed="rId18"/>
              <a:stretch>
                <a:fillRect t="-19242" b="-19242"/>
              </a:stretch>
            </a:blipFill>
          </p:spPr>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4791364">
            <a:off x="9733720" y="5138738"/>
            <a:ext cx="10474395" cy="9525"/>
            <a:chOff x="0" y="0"/>
            <a:chExt cx="13965860" cy="12700"/>
          </a:xfrm>
        </p:grpSpPr>
        <p:sp>
          <p:nvSpPr>
            <p:cNvPr id="3" name="Freeform 3"/>
            <p:cNvSpPr/>
            <p:nvPr/>
          </p:nvSpPr>
          <p:spPr>
            <a:xfrm>
              <a:off x="0" y="0"/>
              <a:ext cx="13965810" cy="12700"/>
            </a:xfrm>
            <a:custGeom>
              <a:avLst/>
              <a:gdLst/>
              <a:ahLst/>
              <a:cxnLst/>
              <a:rect l="l" t="t" r="r" b="b"/>
              <a:pathLst>
                <a:path w="13965810" h="12700">
                  <a:moveTo>
                    <a:pt x="6350" y="0"/>
                  </a:moveTo>
                  <a:lnTo>
                    <a:pt x="13959460" y="0"/>
                  </a:lnTo>
                  <a:cubicBezTo>
                    <a:pt x="13963016" y="0"/>
                    <a:pt x="13965810" y="2794"/>
                    <a:pt x="13965810" y="6350"/>
                  </a:cubicBezTo>
                  <a:cubicBezTo>
                    <a:pt x="13965810" y="9906"/>
                    <a:pt x="13963016" y="12700"/>
                    <a:pt x="13959460" y="12700"/>
                  </a:cubicBezTo>
                  <a:lnTo>
                    <a:pt x="6350" y="12700"/>
                  </a:lnTo>
                  <a:cubicBezTo>
                    <a:pt x="2794" y="12700"/>
                    <a:pt x="0" y="9906"/>
                    <a:pt x="0" y="6350"/>
                  </a:cubicBezTo>
                  <a:cubicBezTo>
                    <a:pt x="0" y="2794"/>
                    <a:pt x="2794" y="0"/>
                    <a:pt x="6350" y="0"/>
                  </a:cubicBezTo>
                  <a:close/>
                </a:path>
              </a:pathLst>
            </a:custGeom>
            <a:solidFill>
              <a:srgbClr val="FFFFFF"/>
            </a:solidFill>
          </p:spPr>
        </p:sp>
      </p:grpSp>
      <p:grpSp>
        <p:nvGrpSpPr>
          <p:cNvPr id="4" name="Group 4"/>
          <p:cNvGrpSpPr/>
          <p:nvPr/>
        </p:nvGrpSpPr>
        <p:grpSpPr>
          <a:xfrm rot="8776573">
            <a:off x="10401719" y="7899798"/>
            <a:ext cx="8617700" cy="9525"/>
            <a:chOff x="0" y="0"/>
            <a:chExt cx="11490267" cy="12700"/>
          </a:xfrm>
        </p:grpSpPr>
        <p:sp>
          <p:nvSpPr>
            <p:cNvPr id="5" name="Freeform 5"/>
            <p:cNvSpPr/>
            <p:nvPr/>
          </p:nvSpPr>
          <p:spPr>
            <a:xfrm>
              <a:off x="0" y="0"/>
              <a:ext cx="11490325" cy="12700"/>
            </a:xfrm>
            <a:custGeom>
              <a:avLst/>
              <a:gdLst/>
              <a:ahLst/>
              <a:cxnLst/>
              <a:rect l="l" t="t" r="r" b="b"/>
              <a:pathLst>
                <a:path w="11490325" h="12700">
                  <a:moveTo>
                    <a:pt x="6350" y="0"/>
                  </a:moveTo>
                  <a:lnTo>
                    <a:pt x="11483975" y="0"/>
                  </a:lnTo>
                  <a:cubicBezTo>
                    <a:pt x="11487531" y="0"/>
                    <a:pt x="11490325" y="2794"/>
                    <a:pt x="11490325" y="6350"/>
                  </a:cubicBezTo>
                  <a:cubicBezTo>
                    <a:pt x="11490325" y="9906"/>
                    <a:pt x="11487531" y="12700"/>
                    <a:pt x="11483975" y="12700"/>
                  </a:cubicBezTo>
                  <a:lnTo>
                    <a:pt x="6350" y="12700"/>
                  </a:lnTo>
                  <a:cubicBezTo>
                    <a:pt x="2794" y="12700"/>
                    <a:pt x="0" y="9906"/>
                    <a:pt x="0" y="6350"/>
                  </a:cubicBezTo>
                  <a:cubicBezTo>
                    <a:pt x="0" y="2794"/>
                    <a:pt x="2794" y="0"/>
                    <a:pt x="6350" y="0"/>
                  </a:cubicBezTo>
                  <a:close/>
                </a:path>
              </a:pathLst>
            </a:custGeom>
            <a:solidFill>
              <a:srgbClr val="FFFFFF"/>
            </a:solidFill>
          </p:spPr>
        </p:sp>
      </p:grpSp>
      <p:sp>
        <p:nvSpPr>
          <p:cNvPr id="6" name="Freeform 6"/>
          <p:cNvSpPr/>
          <p:nvPr/>
        </p:nvSpPr>
        <p:spPr>
          <a:xfrm>
            <a:off x="13772214" y="-12700"/>
            <a:ext cx="4511041" cy="10299668"/>
          </a:xfrm>
          <a:custGeom>
            <a:avLst/>
            <a:gdLst/>
            <a:ahLst/>
            <a:cxnLst/>
            <a:rect l="l" t="t" r="r" b="b"/>
            <a:pathLst>
              <a:path w="4511041" h="10299668">
                <a:moveTo>
                  <a:pt x="0" y="0"/>
                </a:moveTo>
                <a:lnTo>
                  <a:pt x="4511041" y="0"/>
                </a:lnTo>
                <a:lnTo>
                  <a:pt x="4511041" y="10299668"/>
                </a:lnTo>
                <a:lnTo>
                  <a:pt x="0" y="102996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4405163" y="-12700"/>
            <a:ext cx="3882866" cy="10299668"/>
          </a:xfrm>
          <a:custGeom>
            <a:avLst/>
            <a:gdLst/>
            <a:ahLst/>
            <a:cxnLst/>
            <a:rect l="l" t="t" r="r" b="b"/>
            <a:pathLst>
              <a:path w="3882866" h="10299668">
                <a:moveTo>
                  <a:pt x="0" y="0"/>
                </a:moveTo>
                <a:lnTo>
                  <a:pt x="3882866" y="0"/>
                </a:lnTo>
                <a:lnTo>
                  <a:pt x="3882866" y="10299668"/>
                </a:lnTo>
                <a:lnTo>
                  <a:pt x="0" y="102996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3398499" y="4572000"/>
            <a:ext cx="4889469" cy="5715000"/>
          </a:xfrm>
          <a:custGeom>
            <a:avLst/>
            <a:gdLst/>
            <a:ahLst/>
            <a:cxnLst/>
            <a:rect l="l" t="t" r="r" b="b"/>
            <a:pathLst>
              <a:path w="4889469" h="5715000">
                <a:moveTo>
                  <a:pt x="0" y="0"/>
                </a:moveTo>
                <a:lnTo>
                  <a:pt x="4889469" y="0"/>
                </a:lnTo>
                <a:lnTo>
                  <a:pt x="4889469" y="5715000"/>
                </a:lnTo>
                <a:lnTo>
                  <a:pt x="0" y="5715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4001750" y="-12700"/>
            <a:ext cx="4281488" cy="10299668"/>
          </a:xfrm>
          <a:custGeom>
            <a:avLst/>
            <a:gdLst/>
            <a:ahLst/>
            <a:cxnLst/>
            <a:rect l="l" t="t" r="r" b="b"/>
            <a:pathLst>
              <a:path w="4281488" h="10299668">
                <a:moveTo>
                  <a:pt x="0" y="0"/>
                </a:moveTo>
                <a:lnTo>
                  <a:pt x="4281488" y="0"/>
                </a:lnTo>
                <a:lnTo>
                  <a:pt x="4281488" y="10299668"/>
                </a:lnTo>
                <a:lnTo>
                  <a:pt x="0" y="1029966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a:off x="16348095" y="-12700"/>
            <a:ext cx="1935194" cy="10299668"/>
          </a:xfrm>
          <a:custGeom>
            <a:avLst/>
            <a:gdLst/>
            <a:ahLst/>
            <a:cxnLst/>
            <a:rect l="l" t="t" r="r" b="b"/>
            <a:pathLst>
              <a:path w="1935194" h="10299668">
                <a:moveTo>
                  <a:pt x="0" y="0"/>
                </a:moveTo>
                <a:lnTo>
                  <a:pt x="1935194" y="0"/>
                </a:lnTo>
                <a:lnTo>
                  <a:pt x="1935194" y="10299668"/>
                </a:lnTo>
                <a:lnTo>
                  <a:pt x="0" y="1029966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1" name="Freeform 11"/>
          <p:cNvSpPr/>
          <p:nvPr/>
        </p:nvSpPr>
        <p:spPr>
          <a:xfrm>
            <a:off x="16408499" y="-12700"/>
            <a:ext cx="1874710" cy="10299668"/>
          </a:xfrm>
          <a:custGeom>
            <a:avLst/>
            <a:gdLst/>
            <a:ahLst/>
            <a:cxnLst/>
            <a:rect l="l" t="t" r="r" b="b"/>
            <a:pathLst>
              <a:path w="1874710" h="10299668">
                <a:moveTo>
                  <a:pt x="0" y="0"/>
                </a:moveTo>
                <a:lnTo>
                  <a:pt x="1874710" y="0"/>
                </a:lnTo>
                <a:lnTo>
                  <a:pt x="1874710" y="10299668"/>
                </a:lnTo>
                <a:lnTo>
                  <a:pt x="0" y="10299668"/>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2" name="Freeform 12"/>
          <p:cNvSpPr/>
          <p:nvPr/>
        </p:nvSpPr>
        <p:spPr>
          <a:xfrm>
            <a:off x="15557499" y="5384800"/>
            <a:ext cx="2725769" cy="4902232"/>
          </a:xfrm>
          <a:custGeom>
            <a:avLst/>
            <a:gdLst/>
            <a:ahLst/>
            <a:cxnLst/>
            <a:rect l="l" t="t" r="r" b="b"/>
            <a:pathLst>
              <a:path w="2725769" h="4902232">
                <a:moveTo>
                  <a:pt x="0" y="0"/>
                </a:moveTo>
                <a:lnTo>
                  <a:pt x="2725769" y="0"/>
                </a:lnTo>
                <a:lnTo>
                  <a:pt x="2725769" y="4902232"/>
                </a:lnTo>
                <a:lnTo>
                  <a:pt x="0" y="4902232"/>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3" name="Freeform 13"/>
          <p:cNvSpPr/>
          <p:nvPr/>
        </p:nvSpPr>
        <p:spPr>
          <a:xfrm>
            <a:off x="0" y="6019800"/>
            <a:ext cx="673132" cy="4267200"/>
          </a:xfrm>
          <a:custGeom>
            <a:avLst/>
            <a:gdLst/>
            <a:ahLst/>
            <a:cxnLst/>
            <a:rect l="l" t="t" r="r" b="b"/>
            <a:pathLst>
              <a:path w="673132" h="4267200">
                <a:moveTo>
                  <a:pt x="0" y="0"/>
                </a:moveTo>
                <a:lnTo>
                  <a:pt x="673132" y="0"/>
                </a:lnTo>
                <a:lnTo>
                  <a:pt x="673132" y="4267200"/>
                </a:lnTo>
                <a:lnTo>
                  <a:pt x="0" y="42672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4" name="TextBox 14"/>
          <p:cNvSpPr txBox="1"/>
          <p:nvPr/>
        </p:nvSpPr>
        <p:spPr>
          <a:xfrm>
            <a:off x="1117758" y="617220"/>
            <a:ext cx="10725770" cy="6616363"/>
          </a:xfrm>
          <a:prstGeom prst="rect">
            <a:avLst/>
          </a:prstGeom>
        </p:spPr>
        <p:txBody>
          <a:bodyPr lIns="0" tIns="0" rIns="0" bIns="0" rtlCol="0" anchor="t">
            <a:spAutoFit/>
          </a:bodyPr>
          <a:lstStyle/>
          <a:p>
            <a:pPr algn="just">
              <a:lnSpc>
                <a:spcPts val="5832"/>
              </a:lnSpc>
            </a:pPr>
            <a:r>
              <a:rPr lang="en-US" sz="3600" dirty="0">
                <a:latin typeface="Accordion Black"/>
              </a:rPr>
              <a:t>	</a:t>
            </a:r>
            <a:r>
              <a:rPr lang="en-US" sz="3600" dirty="0">
                <a:latin typeface="Times New Roman" panose="02020603050405020304" pitchFamily="18" charset="0"/>
                <a:cs typeface="Times New Roman" panose="02020603050405020304" pitchFamily="18" charset="0"/>
              </a:rPr>
              <a:t>The Recorded history of the district is traced as far back as the third century BCE , The fact that 3 minor rocks edicts of Ashoka are found in District 1ˢᵗ at </a:t>
            </a:r>
            <a:r>
              <a:rPr lang="en-US" sz="3600" dirty="0" err="1">
                <a:latin typeface="Times New Roman" panose="02020603050405020304" pitchFamily="18" charset="0"/>
                <a:cs typeface="Times New Roman" panose="02020603050405020304" pitchFamily="18" charset="0"/>
              </a:rPr>
              <a:t>Maski</a:t>
            </a:r>
            <a:r>
              <a:rPr lang="en-US" sz="3600" dirty="0">
                <a:latin typeface="Times New Roman" panose="02020603050405020304" pitchFamily="18" charset="0"/>
                <a:cs typeface="Times New Roman" panose="02020603050405020304" pitchFamily="18" charset="0"/>
              </a:rPr>
              <a:t> in </a:t>
            </a:r>
            <a:r>
              <a:rPr lang="en-US" sz="3600" dirty="0" err="1">
                <a:latin typeface="Times New Roman" panose="02020603050405020304" pitchFamily="18" charset="0"/>
                <a:cs typeface="Times New Roman" panose="02020603050405020304" pitchFamily="18" charset="0"/>
              </a:rPr>
              <a:t>Lingasuguru</a:t>
            </a:r>
            <a:r>
              <a:rPr lang="en-US" sz="3600" dirty="0">
                <a:latin typeface="Times New Roman" panose="02020603050405020304" pitchFamily="18" charset="0"/>
                <a:cs typeface="Times New Roman" panose="02020603050405020304" pitchFamily="18" charset="0"/>
              </a:rPr>
              <a:t> Taluk and the other 2 are near </a:t>
            </a:r>
            <a:r>
              <a:rPr lang="en-US" sz="3600" dirty="0" err="1">
                <a:latin typeface="Times New Roman" panose="02020603050405020304" pitchFamily="18" charset="0"/>
                <a:cs typeface="Times New Roman" panose="02020603050405020304" pitchFamily="18" charset="0"/>
              </a:rPr>
              <a:t>Koppala</a:t>
            </a:r>
            <a:r>
              <a:rPr lang="en-US" sz="3600" dirty="0">
                <a:latin typeface="Times New Roman" panose="02020603050405020304" pitchFamily="18" charset="0"/>
                <a:cs typeface="Times New Roman" panose="02020603050405020304" pitchFamily="18" charset="0"/>
              </a:rPr>
              <a:t>, which proves that the area was included in the dominion of the great Maurya King Ashoka (273-236 B.C.E) At that time, this region was under the governance of the </a:t>
            </a:r>
            <a:r>
              <a:rPr lang="en-US" sz="3600" dirty="0" err="1">
                <a:latin typeface="Times New Roman" panose="02020603050405020304" pitchFamily="18" charset="0"/>
                <a:cs typeface="Times New Roman" panose="02020603050405020304" pitchFamily="18" charset="0"/>
              </a:rPr>
              <a:t>vicerory</a:t>
            </a:r>
            <a:r>
              <a:rPr lang="en-US" sz="3600" dirty="0">
                <a:latin typeface="Times New Roman" panose="02020603050405020304" pitchFamily="18" charset="0"/>
                <a:cs typeface="Times New Roman" panose="02020603050405020304" pitchFamily="18" charset="0"/>
              </a:rPr>
              <a:t> or </a:t>
            </a:r>
            <a:r>
              <a:rPr lang="en-US" sz="3600" dirty="0" err="1">
                <a:latin typeface="Times New Roman" panose="02020603050405020304" pitchFamily="18" charset="0"/>
                <a:cs typeface="Times New Roman" panose="02020603050405020304" pitchFamily="18" charset="0"/>
              </a:rPr>
              <a:t>Mahamatra</a:t>
            </a:r>
            <a:r>
              <a:rPr lang="en-US" sz="3600" dirty="0">
                <a:latin typeface="Times New Roman" panose="02020603050405020304" pitchFamily="18" charset="0"/>
                <a:cs typeface="Times New Roman" panose="02020603050405020304" pitchFamily="18" charset="0"/>
              </a:rPr>
              <a:t> of Ashoka. Thereafter, the district appears to have been a part of the kingdom of the </a:t>
            </a:r>
            <a:r>
              <a:rPr lang="en-US" sz="3600" dirty="0" err="1">
                <a:latin typeface="Times New Roman" panose="02020603050405020304" pitchFamily="18" charset="0"/>
                <a:cs typeface="Times New Roman" panose="02020603050405020304" pitchFamily="18" charset="0"/>
              </a:rPr>
              <a:t>shatavahanas</a:t>
            </a:r>
            <a:r>
              <a:rPr lang="en-US" sz="3600" dirty="0">
                <a:latin typeface="Times New Roman" panose="02020603050405020304" pitchFamily="18" charset="0"/>
                <a:cs typeface="Times New Roman" panose="02020603050405020304" pitchFamily="18" charset="0"/>
              </a:rPr>
              <a:t>.</a:t>
            </a:r>
          </a:p>
        </p:txBody>
      </p:sp>
      <p:sp>
        <p:nvSpPr>
          <p:cNvPr id="15" name="TextBox 15"/>
          <p:cNvSpPr txBox="1"/>
          <p:nvPr/>
        </p:nvSpPr>
        <p:spPr>
          <a:xfrm>
            <a:off x="12632991" y="8736500"/>
            <a:ext cx="8608323" cy="1254288"/>
          </a:xfrm>
          <a:prstGeom prst="rect">
            <a:avLst/>
          </a:prstGeom>
        </p:spPr>
        <p:txBody>
          <a:bodyPr lIns="0" tIns="0" rIns="0" bIns="0" rtlCol="0" anchor="t">
            <a:spAutoFit/>
          </a:bodyPr>
          <a:lstStyle/>
          <a:p>
            <a:pPr algn="l">
              <a:lnSpc>
                <a:spcPts val="2520"/>
              </a:lnSpc>
            </a:pPr>
            <a:r>
              <a:rPr lang="en-US" sz="2100">
                <a:solidFill>
                  <a:srgbClr val="FFFFFF"/>
                </a:solidFill>
                <a:latin typeface="Times New Roman"/>
              </a:rPr>
              <a:t>Fig Lord Uma - Maheshwari And Lord Ganesh</a:t>
            </a:r>
          </a:p>
        </p:txBody>
      </p:sp>
      <p:grpSp>
        <p:nvGrpSpPr>
          <p:cNvPr id="16" name="Group 16"/>
          <p:cNvGrpSpPr/>
          <p:nvPr/>
        </p:nvGrpSpPr>
        <p:grpSpPr>
          <a:xfrm>
            <a:off x="12541551" y="0"/>
            <a:ext cx="5090160" cy="3994927"/>
            <a:chOff x="0" y="0"/>
            <a:chExt cx="6786880" cy="5326569"/>
          </a:xfrm>
        </p:grpSpPr>
        <p:sp>
          <p:nvSpPr>
            <p:cNvPr id="17" name="Freeform 17"/>
            <p:cNvSpPr/>
            <p:nvPr/>
          </p:nvSpPr>
          <p:spPr>
            <a:xfrm>
              <a:off x="0" y="0"/>
              <a:ext cx="6786880" cy="5326507"/>
            </a:xfrm>
            <a:custGeom>
              <a:avLst/>
              <a:gdLst/>
              <a:ahLst/>
              <a:cxnLst/>
              <a:rect l="l" t="t" r="r" b="b"/>
              <a:pathLst>
                <a:path w="6786880" h="5326507">
                  <a:moveTo>
                    <a:pt x="0" y="0"/>
                  </a:moveTo>
                  <a:lnTo>
                    <a:pt x="6786880" y="0"/>
                  </a:lnTo>
                  <a:lnTo>
                    <a:pt x="6786880" y="5326507"/>
                  </a:lnTo>
                  <a:lnTo>
                    <a:pt x="0" y="5326507"/>
                  </a:lnTo>
                  <a:lnTo>
                    <a:pt x="0" y="0"/>
                  </a:lnTo>
                  <a:close/>
                </a:path>
              </a:pathLst>
            </a:custGeom>
            <a:blipFill>
              <a:blip r:embed="rId18"/>
              <a:stretch>
                <a:fillRect t="-51729" b="-51730"/>
              </a:stretch>
            </a:blipFill>
          </p:spPr>
        </p:sp>
      </p:grpSp>
      <p:grpSp>
        <p:nvGrpSpPr>
          <p:cNvPr id="18" name="Group 18"/>
          <p:cNvGrpSpPr/>
          <p:nvPr/>
        </p:nvGrpSpPr>
        <p:grpSpPr>
          <a:xfrm>
            <a:off x="12541551" y="4437881"/>
            <a:ext cx="5307660" cy="5983238"/>
            <a:chOff x="0" y="0"/>
            <a:chExt cx="7076880" cy="7977651"/>
          </a:xfrm>
        </p:grpSpPr>
        <p:sp>
          <p:nvSpPr>
            <p:cNvPr id="19" name="Freeform 19"/>
            <p:cNvSpPr/>
            <p:nvPr/>
          </p:nvSpPr>
          <p:spPr>
            <a:xfrm>
              <a:off x="0" y="0"/>
              <a:ext cx="7076821" cy="7977632"/>
            </a:xfrm>
            <a:custGeom>
              <a:avLst/>
              <a:gdLst/>
              <a:ahLst/>
              <a:cxnLst/>
              <a:rect l="l" t="t" r="r" b="b"/>
              <a:pathLst>
                <a:path w="7076821" h="7977632">
                  <a:moveTo>
                    <a:pt x="0" y="0"/>
                  </a:moveTo>
                  <a:lnTo>
                    <a:pt x="7076821" y="0"/>
                  </a:lnTo>
                  <a:lnTo>
                    <a:pt x="7076821" y="7977632"/>
                  </a:lnTo>
                  <a:lnTo>
                    <a:pt x="0" y="7977632"/>
                  </a:lnTo>
                  <a:lnTo>
                    <a:pt x="0" y="0"/>
                  </a:lnTo>
                  <a:close/>
                </a:path>
              </a:pathLst>
            </a:custGeom>
            <a:blipFill>
              <a:blip r:embed="rId19"/>
              <a:stretch>
                <a:fillRect t="-15588" b="-15589"/>
              </a:stretch>
            </a:blipFill>
          </p:spPr>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4791364">
            <a:off x="9733720" y="5138738"/>
            <a:ext cx="10474395" cy="9525"/>
            <a:chOff x="0" y="0"/>
            <a:chExt cx="13965860" cy="12700"/>
          </a:xfrm>
        </p:grpSpPr>
        <p:sp>
          <p:nvSpPr>
            <p:cNvPr id="3" name="Freeform 3"/>
            <p:cNvSpPr/>
            <p:nvPr/>
          </p:nvSpPr>
          <p:spPr>
            <a:xfrm>
              <a:off x="0" y="0"/>
              <a:ext cx="13965810" cy="12700"/>
            </a:xfrm>
            <a:custGeom>
              <a:avLst/>
              <a:gdLst/>
              <a:ahLst/>
              <a:cxnLst/>
              <a:rect l="l" t="t" r="r" b="b"/>
              <a:pathLst>
                <a:path w="13965810" h="12700">
                  <a:moveTo>
                    <a:pt x="6350" y="0"/>
                  </a:moveTo>
                  <a:lnTo>
                    <a:pt x="13959460" y="0"/>
                  </a:lnTo>
                  <a:cubicBezTo>
                    <a:pt x="13963016" y="0"/>
                    <a:pt x="13965810" y="2794"/>
                    <a:pt x="13965810" y="6350"/>
                  </a:cubicBezTo>
                  <a:cubicBezTo>
                    <a:pt x="13965810" y="9906"/>
                    <a:pt x="13963016" y="12700"/>
                    <a:pt x="13959460" y="12700"/>
                  </a:cubicBezTo>
                  <a:lnTo>
                    <a:pt x="6350" y="12700"/>
                  </a:lnTo>
                  <a:cubicBezTo>
                    <a:pt x="2794" y="12700"/>
                    <a:pt x="0" y="9906"/>
                    <a:pt x="0" y="6350"/>
                  </a:cubicBezTo>
                  <a:cubicBezTo>
                    <a:pt x="0" y="2794"/>
                    <a:pt x="2794" y="0"/>
                    <a:pt x="6350" y="0"/>
                  </a:cubicBezTo>
                  <a:close/>
                </a:path>
              </a:pathLst>
            </a:custGeom>
            <a:solidFill>
              <a:srgbClr val="FFFFFF"/>
            </a:solidFill>
          </p:spPr>
        </p:sp>
      </p:grpSp>
      <p:grpSp>
        <p:nvGrpSpPr>
          <p:cNvPr id="4" name="Group 4"/>
          <p:cNvGrpSpPr/>
          <p:nvPr/>
        </p:nvGrpSpPr>
        <p:grpSpPr>
          <a:xfrm rot="8776573">
            <a:off x="10401719" y="7899798"/>
            <a:ext cx="8617700" cy="9525"/>
            <a:chOff x="0" y="0"/>
            <a:chExt cx="11490267" cy="12700"/>
          </a:xfrm>
        </p:grpSpPr>
        <p:sp>
          <p:nvSpPr>
            <p:cNvPr id="5" name="Freeform 5"/>
            <p:cNvSpPr/>
            <p:nvPr/>
          </p:nvSpPr>
          <p:spPr>
            <a:xfrm>
              <a:off x="0" y="0"/>
              <a:ext cx="11490325" cy="12700"/>
            </a:xfrm>
            <a:custGeom>
              <a:avLst/>
              <a:gdLst/>
              <a:ahLst/>
              <a:cxnLst/>
              <a:rect l="l" t="t" r="r" b="b"/>
              <a:pathLst>
                <a:path w="11490325" h="12700">
                  <a:moveTo>
                    <a:pt x="6350" y="0"/>
                  </a:moveTo>
                  <a:lnTo>
                    <a:pt x="11483975" y="0"/>
                  </a:lnTo>
                  <a:cubicBezTo>
                    <a:pt x="11487531" y="0"/>
                    <a:pt x="11490325" y="2794"/>
                    <a:pt x="11490325" y="6350"/>
                  </a:cubicBezTo>
                  <a:cubicBezTo>
                    <a:pt x="11490325" y="9906"/>
                    <a:pt x="11487531" y="12700"/>
                    <a:pt x="11483975" y="12700"/>
                  </a:cubicBezTo>
                  <a:lnTo>
                    <a:pt x="6350" y="12700"/>
                  </a:lnTo>
                  <a:cubicBezTo>
                    <a:pt x="2794" y="12700"/>
                    <a:pt x="0" y="9906"/>
                    <a:pt x="0" y="6350"/>
                  </a:cubicBezTo>
                  <a:cubicBezTo>
                    <a:pt x="0" y="2794"/>
                    <a:pt x="2794" y="0"/>
                    <a:pt x="6350" y="0"/>
                  </a:cubicBezTo>
                  <a:close/>
                </a:path>
              </a:pathLst>
            </a:custGeom>
            <a:solidFill>
              <a:srgbClr val="FFFFFF"/>
            </a:solidFill>
          </p:spPr>
        </p:sp>
      </p:grpSp>
      <p:sp>
        <p:nvSpPr>
          <p:cNvPr id="6" name="Freeform 6"/>
          <p:cNvSpPr/>
          <p:nvPr/>
        </p:nvSpPr>
        <p:spPr>
          <a:xfrm>
            <a:off x="13772214" y="-12700"/>
            <a:ext cx="4511041" cy="10299668"/>
          </a:xfrm>
          <a:custGeom>
            <a:avLst/>
            <a:gdLst/>
            <a:ahLst/>
            <a:cxnLst/>
            <a:rect l="l" t="t" r="r" b="b"/>
            <a:pathLst>
              <a:path w="4511041" h="10299668">
                <a:moveTo>
                  <a:pt x="0" y="0"/>
                </a:moveTo>
                <a:lnTo>
                  <a:pt x="4511041" y="0"/>
                </a:lnTo>
                <a:lnTo>
                  <a:pt x="4511041" y="10299668"/>
                </a:lnTo>
                <a:lnTo>
                  <a:pt x="0" y="102996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4405163" y="-12700"/>
            <a:ext cx="3882866" cy="10299668"/>
          </a:xfrm>
          <a:custGeom>
            <a:avLst/>
            <a:gdLst/>
            <a:ahLst/>
            <a:cxnLst/>
            <a:rect l="l" t="t" r="r" b="b"/>
            <a:pathLst>
              <a:path w="3882866" h="10299668">
                <a:moveTo>
                  <a:pt x="0" y="0"/>
                </a:moveTo>
                <a:lnTo>
                  <a:pt x="3882866" y="0"/>
                </a:lnTo>
                <a:lnTo>
                  <a:pt x="3882866" y="10299668"/>
                </a:lnTo>
                <a:lnTo>
                  <a:pt x="0" y="102996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3398499" y="4572000"/>
            <a:ext cx="4889469" cy="5715000"/>
          </a:xfrm>
          <a:custGeom>
            <a:avLst/>
            <a:gdLst/>
            <a:ahLst/>
            <a:cxnLst/>
            <a:rect l="l" t="t" r="r" b="b"/>
            <a:pathLst>
              <a:path w="4889469" h="5715000">
                <a:moveTo>
                  <a:pt x="0" y="0"/>
                </a:moveTo>
                <a:lnTo>
                  <a:pt x="4889469" y="0"/>
                </a:lnTo>
                <a:lnTo>
                  <a:pt x="4889469" y="5715000"/>
                </a:lnTo>
                <a:lnTo>
                  <a:pt x="0" y="5715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4001750" y="-12700"/>
            <a:ext cx="4281488" cy="10299668"/>
          </a:xfrm>
          <a:custGeom>
            <a:avLst/>
            <a:gdLst/>
            <a:ahLst/>
            <a:cxnLst/>
            <a:rect l="l" t="t" r="r" b="b"/>
            <a:pathLst>
              <a:path w="4281488" h="10299668">
                <a:moveTo>
                  <a:pt x="0" y="0"/>
                </a:moveTo>
                <a:lnTo>
                  <a:pt x="4281488" y="0"/>
                </a:lnTo>
                <a:lnTo>
                  <a:pt x="4281488" y="10299668"/>
                </a:lnTo>
                <a:lnTo>
                  <a:pt x="0" y="1029966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a:off x="16348095" y="-12700"/>
            <a:ext cx="1935194" cy="10299668"/>
          </a:xfrm>
          <a:custGeom>
            <a:avLst/>
            <a:gdLst/>
            <a:ahLst/>
            <a:cxnLst/>
            <a:rect l="l" t="t" r="r" b="b"/>
            <a:pathLst>
              <a:path w="1935194" h="10299668">
                <a:moveTo>
                  <a:pt x="0" y="0"/>
                </a:moveTo>
                <a:lnTo>
                  <a:pt x="1935194" y="0"/>
                </a:lnTo>
                <a:lnTo>
                  <a:pt x="1935194" y="10299668"/>
                </a:lnTo>
                <a:lnTo>
                  <a:pt x="0" y="1029966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1" name="Freeform 11"/>
          <p:cNvSpPr/>
          <p:nvPr/>
        </p:nvSpPr>
        <p:spPr>
          <a:xfrm>
            <a:off x="16408499" y="-12700"/>
            <a:ext cx="1874710" cy="10299668"/>
          </a:xfrm>
          <a:custGeom>
            <a:avLst/>
            <a:gdLst/>
            <a:ahLst/>
            <a:cxnLst/>
            <a:rect l="l" t="t" r="r" b="b"/>
            <a:pathLst>
              <a:path w="1874710" h="10299668">
                <a:moveTo>
                  <a:pt x="0" y="0"/>
                </a:moveTo>
                <a:lnTo>
                  <a:pt x="1874710" y="0"/>
                </a:lnTo>
                <a:lnTo>
                  <a:pt x="1874710" y="10299668"/>
                </a:lnTo>
                <a:lnTo>
                  <a:pt x="0" y="10299668"/>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2" name="Freeform 12"/>
          <p:cNvSpPr/>
          <p:nvPr/>
        </p:nvSpPr>
        <p:spPr>
          <a:xfrm>
            <a:off x="15557499" y="5384800"/>
            <a:ext cx="2725769" cy="4902232"/>
          </a:xfrm>
          <a:custGeom>
            <a:avLst/>
            <a:gdLst/>
            <a:ahLst/>
            <a:cxnLst/>
            <a:rect l="l" t="t" r="r" b="b"/>
            <a:pathLst>
              <a:path w="2725769" h="4902232">
                <a:moveTo>
                  <a:pt x="0" y="0"/>
                </a:moveTo>
                <a:lnTo>
                  <a:pt x="2725769" y="0"/>
                </a:lnTo>
                <a:lnTo>
                  <a:pt x="2725769" y="4902232"/>
                </a:lnTo>
                <a:lnTo>
                  <a:pt x="0" y="4902232"/>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3" name="Freeform 13"/>
          <p:cNvSpPr/>
          <p:nvPr/>
        </p:nvSpPr>
        <p:spPr>
          <a:xfrm>
            <a:off x="0" y="6019800"/>
            <a:ext cx="673132" cy="4267200"/>
          </a:xfrm>
          <a:custGeom>
            <a:avLst/>
            <a:gdLst/>
            <a:ahLst/>
            <a:cxnLst/>
            <a:rect l="l" t="t" r="r" b="b"/>
            <a:pathLst>
              <a:path w="673132" h="4267200">
                <a:moveTo>
                  <a:pt x="0" y="0"/>
                </a:moveTo>
                <a:lnTo>
                  <a:pt x="673132" y="0"/>
                </a:lnTo>
                <a:lnTo>
                  <a:pt x="673132" y="4267200"/>
                </a:lnTo>
                <a:lnTo>
                  <a:pt x="0" y="42672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4" name="TextBox 14"/>
          <p:cNvSpPr txBox="1"/>
          <p:nvPr/>
        </p:nvSpPr>
        <p:spPr>
          <a:xfrm>
            <a:off x="1221873" y="4381500"/>
            <a:ext cx="14676117" cy="1574983"/>
          </a:xfrm>
          <a:prstGeom prst="rect">
            <a:avLst/>
          </a:prstGeom>
        </p:spPr>
        <p:txBody>
          <a:bodyPr lIns="0" tIns="0" rIns="0" bIns="0" rtlCol="0" anchor="t">
            <a:spAutoFit/>
          </a:bodyPr>
          <a:lstStyle/>
          <a:p>
            <a:pPr algn="ctr">
              <a:lnSpc>
                <a:spcPts val="12960"/>
              </a:lnSpc>
            </a:pPr>
            <a:r>
              <a:rPr lang="en-US" sz="9600" dirty="0">
                <a:latin typeface="Times New Roman Bold" panose="02020803070505020304" pitchFamily="18" charset="0"/>
                <a:cs typeface="Times New Roman Bold" panose="020208030705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4791364">
            <a:off x="9733720" y="5138738"/>
            <a:ext cx="10474395" cy="9525"/>
            <a:chOff x="0" y="0"/>
            <a:chExt cx="13965860" cy="12700"/>
          </a:xfrm>
        </p:grpSpPr>
        <p:sp>
          <p:nvSpPr>
            <p:cNvPr id="3" name="Freeform 3"/>
            <p:cNvSpPr/>
            <p:nvPr/>
          </p:nvSpPr>
          <p:spPr>
            <a:xfrm>
              <a:off x="0" y="0"/>
              <a:ext cx="13965810" cy="12700"/>
            </a:xfrm>
            <a:custGeom>
              <a:avLst/>
              <a:gdLst/>
              <a:ahLst/>
              <a:cxnLst/>
              <a:rect l="l" t="t" r="r" b="b"/>
              <a:pathLst>
                <a:path w="13965810" h="12700">
                  <a:moveTo>
                    <a:pt x="6350" y="0"/>
                  </a:moveTo>
                  <a:lnTo>
                    <a:pt x="13959460" y="0"/>
                  </a:lnTo>
                  <a:cubicBezTo>
                    <a:pt x="13963016" y="0"/>
                    <a:pt x="13965810" y="2794"/>
                    <a:pt x="13965810" y="6350"/>
                  </a:cubicBezTo>
                  <a:cubicBezTo>
                    <a:pt x="13965810" y="9906"/>
                    <a:pt x="13963016" y="12700"/>
                    <a:pt x="13959460" y="12700"/>
                  </a:cubicBezTo>
                  <a:lnTo>
                    <a:pt x="6350" y="12700"/>
                  </a:lnTo>
                  <a:cubicBezTo>
                    <a:pt x="2794" y="12700"/>
                    <a:pt x="0" y="9906"/>
                    <a:pt x="0" y="6350"/>
                  </a:cubicBezTo>
                  <a:cubicBezTo>
                    <a:pt x="0" y="2794"/>
                    <a:pt x="2794" y="0"/>
                    <a:pt x="6350" y="0"/>
                  </a:cubicBezTo>
                  <a:close/>
                </a:path>
              </a:pathLst>
            </a:custGeom>
            <a:solidFill>
              <a:srgbClr val="FFFFFF"/>
            </a:solidFill>
          </p:spPr>
        </p:sp>
      </p:grpSp>
      <p:grpSp>
        <p:nvGrpSpPr>
          <p:cNvPr id="4" name="Group 4"/>
          <p:cNvGrpSpPr/>
          <p:nvPr/>
        </p:nvGrpSpPr>
        <p:grpSpPr>
          <a:xfrm rot="8776573">
            <a:off x="10401719" y="7899798"/>
            <a:ext cx="8617700" cy="9525"/>
            <a:chOff x="0" y="0"/>
            <a:chExt cx="11490267" cy="12700"/>
          </a:xfrm>
        </p:grpSpPr>
        <p:sp>
          <p:nvSpPr>
            <p:cNvPr id="5" name="Freeform 5"/>
            <p:cNvSpPr/>
            <p:nvPr/>
          </p:nvSpPr>
          <p:spPr>
            <a:xfrm>
              <a:off x="0" y="0"/>
              <a:ext cx="11490325" cy="12700"/>
            </a:xfrm>
            <a:custGeom>
              <a:avLst/>
              <a:gdLst/>
              <a:ahLst/>
              <a:cxnLst/>
              <a:rect l="l" t="t" r="r" b="b"/>
              <a:pathLst>
                <a:path w="11490325" h="12700">
                  <a:moveTo>
                    <a:pt x="6350" y="0"/>
                  </a:moveTo>
                  <a:lnTo>
                    <a:pt x="11483975" y="0"/>
                  </a:lnTo>
                  <a:cubicBezTo>
                    <a:pt x="11487531" y="0"/>
                    <a:pt x="11490325" y="2794"/>
                    <a:pt x="11490325" y="6350"/>
                  </a:cubicBezTo>
                  <a:cubicBezTo>
                    <a:pt x="11490325" y="9906"/>
                    <a:pt x="11487531" y="12700"/>
                    <a:pt x="11483975" y="12700"/>
                  </a:cubicBezTo>
                  <a:lnTo>
                    <a:pt x="6350" y="12700"/>
                  </a:lnTo>
                  <a:cubicBezTo>
                    <a:pt x="2794" y="12700"/>
                    <a:pt x="0" y="9906"/>
                    <a:pt x="0" y="6350"/>
                  </a:cubicBezTo>
                  <a:cubicBezTo>
                    <a:pt x="0" y="2794"/>
                    <a:pt x="2794" y="0"/>
                    <a:pt x="6350" y="0"/>
                  </a:cubicBezTo>
                  <a:close/>
                </a:path>
              </a:pathLst>
            </a:custGeom>
            <a:solidFill>
              <a:srgbClr val="FFFFFF"/>
            </a:solidFill>
          </p:spPr>
        </p:sp>
      </p:grpSp>
      <p:sp>
        <p:nvSpPr>
          <p:cNvPr id="6" name="Freeform 6"/>
          <p:cNvSpPr/>
          <p:nvPr/>
        </p:nvSpPr>
        <p:spPr>
          <a:xfrm>
            <a:off x="13772214" y="-12700"/>
            <a:ext cx="4511041" cy="10299668"/>
          </a:xfrm>
          <a:custGeom>
            <a:avLst/>
            <a:gdLst/>
            <a:ahLst/>
            <a:cxnLst/>
            <a:rect l="l" t="t" r="r" b="b"/>
            <a:pathLst>
              <a:path w="4511041" h="10299668">
                <a:moveTo>
                  <a:pt x="0" y="0"/>
                </a:moveTo>
                <a:lnTo>
                  <a:pt x="4511041" y="0"/>
                </a:lnTo>
                <a:lnTo>
                  <a:pt x="4511041" y="10299668"/>
                </a:lnTo>
                <a:lnTo>
                  <a:pt x="0" y="102996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4405163" y="-12700"/>
            <a:ext cx="3882866" cy="10299668"/>
          </a:xfrm>
          <a:custGeom>
            <a:avLst/>
            <a:gdLst/>
            <a:ahLst/>
            <a:cxnLst/>
            <a:rect l="l" t="t" r="r" b="b"/>
            <a:pathLst>
              <a:path w="3882866" h="10299668">
                <a:moveTo>
                  <a:pt x="0" y="0"/>
                </a:moveTo>
                <a:lnTo>
                  <a:pt x="3882866" y="0"/>
                </a:lnTo>
                <a:lnTo>
                  <a:pt x="3882866" y="10299668"/>
                </a:lnTo>
                <a:lnTo>
                  <a:pt x="0" y="102996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3398499" y="4572000"/>
            <a:ext cx="4889469" cy="5715000"/>
          </a:xfrm>
          <a:custGeom>
            <a:avLst/>
            <a:gdLst/>
            <a:ahLst/>
            <a:cxnLst/>
            <a:rect l="l" t="t" r="r" b="b"/>
            <a:pathLst>
              <a:path w="4889469" h="5715000">
                <a:moveTo>
                  <a:pt x="0" y="0"/>
                </a:moveTo>
                <a:lnTo>
                  <a:pt x="4889469" y="0"/>
                </a:lnTo>
                <a:lnTo>
                  <a:pt x="4889469" y="5715000"/>
                </a:lnTo>
                <a:lnTo>
                  <a:pt x="0" y="5715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4001750" y="-12700"/>
            <a:ext cx="4281488" cy="10299668"/>
          </a:xfrm>
          <a:custGeom>
            <a:avLst/>
            <a:gdLst/>
            <a:ahLst/>
            <a:cxnLst/>
            <a:rect l="l" t="t" r="r" b="b"/>
            <a:pathLst>
              <a:path w="4281488" h="10299668">
                <a:moveTo>
                  <a:pt x="0" y="0"/>
                </a:moveTo>
                <a:lnTo>
                  <a:pt x="4281488" y="0"/>
                </a:lnTo>
                <a:lnTo>
                  <a:pt x="4281488" y="10299668"/>
                </a:lnTo>
                <a:lnTo>
                  <a:pt x="0" y="1029966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a:off x="16348095" y="-12700"/>
            <a:ext cx="1935194" cy="10299668"/>
          </a:xfrm>
          <a:custGeom>
            <a:avLst/>
            <a:gdLst/>
            <a:ahLst/>
            <a:cxnLst/>
            <a:rect l="l" t="t" r="r" b="b"/>
            <a:pathLst>
              <a:path w="1935194" h="10299668">
                <a:moveTo>
                  <a:pt x="0" y="0"/>
                </a:moveTo>
                <a:lnTo>
                  <a:pt x="1935194" y="0"/>
                </a:lnTo>
                <a:lnTo>
                  <a:pt x="1935194" y="10299668"/>
                </a:lnTo>
                <a:lnTo>
                  <a:pt x="0" y="1029966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1" name="Freeform 11"/>
          <p:cNvSpPr/>
          <p:nvPr/>
        </p:nvSpPr>
        <p:spPr>
          <a:xfrm>
            <a:off x="16408499" y="-12700"/>
            <a:ext cx="1874710" cy="10299668"/>
          </a:xfrm>
          <a:custGeom>
            <a:avLst/>
            <a:gdLst/>
            <a:ahLst/>
            <a:cxnLst/>
            <a:rect l="l" t="t" r="r" b="b"/>
            <a:pathLst>
              <a:path w="1874710" h="10299668">
                <a:moveTo>
                  <a:pt x="0" y="0"/>
                </a:moveTo>
                <a:lnTo>
                  <a:pt x="1874710" y="0"/>
                </a:lnTo>
                <a:lnTo>
                  <a:pt x="1874710" y="10299668"/>
                </a:lnTo>
                <a:lnTo>
                  <a:pt x="0" y="10299668"/>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2" name="Freeform 12"/>
          <p:cNvSpPr/>
          <p:nvPr/>
        </p:nvSpPr>
        <p:spPr>
          <a:xfrm>
            <a:off x="15557499" y="5384800"/>
            <a:ext cx="2725769" cy="4902232"/>
          </a:xfrm>
          <a:custGeom>
            <a:avLst/>
            <a:gdLst/>
            <a:ahLst/>
            <a:cxnLst/>
            <a:rect l="l" t="t" r="r" b="b"/>
            <a:pathLst>
              <a:path w="2725769" h="4902232">
                <a:moveTo>
                  <a:pt x="0" y="0"/>
                </a:moveTo>
                <a:lnTo>
                  <a:pt x="2725769" y="0"/>
                </a:lnTo>
                <a:lnTo>
                  <a:pt x="2725769" y="4902232"/>
                </a:lnTo>
                <a:lnTo>
                  <a:pt x="0" y="4902232"/>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3" name="Freeform 13"/>
          <p:cNvSpPr/>
          <p:nvPr/>
        </p:nvSpPr>
        <p:spPr>
          <a:xfrm>
            <a:off x="0" y="6019800"/>
            <a:ext cx="673132" cy="4267200"/>
          </a:xfrm>
          <a:custGeom>
            <a:avLst/>
            <a:gdLst/>
            <a:ahLst/>
            <a:cxnLst/>
            <a:rect l="l" t="t" r="r" b="b"/>
            <a:pathLst>
              <a:path w="673132" h="4267200">
                <a:moveTo>
                  <a:pt x="0" y="0"/>
                </a:moveTo>
                <a:lnTo>
                  <a:pt x="673132" y="0"/>
                </a:lnTo>
                <a:lnTo>
                  <a:pt x="673132" y="4267200"/>
                </a:lnTo>
                <a:lnTo>
                  <a:pt x="0" y="42672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4" name="TextBox 14"/>
          <p:cNvSpPr txBox="1"/>
          <p:nvPr/>
        </p:nvSpPr>
        <p:spPr>
          <a:xfrm>
            <a:off x="673132" y="789499"/>
            <a:ext cx="10801905" cy="702115"/>
          </a:xfrm>
          <a:prstGeom prst="rect">
            <a:avLst/>
          </a:prstGeom>
        </p:spPr>
        <p:txBody>
          <a:bodyPr wrap="square" lIns="0" tIns="0" rIns="0" bIns="0" rtlCol="0" anchor="t">
            <a:spAutoFit/>
          </a:bodyPr>
          <a:lstStyle/>
          <a:p>
            <a:pPr algn="l">
              <a:lnSpc>
                <a:spcPts val="5759"/>
              </a:lnSpc>
            </a:pPr>
            <a:r>
              <a:rPr lang="en-US" sz="4800" dirty="0">
                <a:latin typeface="Times New Roman Bold"/>
              </a:rPr>
              <a:t>TABLE OF CONTENTS</a:t>
            </a:r>
          </a:p>
        </p:txBody>
      </p:sp>
      <p:sp>
        <p:nvSpPr>
          <p:cNvPr id="15" name="TextBox 15"/>
          <p:cNvSpPr txBox="1"/>
          <p:nvPr/>
        </p:nvSpPr>
        <p:spPr>
          <a:xfrm>
            <a:off x="1123245" y="1943100"/>
            <a:ext cx="14420536" cy="5100563"/>
          </a:xfrm>
          <a:prstGeom prst="rect">
            <a:avLst/>
          </a:prstGeom>
        </p:spPr>
        <p:txBody>
          <a:bodyPr wrap="square" lIns="0" tIns="0" rIns="0" bIns="0" rtlCol="0" anchor="t">
            <a:spAutoFit/>
          </a:bodyPr>
          <a:lstStyle/>
          <a:p>
            <a:pPr marL="921702" lvl="2" indent="-457200" algn="l">
              <a:lnSpc>
                <a:spcPts val="3960"/>
              </a:lnSpc>
              <a:buFont typeface="Wingdings" panose="05000000000000000000" pitchFamily="2" charset="2"/>
              <a:buChar char="q"/>
            </a:pPr>
            <a:r>
              <a:rPr lang="en-US" sz="3300" dirty="0">
                <a:latin typeface="Times New Roman" panose="02020603050405020304" pitchFamily="18" charset="0"/>
                <a:cs typeface="Times New Roman" panose="02020603050405020304" pitchFamily="18" charset="0"/>
              </a:rPr>
              <a:t>MODULE 1: ORGANIC FARMING AND WAST  MANAGEMENT</a:t>
            </a:r>
          </a:p>
          <a:p>
            <a:pPr marL="921702" lvl="2" indent="-457200" algn="l">
              <a:lnSpc>
                <a:spcPts val="3960"/>
              </a:lnSpc>
              <a:buFont typeface="Wingdings" panose="05000000000000000000" pitchFamily="2" charset="2"/>
              <a:buChar char="q"/>
            </a:pPr>
            <a:endParaRPr lang="en-US" sz="3300" dirty="0">
              <a:latin typeface="Times New Roman" panose="02020603050405020304" pitchFamily="18" charset="0"/>
              <a:cs typeface="Times New Roman" panose="02020603050405020304" pitchFamily="18" charset="0"/>
            </a:endParaRPr>
          </a:p>
          <a:p>
            <a:pPr marL="921702" lvl="2" indent="-457200" algn="l">
              <a:lnSpc>
                <a:spcPts val="3960"/>
              </a:lnSpc>
              <a:buFont typeface="Wingdings" panose="05000000000000000000" pitchFamily="2" charset="2"/>
              <a:buChar char="q"/>
            </a:pPr>
            <a:r>
              <a:rPr lang="en-US" sz="3300" dirty="0">
                <a:latin typeface="Times New Roman" panose="02020603050405020304" pitchFamily="18" charset="0"/>
                <a:cs typeface="Times New Roman" panose="02020603050405020304" pitchFamily="18" charset="0"/>
              </a:rPr>
              <a:t>MODULE 2: WATER CONSERVATIVE</a:t>
            </a:r>
          </a:p>
          <a:p>
            <a:pPr marL="921702" lvl="2" indent="-457200" algn="l">
              <a:lnSpc>
                <a:spcPts val="3960"/>
              </a:lnSpc>
              <a:buFont typeface="Wingdings" panose="05000000000000000000" pitchFamily="2" charset="2"/>
              <a:buChar char="q"/>
            </a:pPr>
            <a:endParaRPr lang="en-US" sz="3300" dirty="0">
              <a:latin typeface="Times New Roman" panose="02020603050405020304" pitchFamily="18" charset="0"/>
              <a:cs typeface="Times New Roman" panose="02020603050405020304" pitchFamily="18" charset="0"/>
            </a:endParaRPr>
          </a:p>
          <a:p>
            <a:pPr marL="921702" lvl="2" indent="-457200" algn="l">
              <a:lnSpc>
                <a:spcPts val="3960"/>
              </a:lnSpc>
              <a:buFont typeface="Wingdings" panose="05000000000000000000" pitchFamily="2" charset="2"/>
              <a:buChar char="q"/>
            </a:pPr>
            <a:r>
              <a:rPr lang="en-US" sz="3300" dirty="0">
                <a:latin typeface="Times New Roman" panose="02020603050405020304" pitchFamily="18" charset="0"/>
                <a:cs typeface="Times New Roman" panose="02020603050405020304" pitchFamily="18" charset="0"/>
              </a:rPr>
              <a:t>MODULE 3: FOODWALK</a:t>
            </a:r>
          </a:p>
          <a:p>
            <a:pPr marL="921702" lvl="2" indent="-457200" algn="l">
              <a:lnSpc>
                <a:spcPts val="3960"/>
              </a:lnSpc>
              <a:buFont typeface="Wingdings" panose="05000000000000000000" pitchFamily="2" charset="2"/>
              <a:buChar char="q"/>
            </a:pPr>
            <a:endParaRPr lang="en-US" sz="3300" dirty="0">
              <a:latin typeface="Times New Roman" panose="02020603050405020304" pitchFamily="18" charset="0"/>
              <a:cs typeface="Times New Roman" panose="02020603050405020304" pitchFamily="18" charset="0"/>
            </a:endParaRPr>
          </a:p>
          <a:p>
            <a:pPr marL="921702" lvl="2" indent="-457200" algn="l">
              <a:lnSpc>
                <a:spcPts val="3960"/>
              </a:lnSpc>
              <a:buFont typeface="Wingdings" panose="05000000000000000000" pitchFamily="2" charset="2"/>
              <a:buChar char="q"/>
            </a:pPr>
            <a:r>
              <a:rPr lang="en-US" sz="3300" dirty="0">
                <a:latin typeface="Times New Roman" panose="02020603050405020304" pitchFamily="18" charset="0"/>
                <a:cs typeface="Times New Roman" panose="02020603050405020304" pitchFamily="18" charset="0"/>
              </a:rPr>
              <a:t>MODULE 4: PLANTATION AND ADAPTION OF TREE</a:t>
            </a:r>
          </a:p>
          <a:p>
            <a:pPr marL="921702" lvl="2" indent="-457200" algn="l">
              <a:lnSpc>
                <a:spcPts val="3960"/>
              </a:lnSpc>
              <a:buFont typeface="Wingdings" panose="05000000000000000000" pitchFamily="2" charset="2"/>
              <a:buChar char="q"/>
            </a:pPr>
            <a:endParaRPr lang="en-US" sz="3300" dirty="0">
              <a:latin typeface="Times New Roman" panose="02020603050405020304" pitchFamily="18" charset="0"/>
              <a:cs typeface="Times New Roman" panose="02020603050405020304" pitchFamily="18" charset="0"/>
            </a:endParaRPr>
          </a:p>
          <a:p>
            <a:pPr marL="921702" lvl="2" indent="-457200" algn="l">
              <a:lnSpc>
                <a:spcPts val="3960"/>
              </a:lnSpc>
              <a:buFont typeface="Wingdings" panose="05000000000000000000" pitchFamily="2" charset="2"/>
              <a:buChar char="q"/>
            </a:pPr>
            <a:r>
              <a:rPr lang="en-US" sz="3300" dirty="0">
                <a:latin typeface="Times New Roman" panose="02020603050405020304" pitchFamily="18" charset="0"/>
                <a:cs typeface="Times New Roman" panose="02020603050405020304" pitchFamily="18" charset="0"/>
              </a:rPr>
              <a:t>MODULE 5: HERITAGE WALK AND CRAFT CORNER</a:t>
            </a:r>
          </a:p>
          <a:p>
            <a:pPr marL="921702" lvl="2" indent="-457200" algn="l">
              <a:lnSpc>
                <a:spcPts val="3960"/>
              </a:lnSpc>
              <a:buFont typeface="Wingdings" panose="05000000000000000000" pitchFamily="2" charset="2"/>
              <a:buChar char="q"/>
            </a:pPr>
            <a:endParaRPr lang="en-US" sz="33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4791364">
            <a:off x="9733720" y="5138738"/>
            <a:ext cx="10474395" cy="9525"/>
            <a:chOff x="0" y="0"/>
            <a:chExt cx="13965860" cy="12700"/>
          </a:xfrm>
        </p:grpSpPr>
        <p:sp>
          <p:nvSpPr>
            <p:cNvPr id="3" name="Freeform 3"/>
            <p:cNvSpPr/>
            <p:nvPr/>
          </p:nvSpPr>
          <p:spPr>
            <a:xfrm>
              <a:off x="0" y="0"/>
              <a:ext cx="13965810" cy="12700"/>
            </a:xfrm>
            <a:custGeom>
              <a:avLst/>
              <a:gdLst/>
              <a:ahLst/>
              <a:cxnLst/>
              <a:rect l="l" t="t" r="r" b="b"/>
              <a:pathLst>
                <a:path w="13965810" h="12700">
                  <a:moveTo>
                    <a:pt x="6350" y="0"/>
                  </a:moveTo>
                  <a:lnTo>
                    <a:pt x="13959460" y="0"/>
                  </a:lnTo>
                  <a:cubicBezTo>
                    <a:pt x="13963016" y="0"/>
                    <a:pt x="13965810" y="2794"/>
                    <a:pt x="13965810" y="6350"/>
                  </a:cubicBezTo>
                  <a:cubicBezTo>
                    <a:pt x="13965810" y="9906"/>
                    <a:pt x="13963016" y="12700"/>
                    <a:pt x="13959460" y="12700"/>
                  </a:cubicBezTo>
                  <a:lnTo>
                    <a:pt x="6350" y="12700"/>
                  </a:lnTo>
                  <a:cubicBezTo>
                    <a:pt x="2794" y="12700"/>
                    <a:pt x="0" y="9906"/>
                    <a:pt x="0" y="6350"/>
                  </a:cubicBezTo>
                  <a:cubicBezTo>
                    <a:pt x="0" y="2794"/>
                    <a:pt x="2794" y="0"/>
                    <a:pt x="6350" y="0"/>
                  </a:cubicBezTo>
                  <a:close/>
                </a:path>
              </a:pathLst>
            </a:custGeom>
            <a:solidFill>
              <a:srgbClr val="FFFFFF"/>
            </a:solidFill>
          </p:spPr>
        </p:sp>
      </p:grpSp>
      <p:grpSp>
        <p:nvGrpSpPr>
          <p:cNvPr id="4" name="Group 4"/>
          <p:cNvGrpSpPr/>
          <p:nvPr/>
        </p:nvGrpSpPr>
        <p:grpSpPr>
          <a:xfrm rot="8776573">
            <a:off x="10401719" y="7899798"/>
            <a:ext cx="8617700" cy="9525"/>
            <a:chOff x="0" y="0"/>
            <a:chExt cx="11490267" cy="12700"/>
          </a:xfrm>
        </p:grpSpPr>
        <p:sp>
          <p:nvSpPr>
            <p:cNvPr id="5" name="Freeform 5"/>
            <p:cNvSpPr/>
            <p:nvPr/>
          </p:nvSpPr>
          <p:spPr>
            <a:xfrm>
              <a:off x="0" y="0"/>
              <a:ext cx="11490325" cy="12700"/>
            </a:xfrm>
            <a:custGeom>
              <a:avLst/>
              <a:gdLst/>
              <a:ahLst/>
              <a:cxnLst/>
              <a:rect l="l" t="t" r="r" b="b"/>
              <a:pathLst>
                <a:path w="11490325" h="12700">
                  <a:moveTo>
                    <a:pt x="6350" y="0"/>
                  </a:moveTo>
                  <a:lnTo>
                    <a:pt x="11483975" y="0"/>
                  </a:lnTo>
                  <a:cubicBezTo>
                    <a:pt x="11487531" y="0"/>
                    <a:pt x="11490325" y="2794"/>
                    <a:pt x="11490325" y="6350"/>
                  </a:cubicBezTo>
                  <a:cubicBezTo>
                    <a:pt x="11490325" y="9906"/>
                    <a:pt x="11487531" y="12700"/>
                    <a:pt x="11483975" y="12700"/>
                  </a:cubicBezTo>
                  <a:lnTo>
                    <a:pt x="6350" y="12700"/>
                  </a:lnTo>
                  <a:cubicBezTo>
                    <a:pt x="2794" y="12700"/>
                    <a:pt x="0" y="9906"/>
                    <a:pt x="0" y="6350"/>
                  </a:cubicBezTo>
                  <a:cubicBezTo>
                    <a:pt x="0" y="2794"/>
                    <a:pt x="2794" y="0"/>
                    <a:pt x="6350" y="0"/>
                  </a:cubicBezTo>
                  <a:close/>
                </a:path>
              </a:pathLst>
            </a:custGeom>
            <a:solidFill>
              <a:srgbClr val="FFFFFF"/>
            </a:solidFill>
          </p:spPr>
        </p:sp>
      </p:grpSp>
      <p:sp>
        <p:nvSpPr>
          <p:cNvPr id="6" name="Freeform 6"/>
          <p:cNvSpPr/>
          <p:nvPr/>
        </p:nvSpPr>
        <p:spPr>
          <a:xfrm>
            <a:off x="13772214" y="-12700"/>
            <a:ext cx="4511041" cy="10299668"/>
          </a:xfrm>
          <a:custGeom>
            <a:avLst/>
            <a:gdLst/>
            <a:ahLst/>
            <a:cxnLst/>
            <a:rect l="l" t="t" r="r" b="b"/>
            <a:pathLst>
              <a:path w="4511041" h="10299668">
                <a:moveTo>
                  <a:pt x="0" y="0"/>
                </a:moveTo>
                <a:lnTo>
                  <a:pt x="4511041" y="0"/>
                </a:lnTo>
                <a:lnTo>
                  <a:pt x="4511041" y="10299668"/>
                </a:lnTo>
                <a:lnTo>
                  <a:pt x="0" y="102996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4405163" y="-12700"/>
            <a:ext cx="3882866" cy="10299668"/>
          </a:xfrm>
          <a:custGeom>
            <a:avLst/>
            <a:gdLst/>
            <a:ahLst/>
            <a:cxnLst/>
            <a:rect l="l" t="t" r="r" b="b"/>
            <a:pathLst>
              <a:path w="3882866" h="10299668">
                <a:moveTo>
                  <a:pt x="0" y="0"/>
                </a:moveTo>
                <a:lnTo>
                  <a:pt x="3882866" y="0"/>
                </a:lnTo>
                <a:lnTo>
                  <a:pt x="3882866" y="10299668"/>
                </a:lnTo>
                <a:lnTo>
                  <a:pt x="0" y="102996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3398499" y="4572000"/>
            <a:ext cx="4889469" cy="5715000"/>
          </a:xfrm>
          <a:custGeom>
            <a:avLst/>
            <a:gdLst/>
            <a:ahLst/>
            <a:cxnLst/>
            <a:rect l="l" t="t" r="r" b="b"/>
            <a:pathLst>
              <a:path w="4889469" h="5715000">
                <a:moveTo>
                  <a:pt x="0" y="0"/>
                </a:moveTo>
                <a:lnTo>
                  <a:pt x="4889469" y="0"/>
                </a:lnTo>
                <a:lnTo>
                  <a:pt x="4889469" y="5715000"/>
                </a:lnTo>
                <a:lnTo>
                  <a:pt x="0" y="5715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4001750" y="-12700"/>
            <a:ext cx="4281488" cy="10299668"/>
          </a:xfrm>
          <a:custGeom>
            <a:avLst/>
            <a:gdLst/>
            <a:ahLst/>
            <a:cxnLst/>
            <a:rect l="l" t="t" r="r" b="b"/>
            <a:pathLst>
              <a:path w="4281488" h="10299668">
                <a:moveTo>
                  <a:pt x="0" y="0"/>
                </a:moveTo>
                <a:lnTo>
                  <a:pt x="4281488" y="0"/>
                </a:lnTo>
                <a:lnTo>
                  <a:pt x="4281488" y="10299668"/>
                </a:lnTo>
                <a:lnTo>
                  <a:pt x="0" y="1029966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a:off x="16348095" y="-12700"/>
            <a:ext cx="1935194" cy="10299668"/>
          </a:xfrm>
          <a:custGeom>
            <a:avLst/>
            <a:gdLst/>
            <a:ahLst/>
            <a:cxnLst/>
            <a:rect l="l" t="t" r="r" b="b"/>
            <a:pathLst>
              <a:path w="1935194" h="10299668">
                <a:moveTo>
                  <a:pt x="0" y="0"/>
                </a:moveTo>
                <a:lnTo>
                  <a:pt x="1935194" y="0"/>
                </a:lnTo>
                <a:lnTo>
                  <a:pt x="1935194" y="10299668"/>
                </a:lnTo>
                <a:lnTo>
                  <a:pt x="0" y="1029966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1" name="Freeform 11"/>
          <p:cNvSpPr/>
          <p:nvPr/>
        </p:nvSpPr>
        <p:spPr>
          <a:xfrm>
            <a:off x="16408499" y="-12700"/>
            <a:ext cx="1874710" cy="10299668"/>
          </a:xfrm>
          <a:custGeom>
            <a:avLst/>
            <a:gdLst/>
            <a:ahLst/>
            <a:cxnLst/>
            <a:rect l="l" t="t" r="r" b="b"/>
            <a:pathLst>
              <a:path w="1874710" h="10299668">
                <a:moveTo>
                  <a:pt x="0" y="0"/>
                </a:moveTo>
                <a:lnTo>
                  <a:pt x="1874710" y="0"/>
                </a:lnTo>
                <a:lnTo>
                  <a:pt x="1874710" y="10299668"/>
                </a:lnTo>
                <a:lnTo>
                  <a:pt x="0" y="10299668"/>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2" name="Freeform 12"/>
          <p:cNvSpPr/>
          <p:nvPr/>
        </p:nvSpPr>
        <p:spPr>
          <a:xfrm>
            <a:off x="15557499" y="5384800"/>
            <a:ext cx="2725769" cy="4902232"/>
          </a:xfrm>
          <a:custGeom>
            <a:avLst/>
            <a:gdLst/>
            <a:ahLst/>
            <a:cxnLst/>
            <a:rect l="l" t="t" r="r" b="b"/>
            <a:pathLst>
              <a:path w="2725769" h="4902232">
                <a:moveTo>
                  <a:pt x="0" y="0"/>
                </a:moveTo>
                <a:lnTo>
                  <a:pt x="2725769" y="0"/>
                </a:lnTo>
                <a:lnTo>
                  <a:pt x="2725769" y="4902232"/>
                </a:lnTo>
                <a:lnTo>
                  <a:pt x="0" y="4902232"/>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3" name="Freeform 13"/>
          <p:cNvSpPr/>
          <p:nvPr/>
        </p:nvSpPr>
        <p:spPr>
          <a:xfrm>
            <a:off x="0" y="6019800"/>
            <a:ext cx="673132" cy="4267200"/>
          </a:xfrm>
          <a:custGeom>
            <a:avLst/>
            <a:gdLst/>
            <a:ahLst/>
            <a:cxnLst/>
            <a:rect l="l" t="t" r="r" b="b"/>
            <a:pathLst>
              <a:path w="673132" h="4267200">
                <a:moveTo>
                  <a:pt x="0" y="0"/>
                </a:moveTo>
                <a:lnTo>
                  <a:pt x="673132" y="0"/>
                </a:lnTo>
                <a:lnTo>
                  <a:pt x="673132" y="4267200"/>
                </a:lnTo>
                <a:lnTo>
                  <a:pt x="0" y="42672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4" name="TextBox 14"/>
          <p:cNvSpPr txBox="1"/>
          <p:nvPr/>
        </p:nvSpPr>
        <p:spPr>
          <a:xfrm>
            <a:off x="-296209" y="647700"/>
            <a:ext cx="11950008" cy="10815461"/>
          </a:xfrm>
          <a:prstGeom prst="rect">
            <a:avLst/>
          </a:prstGeom>
        </p:spPr>
        <p:txBody>
          <a:bodyPr wrap="square" lIns="0" tIns="0" rIns="0" bIns="0" rtlCol="0" anchor="t">
            <a:spAutoFit/>
          </a:bodyPr>
          <a:lstStyle/>
          <a:p>
            <a:pPr algn="l">
              <a:lnSpc>
                <a:spcPts val="3240"/>
              </a:lnSpc>
            </a:pPr>
            <a:r>
              <a:rPr lang="en-US" sz="2800" dirty="0">
                <a:latin typeface="Times New Roman Bold" panose="02020803070505020304" pitchFamily="18" charset="0"/>
                <a:cs typeface="Times New Roman Bold" panose="02020803070505020304" pitchFamily="18" charset="0"/>
              </a:rPr>
              <a:t>        </a:t>
            </a:r>
          </a:p>
          <a:p>
            <a:pPr algn="l">
              <a:lnSpc>
                <a:spcPts val="3240"/>
              </a:lnSpc>
            </a:pPr>
            <a:r>
              <a:rPr lang="en-US" sz="2800" dirty="0">
                <a:latin typeface="Times New Roman Bold" panose="02020803070505020304" pitchFamily="18" charset="0"/>
                <a:cs typeface="Times New Roman Bold" panose="02020803070505020304" pitchFamily="18" charset="0"/>
              </a:rPr>
              <a:t>        </a:t>
            </a:r>
            <a:r>
              <a:rPr lang="en-US" sz="3600" dirty="0">
                <a:latin typeface="Times New Roman Bold" panose="02020803070505020304" pitchFamily="18" charset="0"/>
                <a:cs typeface="Times New Roman Bold" panose="02020803070505020304" pitchFamily="18" charset="0"/>
              </a:rPr>
              <a:t>Introduction </a:t>
            </a:r>
          </a:p>
          <a:p>
            <a:pPr algn="l">
              <a:lnSpc>
                <a:spcPts val="3240"/>
              </a:lnSpc>
            </a:pPr>
            <a:endParaRPr lang="en-US" sz="3600" dirty="0">
              <a:latin typeface="Times New Roman Bold" panose="02020803070505020304" pitchFamily="18" charset="0"/>
              <a:cs typeface="Times New Roman Bold" panose="02020803070505020304" pitchFamily="18" charset="0"/>
            </a:endParaRPr>
          </a:p>
          <a:p>
            <a:pPr marL="921702" lvl="2" indent="-457200" algn="just">
              <a:lnSpc>
                <a:spcPts val="3960"/>
              </a:lnSpc>
              <a:buFont typeface="Wingdings" panose="05000000000000000000" pitchFamily="2" charset="2"/>
              <a:buChar char="v"/>
            </a:pPr>
            <a:r>
              <a:rPr lang="en-US" sz="3300" dirty="0">
                <a:latin typeface="Times New Roman" panose="02020603050405020304" pitchFamily="18" charset="0"/>
                <a:cs typeface="Times New Roman" panose="02020603050405020304" pitchFamily="18" charset="0"/>
              </a:rPr>
              <a:t> Organic Farming has emerged as a sustainable and environmentally friendly alternative to conventional agriculture, promoting soil health, biodiversity, and overall ecosystem balance. This essay delves into the principles and practices of organic farming, where the cultivation of tomatoes, corn, and vegetables is carried.</a:t>
            </a:r>
          </a:p>
          <a:p>
            <a:pPr marL="570071" lvl="2" indent="-190024" algn="just">
              <a:lnSpc>
                <a:spcPts val="3240"/>
              </a:lnSpc>
            </a:pPr>
            <a:r>
              <a:rPr lang="en-US" sz="2700" dirty="0">
                <a:latin typeface="Times New Roman" panose="02020603050405020304" pitchFamily="18" charset="0"/>
                <a:cs typeface="Times New Roman" panose="02020603050405020304" pitchFamily="18" charset="0"/>
              </a:rPr>
              <a:t>    </a:t>
            </a:r>
          </a:p>
          <a:p>
            <a:pPr marL="633412" lvl="2" indent="-211137" algn="just">
              <a:lnSpc>
                <a:spcPts val="3600"/>
              </a:lnSpc>
            </a:pPr>
            <a:r>
              <a:rPr lang="en-US" sz="3200" dirty="0">
                <a:latin typeface="Times New Roman" panose="02020603050405020304" pitchFamily="18" charset="0"/>
                <a:cs typeface="Times New Roman" panose="02020603050405020304" pitchFamily="18" charset="0"/>
              </a:rPr>
              <a:t>     </a:t>
            </a:r>
            <a:r>
              <a:rPr lang="en-US" sz="3200" dirty="0">
                <a:latin typeface="Times New Roman Bold" panose="02020803070505020304" pitchFamily="18" charset="0"/>
                <a:cs typeface="Times New Roman Bold" panose="02020803070505020304" pitchFamily="18" charset="0"/>
              </a:rPr>
              <a:t>Principles And Practices Of Organic Farming </a:t>
            </a:r>
          </a:p>
          <a:p>
            <a:pPr marL="633412" lvl="2" indent="-211137" algn="just">
              <a:lnSpc>
                <a:spcPts val="3600"/>
              </a:lnSpc>
            </a:pPr>
            <a:endParaRPr lang="en-US" sz="3000" dirty="0">
              <a:latin typeface="Times New Roman" panose="02020603050405020304" pitchFamily="18" charset="0"/>
              <a:cs typeface="Times New Roman" panose="02020603050405020304" pitchFamily="18" charset="0"/>
            </a:endParaRPr>
          </a:p>
          <a:p>
            <a:pPr marL="837247" lvl="2" indent="-457200" algn="l">
              <a:lnSpc>
                <a:spcPts val="3240"/>
              </a:lnSpc>
              <a:buFont typeface="Wingdings" panose="05000000000000000000" pitchFamily="2" charset="2"/>
              <a:buChar char="v"/>
            </a:pPr>
            <a:r>
              <a:rPr lang="en-US" sz="2700" dirty="0">
                <a:latin typeface="Times New Roman" panose="02020603050405020304" pitchFamily="18" charset="0"/>
                <a:cs typeface="Times New Roman" panose="02020603050405020304" pitchFamily="18" charset="0"/>
              </a:rPr>
              <a:t> Soil Health Management : </a:t>
            </a:r>
          </a:p>
          <a:p>
            <a:pPr marL="665083" lvl="2" indent="-221694" algn="just">
              <a:lnSpc>
                <a:spcPts val="3778"/>
              </a:lnSpc>
            </a:pPr>
            <a:r>
              <a:rPr lang="en-US" sz="3150" dirty="0">
                <a:latin typeface="Times New Roman" panose="02020603050405020304" pitchFamily="18" charset="0"/>
                <a:cs typeface="Times New Roman" panose="02020603050405020304" pitchFamily="18" charset="0"/>
              </a:rPr>
              <a:t>	Importance of healthy soil and Soil  conservation methods</a:t>
            </a:r>
          </a:p>
          <a:p>
            <a:pPr marL="665083" lvl="2" indent="-221694" algn="just">
              <a:lnSpc>
                <a:spcPts val="3778"/>
              </a:lnSpc>
            </a:pPr>
            <a:r>
              <a:rPr lang="en-US" sz="3150" dirty="0">
                <a:latin typeface="Times New Roman" panose="02020603050405020304" pitchFamily="18" charset="0"/>
                <a:cs typeface="Times New Roman" panose="02020603050405020304" pitchFamily="18" charset="0"/>
              </a:rPr>
              <a:t> 	in organic farming. Cover cropping and crop rotation.</a:t>
            </a:r>
          </a:p>
          <a:p>
            <a:pPr marL="837247" lvl="2" indent="-457200" algn="l">
              <a:lnSpc>
                <a:spcPts val="3240"/>
              </a:lnSpc>
              <a:buFont typeface="Wingdings" panose="05000000000000000000" pitchFamily="2" charset="2"/>
              <a:buChar char="v"/>
            </a:pPr>
            <a:r>
              <a:rPr lang="en-US" sz="2700" dirty="0">
                <a:latin typeface="Times New Roman" panose="02020603050405020304" pitchFamily="18" charset="0"/>
                <a:cs typeface="Times New Roman" panose="02020603050405020304" pitchFamily="18" charset="0"/>
              </a:rPr>
              <a:t> Pest and Disease Management : </a:t>
            </a:r>
          </a:p>
          <a:p>
            <a:pPr marL="665083" lvl="2" indent="-221694" algn="l">
              <a:lnSpc>
                <a:spcPts val="3778"/>
              </a:lnSpc>
            </a:pPr>
            <a:r>
              <a:rPr lang="en-US" sz="3150" dirty="0">
                <a:latin typeface="Times New Roman" panose="02020603050405020304" pitchFamily="18" charset="0"/>
                <a:cs typeface="Times New Roman" panose="02020603050405020304" pitchFamily="18" charset="0"/>
              </a:rPr>
              <a:t>	Biological pest control and Companion planting. </a:t>
            </a:r>
          </a:p>
          <a:p>
            <a:pPr marL="665083" lvl="2" indent="-221694" algn="l">
              <a:lnSpc>
                <a:spcPts val="3778"/>
              </a:lnSpc>
            </a:pPr>
            <a:r>
              <a:rPr lang="en-US" sz="3150" dirty="0">
                <a:latin typeface="Times New Roman" panose="02020603050405020304" pitchFamily="18" charset="0"/>
                <a:cs typeface="Times New Roman" panose="02020603050405020304" pitchFamily="18" charset="0"/>
              </a:rPr>
              <a:t>	Use of organic pesticides</a:t>
            </a:r>
          </a:p>
          <a:p>
            <a:pPr marL="696753" lvl="2" indent="-232251" algn="l">
              <a:lnSpc>
                <a:spcPts val="3960"/>
              </a:lnSpc>
            </a:pPr>
            <a:endParaRPr lang="en-US" sz="3150" dirty="0">
              <a:latin typeface="Times New Roman" panose="02020603050405020304" pitchFamily="18" charset="0"/>
              <a:cs typeface="Times New Roman" panose="02020603050405020304" pitchFamily="18" charset="0"/>
            </a:endParaRPr>
          </a:p>
          <a:p>
            <a:pPr marL="696753" lvl="2" indent="-232251" algn="l">
              <a:lnSpc>
                <a:spcPts val="3960"/>
              </a:lnSpc>
            </a:pPr>
            <a:endParaRPr lang="en-US" sz="3150" dirty="0">
              <a:latin typeface="Times New Roman" panose="02020603050405020304" pitchFamily="18" charset="0"/>
              <a:cs typeface="Times New Roman" panose="02020603050405020304" pitchFamily="18" charset="0"/>
            </a:endParaRPr>
          </a:p>
          <a:p>
            <a:pPr marL="696753" lvl="2" indent="-232251" algn="l">
              <a:lnSpc>
                <a:spcPts val="3960"/>
              </a:lnSpc>
            </a:pPr>
            <a:endParaRPr lang="en-US" sz="3150" dirty="0">
              <a:latin typeface="Times New Roman" panose="02020603050405020304" pitchFamily="18" charset="0"/>
              <a:cs typeface="Times New Roman" panose="02020603050405020304" pitchFamily="18" charset="0"/>
            </a:endParaRPr>
          </a:p>
          <a:p>
            <a:pPr marL="696753" lvl="2" indent="-232251" algn="l">
              <a:lnSpc>
                <a:spcPts val="3960"/>
              </a:lnSpc>
            </a:pPr>
            <a:endParaRPr lang="en-US" sz="3150" dirty="0">
              <a:latin typeface="Times New Roman" panose="02020603050405020304" pitchFamily="18" charset="0"/>
              <a:cs typeface="Times New Roman" panose="02020603050405020304" pitchFamily="18" charset="0"/>
            </a:endParaRPr>
          </a:p>
          <a:p>
            <a:pPr marL="506730" lvl="2" indent="-168910" algn="l">
              <a:lnSpc>
                <a:spcPts val="2879"/>
              </a:lnSpc>
            </a:pPr>
            <a:r>
              <a:rPr lang="en-US" sz="2400" dirty="0">
                <a:latin typeface="Times New Roman" panose="02020603050405020304" pitchFamily="18" charset="0"/>
                <a:cs typeface="Times New Roman" panose="02020603050405020304" pitchFamily="18" charset="0"/>
              </a:rPr>
              <a:t>                                                                    </a:t>
            </a:r>
          </a:p>
        </p:txBody>
      </p:sp>
      <p:sp>
        <p:nvSpPr>
          <p:cNvPr id="15" name="TextBox 15"/>
          <p:cNvSpPr txBox="1"/>
          <p:nvPr/>
        </p:nvSpPr>
        <p:spPr>
          <a:xfrm>
            <a:off x="91440" y="167164"/>
            <a:ext cx="14676120" cy="641201"/>
          </a:xfrm>
          <a:prstGeom prst="rect">
            <a:avLst/>
          </a:prstGeom>
        </p:spPr>
        <p:txBody>
          <a:bodyPr lIns="0" tIns="0" rIns="0" bIns="0" rtlCol="0" anchor="t">
            <a:spAutoFit/>
          </a:bodyPr>
          <a:lstStyle/>
          <a:p>
            <a:pPr algn="l">
              <a:lnSpc>
                <a:spcPts val="5040"/>
              </a:lnSpc>
            </a:pPr>
            <a:r>
              <a:rPr lang="en-US" sz="4200" dirty="0">
                <a:latin typeface="Times New Roman Bold"/>
              </a:rPr>
              <a:t>   ORGANIC FARMING AND WASTE MANAGEMENT </a:t>
            </a:r>
          </a:p>
        </p:txBody>
      </p:sp>
      <p:pic>
        <p:nvPicPr>
          <p:cNvPr id="19" name="Picture 18">
            <a:extLst>
              <a:ext uri="{FF2B5EF4-FFF2-40B4-BE49-F238E27FC236}">
                <a16:creationId xmlns:a16="http://schemas.microsoft.com/office/drawing/2014/main" id="{9991084D-B98F-6AA2-E0EF-E765E4B62368}"/>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983138" y="1898634"/>
            <a:ext cx="5771461" cy="675006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4791364">
            <a:off x="9733720" y="5138738"/>
            <a:ext cx="10474395" cy="9525"/>
            <a:chOff x="0" y="0"/>
            <a:chExt cx="13965860" cy="12700"/>
          </a:xfrm>
        </p:grpSpPr>
        <p:sp>
          <p:nvSpPr>
            <p:cNvPr id="3" name="Freeform 3"/>
            <p:cNvSpPr/>
            <p:nvPr/>
          </p:nvSpPr>
          <p:spPr>
            <a:xfrm>
              <a:off x="0" y="0"/>
              <a:ext cx="13965810" cy="12700"/>
            </a:xfrm>
            <a:custGeom>
              <a:avLst/>
              <a:gdLst/>
              <a:ahLst/>
              <a:cxnLst/>
              <a:rect l="l" t="t" r="r" b="b"/>
              <a:pathLst>
                <a:path w="13965810" h="12700">
                  <a:moveTo>
                    <a:pt x="6350" y="0"/>
                  </a:moveTo>
                  <a:lnTo>
                    <a:pt x="13959460" y="0"/>
                  </a:lnTo>
                  <a:cubicBezTo>
                    <a:pt x="13963016" y="0"/>
                    <a:pt x="13965810" y="2794"/>
                    <a:pt x="13965810" y="6350"/>
                  </a:cubicBezTo>
                  <a:cubicBezTo>
                    <a:pt x="13965810" y="9906"/>
                    <a:pt x="13963016" y="12700"/>
                    <a:pt x="13959460" y="12700"/>
                  </a:cubicBezTo>
                  <a:lnTo>
                    <a:pt x="6350" y="12700"/>
                  </a:lnTo>
                  <a:cubicBezTo>
                    <a:pt x="2794" y="12700"/>
                    <a:pt x="0" y="9906"/>
                    <a:pt x="0" y="6350"/>
                  </a:cubicBezTo>
                  <a:cubicBezTo>
                    <a:pt x="0" y="2794"/>
                    <a:pt x="2794" y="0"/>
                    <a:pt x="6350" y="0"/>
                  </a:cubicBezTo>
                  <a:close/>
                </a:path>
              </a:pathLst>
            </a:custGeom>
            <a:solidFill>
              <a:srgbClr val="FFFFFF"/>
            </a:solidFill>
          </p:spPr>
        </p:sp>
      </p:grpSp>
      <p:grpSp>
        <p:nvGrpSpPr>
          <p:cNvPr id="4" name="Group 4"/>
          <p:cNvGrpSpPr/>
          <p:nvPr/>
        </p:nvGrpSpPr>
        <p:grpSpPr>
          <a:xfrm rot="8776573">
            <a:off x="10401719" y="7899798"/>
            <a:ext cx="8617700" cy="9525"/>
            <a:chOff x="0" y="0"/>
            <a:chExt cx="11490267" cy="12700"/>
          </a:xfrm>
        </p:grpSpPr>
        <p:sp>
          <p:nvSpPr>
            <p:cNvPr id="5" name="Freeform 5"/>
            <p:cNvSpPr/>
            <p:nvPr/>
          </p:nvSpPr>
          <p:spPr>
            <a:xfrm>
              <a:off x="0" y="0"/>
              <a:ext cx="11490325" cy="12700"/>
            </a:xfrm>
            <a:custGeom>
              <a:avLst/>
              <a:gdLst/>
              <a:ahLst/>
              <a:cxnLst/>
              <a:rect l="l" t="t" r="r" b="b"/>
              <a:pathLst>
                <a:path w="11490325" h="12700">
                  <a:moveTo>
                    <a:pt x="6350" y="0"/>
                  </a:moveTo>
                  <a:lnTo>
                    <a:pt x="11483975" y="0"/>
                  </a:lnTo>
                  <a:cubicBezTo>
                    <a:pt x="11487531" y="0"/>
                    <a:pt x="11490325" y="2794"/>
                    <a:pt x="11490325" y="6350"/>
                  </a:cubicBezTo>
                  <a:cubicBezTo>
                    <a:pt x="11490325" y="9906"/>
                    <a:pt x="11487531" y="12700"/>
                    <a:pt x="11483975" y="12700"/>
                  </a:cubicBezTo>
                  <a:lnTo>
                    <a:pt x="6350" y="12700"/>
                  </a:lnTo>
                  <a:cubicBezTo>
                    <a:pt x="2794" y="12700"/>
                    <a:pt x="0" y="9906"/>
                    <a:pt x="0" y="6350"/>
                  </a:cubicBezTo>
                  <a:cubicBezTo>
                    <a:pt x="0" y="2794"/>
                    <a:pt x="2794" y="0"/>
                    <a:pt x="6350" y="0"/>
                  </a:cubicBezTo>
                  <a:close/>
                </a:path>
              </a:pathLst>
            </a:custGeom>
            <a:solidFill>
              <a:srgbClr val="FFFFFF"/>
            </a:solidFill>
          </p:spPr>
        </p:sp>
      </p:grpSp>
      <p:sp>
        <p:nvSpPr>
          <p:cNvPr id="6" name="Freeform 6"/>
          <p:cNvSpPr/>
          <p:nvPr/>
        </p:nvSpPr>
        <p:spPr>
          <a:xfrm>
            <a:off x="13772214" y="-12700"/>
            <a:ext cx="4511041" cy="10299668"/>
          </a:xfrm>
          <a:custGeom>
            <a:avLst/>
            <a:gdLst/>
            <a:ahLst/>
            <a:cxnLst/>
            <a:rect l="l" t="t" r="r" b="b"/>
            <a:pathLst>
              <a:path w="4511041" h="10299668">
                <a:moveTo>
                  <a:pt x="0" y="0"/>
                </a:moveTo>
                <a:lnTo>
                  <a:pt x="4511041" y="0"/>
                </a:lnTo>
                <a:lnTo>
                  <a:pt x="4511041" y="10299668"/>
                </a:lnTo>
                <a:lnTo>
                  <a:pt x="0" y="102996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4405163" y="-12700"/>
            <a:ext cx="3882866" cy="10299668"/>
          </a:xfrm>
          <a:custGeom>
            <a:avLst/>
            <a:gdLst/>
            <a:ahLst/>
            <a:cxnLst/>
            <a:rect l="l" t="t" r="r" b="b"/>
            <a:pathLst>
              <a:path w="3882866" h="10299668">
                <a:moveTo>
                  <a:pt x="0" y="0"/>
                </a:moveTo>
                <a:lnTo>
                  <a:pt x="3882866" y="0"/>
                </a:lnTo>
                <a:lnTo>
                  <a:pt x="3882866" y="10299668"/>
                </a:lnTo>
                <a:lnTo>
                  <a:pt x="0" y="102996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3398499" y="4572000"/>
            <a:ext cx="4889469" cy="5715000"/>
          </a:xfrm>
          <a:custGeom>
            <a:avLst/>
            <a:gdLst/>
            <a:ahLst/>
            <a:cxnLst/>
            <a:rect l="l" t="t" r="r" b="b"/>
            <a:pathLst>
              <a:path w="4889469" h="5715000">
                <a:moveTo>
                  <a:pt x="0" y="0"/>
                </a:moveTo>
                <a:lnTo>
                  <a:pt x="4889469" y="0"/>
                </a:lnTo>
                <a:lnTo>
                  <a:pt x="4889469" y="5715000"/>
                </a:lnTo>
                <a:lnTo>
                  <a:pt x="0" y="5715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4001750" y="-12700"/>
            <a:ext cx="4281488" cy="10299668"/>
          </a:xfrm>
          <a:custGeom>
            <a:avLst/>
            <a:gdLst/>
            <a:ahLst/>
            <a:cxnLst/>
            <a:rect l="l" t="t" r="r" b="b"/>
            <a:pathLst>
              <a:path w="4281488" h="10299668">
                <a:moveTo>
                  <a:pt x="0" y="0"/>
                </a:moveTo>
                <a:lnTo>
                  <a:pt x="4281488" y="0"/>
                </a:lnTo>
                <a:lnTo>
                  <a:pt x="4281488" y="10299668"/>
                </a:lnTo>
                <a:lnTo>
                  <a:pt x="0" y="1029966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a:off x="16348095" y="-12700"/>
            <a:ext cx="1935194" cy="10299668"/>
          </a:xfrm>
          <a:custGeom>
            <a:avLst/>
            <a:gdLst/>
            <a:ahLst/>
            <a:cxnLst/>
            <a:rect l="l" t="t" r="r" b="b"/>
            <a:pathLst>
              <a:path w="1935194" h="10299668">
                <a:moveTo>
                  <a:pt x="0" y="0"/>
                </a:moveTo>
                <a:lnTo>
                  <a:pt x="1935194" y="0"/>
                </a:lnTo>
                <a:lnTo>
                  <a:pt x="1935194" y="10299668"/>
                </a:lnTo>
                <a:lnTo>
                  <a:pt x="0" y="1029966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1" name="Freeform 11"/>
          <p:cNvSpPr/>
          <p:nvPr/>
        </p:nvSpPr>
        <p:spPr>
          <a:xfrm>
            <a:off x="16408499" y="-12700"/>
            <a:ext cx="1874710" cy="10299668"/>
          </a:xfrm>
          <a:custGeom>
            <a:avLst/>
            <a:gdLst/>
            <a:ahLst/>
            <a:cxnLst/>
            <a:rect l="l" t="t" r="r" b="b"/>
            <a:pathLst>
              <a:path w="1874710" h="10299668">
                <a:moveTo>
                  <a:pt x="0" y="0"/>
                </a:moveTo>
                <a:lnTo>
                  <a:pt x="1874710" y="0"/>
                </a:lnTo>
                <a:lnTo>
                  <a:pt x="1874710" y="10299668"/>
                </a:lnTo>
                <a:lnTo>
                  <a:pt x="0" y="10299668"/>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2" name="Freeform 12"/>
          <p:cNvSpPr/>
          <p:nvPr/>
        </p:nvSpPr>
        <p:spPr>
          <a:xfrm>
            <a:off x="15557499" y="5384800"/>
            <a:ext cx="2725769" cy="4902232"/>
          </a:xfrm>
          <a:custGeom>
            <a:avLst/>
            <a:gdLst/>
            <a:ahLst/>
            <a:cxnLst/>
            <a:rect l="l" t="t" r="r" b="b"/>
            <a:pathLst>
              <a:path w="2725769" h="4902232">
                <a:moveTo>
                  <a:pt x="0" y="0"/>
                </a:moveTo>
                <a:lnTo>
                  <a:pt x="2725769" y="0"/>
                </a:lnTo>
                <a:lnTo>
                  <a:pt x="2725769" y="4902232"/>
                </a:lnTo>
                <a:lnTo>
                  <a:pt x="0" y="4902232"/>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3" name="Freeform 13"/>
          <p:cNvSpPr/>
          <p:nvPr/>
        </p:nvSpPr>
        <p:spPr>
          <a:xfrm>
            <a:off x="0" y="6019800"/>
            <a:ext cx="673132" cy="4267200"/>
          </a:xfrm>
          <a:custGeom>
            <a:avLst/>
            <a:gdLst/>
            <a:ahLst/>
            <a:cxnLst/>
            <a:rect l="l" t="t" r="r" b="b"/>
            <a:pathLst>
              <a:path w="673132" h="4267200">
                <a:moveTo>
                  <a:pt x="0" y="0"/>
                </a:moveTo>
                <a:lnTo>
                  <a:pt x="673132" y="0"/>
                </a:lnTo>
                <a:lnTo>
                  <a:pt x="673132" y="4267200"/>
                </a:lnTo>
                <a:lnTo>
                  <a:pt x="0" y="42672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4" name="TextBox 14"/>
          <p:cNvSpPr txBox="1"/>
          <p:nvPr/>
        </p:nvSpPr>
        <p:spPr>
          <a:xfrm>
            <a:off x="-33926" y="769455"/>
            <a:ext cx="16380507" cy="1466850"/>
          </a:xfrm>
          <a:prstGeom prst="rect">
            <a:avLst/>
          </a:prstGeom>
        </p:spPr>
        <p:txBody>
          <a:bodyPr lIns="0" tIns="0" rIns="0" bIns="0" rtlCol="0" anchor="t">
            <a:spAutoFit/>
          </a:bodyPr>
          <a:lstStyle/>
          <a:p>
            <a:pPr algn="l">
              <a:lnSpc>
                <a:spcPts val="5759"/>
              </a:lnSpc>
            </a:pPr>
            <a:r>
              <a:rPr lang="en-US" sz="4800" dirty="0">
                <a:latin typeface="Times New Roman" panose="02020603050405020304" pitchFamily="18" charset="0"/>
                <a:cs typeface="Times New Roman" panose="02020603050405020304" pitchFamily="18" charset="0"/>
              </a:rPr>
              <a:t> </a:t>
            </a:r>
            <a:r>
              <a:rPr lang="en-US" sz="4800" dirty="0">
                <a:latin typeface="Times New Roman Bold" panose="02020803070505020304" pitchFamily="18" charset="0"/>
                <a:cs typeface="Times New Roman Bold" panose="02020803070505020304" pitchFamily="18" charset="0"/>
              </a:rPr>
              <a:t>WASTE MANAGEMENT IN ORGANIC FARMING</a:t>
            </a:r>
          </a:p>
          <a:p>
            <a:pPr algn="l">
              <a:lnSpc>
                <a:spcPts val="5759"/>
              </a:lnSpc>
            </a:pPr>
            <a:endParaRPr lang="en-US" sz="4800" dirty="0">
              <a:latin typeface="Times New Roman" panose="02020603050405020304" pitchFamily="18" charset="0"/>
              <a:cs typeface="Times New Roman" panose="02020603050405020304" pitchFamily="18" charset="0"/>
            </a:endParaRPr>
          </a:p>
        </p:txBody>
      </p:sp>
      <p:sp>
        <p:nvSpPr>
          <p:cNvPr id="15" name="TextBox 15"/>
          <p:cNvSpPr txBox="1"/>
          <p:nvPr/>
        </p:nvSpPr>
        <p:spPr>
          <a:xfrm>
            <a:off x="0" y="2108319"/>
            <a:ext cx="12950824" cy="5728876"/>
          </a:xfrm>
          <a:prstGeom prst="rect">
            <a:avLst/>
          </a:prstGeom>
        </p:spPr>
        <p:txBody>
          <a:bodyPr lIns="0" tIns="0" rIns="0" bIns="0" rtlCol="0" anchor="t">
            <a:spAutoFit/>
          </a:bodyPr>
          <a:lstStyle/>
          <a:p>
            <a:pPr marL="1077986" lvl="2" indent="-571500" algn="l">
              <a:lnSpc>
                <a:spcPts val="4317"/>
              </a:lnSpc>
              <a:buFont typeface="Wingdings" panose="05000000000000000000" pitchFamily="2" charset="2"/>
              <a:buChar char="v"/>
            </a:pPr>
            <a:r>
              <a:rPr lang="en-US" sz="3598" dirty="0">
                <a:latin typeface="Times New Roman" panose="02020603050405020304" pitchFamily="18" charset="0"/>
                <a:cs typeface="Times New Roman" panose="02020603050405020304" pitchFamily="18" charset="0"/>
              </a:rPr>
              <a:t>Cow Dug as Organic Manure</a:t>
            </a:r>
          </a:p>
          <a:p>
            <a:pPr marL="696383" lvl="2" indent="-232128" algn="l">
              <a:lnSpc>
                <a:spcPts val="3958"/>
              </a:lnSpc>
            </a:pPr>
            <a:r>
              <a:rPr lang="en-US" sz="3298" dirty="0">
                <a:latin typeface="Times New Roman" panose="02020603050405020304" pitchFamily="18" charset="0"/>
                <a:cs typeface="Times New Roman" panose="02020603050405020304" pitchFamily="18" charset="0"/>
              </a:rPr>
              <a:t>	Nutrient content of cow dung and Composting techniques. Application 	methods in organic farming.</a:t>
            </a:r>
          </a:p>
          <a:p>
            <a:pPr marL="696383" lvl="2" indent="-232128" algn="l">
              <a:lnSpc>
                <a:spcPts val="3958"/>
              </a:lnSpc>
            </a:pPr>
            <a:endParaRPr lang="en-US" sz="3298" dirty="0">
              <a:latin typeface="Times New Roman" panose="02020603050405020304" pitchFamily="18" charset="0"/>
              <a:cs typeface="Times New Roman" panose="02020603050405020304" pitchFamily="18" charset="0"/>
            </a:endParaRPr>
          </a:p>
          <a:p>
            <a:pPr marL="1077986" lvl="2" indent="-571500" algn="l">
              <a:lnSpc>
                <a:spcPts val="4317"/>
              </a:lnSpc>
              <a:buFont typeface="Wingdings" panose="05000000000000000000" pitchFamily="2" charset="2"/>
              <a:buChar char="v"/>
            </a:pPr>
            <a:r>
              <a:rPr lang="en-US" sz="3598" dirty="0">
                <a:latin typeface="Times New Roman" panose="02020603050405020304" pitchFamily="18" charset="0"/>
                <a:cs typeface="Times New Roman" panose="02020603050405020304" pitchFamily="18" charset="0"/>
              </a:rPr>
              <a:t>Utilization of Farm Waste</a:t>
            </a:r>
          </a:p>
          <a:p>
            <a:pPr marL="696383" lvl="2" indent="-232128" algn="l">
              <a:lnSpc>
                <a:spcPts val="3958"/>
              </a:lnSpc>
            </a:pPr>
            <a:r>
              <a:rPr lang="en-US" sz="3298" dirty="0">
                <a:latin typeface="Times New Roman" panose="02020603050405020304" pitchFamily="18" charset="0"/>
                <a:cs typeface="Times New Roman" panose="02020603050405020304" pitchFamily="18" charset="0"/>
              </a:rPr>
              <a:t>	Crop residues and their benefits and Cover cropping for waste management. 	Creating a closed-loop system.</a:t>
            </a:r>
          </a:p>
          <a:p>
            <a:pPr marL="696383" lvl="2" indent="-232128" algn="l">
              <a:lnSpc>
                <a:spcPts val="3958"/>
              </a:lnSpc>
            </a:pPr>
            <a:endParaRPr lang="en-US" sz="3298" dirty="0">
              <a:latin typeface="Times New Roman" panose="02020603050405020304" pitchFamily="18" charset="0"/>
              <a:cs typeface="Times New Roman" panose="02020603050405020304" pitchFamily="18" charset="0"/>
            </a:endParaRPr>
          </a:p>
          <a:p>
            <a:pPr marL="1077986" lvl="2" indent="-571500" algn="l">
              <a:lnSpc>
                <a:spcPts val="4317"/>
              </a:lnSpc>
              <a:buFont typeface="Wingdings" panose="05000000000000000000" pitchFamily="2" charset="2"/>
              <a:buChar char="v"/>
            </a:pPr>
            <a:r>
              <a:rPr lang="en-US" sz="3598" dirty="0">
                <a:latin typeface="Times New Roman" panose="02020603050405020304" pitchFamily="18" charset="0"/>
                <a:cs typeface="Times New Roman" panose="02020603050405020304" pitchFamily="18" charset="0"/>
              </a:rPr>
              <a:t>Organic Farming Practices at Raichur</a:t>
            </a:r>
          </a:p>
          <a:p>
            <a:pPr marL="696383" lvl="2" indent="-232128" algn="l">
              <a:lnSpc>
                <a:spcPts val="3958"/>
              </a:lnSpc>
            </a:pPr>
            <a:r>
              <a:rPr lang="en-US" sz="3298" dirty="0">
                <a:latin typeface="Times New Roman" panose="02020603050405020304" pitchFamily="18" charset="0"/>
                <a:cs typeface="Times New Roman" panose="02020603050405020304" pitchFamily="18" charset="0"/>
              </a:rPr>
              <a:t>	Crop selection and rotation and Integration of livestock. Water conservation 	and efficient irrigation.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4791364">
            <a:off x="9733720" y="5138738"/>
            <a:ext cx="10474395" cy="9525"/>
            <a:chOff x="0" y="0"/>
            <a:chExt cx="13965860" cy="12700"/>
          </a:xfrm>
        </p:grpSpPr>
        <p:sp>
          <p:nvSpPr>
            <p:cNvPr id="3" name="Freeform 3"/>
            <p:cNvSpPr/>
            <p:nvPr/>
          </p:nvSpPr>
          <p:spPr>
            <a:xfrm>
              <a:off x="0" y="0"/>
              <a:ext cx="13965810" cy="12700"/>
            </a:xfrm>
            <a:custGeom>
              <a:avLst/>
              <a:gdLst/>
              <a:ahLst/>
              <a:cxnLst/>
              <a:rect l="l" t="t" r="r" b="b"/>
              <a:pathLst>
                <a:path w="13965810" h="12700">
                  <a:moveTo>
                    <a:pt x="6350" y="0"/>
                  </a:moveTo>
                  <a:lnTo>
                    <a:pt x="13959460" y="0"/>
                  </a:lnTo>
                  <a:cubicBezTo>
                    <a:pt x="13963016" y="0"/>
                    <a:pt x="13965810" y="2794"/>
                    <a:pt x="13965810" y="6350"/>
                  </a:cubicBezTo>
                  <a:cubicBezTo>
                    <a:pt x="13965810" y="9906"/>
                    <a:pt x="13963016" y="12700"/>
                    <a:pt x="13959460" y="12700"/>
                  </a:cubicBezTo>
                  <a:lnTo>
                    <a:pt x="6350" y="12700"/>
                  </a:lnTo>
                  <a:cubicBezTo>
                    <a:pt x="2794" y="12700"/>
                    <a:pt x="0" y="9906"/>
                    <a:pt x="0" y="6350"/>
                  </a:cubicBezTo>
                  <a:cubicBezTo>
                    <a:pt x="0" y="2794"/>
                    <a:pt x="2794" y="0"/>
                    <a:pt x="6350" y="0"/>
                  </a:cubicBezTo>
                  <a:close/>
                </a:path>
              </a:pathLst>
            </a:custGeom>
            <a:solidFill>
              <a:srgbClr val="FFFFFF"/>
            </a:solidFill>
          </p:spPr>
        </p:sp>
      </p:grpSp>
      <p:grpSp>
        <p:nvGrpSpPr>
          <p:cNvPr id="4" name="Group 4"/>
          <p:cNvGrpSpPr/>
          <p:nvPr/>
        </p:nvGrpSpPr>
        <p:grpSpPr>
          <a:xfrm rot="8776573">
            <a:off x="10401719" y="7899798"/>
            <a:ext cx="8617700" cy="9525"/>
            <a:chOff x="0" y="0"/>
            <a:chExt cx="11490267" cy="12700"/>
          </a:xfrm>
        </p:grpSpPr>
        <p:sp>
          <p:nvSpPr>
            <p:cNvPr id="5" name="Freeform 5"/>
            <p:cNvSpPr/>
            <p:nvPr/>
          </p:nvSpPr>
          <p:spPr>
            <a:xfrm>
              <a:off x="0" y="0"/>
              <a:ext cx="11490325" cy="12700"/>
            </a:xfrm>
            <a:custGeom>
              <a:avLst/>
              <a:gdLst/>
              <a:ahLst/>
              <a:cxnLst/>
              <a:rect l="l" t="t" r="r" b="b"/>
              <a:pathLst>
                <a:path w="11490325" h="12700">
                  <a:moveTo>
                    <a:pt x="6350" y="0"/>
                  </a:moveTo>
                  <a:lnTo>
                    <a:pt x="11483975" y="0"/>
                  </a:lnTo>
                  <a:cubicBezTo>
                    <a:pt x="11487531" y="0"/>
                    <a:pt x="11490325" y="2794"/>
                    <a:pt x="11490325" y="6350"/>
                  </a:cubicBezTo>
                  <a:cubicBezTo>
                    <a:pt x="11490325" y="9906"/>
                    <a:pt x="11487531" y="12700"/>
                    <a:pt x="11483975" y="12700"/>
                  </a:cubicBezTo>
                  <a:lnTo>
                    <a:pt x="6350" y="12700"/>
                  </a:lnTo>
                  <a:cubicBezTo>
                    <a:pt x="2794" y="12700"/>
                    <a:pt x="0" y="9906"/>
                    <a:pt x="0" y="6350"/>
                  </a:cubicBezTo>
                  <a:cubicBezTo>
                    <a:pt x="0" y="2794"/>
                    <a:pt x="2794" y="0"/>
                    <a:pt x="6350" y="0"/>
                  </a:cubicBezTo>
                  <a:close/>
                </a:path>
              </a:pathLst>
            </a:custGeom>
            <a:solidFill>
              <a:srgbClr val="FFFFFF"/>
            </a:solidFill>
          </p:spPr>
        </p:sp>
      </p:grpSp>
      <p:sp>
        <p:nvSpPr>
          <p:cNvPr id="6" name="Freeform 6"/>
          <p:cNvSpPr/>
          <p:nvPr/>
        </p:nvSpPr>
        <p:spPr>
          <a:xfrm>
            <a:off x="13772214" y="-12700"/>
            <a:ext cx="4511041" cy="10299668"/>
          </a:xfrm>
          <a:custGeom>
            <a:avLst/>
            <a:gdLst/>
            <a:ahLst/>
            <a:cxnLst/>
            <a:rect l="l" t="t" r="r" b="b"/>
            <a:pathLst>
              <a:path w="4511041" h="10299668">
                <a:moveTo>
                  <a:pt x="0" y="0"/>
                </a:moveTo>
                <a:lnTo>
                  <a:pt x="4511041" y="0"/>
                </a:lnTo>
                <a:lnTo>
                  <a:pt x="4511041" y="10299668"/>
                </a:lnTo>
                <a:lnTo>
                  <a:pt x="0" y="102996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4405163" y="-12700"/>
            <a:ext cx="3882866" cy="10299668"/>
          </a:xfrm>
          <a:custGeom>
            <a:avLst/>
            <a:gdLst/>
            <a:ahLst/>
            <a:cxnLst/>
            <a:rect l="l" t="t" r="r" b="b"/>
            <a:pathLst>
              <a:path w="3882866" h="10299668">
                <a:moveTo>
                  <a:pt x="0" y="0"/>
                </a:moveTo>
                <a:lnTo>
                  <a:pt x="3882866" y="0"/>
                </a:lnTo>
                <a:lnTo>
                  <a:pt x="3882866" y="10299668"/>
                </a:lnTo>
                <a:lnTo>
                  <a:pt x="0" y="102996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3398499" y="4572000"/>
            <a:ext cx="4889469" cy="5715000"/>
          </a:xfrm>
          <a:custGeom>
            <a:avLst/>
            <a:gdLst/>
            <a:ahLst/>
            <a:cxnLst/>
            <a:rect l="l" t="t" r="r" b="b"/>
            <a:pathLst>
              <a:path w="4889469" h="5715000">
                <a:moveTo>
                  <a:pt x="0" y="0"/>
                </a:moveTo>
                <a:lnTo>
                  <a:pt x="4889469" y="0"/>
                </a:lnTo>
                <a:lnTo>
                  <a:pt x="4889469" y="5715000"/>
                </a:lnTo>
                <a:lnTo>
                  <a:pt x="0" y="5715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4001750" y="-12700"/>
            <a:ext cx="4281488" cy="10299668"/>
          </a:xfrm>
          <a:custGeom>
            <a:avLst/>
            <a:gdLst/>
            <a:ahLst/>
            <a:cxnLst/>
            <a:rect l="l" t="t" r="r" b="b"/>
            <a:pathLst>
              <a:path w="4281488" h="10299668">
                <a:moveTo>
                  <a:pt x="0" y="0"/>
                </a:moveTo>
                <a:lnTo>
                  <a:pt x="4281488" y="0"/>
                </a:lnTo>
                <a:lnTo>
                  <a:pt x="4281488" y="10299668"/>
                </a:lnTo>
                <a:lnTo>
                  <a:pt x="0" y="1029966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a:off x="16348095" y="-12700"/>
            <a:ext cx="1935194" cy="10299668"/>
          </a:xfrm>
          <a:custGeom>
            <a:avLst/>
            <a:gdLst/>
            <a:ahLst/>
            <a:cxnLst/>
            <a:rect l="l" t="t" r="r" b="b"/>
            <a:pathLst>
              <a:path w="1935194" h="10299668">
                <a:moveTo>
                  <a:pt x="0" y="0"/>
                </a:moveTo>
                <a:lnTo>
                  <a:pt x="1935194" y="0"/>
                </a:lnTo>
                <a:lnTo>
                  <a:pt x="1935194" y="10299668"/>
                </a:lnTo>
                <a:lnTo>
                  <a:pt x="0" y="1029966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1" name="Freeform 11"/>
          <p:cNvSpPr/>
          <p:nvPr/>
        </p:nvSpPr>
        <p:spPr>
          <a:xfrm>
            <a:off x="16408499" y="-12700"/>
            <a:ext cx="1874710" cy="10299668"/>
          </a:xfrm>
          <a:custGeom>
            <a:avLst/>
            <a:gdLst/>
            <a:ahLst/>
            <a:cxnLst/>
            <a:rect l="l" t="t" r="r" b="b"/>
            <a:pathLst>
              <a:path w="1874710" h="10299668">
                <a:moveTo>
                  <a:pt x="0" y="0"/>
                </a:moveTo>
                <a:lnTo>
                  <a:pt x="1874710" y="0"/>
                </a:lnTo>
                <a:lnTo>
                  <a:pt x="1874710" y="10299668"/>
                </a:lnTo>
                <a:lnTo>
                  <a:pt x="0" y="10299668"/>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2" name="Freeform 12"/>
          <p:cNvSpPr/>
          <p:nvPr/>
        </p:nvSpPr>
        <p:spPr>
          <a:xfrm>
            <a:off x="15557499" y="5384800"/>
            <a:ext cx="2725769" cy="4902232"/>
          </a:xfrm>
          <a:custGeom>
            <a:avLst/>
            <a:gdLst/>
            <a:ahLst/>
            <a:cxnLst/>
            <a:rect l="l" t="t" r="r" b="b"/>
            <a:pathLst>
              <a:path w="2725769" h="4902232">
                <a:moveTo>
                  <a:pt x="0" y="0"/>
                </a:moveTo>
                <a:lnTo>
                  <a:pt x="2725769" y="0"/>
                </a:lnTo>
                <a:lnTo>
                  <a:pt x="2725769" y="4902232"/>
                </a:lnTo>
                <a:lnTo>
                  <a:pt x="0" y="4902232"/>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3" name="Freeform 13"/>
          <p:cNvSpPr/>
          <p:nvPr/>
        </p:nvSpPr>
        <p:spPr>
          <a:xfrm>
            <a:off x="0" y="6019800"/>
            <a:ext cx="673132" cy="4267200"/>
          </a:xfrm>
          <a:custGeom>
            <a:avLst/>
            <a:gdLst/>
            <a:ahLst/>
            <a:cxnLst/>
            <a:rect l="l" t="t" r="r" b="b"/>
            <a:pathLst>
              <a:path w="673132" h="4267200">
                <a:moveTo>
                  <a:pt x="0" y="0"/>
                </a:moveTo>
                <a:lnTo>
                  <a:pt x="673132" y="0"/>
                </a:lnTo>
                <a:lnTo>
                  <a:pt x="673132" y="4267200"/>
                </a:lnTo>
                <a:lnTo>
                  <a:pt x="0" y="42672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4" name="TextBox 14"/>
          <p:cNvSpPr txBox="1"/>
          <p:nvPr/>
        </p:nvSpPr>
        <p:spPr>
          <a:xfrm>
            <a:off x="1077219" y="1135598"/>
            <a:ext cx="14676117" cy="933450"/>
          </a:xfrm>
          <a:prstGeom prst="rect">
            <a:avLst/>
          </a:prstGeom>
        </p:spPr>
        <p:txBody>
          <a:bodyPr lIns="0" tIns="0" rIns="0" bIns="0" rtlCol="0" anchor="t">
            <a:spAutoFit/>
          </a:bodyPr>
          <a:lstStyle/>
          <a:p>
            <a:pPr algn="l">
              <a:lnSpc>
                <a:spcPts val="7200"/>
              </a:lnSpc>
            </a:pPr>
            <a:r>
              <a:rPr lang="en-US" sz="6000" dirty="0">
                <a:latin typeface="Times New Roman" panose="02020603050405020304" pitchFamily="18" charset="0"/>
                <a:cs typeface="Times New Roman" panose="02020603050405020304" pitchFamily="18" charset="0"/>
              </a:rPr>
              <a:t> WASTE MANAGEMENT</a:t>
            </a:r>
          </a:p>
        </p:txBody>
      </p:sp>
      <p:sp>
        <p:nvSpPr>
          <p:cNvPr id="15" name="TextBox 15"/>
          <p:cNvSpPr txBox="1"/>
          <p:nvPr/>
        </p:nvSpPr>
        <p:spPr>
          <a:xfrm>
            <a:off x="70554" y="1897598"/>
            <a:ext cx="13327946" cy="7168629"/>
          </a:xfrm>
          <a:prstGeom prst="rect">
            <a:avLst/>
          </a:prstGeom>
        </p:spPr>
        <p:txBody>
          <a:bodyPr lIns="0" tIns="0" rIns="0" bIns="0" rtlCol="0" anchor="t">
            <a:spAutoFit/>
          </a:bodyPr>
          <a:lstStyle/>
          <a:p>
            <a:pPr marL="285750" indent="-285750" algn="l">
              <a:lnSpc>
                <a:spcPts val="4320"/>
              </a:lnSpc>
              <a:buFont typeface="Wingdings" panose="05000000000000000000" pitchFamily="2" charset="2"/>
              <a:buChar char="v"/>
            </a:pPr>
            <a:endParaRPr dirty="0">
              <a:latin typeface="Times New Roman" panose="02020603050405020304" pitchFamily="18" charset="0"/>
              <a:cs typeface="Times New Roman" panose="02020603050405020304" pitchFamily="18" charset="0"/>
            </a:endParaRPr>
          </a:p>
          <a:p>
            <a:pPr marL="1078230" lvl="2" indent="-571500" algn="l">
              <a:lnSpc>
                <a:spcPts val="4320"/>
              </a:lnSpc>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Waste management or waste disposal includes the processes and actions required to manage waste from its inception to its final disposal.</a:t>
            </a:r>
          </a:p>
          <a:p>
            <a:pPr marL="1078230" lvl="2" indent="-571500" algn="l">
              <a:lnSpc>
                <a:spcPts val="4320"/>
              </a:lnSpc>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 This includes the collection, transport, treatment, and disposal of waste. </a:t>
            </a:r>
          </a:p>
          <a:p>
            <a:pPr marL="1078230" lvl="2" indent="-571500" algn="l">
              <a:lnSpc>
                <a:spcPts val="4320"/>
              </a:lnSpc>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Waste can be solid, liquid, or gases and each type has different methods of disposal and management. </a:t>
            </a:r>
          </a:p>
          <a:p>
            <a:pPr marL="1078230" lvl="2" indent="-571500" algn="l">
              <a:lnSpc>
                <a:spcPts val="4320"/>
              </a:lnSpc>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Waste management deals with all types of waste, including industrial, biological, household, municipal, organic, biomedical, radioactive wastes. </a:t>
            </a:r>
          </a:p>
          <a:p>
            <a:pPr marL="1078230" lvl="2" indent="-571500" algn="l">
              <a:lnSpc>
                <a:spcPts val="4320"/>
              </a:lnSpc>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In some cases, waste can pose a threat to human health. Health issues are associated with the entire process of waste management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4791364">
            <a:off x="9733720" y="5138738"/>
            <a:ext cx="10474395" cy="9525"/>
            <a:chOff x="0" y="0"/>
            <a:chExt cx="13965860" cy="12700"/>
          </a:xfrm>
        </p:grpSpPr>
        <p:sp>
          <p:nvSpPr>
            <p:cNvPr id="3" name="Freeform 3"/>
            <p:cNvSpPr/>
            <p:nvPr/>
          </p:nvSpPr>
          <p:spPr>
            <a:xfrm>
              <a:off x="0" y="0"/>
              <a:ext cx="13965810" cy="12700"/>
            </a:xfrm>
            <a:custGeom>
              <a:avLst/>
              <a:gdLst/>
              <a:ahLst/>
              <a:cxnLst/>
              <a:rect l="l" t="t" r="r" b="b"/>
              <a:pathLst>
                <a:path w="13965810" h="12700">
                  <a:moveTo>
                    <a:pt x="6350" y="0"/>
                  </a:moveTo>
                  <a:lnTo>
                    <a:pt x="13959460" y="0"/>
                  </a:lnTo>
                  <a:cubicBezTo>
                    <a:pt x="13963016" y="0"/>
                    <a:pt x="13965810" y="2794"/>
                    <a:pt x="13965810" y="6350"/>
                  </a:cubicBezTo>
                  <a:cubicBezTo>
                    <a:pt x="13965810" y="9906"/>
                    <a:pt x="13963016" y="12700"/>
                    <a:pt x="13959460" y="12700"/>
                  </a:cubicBezTo>
                  <a:lnTo>
                    <a:pt x="6350" y="12700"/>
                  </a:lnTo>
                  <a:cubicBezTo>
                    <a:pt x="2794" y="12700"/>
                    <a:pt x="0" y="9906"/>
                    <a:pt x="0" y="6350"/>
                  </a:cubicBezTo>
                  <a:cubicBezTo>
                    <a:pt x="0" y="2794"/>
                    <a:pt x="2794" y="0"/>
                    <a:pt x="6350" y="0"/>
                  </a:cubicBezTo>
                  <a:close/>
                </a:path>
              </a:pathLst>
            </a:custGeom>
            <a:solidFill>
              <a:srgbClr val="FFFFFF"/>
            </a:solidFill>
          </p:spPr>
        </p:sp>
      </p:grpSp>
      <p:grpSp>
        <p:nvGrpSpPr>
          <p:cNvPr id="4" name="Group 4"/>
          <p:cNvGrpSpPr/>
          <p:nvPr/>
        </p:nvGrpSpPr>
        <p:grpSpPr>
          <a:xfrm rot="8776573">
            <a:off x="10401719" y="7899798"/>
            <a:ext cx="8617700" cy="9525"/>
            <a:chOff x="0" y="0"/>
            <a:chExt cx="11490267" cy="12700"/>
          </a:xfrm>
        </p:grpSpPr>
        <p:sp>
          <p:nvSpPr>
            <p:cNvPr id="5" name="Freeform 5"/>
            <p:cNvSpPr/>
            <p:nvPr/>
          </p:nvSpPr>
          <p:spPr>
            <a:xfrm>
              <a:off x="0" y="0"/>
              <a:ext cx="11490325" cy="12700"/>
            </a:xfrm>
            <a:custGeom>
              <a:avLst/>
              <a:gdLst/>
              <a:ahLst/>
              <a:cxnLst/>
              <a:rect l="l" t="t" r="r" b="b"/>
              <a:pathLst>
                <a:path w="11490325" h="12700">
                  <a:moveTo>
                    <a:pt x="6350" y="0"/>
                  </a:moveTo>
                  <a:lnTo>
                    <a:pt x="11483975" y="0"/>
                  </a:lnTo>
                  <a:cubicBezTo>
                    <a:pt x="11487531" y="0"/>
                    <a:pt x="11490325" y="2794"/>
                    <a:pt x="11490325" y="6350"/>
                  </a:cubicBezTo>
                  <a:cubicBezTo>
                    <a:pt x="11490325" y="9906"/>
                    <a:pt x="11487531" y="12700"/>
                    <a:pt x="11483975" y="12700"/>
                  </a:cubicBezTo>
                  <a:lnTo>
                    <a:pt x="6350" y="12700"/>
                  </a:lnTo>
                  <a:cubicBezTo>
                    <a:pt x="2794" y="12700"/>
                    <a:pt x="0" y="9906"/>
                    <a:pt x="0" y="6350"/>
                  </a:cubicBezTo>
                  <a:cubicBezTo>
                    <a:pt x="0" y="2794"/>
                    <a:pt x="2794" y="0"/>
                    <a:pt x="6350" y="0"/>
                  </a:cubicBezTo>
                  <a:close/>
                </a:path>
              </a:pathLst>
            </a:custGeom>
            <a:solidFill>
              <a:srgbClr val="FFFFFF"/>
            </a:solidFill>
          </p:spPr>
        </p:sp>
      </p:grpSp>
      <p:sp>
        <p:nvSpPr>
          <p:cNvPr id="6" name="Freeform 6"/>
          <p:cNvSpPr/>
          <p:nvPr/>
        </p:nvSpPr>
        <p:spPr>
          <a:xfrm>
            <a:off x="13772214" y="-12700"/>
            <a:ext cx="4511041" cy="10299668"/>
          </a:xfrm>
          <a:custGeom>
            <a:avLst/>
            <a:gdLst/>
            <a:ahLst/>
            <a:cxnLst/>
            <a:rect l="l" t="t" r="r" b="b"/>
            <a:pathLst>
              <a:path w="4511041" h="10299668">
                <a:moveTo>
                  <a:pt x="0" y="0"/>
                </a:moveTo>
                <a:lnTo>
                  <a:pt x="4511041" y="0"/>
                </a:lnTo>
                <a:lnTo>
                  <a:pt x="4511041" y="10299668"/>
                </a:lnTo>
                <a:lnTo>
                  <a:pt x="0" y="102996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4405163" y="-12700"/>
            <a:ext cx="3882866" cy="10299668"/>
          </a:xfrm>
          <a:custGeom>
            <a:avLst/>
            <a:gdLst/>
            <a:ahLst/>
            <a:cxnLst/>
            <a:rect l="l" t="t" r="r" b="b"/>
            <a:pathLst>
              <a:path w="3882866" h="10299668">
                <a:moveTo>
                  <a:pt x="0" y="0"/>
                </a:moveTo>
                <a:lnTo>
                  <a:pt x="3882866" y="0"/>
                </a:lnTo>
                <a:lnTo>
                  <a:pt x="3882866" y="10299668"/>
                </a:lnTo>
                <a:lnTo>
                  <a:pt x="0" y="102996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3398499" y="4572000"/>
            <a:ext cx="4889469" cy="5715000"/>
          </a:xfrm>
          <a:custGeom>
            <a:avLst/>
            <a:gdLst/>
            <a:ahLst/>
            <a:cxnLst/>
            <a:rect l="l" t="t" r="r" b="b"/>
            <a:pathLst>
              <a:path w="4889469" h="5715000">
                <a:moveTo>
                  <a:pt x="0" y="0"/>
                </a:moveTo>
                <a:lnTo>
                  <a:pt x="4889469" y="0"/>
                </a:lnTo>
                <a:lnTo>
                  <a:pt x="4889469" y="5715000"/>
                </a:lnTo>
                <a:lnTo>
                  <a:pt x="0" y="5715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4001750" y="-12700"/>
            <a:ext cx="4281488" cy="10299668"/>
          </a:xfrm>
          <a:custGeom>
            <a:avLst/>
            <a:gdLst/>
            <a:ahLst/>
            <a:cxnLst/>
            <a:rect l="l" t="t" r="r" b="b"/>
            <a:pathLst>
              <a:path w="4281488" h="10299668">
                <a:moveTo>
                  <a:pt x="0" y="0"/>
                </a:moveTo>
                <a:lnTo>
                  <a:pt x="4281488" y="0"/>
                </a:lnTo>
                <a:lnTo>
                  <a:pt x="4281488" y="10299668"/>
                </a:lnTo>
                <a:lnTo>
                  <a:pt x="0" y="1029966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a:off x="16348095" y="-12700"/>
            <a:ext cx="1935194" cy="10299668"/>
          </a:xfrm>
          <a:custGeom>
            <a:avLst/>
            <a:gdLst/>
            <a:ahLst/>
            <a:cxnLst/>
            <a:rect l="l" t="t" r="r" b="b"/>
            <a:pathLst>
              <a:path w="1935194" h="10299668">
                <a:moveTo>
                  <a:pt x="0" y="0"/>
                </a:moveTo>
                <a:lnTo>
                  <a:pt x="1935194" y="0"/>
                </a:lnTo>
                <a:lnTo>
                  <a:pt x="1935194" y="10299668"/>
                </a:lnTo>
                <a:lnTo>
                  <a:pt x="0" y="1029966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1" name="Freeform 11"/>
          <p:cNvSpPr/>
          <p:nvPr/>
        </p:nvSpPr>
        <p:spPr>
          <a:xfrm>
            <a:off x="16408499" y="-12700"/>
            <a:ext cx="1874710" cy="10299668"/>
          </a:xfrm>
          <a:custGeom>
            <a:avLst/>
            <a:gdLst/>
            <a:ahLst/>
            <a:cxnLst/>
            <a:rect l="l" t="t" r="r" b="b"/>
            <a:pathLst>
              <a:path w="1874710" h="10299668">
                <a:moveTo>
                  <a:pt x="0" y="0"/>
                </a:moveTo>
                <a:lnTo>
                  <a:pt x="1874710" y="0"/>
                </a:lnTo>
                <a:lnTo>
                  <a:pt x="1874710" y="10299668"/>
                </a:lnTo>
                <a:lnTo>
                  <a:pt x="0" y="10299668"/>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2" name="Freeform 12"/>
          <p:cNvSpPr/>
          <p:nvPr/>
        </p:nvSpPr>
        <p:spPr>
          <a:xfrm>
            <a:off x="15557499" y="5384800"/>
            <a:ext cx="2725769" cy="4902232"/>
          </a:xfrm>
          <a:custGeom>
            <a:avLst/>
            <a:gdLst/>
            <a:ahLst/>
            <a:cxnLst/>
            <a:rect l="l" t="t" r="r" b="b"/>
            <a:pathLst>
              <a:path w="2725769" h="4902232">
                <a:moveTo>
                  <a:pt x="0" y="0"/>
                </a:moveTo>
                <a:lnTo>
                  <a:pt x="2725769" y="0"/>
                </a:lnTo>
                <a:lnTo>
                  <a:pt x="2725769" y="4902232"/>
                </a:lnTo>
                <a:lnTo>
                  <a:pt x="0" y="4902232"/>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3" name="Freeform 13"/>
          <p:cNvSpPr/>
          <p:nvPr/>
        </p:nvSpPr>
        <p:spPr>
          <a:xfrm>
            <a:off x="0" y="6019800"/>
            <a:ext cx="673132" cy="4267200"/>
          </a:xfrm>
          <a:custGeom>
            <a:avLst/>
            <a:gdLst/>
            <a:ahLst/>
            <a:cxnLst/>
            <a:rect l="l" t="t" r="r" b="b"/>
            <a:pathLst>
              <a:path w="673132" h="4267200">
                <a:moveTo>
                  <a:pt x="0" y="0"/>
                </a:moveTo>
                <a:lnTo>
                  <a:pt x="673132" y="0"/>
                </a:lnTo>
                <a:lnTo>
                  <a:pt x="673132" y="4267200"/>
                </a:lnTo>
                <a:lnTo>
                  <a:pt x="0" y="42672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graphicFrame>
        <p:nvGraphicFramePr>
          <p:cNvPr id="14" name="Table 14"/>
          <p:cNvGraphicFramePr>
            <a:graphicFrameLocks noGrp="1"/>
          </p:cNvGraphicFramePr>
          <p:nvPr>
            <p:extLst>
              <p:ext uri="{D42A27DB-BD31-4B8C-83A1-F6EECF244321}">
                <p14:modId xmlns:p14="http://schemas.microsoft.com/office/powerpoint/2010/main" val="3548788354"/>
              </p:ext>
            </p:extLst>
          </p:nvPr>
        </p:nvGraphicFramePr>
        <p:xfrm>
          <a:off x="1003104" y="675936"/>
          <a:ext cx="12992100" cy="8369298"/>
        </p:xfrm>
        <a:graphic>
          <a:graphicData uri="http://schemas.openxmlformats.org/drawingml/2006/table">
            <a:tbl>
              <a:tblPr/>
              <a:tblGrid>
                <a:gridCol w="6284959">
                  <a:extLst>
                    <a:ext uri="{9D8B030D-6E8A-4147-A177-3AD203B41FA5}">
                      <a16:colId xmlns:a16="http://schemas.microsoft.com/office/drawing/2014/main" val="20000"/>
                    </a:ext>
                  </a:extLst>
                </a:gridCol>
                <a:gridCol w="6707141">
                  <a:extLst>
                    <a:ext uri="{9D8B030D-6E8A-4147-A177-3AD203B41FA5}">
                      <a16:colId xmlns:a16="http://schemas.microsoft.com/office/drawing/2014/main" val="20001"/>
                    </a:ext>
                  </a:extLst>
                </a:gridCol>
              </a:tblGrid>
              <a:tr h="962914">
                <a:tc>
                  <a:txBody>
                    <a:bodyPr/>
                    <a:lstStyle/>
                    <a:p>
                      <a:pPr algn="ctr">
                        <a:lnSpc>
                          <a:spcPts val="5040"/>
                        </a:lnSpc>
                        <a:defRPr/>
                      </a:pPr>
                      <a:r>
                        <a:rPr lang="en-US" sz="4200" dirty="0">
                          <a:solidFill>
                            <a:schemeClr val="tx1"/>
                          </a:solidFill>
                          <a:latin typeface="Times New Roman" panose="02020603050405020304" pitchFamily="18" charset="0"/>
                          <a:cs typeface="Times New Roman" panose="02020603050405020304" pitchFamily="18" charset="0"/>
                        </a:rPr>
                        <a:t>ADVANTAGES</a:t>
                      </a:r>
                      <a:endParaRPr lang="en-US" sz="1100" dirty="0">
                        <a:solidFill>
                          <a:schemeClr val="tx1"/>
                        </a:solidFill>
                        <a:latin typeface="Times New Roman" panose="02020603050405020304" pitchFamily="18" charset="0"/>
                        <a:cs typeface="Times New Roman" panose="02020603050405020304" pitchFamily="18" charset="0"/>
                      </a:endParaRPr>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52EDF2"/>
                    </a:solidFill>
                  </a:tcPr>
                </a:tc>
                <a:tc>
                  <a:txBody>
                    <a:bodyPr/>
                    <a:lstStyle/>
                    <a:p>
                      <a:pPr algn="ctr">
                        <a:lnSpc>
                          <a:spcPts val="5040"/>
                        </a:lnSpc>
                        <a:defRPr/>
                      </a:pPr>
                      <a:r>
                        <a:rPr lang="en-US" sz="4200" dirty="0">
                          <a:solidFill>
                            <a:schemeClr val="tx1"/>
                          </a:solidFill>
                          <a:latin typeface="Times New Roman" panose="02020603050405020304" pitchFamily="18" charset="0"/>
                          <a:cs typeface="Times New Roman" panose="02020603050405020304" pitchFamily="18" charset="0"/>
                        </a:rPr>
                        <a:t>DIS-ADVANTAGES</a:t>
                      </a:r>
                      <a:endParaRPr lang="en-US" sz="1100" dirty="0">
                        <a:solidFill>
                          <a:schemeClr val="tx1"/>
                        </a:solidFill>
                        <a:latin typeface="Times New Roman" panose="02020603050405020304" pitchFamily="18" charset="0"/>
                        <a:cs typeface="Times New Roman" panose="02020603050405020304" pitchFamily="18" charset="0"/>
                      </a:endParaRPr>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52EDF2"/>
                    </a:solidFill>
                  </a:tcPr>
                </a:tc>
                <a:extLst>
                  <a:ext uri="{0D108BD9-81ED-4DB2-BD59-A6C34878D82A}">
                    <a16:rowId xmlns:a16="http://schemas.microsoft.com/office/drawing/2014/main" val="10000"/>
                  </a:ext>
                </a:extLst>
              </a:tr>
              <a:tr h="1851596">
                <a:tc>
                  <a:txBody>
                    <a:bodyPr/>
                    <a:lstStyle/>
                    <a:p>
                      <a:pPr algn="l">
                        <a:lnSpc>
                          <a:spcPts val="3960"/>
                        </a:lnSpc>
                        <a:defRPr/>
                      </a:pPr>
                      <a:r>
                        <a:rPr lang="en-US" sz="3300">
                          <a:solidFill>
                            <a:schemeClr val="tx1"/>
                          </a:solidFill>
                          <a:latin typeface="Times New Roman" panose="02020603050405020304" pitchFamily="18" charset="0"/>
                          <a:cs typeface="Times New Roman" panose="02020603050405020304" pitchFamily="18" charset="0"/>
                        </a:rPr>
                        <a:t>It helps in controlling flood and soil erosion</a:t>
                      </a:r>
                      <a:endParaRPr lang="en-US" sz="1100">
                        <a:solidFill>
                          <a:schemeClr val="tx1"/>
                        </a:solidFill>
                        <a:latin typeface="Times New Roman" panose="02020603050405020304" pitchFamily="18" charset="0"/>
                        <a:cs typeface="Times New Roman" panose="02020603050405020304" pitchFamily="18" charset="0"/>
                      </a:endParaRPr>
                    </a:p>
                    <a:p>
                      <a:pPr algn="l">
                        <a:lnSpc>
                          <a:spcPts val="3960"/>
                        </a:lnSpc>
                      </a:pPr>
                      <a:endParaRPr lang="en-US" sz="1100">
                        <a:solidFill>
                          <a:schemeClr val="tx1"/>
                        </a:solidFill>
                        <a:latin typeface="Times New Roman" panose="02020603050405020304" pitchFamily="18" charset="0"/>
                        <a:cs typeface="Times New Roman" panose="02020603050405020304" pitchFamily="18" charset="0"/>
                      </a:endParaRPr>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52EDF2"/>
                    </a:solidFill>
                  </a:tcPr>
                </a:tc>
                <a:tc>
                  <a:txBody>
                    <a:bodyPr/>
                    <a:lstStyle/>
                    <a:p>
                      <a:pPr algn="ctr">
                        <a:lnSpc>
                          <a:spcPts val="3960"/>
                        </a:lnSpc>
                        <a:defRPr/>
                      </a:pPr>
                      <a:r>
                        <a:rPr lang="en-US" sz="3300" dirty="0">
                          <a:solidFill>
                            <a:schemeClr val="tx1"/>
                          </a:solidFill>
                          <a:latin typeface="Times New Roman" panose="02020603050405020304" pitchFamily="18" charset="0"/>
                          <a:cs typeface="Times New Roman" panose="02020603050405020304" pitchFamily="18" charset="0"/>
                        </a:rPr>
                        <a:t>Expensive food items</a:t>
                      </a:r>
                      <a:endParaRPr lang="en-US" sz="1100" dirty="0">
                        <a:solidFill>
                          <a:schemeClr val="tx1"/>
                        </a:solidFill>
                        <a:latin typeface="Times New Roman" panose="02020603050405020304" pitchFamily="18" charset="0"/>
                        <a:cs typeface="Times New Roman" panose="02020603050405020304" pitchFamily="18" charset="0"/>
                      </a:endParaRPr>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52EDF2"/>
                    </a:solidFill>
                  </a:tcPr>
                </a:tc>
                <a:extLst>
                  <a:ext uri="{0D108BD9-81ED-4DB2-BD59-A6C34878D82A}">
                    <a16:rowId xmlns:a16="http://schemas.microsoft.com/office/drawing/2014/main" val="10001"/>
                  </a:ext>
                </a:extLst>
              </a:tr>
              <a:tr h="2404245">
                <a:tc>
                  <a:txBody>
                    <a:bodyPr/>
                    <a:lstStyle/>
                    <a:p>
                      <a:pPr algn="ctr">
                        <a:lnSpc>
                          <a:spcPts val="3600"/>
                        </a:lnSpc>
                        <a:defRPr/>
                      </a:pPr>
                      <a:r>
                        <a:rPr lang="en-US" sz="3000">
                          <a:solidFill>
                            <a:schemeClr val="tx1"/>
                          </a:solidFill>
                          <a:latin typeface="Times New Roman" panose="02020603050405020304" pitchFamily="18" charset="0"/>
                          <a:cs typeface="Times New Roman" panose="02020603050405020304" pitchFamily="18" charset="0"/>
                        </a:rPr>
                        <a:t>It helps in utilization of rainwater for the purpose of irrigation</a:t>
                      </a:r>
                      <a:endParaRPr lang="en-US" sz="1100">
                        <a:solidFill>
                          <a:schemeClr val="tx1"/>
                        </a:solidFill>
                        <a:latin typeface="Times New Roman" panose="02020603050405020304" pitchFamily="18" charset="0"/>
                        <a:cs typeface="Times New Roman" panose="02020603050405020304" pitchFamily="18" charset="0"/>
                      </a:endParaRPr>
                    </a:p>
                    <a:p>
                      <a:pPr algn="l">
                        <a:lnSpc>
                          <a:spcPts val="3600"/>
                        </a:lnSpc>
                      </a:pPr>
                      <a:endParaRPr lang="en-US" sz="1100">
                        <a:solidFill>
                          <a:schemeClr val="tx1"/>
                        </a:solidFill>
                        <a:latin typeface="Times New Roman" panose="02020603050405020304" pitchFamily="18" charset="0"/>
                        <a:cs typeface="Times New Roman" panose="02020603050405020304" pitchFamily="18" charset="0"/>
                      </a:endParaRPr>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960"/>
                        </a:lnSpc>
                        <a:defRPr/>
                      </a:pPr>
                      <a:r>
                        <a:rPr lang="en-US" sz="3300">
                          <a:solidFill>
                            <a:schemeClr val="tx1"/>
                          </a:solidFill>
                          <a:latin typeface="Times New Roman" panose="02020603050405020304" pitchFamily="18" charset="0"/>
                          <a:cs typeface="Times New Roman" panose="02020603050405020304" pitchFamily="18" charset="0"/>
                        </a:rPr>
                        <a:t>Rarely subsidized farming method. </a:t>
                      </a:r>
                      <a:endParaRPr lang="en-US" sz="1100">
                        <a:solidFill>
                          <a:schemeClr val="tx1"/>
                        </a:solidFill>
                        <a:latin typeface="Times New Roman" panose="02020603050405020304" pitchFamily="18" charset="0"/>
                        <a:cs typeface="Times New Roman" panose="02020603050405020304" pitchFamily="18" charset="0"/>
                      </a:endParaRPr>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298947">
                <a:tc>
                  <a:txBody>
                    <a:bodyPr/>
                    <a:lstStyle/>
                    <a:p>
                      <a:pPr algn="ctr">
                        <a:lnSpc>
                          <a:spcPts val="3960"/>
                        </a:lnSpc>
                        <a:defRPr/>
                      </a:pPr>
                      <a:r>
                        <a:rPr lang="en-US" sz="3300">
                          <a:solidFill>
                            <a:schemeClr val="tx1"/>
                          </a:solidFill>
                          <a:latin typeface="Times New Roman" panose="02020603050405020304" pitchFamily="18" charset="0"/>
                          <a:cs typeface="Times New Roman" panose="02020603050405020304" pitchFamily="18" charset="0"/>
                        </a:rPr>
                        <a:t>It reduces the cost of water in water bills.</a:t>
                      </a:r>
                      <a:endParaRPr lang="en-US" sz="1100">
                        <a:solidFill>
                          <a:schemeClr val="tx1"/>
                        </a:solidFill>
                        <a:latin typeface="Times New Roman" panose="02020603050405020304" pitchFamily="18" charset="0"/>
                        <a:cs typeface="Times New Roman" panose="02020603050405020304" pitchFamily="18" charset="0"/>
                      </a:endParaRPr>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52EDF2"/>
                    </a:solidFill>
                  </a:tcPr>
                </a:tc>
                <a:tc>
                  <a:txBody>
                    <a:bodyPr/>
                    <a:lstStyle/>
                    <a:p>
                      <a:pPr algn="ctr">
                        <a:lnSpc>
                          <a:spcPts val="3960"/>
                        </a:lnSpc>
                        <a:defRPr/>
                      </a:pPr>
                      <a:r>
                        <a:rPr lang="en-US" sz="3300" dirty="0">
                          <a:solidFill>
                            <a:schemeClr val="tx1"/>
                          </a:solidFill>
                          <a:latin typeface="Times New Roman" panose="02020603050405020304" pitchFamily="18" charset="0"/>
                          <a:cs typeface="Times New Roman" panose="02020603050405020304" pitchFamily="18" charset="0"/>
                        </a:rPr>
                        <a:t>Insufficient knowledge &amp; skills</a:t>
                      </a:r>
                      <a:endParaRPr lang="en-US" sz="1100" dirty="0">
                        <a:solidFill>
                          <a:schemeClr val="tx1"/>
                        </a:solidFill>
                        <a:latin typeface="Times New Roman" panose="02020603050405020304" pitchFamily="18" charset="0"/>
                        <a:cs typeface="Times New Roman" panose="02020603050405020304" pitchFamily="18" charset="0"/>
                      </a:endParaRPr>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52EDF2"/>
                    </a:solidFill>
                  </a:tcPr>
                </a:tc>
                <a:extLst>
                  <a:ext uri="{0D108BD9-81ED-4DB2-BD59-A6C34878D82A}">
                    <a16:rowId xmlns:a16="http://schemas.microsoft.com/office/drawing/2014/main" val="10003"/>
                  </a:ext>
                </a:extLst>
              </a:tr>
              <a:tr h="1851596">
                <a:tc>
                  <a:txBody>
                    <a:bodyPr/>
                    <a:lstStyle/>
                    <a:p>
                      <a:pPr algn="ctr">
                        <a:lnSpc>
                          <a:spcPts val="3960"/>
                        </a:lnSpc>
                        <a:defRPr/>
                      </a:pPr>
                      <a:r>
                        <a:rPr lang="en-US" sz="3300" dirty="0">
                          <a:solidFill>
                            <a:schemeClr val="tx1"/>
                          </a:solidFill>
                          <a:latin typeface="Times New Roman" panose="02020603050405020304" pitchFamily="18" charset="0"/>
                          <a:cs typeface="Times New Roman" panose="02020603050405020304" pitchFamily="18" charset="0"/>
                        </a:rPr>
                        <a:t>The conserved water can be used for the purpose of sanitation </a:t>
                      </a:r>
                      <a:endParaRPr lang="en-US" sz="1100" dirty="0">
                        <a:solidFill>
                          <a:schemeClr val="tx1"/>
                        </a:solidFill>
                        <a:latin typeface="Times New Roman" panose="02020603050405020304" pitchFamily="18" charset="0"/>
                        <a:cs typeface="Times New Roman" panose="02020603050405020304" pitchFamily="18" charset="0"/>
                      </a:endParaRPr>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960"/>
                        </a:lnSpc>
                        <a:defRPr/>
                      </a:pPr>
                      <a:r>
                        <a:rPr lang="en-US" sz="3300" dirty="0">
                          <a:solidFill>
                            <a:schemeClr val="tx1"/>
                          </a:solidFill>
                          <a:latin typeface="Times New Roman" panose="02020603050405020304" pitchFamily="18" charset="0"/>
                          <a:cs typeface="Times New Roman" panose="02020603050405020304" pitchFamily="18" charset="0"/>
                        </a:rPr>
                        <a:t>The crop is susceptible to illness.</a:t>
                      </a:r>
                      <a:endParaRPr lang="en-US" sz="1100" dirty="0">
                        <a:solidFill>
                          <a:schemeClr val="tx1"/>
                        </a:solidFill>
                        <a:latin typeface="Times New Roman" panose="02020603050405020304" pitchFamily="18" charset="0"/>
                        <a:cs typeface="Times New Roman" panose="02020603050405020304" pitchFamily="18" charset="0"/>
                      </a:endParaRPr>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4791364">
            <a:off x="9733720" y="5138738"/>
            <a:ext cx="10474395" cy="9525"/>
            <a:chOff x="0" y="0"/>
            <a:chExt cx="13965860" cy="12700"/>
          </a:xfrm>
        </p:grpSpPr>
        <p:sp>
          <p:nvSpPr>
            <p:cNvPr id="3" name="Freeform 3"/>
            <p:cNvSpPr/>
            <p:nvPr/>
          </p:nvSpPr>
          <p:spPr>
            <a:xfrm>
              <a:off x="0" y="0"/>
              <a:ext cx="13965810" cy="12700"/>
            </a:xfrm>
            <a:custGeom>
              <a:avLst/>
              <a:gdLst/>
              <a:ahLst/>
              <a:cxnLst/>
              <a:rect l="l" t="t" r="r" b="b"/>
              <a:pathLst>
                <a:path w="13965810" h="12700">
                  <a:moveTo>
                    <a:pt x="6350" y="0"/>
                  </a:moveTo>
                  <a:lnTo>
                    <a:pt x="13959460" y="0"/>
                  </a:lnTo>
                  <a:cubicBezTo>
                    <a:pt x="13963016" y="0"/>
                    <a:pt x="13965810" y="2794"/>
                    <a:pt x="13965810" y="6350"/>
                  </a:cubicBezTo>
                  <a:cubicBezTo>
                    <a:pt x="13965810" y="9906"/>
                    <a:pt x="13963016" y="12700"/>
                    <a:pt x="13959460" y="12700"/>
                  </a:cubicBezTo>
                  <a:lnTo>
                    <a:pt x="6350" y="12700"/>
                  </a:lnTo>
                  <a:cubicBezTo>
                    <a:pt x="2794" y="12700"/>
                    <a:pt x="0" y="9906"/>
                    <a:pt x="0" y="6350"/>
                  </a:cubicBezTo>
                  <a:cubicBezTo>
                    <a:pt x="0" y="2794"/>
                    <a:pt x="2794" y="0"/>
                    <a:pt x="6350" y="0"/>
                  </a:cubicBezTo>
                  <a:close/>
                </a:path>
              </a:pathLst>
            </a:custGeom>
            <a:solidFill>
              <a:srgbClr val="FFFFFF"/>
            </a:solidFill>
          </p:spPr>
        </p:sp>
      </p:grpSp>
      <p:grpSp>
        <p:nvGrpSpPr>
          <p:cNvPr id="4" name="Group 4"/>
          <p:cNvGrpSpPr/>
          <p:nvPr/>
        </p:nvGrpSpPr>
        <p:grpSpPr>
          <a:xfrm rot="8776573">
            <a:off x="10401719" y="7899798"/>
            <a:ext cx="8617700" cy="9525"/>
            <a:chOff x="0" y="0"/>
            <a:chExt cx="11490267" cy="12700"/>
          </a:xfrm>
        </p:grpSpPr>
        <p:sp>
          <p:nvSpPr>
            <p:cNvPr id="5" name="Freeform 5"/>
            <p:cNvSpPr/>
            <p:nvPr/>
          </p:nvSpPr>
          <p:spPr>
            <a:xfrm>
              <a:off x="0" y="0"/>
              <a:ext cx="11490325" cy="12700"/>
            </a:xfrm>
            <a:custGeom>
              <a:avLst/>
              <a:gdLst/>
              <a:ahLst/>
              <a:cxnLst/>
              <a:rect l="l" t="t" r="r" b="b"/>
              <a:pathLst>
                <a:path w="11490325" h="12700">
                  <a:moveTo>
                    <a:pt x="6350" y="0"/>
                  </a:moveTo>
                  <a:lnTo>
                    <a:pt x="11483975" y="0"/>
                  </a:lnTo>
                  <a:cubicBezTo>
                    <a:pt x="11487531" y="0"/>
                    <a:pt x="11490325" y="2794"/>
                    <a:pt x="11490325" y="6350"/>
                  </a:cubicBezTo>
                  <a:cubicBezTo>
                    <a:pt x="11490325" y="9906"/>
                    <a:pt x="11487531" y="12700"/>
                    <a:pt x="11483975" y="12700"/>
                  </a:cubicBezTo>
                  <a:lnTo>
                    <a:pt x="6350" y="12700"/>
                  </a:lnTo>
                  <a:cubicBezTo>
                    <a:pt x="2794" y="12700"/>
                    <a:pt x="0" y="9906"/>
                    <a:pt x="0" y="6350"/>
                  </a:cubicBezTo>
                  <a:cubicBezTo>
                    <a:pt x="0" y="2794"/>
                    <a:pt x="2794" y="0"/>
                    <a:pt x="6350" y="0"/>
                  </a:cubicBezTo>
                  <a:close/>
                </a:path>
              </a:pathLst>
            </a:custGeom>
            <a:solidFill>
              <a:srgbClr val="FFFFFF"/>
            </a:solidFill>
          </p:spPr>
        </p:sp>
      </p:grpSp>
      <p:sp>
        <p:nvSpPr>
          <p:cNvPr id="6" name="Freeform 6"/>
          <p:cNvSpPr/>
          <p:nvPr/>
        </p:nvSpPr>
        <p:spPr>
          <a:xfrm>
            <a:off x="13772214" y="-12700"/>
            <a:ext cx="4511041" cy="10299668"/>
          </a:xfrm>
          <a:custGeom>
            <a:avLst/>
            <a:gdLst/>
            <a:ahLst/>
            <a:cxnLst/>
            <a:rect l="l" t="t" r="r" b="b"/>
            <a:pathLst>
              <a:path w="4511041" h="10299668">
                <a:moveTo>
                  <a:pt x="0" y="0"/>
                </a:moveTo>
                <a:lnTo>
                  <a:pt x="4511041" y="0"/>
                </a:lnTo>
                <a:lnTo>
                  <a:pt x="4511041" y="10299668"/>
                </a:lnTo>
                <a:lnTo>
                  <a:pt x="0" y="102996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4405163" y="-12700"/>
            <a:ext cx="3882866" cy="10299668"/>
          </a:xfrm>
          <a:custGeom>
            <a:avLst/>
            <a:gdLst/>
            <a:ahLst/>
            <a:cxnLst/>
            <a:rect l="l" t="t" r="r" b="b"/>
            <a:pathLst>
              <a:path w="3882866" h="10299668">
                <a:moveTo>
                  <a:pt x="0" y="0"/>
                </a:moveTo>
                <a:lnTo>
                  <a:pt x="3882866" y="0"/>
                </a:lnTo>
                <a:lnTo>
                  <a:pt x="3882866" y="10299668"/>
                </a:lnTo>
                <a:lnTo>
                  <a:pt x="0" y="102996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3398499" y="4572000"/>
            <a:ext cx="4889469" cy="5715000"/>
          </a:xfrm>
          <a:custGeom>
            <a:avLst/>
            <a:gdLst/>
            <a:ahLst/>
            <a:cxnLst/>
            <a:rect l="l" t="t" r="r" b="b"/>
            <a:pathLst>
              <a:path w="4889469" h="5715000">
                <a:moveTo>
                  <a:pt x="0" y="0"/>
                </a:moveTo>
                <a:lnTo>
                  <a:pt x="4889469" y="0"/>
                </a:lnTo>
                <a:lnTo>
                  <a:pt x="4889469" y="5715000"/>
                </a:lnTo>
                <a:lnTo>
                  <a:pt x="0" y="5715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4001750" y="-12700"/>
            <a:ext cx="4281488" cy="10299668"/>
          </a:xfrm>
          <a:custGeom>
            <a:avLst/>
            <a:gdLst/>
            <a:ahLst/>
            <a:cxnLst/>
            <a:rect l="l" t="t" r="r" b="b"/>
            <a:pathLst>
              <a:path w="4281488" h="10299668">
                <a:moveTo>
                  <a:pt x="0" y="0"/>
                </a:moveTo>
                <a:lnTo>
                  <a:pt x="4281488" y="0"/>
                </a:lnTo>
                <a:lnTo>
                  <a:pt x="4281488" y="10299668"/>
                </a:lnTo>
                <a:lnTo>
                  <a:pt x="0" y="1029966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a:off x="16348095" y="-12700"/>
            <a:ext cx="1935194" cy="10299668"/>
          </a:xfrm>
          <a:custGeom>
            <a:avLst/>
            <a:gdLst/>
            <a:ahLst/>
            <a:cxnLst/>
            <a:rect l="l" t="t" r="r" b="b"/>
            <a:pathLst>
              <a:path w="1935194" h="10299668">
                <a:moveTo>
                  <a:pt x="0" y="0"/>
                </a:moveTo>
                <a:lnTo>
                  <a:pt x="1935194" y="0"/>
                </a:lnTo>
                <a:lnTo>
                  <a:pt x="1935194" y="10299668"/>
                </a:lnTo>
                <a:lnTo>
                  <a:pt x="0" y="1029966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1" name="Freeform 11"/>
          <p:cNvSpPr/>
          <p:nvPr/>
        </p:nvSpPr>
        <p:spPr>
          <a:xfrm>
            <a:off x="16408499" y="-12700"/>
            <a:ext cx="1874710" cy="10299668"/>
          </a:xfrm>
          <a:custGeom>
            <a:avLst/>
            <a:gdLst/>
            <a:ahLst/>
            <a:cxnLst/>
            <a:rect l="l" t="t" r="r" b="b"/>
            <a:pathLst>
              <a:path w="1874710" h="10299668">
                <a:moveTo>
                  <a:pt x="0" y="0"/>
                </a:moveTo>
                <a:lnTo>
                  <a:pt x="1874710" y="0"/>
                </a:lnTo>
                <a:lnTo>
                  <a:pt x="1874710" y="10299668"/>
                </a:lnTo>
                <a:lnTo>
                  <a:pt x="0" y="10299668"/>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2" name="Freeform 12"/>
          <p:cNvSpPr/>
          <p:nvPr/>
        </p:nvSpPr>
        <p:spPr>
          <a:xfrm>
            <a:off x="15557499" y="5384800"/>
            <a:ext cx="2725769" cy="4902232"/>
          </a:xfrm>
          <a:custGeom>
            <a:avLst/>
            <a:gdLst/>
            <a:ahLst/>
            <a:cxnLst/>
            <a:rect l="l" t="t" r="r" b="b"/>
            <a:pathLst>
              <a:path w="2725769" h="4902232">
                <a:moveTo>
                  <a:pt x="0" y="0"/>
                </a:moveTo>
                <a:lnTo>
                  <a:pt x="2725769" y="0"/>
                </a:lnTo>
                <a:lnTo>
                  <a:pt x="2725769" y="4902232"/>
                </a:lnTo>
                <a:lnTo>
                  <a:pt x="0" y="4902232"/>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3" name="Freeform 13"/>
          <p:cNvSpPr/>
          <p:nvPr/>
        </p:nvSpPr>
        <p:spPr>
          <a:xfrm>
            <a:off x="0" y="6019800"/>
            <a:ext cx="673132" cy="4267200"/>
          </a:xfrm>
          <a:custGeom>
            <a:avLst/>
            <a:gdLst/>
            <a:ahLst/>
            <a:cxnLst/>
            <a:rect l="l" t="t" r="r" b="b"/>
            <a:pathLst>
              <a:path w="673132" h="4267200">
                <a:moveTo>
                  <a:pt x="0" y="0"/>
                </a:moveTo>
                <a:lnTo>
                  <a:pt x="673132" y="0"/>
                </a:lnTo>
                <a:lnTo>
                  <a:pt x="673132" y="4267200"/>
                </a:lnTo>
                <a:lnTo>
                  <a:pt x="0" y="42672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4" name="TextBox 14"/>
          <p:cNvSpPr txBox="1"/>
          <p:nvPr/>
        </p:nvSpPr>
        <p:spPr>
          <a:xfrm>
            <a:off x="336550" y="371475"/>
            <a:ext cx="14676117" cy="657225"/>
          </a:xfrm>
          <a:prstGeom prst="rect">
            <a:avLst/>
          </a:prstGeom>
        </p:spPr>
        <p:txBody>
          <a:bodyPr lIns="0" tIns="0" rIns="0" bIns="0" rtlCol="0" anchor="t">
            <a:spAutoFit/>
          </a:bodyPr>
          <a:lstStyle/>
          <a:p>
            <a:pPr algn="l">
              <a:lnSpc>
                <a:spcPts val="5040"/>
              </a:lnSpc>
            </a:pPr>
            <a:r>
              <a:rPr lang="en-US" sz="4200" dirty="0">
                <a:solidFill>
                  <a:srgbClr val="000000"/>
                </a:solidFill>
                <a:latin typeface="Times New Roman Bold" panose="02020803070505020304" pitchFamily="18" charset="0"/>
                <a:cs typeface="Times New Roman Bold" panose="02020803070505020304" pitchFamily="18" charset="0"/>
              </a:rPr>
              <a:t>WATER CONSERVATION </a:t>
            </a:r>
          </a:p>
        </p:txBody>
      </p:sp>
      <p:sp>
        <p:nvSpPr>
          <p:cNvPr id="15" name="TextBox 15"/>
          <p:cNvSpPr txBox="1"/>
          <p:nvPr/>
        </p:nvSpPr>
        <p:spPr>
          <a:xfrm>
            <a:off x="0" y="1162050"/>
            <a:ext cx="12979201" cy="9544050"/>
          </a:xfrm>
          <a:prstGeom prst="rect">
            <a:avLst/>
          </a:prstGeom>
        </p:spPr>
        <p:txBody>
          <a:bodyPr lIns="0" tIns="0" rIns="0" bIns="0" rtlCol="0" anchor="t">
            <a:spAutoFit/>
          </a:bodyPr>
          <a:lstStyle/>
          <a:p>
            <a:pPr algn="l">
              <a:lnSpc>
                <a:spcPts val="5040"/>
              </a:lnSpc>
            </a:pPr>
            <a:r>
              <a:rPr lang="en-US" sz="4200" dirty="0">
                <a:latin typeface="Times New Roman" panose="02020603050405020304" pitchFamily="18" charset="0"/>
                <a:cs typeface="Times New Roman" panose="02020603050405020304" pitchFamily="18" charset="0"/>
              </a:rPr>
              <a:t>   Introduction </a:t>
            </a:r>
          </a:p>
          <a:p>
            <a:pPr marL="1078230" lvl="2" indent="-571500" algn="just">
              <a:lnSpc>
                <a:spcPts val="6480"/>
              </a:lnSpc>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Water, the elixir of life, is an invaluable resource essential for all living organisms. </a:t>
            </a:r>
          </a:p>
          <a:p>
            <a:pPr marL="1078230" lvl="2" indent="-571500" algn="just">
              <a:lnSpc>
                <a:spcPts val="6480"/>
              </a:lnSpc>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As the global population continues to burgeon and climate change exacerbates water scarcity, the need for effective water conservation practices has become paramount. </a:t>
            </a:r>
          </a:p>
          <a:p>
            <a:pPr marL="1078230" lvl="2" indent="-571500" algn="just">
              <a:lnSpc>
                <a:spcPts val="6480"/>
              </a:lnSpc>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This report delves into the significance of water conservation, focusing on a model observed at the GKVK College, an agricultural institution, where a massive conservation tank plays a pivotal role in sustainable water management for agricultural purposes. </a:t>
            </a:r>
          </a:p>
          <a:p>
            <a:pPr marL="760095" lvl="2" indent="-253365" algn="l">
              <a:lnSpc>
                <a:spcPts val="4320"/>
              </a:lnSpc>
            </a:pPr>
            <a:r>
              <a:rPr lang="en-US" sz="36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4791364">
            <a:off x="9733720" y="5138738"/>
            <a:ext cx="10474395" cy="9525"/>
            <a:chOff x="0" y="0"/>
            <a:chExt cx="13965860" cy="12700"/>
          </a:xfrm>
        </p:grpSpPr>
        <p:sp>
          <p:nvSpPr>
            <p:cNvPr id="3" name="Freeform 3"/>
            <p:cNvSpPr/>
            <p:nvPr/>
          </p:nvSpPr>
          <p:spPr>
            <a:xfrm>
              <a:off x="0" y="0"/>
              <a:ext cx="13965810" cy="12700"/>
            </a:xfrm>
            <a:custGeom>
              <a:avLst/>
              <a:gdLst/>
              <a:ahLst/>
              <a:cxnLst/>
              <a:rect l="l" t="t" r="r" b="b"/>
              <a:pathLst>
                <a:path w="13965810" h="12700">
                  <a:moveTo>
                    <a:pt x="6350" y="0"/>
                  </a:moveTo>
                  <a:lnTo>
                    <a:pt x="13959460" y="0"/>
                  </a:lnTo>
                  <a:cubicBezTo>
                    <a:pt x="13963016" y="0"/>
                    <a:pt x="13965810" y="2794"/>
                    <a:pt x="13965810" y="6350"/>
                  </a:cubicBezTo>
                  <a:cubicBezTo>
                    <a:pt x="13965810" y="9906"/>
                    <a:pt x="13963016" y="12700"/>
                    <a:pt x="13959460" y="12700"/>
                  </a:cubicBezTo>
                  <a:lnTo>
                    <a:pt x="6350" y="12700"/>
                  </a:lnTo>
                  <a:cubicBezTo>
                    <a:pt x="2794" y="12700"/>
                    <a:pt x="0" y="9906"/>
                    <a:pt x="0" y="6350"/>
                  </a:cubicBezTo>
                  <a:cubicBezTo>
                    <a:pt x="0" y="2794"/>
                    <a:pt x="2794" y="0"/>
                    <a:pt x="6350" y="0"/>
                  </a:cubicBezTo>
                  <a:close/>
                </a:path>
              </a:pathLst>
            </a:custGeom>
            <a:solidFill>
              <a:srgbClr val="FFFFFF"/>
            </a:solidFill>
          </p:spPr>
        </p:sp>
      </p:grpSp>
      <p:grpSp>
        <p:nvGrpSpPr>
          <p:cNvPr id="4" name="Group 4"/>
          <p:cNvGrpSpPr/>
          <p:nvPr/>
        </p:nvGrpSpPr>
        <p:grpSpPr>
          <a:xfrm rot="8776573">
            <a:off x="10401719" y="7899798"/>
            <a:ext cx="8617700" cy="9525"/>
            <a:chOff x="0" y="0"/>
            <a:chExt cx="11490267" cy="12700"/>
          </a:xfrm>
        </p:grpSpPr>
        <p:sp>
          <p:nvSpPr>
            <p:cNvPr id="5" name="Freeform 5"/>
            <p:cNvSpPr/>
            <p:nvPr/>
          </p:nvSpPr>
          <p:spPr>
            <a:xfrm>
              <a:off x="0" y="0"/>
              <a:ext cx="11490325" cy="12700"/>
            </a:xfrm>
            <a:custGeom>
              <a:avLst/>
              <a:gdLst/>
              <a:ahLst/>
              <a:cxnLst/>
              <a:rect l="l" t="t" r="r" b="b"/>
              <a:pathLst>
                <a:path w="11490325" h="12700">
                  <a:moveTo>
                    <a:pt x="6350" y="0"/>
                  </a:moveTo>
                  <a:lnTo>
                    <a:pt x="11483975" y="0"/>
                  </a:lnTo>
                  <a:cubicBezTo>
                    <a:pt x="11487531" y="0"/>
                    <a:pt x="11490325" y="2794"/>
                    <a:pt x="11490325" y="6350"/>
                  </a:cubicBezTo>
                  <a:cubicBezTo>
                    <a:pt x="11490325" y="9906"/>
                    <a:pt x="11487531" y="12700"/>
                    <a:pt x="11483975" y="12700"/>
                  </a:cubicBezTo>
                  <a:lnTo>
                    <a:pt x="6350" y="12700"/>
                  </a:lnTo>
                  <a:cubicBezTo>
                    <a:pt x="2794" y="12700"/>
                    <a:pt x="0" y="9906"/>
                    <a:pt x="0" y="6350"/>
                  </a:cubicBezTo>
                  <a:cubicBezTo>
                    <a:pt x="0" y="2794"/>
                    <a:pt x="2794" y="0"/>
                    <a:pt x="6350" y="0"/>
                  </a:cubicBezTo>
                  <a:close/>
                </a:path>
              </a:pathLst>
            </a:custGeom>
            <a:solidFill>
              <a:srgbClr val="FFFFFF"/>
            </a:solidFill>
          </p:spPr>
        </p:sp>
      </p:grpSp>
      <p:sp>
        <p:nvSpPr>
          <p:cNvPr id="6" name="Freeform 6"/>
          <p:cNvSpPr/>
          <p:nvPr/>
        </p:nvSpPr>
        <p:spPr>
          <a:xfrm>
            <a:off x="13772214" y="-12700"/>
            <a:ext cx="4511041" cy="10299668"/>
          </a:xfrm>
          <a:custGeom>
            <a:avLst/>
            <a:gdLst/>
            <a:ahLst/>
            <a:cxnLst/>
            <a:rect l="l" t="t" r="r" b="b"/>
            <a:pathLst>
              <a:path w="4511041" h="10299668">
                <a:moveTo>
                  <a:pt x="0" y="0"/>
                </a:moveTo>
                <a:lnTo>
                  <a:pt x="4511041" y="0"/>
                </a:lnTo>
                <a:lnTo>
                  <a:pt x="4511041" y="10299668"/>
                </a:lnTo>
                <a:lnTo>
                  <a:pt x="0" y="102996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4405163" y="-12700"/>
            <a:ext cx="3882866" cy="10299668"/>
          </a:xfrm>
          <a:custGeom>
            <a:avLst/>
            <a:gdLst/>
            <a:ahLst/>
            <a:cxnLst/>
            <a:rect l="l" t="t" r="r" b="b"/>
            <a:pathLst>
              <a:path w="3882866" h="10299668">
                <a:moveTo>
                  <a:pt x="0" y="0"/>
                </a:moveTo>
                <a:lnTo>
                  <a:pt x="3882866" y="0"/>
                </a:lnTo>
                <a:lnTo>
                  <a:pt x="3882866" y="10299668"/>
                </a:lnTo>
                <a:lnTo>
                  <a:pt x="0" y="102996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3398499" y="4572000"/>
            <a:ext cx="4889469" cy="5715000"/>
          </a:xfrm>
          <a:custGeom>
            <a:avLst/>
            <a:gdLst/>
            <a:ahLst/>
            <a:cxnLst/>
            <a:rect l="l" t="t" r="r" b="b"/>
            <a:pathLst>
              <a:path w="4889469" h="5715000">
                <a:moveTo>
                  <a:pt x="0" y="0"/>
                </a:moveTo>
                <a:lnTo>
                  <a:pt x="4889469" y="0"/>
                </a:lnTo>
                <a:lnTo>
                  <a:pt x="4889469" y="5715000"/>
                </a:lnTo>
                <a:lnTo>
                  <a:pt x="0" y="5715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4001750" y="-12700"/>
            <a:ext cx="4281488" cy="10299668"/>
          </a:xfrm>
          <a:custGeom>
            <a:avLst/>
            <a:gdLst/>
            <a:ahLst/>
            <a:cxnLst/>
            <a:rect l="l" t="t" r="r" b="b"/>
            <a:pathLst>
              <a:path w="4281488" h="10299668">
                <a:moveTo>
                  <a:pt x="0" y="0"/>
                </a:moveTo>
                <a:lnTo>
                  <a:pt x="4281488" y="0"/>
                </a:lnTo>
                <a:lnTo>
                  <a:pt x="4281488" y="10299668"/>
                </a:lnTo>
                <a:lnTo>
                  <a:pt x="0" y="1029966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a:off x="16348095" y="-12700"/>
            <a:ext cx="1935194" cy="10299668"/>
          </a:xfrm>
          <a:custGeom>
            <a:avLst/>
            <a:gdLst/>
            <a:ahLst/>
            <a:cxnLst/>
            <a:rect l="l" t="t" r="r" b="b"/>
            <a:pathLst>
              <a:path w="1935194" h="10299668">
                <a:moveTo>
                  <a:pt x="0" y="0"/>
                </a:moveTo>
                <a:lnTo>
                  <a:pt x="1935194" y="0"/>
                </a:lnTo>
                <a:lnTo>
                  <a:pt x="1935194" y="10299668"/>
                </a:lnTo>
                <a:lnTo>
                  <a:pt x="0" y="1029966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1" name="Freeform 11"/>
          <p:cNvSpPr/>
          <p:nvPr/>
        </p:nvSpPr>
        <p:spPr>
          <a:xfrm>
            <a:off x="16408499" y="-12700"/>
            <a:ext cx="1874710" cy="10299668"/>
          </a:xfrm>
          <a:custGeom>
            <a:avLst/>
            <a:gdLst/>
            <a:ahLst/>
            <a:cxnLst/>
            <a:rect l="l" t="t" r="r" b="b"/>
            <a:pathLst>
              <a:path w="1874710" h="10299668">
                <a:moveTo>
                  <a:pt x="0" y="0"/>
                </a:moveTo>
                <a:lnTo>
                  <a:pt x="1874710" y="0"/>
                </a:lnTo>
                <a:lnTo>
                  <a:pt x="1874710" y="10299668"/>
                </a:lnTo>
                <a:lnTo>
                  <a:pt x="0" y="10299668"/>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2" name="Freeform 12"/>
          <p:cNvSpPr/>
          <p:nvPr/>
        </p:nvSpPr>
        <p:spPr>
          <a:xfrm>
            <a:off x="15557499" y="5384800"/>
            <a:ext cx="2725769" cy="4902232"/>
          </a:xfrm>
          <a:custGeom>
            <a:avLst/>
            <a:gdLst/>
            <a:ahLst/>
            <a:cxnLst/>
            <a:rect l="l" t="t" r="r" b="b"/>
            <a:pathLst>
              <a:path w="2725769" h="4902232">
                <a:moveTo>
                  <a:pt x="0" y="0"/>
                </a:moveTo>
                <a:lnTo>
                  <a:pt x="2725769" y="0"/>
                </a:lnTo>
                <a:lnTo>
                  <a:pt x="2725769" y="4902232"/>
                </a:lnTo>
                <a:lnTo>
                  <a:pt x="0" y="4902232"/>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3" name="Freeform 13"/>
          <p:cNvSpPr/>
          <p:nvPr/>
        </p:nvSpPr>
        <p:spPr>
          <a:xfrm>
            <a:off x="0" y="6019800"/>
            <a:ext cx="673132" cy="4267200"/>
          </a:xfrm>
          <a:custGeom>
            <a:avLst/>
            <a:gdLst/>
            <a:ahLst/>
            <a:cxnLst/>
            <a:rect l="l" t="t" r="r" b="b"/>
            <a:pathLst>
              <a:path w="673132" h="4267200">
                <a:moveTo>
                  <a:pt x="0" y="0"/>
                </a:moveTo>
                <a:lnTo>
                  <a:pt x="673132" y="0"/>
                </a:lnTo>
                <a:lnTo>
                  <a:pt x="673132" y="4267200"/>
                </a:lnTo>
                <a:lnTo>
                  <a:pt x="0" y="42672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4" name="TextBox 14"/>
          <p:cNvSpPr txBox="1"/>
          <p:nvPr/>
        </p:nvSpPr>
        <p:spPr>
          <a:xfrm>
            <a:off x="612490" y="1347723"/>
            <a:ext cx="11648817" cy="8175315"/>
          </a:xfrm>
          <a:prstGeom prst="rect">
            <a:avLst/>
          </a:prstGeom>
        </p:spPr>
        <p:txBody>
          <a:bodyPr lIns="0" tIns="0" rIns="0" bIns="0" rtlCol="0" anchor="t">
            <a:spAutoFit/>
          </a:bodyPr>
          <a:lstStyle/>
          <a:p>
            <a:pPr algn="l">
              <a:lnSpc>
                <a:spcPts val="3960"/>
              </a:lnSpc>
            </a:pPr>
            <a:endParaRPr sz="3200" dirty="0">
              <a:latin typeface="Times New Roman "/>
            </a:endParaRPr>
          </a:p>
          <a:p>
            <a:pPr marL="921702" lvl="2" indent="-457200" algn="l">
              <a:lnSpc>
                <a:spcPts val="3960"/>
              </a:lnSpc>
              <a:buFont typeface="Wingdings" panose="05000000000000000000" pitchFamily="2" charset="2"/>
              <a:buChar char="v"/>
            </a:pPr>
            <a:r>
              <a:rPr lang="en-US" sz="3200" dirty="0" err="1">
                <a:latin typeface="Times New Roman "/>
              </a:rPr>
              <a:t>Yaramarus</a:t>
            </a:r>
            <a:r>
              <a:rPr lang="en-US" sz="3200" dirty="0">
                <a:latin typeface="Times New Roman "/>
              </a:rPr>
              <a:t> camp a renowned agricultural institution, serves as an exemplary model for sustainable water management in agriculture.</a:t>
            </a:r>
          </a:p>
          <a:p>
            <a:pPr marL="921702" lvl="2" indent="-457200" algn="l">
              <a:lnSpc>
                <a:spcPts val="3960"/>
              </a:lnSpc>
              <a:buFont typeface="Wingdings" panose="05000000000000000000" pitchFamily="2" charset="2"/>
              <a:buChar char="v"/>
            </a:pPr>
            <a:endParaRPr lang="en-US" sz="3200" dirty="0">
              <a:latin typeface="Times New Roman "/>
            </a:endParaRPr>
          </a:p>
          <a:p>
            <a:pPr marL="921702" lvl="2" indent="-457200" algn="l">
              <a:lnSpc>
                <a:spcPts val="3960"/>
              </a:lnSpc>
              <a:buFont typeface="Wingdings" panose="05000000000000000000" pitchFamily="2" charset="2"/>
              <a:buChar char="v"/>
            </a:pPr>
            <a:r>
              <a:rPr lang="en-US" sz="3200" dirty="0">
                <a:latin typeface="Times New Roman "/>
              </a:rPr>
              <a:t>During our visit, we were introduced to a colossal water conservation tank with a capacity of 98,100 </a:t>
            </a:r>
            <a:r>
              <a:rPr lang="en-US" sz="3200" dirty="0" err="1">
                <a:latin typeface="Times New Roman "/>
              </a:rPr>
              <a:t>litres</a:t>
            </a:r>
            <a:r>
              <a:rPr lang="en-US" sz="3200" dirty="0">
                <a:latin typeface="Times New Roman "/>
              </a:rPr>
              <a:t>.</a:t>
            </a:r>
          </a:p>
          <a:p>
            <a:pPr marL="921702" lvl="2" indent="-457200" algn="l">
              <a:lnSpc>
                <a:spcPts val="3960"/>
              </a:lnSpc>
              <a:buFont typeface="Wingdings" panose="05000000000000000000" pitchFamily="2" charset="2"/>
              <a:buChar char="v"/>
            </a:pPr>
            <a:endParaRPr lang="en-US" sz="3200" dirty="0">
              <a:latin typeface="Times New Roman "/>
            </a:endParaRPr>
          </a:p>
          <a:p>
            <a:pPr marL="921702" lvl="2" indent="-457200" algn="l">
              <a:lnSpc>
                <a:spcPts val="3960"/>
              </a:lnSpc>
              <a:buFont typeface="Wingdings" panose="05000000000000000000" pitchFamily="2" charset="2"/>
              <a:buChar char="v"/>
            </a:pPr>
            <a:r>
              <a:rPr lang="en-US" sz="3200" dirty="0">
                <a:latin typeface="Times New Roman "/>
              </a:rPr>
              <a:t>This tank serves as a reservoir for rainwater harvesting, efficiently collecting and storing precipitation during the monsoon season. </a:t>
            </a:r>
          </a:p>
          <a:p>
            <a:pPr marL="921702" lvl="2" indent="-457200" algn="l">
              <a:lnSpc>
                <a:spcPts val="3960"/>
              </a:lnSpc>
              <a:buFont typeface="Wingdings" panose="05000000000000000000" pitchFamily="2" charset="2"/>
              <a:buChar char="v"/>
            </a:pPr>
            <a:endParaRPr lang="en-US" sz="3200" dirty="0">
              <a:latin typeface="Times New Roman "/>
            </a:endParaRPr>
          </a:p>
          <a:p>
            <a:pPr marL="921702" lvl="2" indent="-457200" algn="l">
              <a:lnSpc>
                <a:spcPts val="3960"/>
              </a:lnSpc>
              <a:buFont typeface="Wingdings" panose="05000000000000000000" pitchFamily="2" charset="2"/>
              <a:buChar char="v"/>
            </a:pPr>
            <a:r>
              <a:rPr lang="en-US" sz="3200" dirty="0">
                <a:latin typeface="Times New Roman "/>
              </a:rPr>
              <a:t>Installed by: Agri Farm Corporation </a:t>
            </a:r>
          </a:p>
          <a:p>
            <a:pPr marL="696753" lvl="2" indent="-232251" algn="l">
              <a:lnSpc>
                <a:spcPts val="3960"/>
              </a:lnSpc>
            </a:pPr>
            <a:r>
              <a:rPr lang="en-US" sz="3200" dirty="0">
                <a:latin typeface="Times New Roman "/>
              </a:rPr>
              <a:t>Name: Modular water storage Capacity: 98100 </a:t>
            </a:r>
            <a:r>
              <a:rPr lang="en-US" sz="3200" dirty="0" err="1">
                <a:latin typeface="Times New Roman "/>
              </a:rPr>
              <a:t>litres</a:t>
            </a:r>
            <a:r>
              <a:rPr lang="en-US" sz="3200" dirty="0">
                <a:latin typeface="Times New Roman "/>
              </a:rPr>
              <a:t> </a:t>
            </a:r>
          </a:p>
          <a:p>
            <a:pPr marL="696753" lvl="2" indent="-232251" algn="l">
              <a:lnSpc>
                <a:spcPts val="3960"/>
              </a:lnSpc>
            </a:pPr>
            <a:r>
              <a:rPr lang="en-US" sz="3200" dirty="0">
                <a:latin typeface="Times New Roman "/>
              </a:rPr>
              <a:t>Size: 6.40m height= 3.05 m </a:t>
            </a:r>
          </a:p>
          <a:p>
            <a:pPr marL="696753" lvl="2" indent="-232251" algn="l">
              <a:lnSpc>
                <a:spcPts val="3960"/>
              </a:lnSpc>
            </a:pPr>
            <a:r>
              <a:rPr lang="en-US" sz="3200" dirty="0">
                <a:latin typeface="Times New Roman "/>
              </a:rPr>
              <a:t>Outlets: water discharge Drainage Water indicator Water overflow     </a:t>
            </a:r>
          </a:p>
        </p:txBody>
      </p:sp>
      <p:grpSp>
        <p:nvGrpSpPr>
          <p:cNvPr id="15" name="Group 15"/>
          <p:cNvGrpSpPr/>
          <p:nvPr/>
        </p:nvGrpSpPr>
        <p:grpSpPr>
          <a:xfrm>
            <a:off x="12403752" y="2730039"/>
            <a:ext cx="5134332" cy="5423361"/>
            <a:chOff x="0" y="0"/>
            <a:chExt cx="6845776" cy="7231148"/>
          </a:xfrm>
        </p:grpSpPr>
        <p:sp>
          <p:nvSpPr>
            <p:cNvPr id="16" name="Freeform 16"/>
            <p:cNvSpPr/>
            <p:nvPr/>
          </p:nvSpPr>
          <p:spPr>
            <a:xfrm>
              <a:off x="0" y="0"/>
              <a:ext cx="6845808" cy="7231167"/>
            </a:xfrm>
            <a:custGeom>
              <a:avLst/>
              <a:gdLst/>
              <a:ahLst/>
              <a:cxnLst/>
              <a:rect l="l" t="t" r="r" b="b"/>
              <a:pathLst>
                <a:path w="6845808" h="7231167">
                  <a:moveTo>
                    <a:pt x="0" y="0"/>
                  </a:moveTo>
                  <a:lnTo>
                    <a:pt x="6845808" y="0"/>
                  </a:lnTo>
                  <a:lnTo>
                    <a:pt x="6845808" y="7231167"/>
                  </a:lnTo>
                  <a:lnTo>
                    <a:pt x="0" y="7231167"/>
                  </a:lnTo>
                  <a:lnTo>
                    <a:pt x="0" y="0"/>
                  </a:lnTo>
                  <a:close/>
                </a:path>
              </a:pathLst>
            </a:custGeom>
            <a:blipFill>
              <a:blip r:embed="rId18"/>
              <a:stretch>
                <a:fillRect l="-18218" r="-18218"/>
              </a:stretch>
            </a:blipFill>
          </p:spPr>
        </p:sp>
      </p:grpSp>
      <p:sp>
        <p:nvSpPr>
          <p:cNvPr id="17" name="TextBox 17"/>
          <p:cNvSpPr txBox="1"/>
          <p:nvPr/>
        </p:nvSpPr>
        <p:spPr>
          <a:xfrm>
            <a:off x="2448535" y="619126"/>
            <a:ext cx="10746961" cy="728597"/>
          </a:xfrm>
          <a:prstGeom prst="rect">
            <a:avLst/>
          </a:prstGeom>
        </p:spPr>
        <p:txBody>
          <a:bodyPr wrap="square" lIns="0" tIns="0" rIns="0" bIns="0" rtlCol="0" anchor="t">
            <a:spAutoFit/>
          </a:bodyPr>
          <a:lstStyle/>
          <a:p>
            <a:pPr algn="ctr">
              <a:lnSpc>
                <a:spcPts val="6159"/>
              </a:lnSpc>
            </a:pPr>
            <a:r>
              <a:rPr lang="en-US" sz="4400" dirty="0">
                <a:latin typeface="Times New Roman Bold" panose="02020803070505020304" pitchFamily="18" charset="0"/>
                <a:cs typeface="Times New Roman Bold" panose="02020803070505020304" pitchFamily="18" charset="0"/>
              </a:rPr>
              <a:t>YERAMURAS CAMP WATER TANK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4791364">
            <a:off x="9733720" y="5138738"/>
            <a:ext cx="10474395" cy="9525"/>
            <a:chOff x="0" y="0"/>
            <a:chExt cx="13965860" cy="12700"/>
          </a:xfrm>
        </p:grpSpPr>
        <p:sp>
          <p:nvSpPr>
            <p:cNvPr id="3" name="Freeform 3"/>
            <p:cNvSpPr/>
            <p:nvPr/>
          </p:nvSpPr>
          <p:spPr>
            <a:xfrm>
              <a:off x="0" y="0"/>
              <a:ext cx="13965810" cy="12700"/>
            </a:xfrm>
            <a:custGeom>
              <a:avLst/>
              <a:gdLst/>
              <a:ahLst/>
              <a:cxnLst/>
              <a:rect l="l" t="t" r="r" b="b"/>
              <a:pathLst>
                <a:path w="13965810" h="12700">
                  <a:moveTo>
                    <a:pt x="6350" y="0"/>
                  </a:moveTo>
                  <a:lnTo>
                    <a:pt x="13959460" y="0"/>
                  </a:lnTo>
                  <a:cubicBezTo>
                    <a:pt x="13963016" y="0"/>
                    <a:pt x="13965810" y="2794"/>
                    <a:pt x="13965810" y="6350"/>
                  </a:cubicBezTo>
                  <a:cubicBezTo>
                    <a:pt x="13965810" y="9906"/>
                    <a:pt x="13963016" y="12700"/>
                    <a:pt x="13959460" y="12700"/>
                  </a:cubicBezTo>
                  <a:lnTo>
                    <a:pt x="6350" y="12700"/>
                  </a:lnTo>
                  <a:cubicBezTo>
                    <a:pt x="2794" y="12700"/>
                    <a:pt x="0" y="9906"/>
                    <a:pt x="0" y="6350"/>
                  </a:cubicBezTo>
                  <a:cubicBezTo>
                    <a:pt x="0" y="2794"/>
                    <a:pt x="2794" y="0"/>
                    <a:pt x="6350" y="0"/>
                  </a:cubicBezTo>
                  <a:close/>
                </a:path>
              </a:pathLst>
            </a:custGeom>
            <a:solidFill>
              <a:srgbClr val="FFFFFF"/>
            </a:solidFill>
          </p:spPr>
        </p:sp>
      </p:grpSp>
      <p:grpSp>
        <p:nvGrpSpPr>
          <p:cNvPr id="4" name="Group 4"/>
          <p:cNvGrpSpPr/>
          <p:nvPr/>
        </p:nvGrpSpPr>
        <p:grpSpPr>
          <a:xfrm rot="8776573">
            <a:off x="10401719" y="7899798"/>
            <a:ext cx="8617700" cy="9525"/>
            <a:chOff x="0" y="0"/>
            <a:chExt cx="11490267" cy="12700"/>
          </a:xfrm>
        </p:grpSpPr>
        <p:sp>
          <p:nvSpPr>
            <p:cNvPr id="5" name="Freeform 5"/>
            <p:cNvSpPr/>
            <p:nvPr/>
          </p:nvSpPr>
          <p:spPr>
            <a:xfrm>
              <a:off x="0" y="0"/>
              <a:ext cx="11490325" cy="12700"/>
            </a:xfrm>
            <a:custGeom>
              <a:avLst/>
              <a:gdLst/>
              <a:ahLst/>
              <a:cxnLst/>
              <a:rect l="l" t="t" r="r" b="b"/>
              <a:pathLst>
                <a:path w="11490325" h="12700">
                  <a:moveTo>
                    <a:pt x="6350" y="0"/>
                  </a:moveTo>
                  <a:lnTo>
                    <a:pt x="11483975" y="0"/>
                  </a:lnTo>
                  <a:cubicBezTo>
                    <a:pt x="11487531" y="0"/>
                    <a:pt x="11490325" y="2794"/>
                    <a:pt x="11490325" y="6350"/>
                  </a:cubicBezTo>
                  <a:cubicBezTo>
                    <a:pt x="11490325" y="9906"/>
                    <a:pt x="11487531" y="12700"/>
                    <a:pt x="11483975" y="12700"/>
                  </a:cubicBezTo>
                  <a:lnTo>
                    <a:pt x="6350" y="12700"/>
                  </a:lnTo>
                  <a:cubicBezTo>
                    <a:pt x="2794" y="12700"/>
                    <a:pt x="0" y="9906"/>
                    <a:pt x="0" y="6350"/>
                  </a:cubicBezTo>
                  <a:cubicBezTo>
                    <a:pt x="0" y="2794"/>
                    <a:pt x="2794" y="0"/>
                    <a:pt x="6350" y="0"/>
                  </a:cubicBezTo>
                  <a:close/>
                </a:path>
              </a:pathLst>
            </a:custGeom>
            <a:solidFill>
              <a:srgbClr val="FFFFFF"/>
            </a:solidFill>
          </p:spPr>
        </p:sp>
      </p:grpSp>
      <p:sp>
        <p:nvSpPr>
          <p:cNvPr id="6" name="Freeform 6"/>
          <p:cNvSpPr/>
          <p:nvPr/>
        </p:nvSpPr>
        <p:spPr>
          <a:xfrm>
            <a:off x="13772214" y="-12700"/>
            <a:ext cx="4511041" cy="10299668"/>
          </a:xfrm>
          <a:custGeom>
            <a:avLst/>
            <a:gdLst/>
            <a:ahLst/>
            <a:cxnLst/>
            <a:rect l="l" t="t" r="r" b="b"/>
            <a:pathLst>
              <a:path w="4511041" h="10299668">
                <a:moveTo>
                  <a:pt x="0" y="0"/>
                </a:moveTo>
                <a:lnTo>
                  <a:pt x="4511041" y="0"/>
                </a:lnTo>
                <a:lnTo>
                  <a:pt x="4511041" y="10299668"/>
                </a:lnTo>
                <a:lnTo>
                  <a:pt x="0" y="102996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4405163" y="-12700"/>
            <a:ext cx="3882866" cy="10299668"/>
          </a:xfrm>
          <a:custGeom>
            <a:avLst/>
            <a:gdLst/>
            <a:ahLst/>
            <a:cxnLst/>
            <a:rect l="l" t="t" r="r" b="b"/>
            <a:pathLst>
              <a:path w="3882866" h="10299668">
                <a:moveTo>
                  <a:pt x="0" y="0"/>
                </a:moveTo>
                <a:lnTo>
                  <a:pt x="3882866" y="0"/>
                </a:lnTo>
                <a:lnTo>
                  <a:pt x="3882866" y="10299668"/>
                </a:lnTo>
                <a:lnTo>
                  <a:pt x="0" y="102996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3398499" y="4572000"/>
            <a:ext cx="4889469" cy="5715000"/>
          </a:xfrm>
          <a:custGeom>
            <a:avLst/>
            <a:gdLst/>
            <a:ahLst/>
            <a:cxnLst/>
            <a:rect l="l" t="t" r="r" b="b"/>
            <a:pathLst>
              <a:path w="4889469" h="5715000">
                <a:moveTo>
                  <a:pt x="0" y="0"/>
                </a:moveTo>
                <a:lnTo>
                  <a:pt x="4889469" y="0"/>
                </a:lnTo>
                <a:lnTo>
                  <a:pt x="4889469" y="5715000"/>
                </a:lnTo>
                <a:lnTo>
                  <a:pt x="0" y="5715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4001750" y="-12700"/>
            <a:ext cx="4281488" cy="10299668"/>
          </a:xfrm>
          <a:custGeom>
            <a:avLst/>
            <a:gdLst/>
            <a:ahLst/>
            <a:cxnLst/>
            <a:rect l="l" t="t" r="r" b="b"/>
            <a:pathLst>
              <a:path w="4281488" h="10299668">
                <a:moveTo>
                  <a:pt x="0" y="0"/>
                </a:moveTo>
                <a:lnTo>
                  <a:pt x="4281488" y="0"/>
                </a:lnTo>
                <a:lnTo>
                  <a:pt x="4281488" y="10299668"/>
                </a:lnTo>
                <a:lnTo>
                  <a:pt x="0" y="1029966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a:off x="16348095" y="-12700"/>
            <a:ext cx="1935194" cy="10299668"/>
          </a:xfrm>
          <a:custGeom>
            <a:avLst/>
            <a:gdLst/>
            <a:ahLst/>
            <a:cxnLst/>
            <a:rect l="l" t="t" r="r" b="b"/>
            <a:pathLst>
              <a:path w="1935194" h="10299668">
                <a:moveTo>
                  <a:pt x="0" y="0"/>
                </a:moveTo>
                <a:lnTo>
                  <a:pt x="1935194" y="0"/>
                </a:lnTo>
                <a:lnTo>
                  <a:pt x="1935194" y="10299668"/>
                </a:lnTo>
                <a:lnTo>
                  <a:pt x="0" y="1029966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1" name="Freeform 11"/>
          <p:cNvSpPr/>
          <p:nvPr/>
        </p:nvSpPr>
        <p:spPr>
          <a:xfrm>
            <a:off x="16408499" y="-12700"/>
            <a:ext cx="1874710" cy="10299668"/>
          </a:xfrm>
          <a:custGeom>
            <a:avLst/>
            <a:gdLst/>
            <a:ahLst/>
            <a:cxnLst/>
            <a:rect l="l" t="t" r="r" b="b"/>
            <a:pathLst>
              <a:path w="1874710" h="10299668">
                <a:moveTo>
                  <a:pt x="0" y="0"/>
                </a:moveTo>
                <a:lnTo>
                  <a:pt x="1874710" y="0"/>
                </a:lnTo>
                <a:lnTo>
                  <a:pt x="1874710" y="10299668"/>
                </a:lnTo>
                <a:lnTo>
                  <a:pt x="0" y="10299668"/>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2" name="Freeform 12"/>
          <p:cNvSpPr/>
          <p:nvPr/>
        </p:nvSpPr>
        <p:spPr>
          <a:xfrm>
            <a:off x="15557499" y="5384800"/>
            <a:ext cx="2725769" cy="4902232"/>
          </a:xfrm>
          <a:custGeom>
            <a:avLst/>
            <a:gdLst/>
            <a:ahLst/>
            <a:cxnLst/>
            <a:rect l="l" t="t" r="r" b="b"/>
            <a:pathLst>
              <a:path w="2725769" h="4902232">
                <a:moveTo>
                  <a:pt x="0" y="0"/>
                </a:moveTo>
                <a:lnTo>
                  <a:pt x="2725769" y="0"/>
                </a:lnTo>
                <a:lnTo>
                  <a:pt x="2725769" y="4902232"/>
                </a:lnTo>
                <a:lnTo>
                  <a:pt x="0" y="4902232"/>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3" name="Freeform 13"/>
          <p:cNvSpPr/>
          <p:nvPr/>
        </p:nvSpPr>
        <p:spPr>
          <a:xfrm>
            <a:off x="0" y="6019800"/>
            <a:ext cx="673132" cy="4267200"/>
          </a:xfrm>
          <a:custGeom>
            <a:avLst/>
            <a:gdLst/>
            <a:ahLst/>
            <a:cxnLst/>
            <a:rect l="l" t="t" r="r" b="b"/>
            <a:pathLst>
              <a:path w="673132" h="4267200">
                <a:moveTo>
                  <a:pt x="0" y="0"/>
                </a:moveTo>
                <a:lnTo>
                  <a:pt x="673132" y="0"/>
                </a:lnTo>
                <a:lnTo>
                  <a:pt x="673132" y="4267200"/>
                </a:lnTo>
                <a:lnTo>
                  <a:pt x="0" y="42672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4" name="TextBox 14"/>
          <p:cNvSpPr txBox="1"/>
          <p:nvPr/>
        </p:nvSpPr>
        <p:spPr>
          <a:xfrm>
            <a:off x="382569" y="45720"/>
            <a:ext cx="14676117" cy="787460"/>
          </a:xfrm>
          <a:prstGeom prst="rect">
            <a:avLst/>
          </a:prstGeom>
        </p:spPr>
        <p:txBody>
          <a:bodyPr lIns="0" tIns="0" rIns="0" bIns="0" rtlCol="0" anchor="t">
            <a:spAutoFit/>
          </a:bodyPr>
          <a:lstStyle/>
          <a:p>
            <a:pPr algn="l">
              <a:lnSpc>
                <a:spcPts val="6480"/>
              </a:lnSpc>
            </a:pPr>
            <a:r>
              <a:rPr lang="en-US" sz="5400" dirty="0">
                <a:solidFill>
                  <a:srgbClr val="000000"/>
                </a:solidFill>
                <a:latin typeface="Times New Roman Bold" panose="02020803070505020304" pitchFamily="18" charset="0"/>
                <a:cs typeface="Times New Roman Bold" panose="02020803070505020304" pitchFamily="18" charset="0"/>
              </a:rPr>
              <a:t>BENEFITS OF THE CONSERVATION TANK</a:t>
            </a:r>
          </a:p>
        </p:txBody>
      </p:sp>
      <p:sp>
        <p:nvSpPr>
          <p:cNvPr id="15" name="TextBox 15"/>
          <p:cNvSpPr txBox="1"/>
          <p:nvPr/>
        </p:nvSpPr>
        <p:spPr>
          <a:xfrm>
            <a:off x="0" y="1638300"/>
            <a:ext cx="13415493" cy="7170424"/>
          </a:xfrm>
          <a:prstGeom prst="rect">
            <a:avLst/>
          </a:prstGeom>
        </p:spPr>
        <p:txBody>
          <a:bodyPr lIns="0" tIns="0" rIns="0" bIns="0" rtlCol="0" anchor="t">
            <a:spAutoFit/>
          </a:bodyPr>
          <a:lstStyle/>
          <a:p>
            <a:pPr marL="856010" lvl="2" indent="-457200" algn="l">
              <a:lnSpc>
                <a:spcPts val="3399"/>
              </a:lnSpc>
              <a:buFont typeface="Wingdings" panose="05000000000000000000" pitchFamily="2" charset="2"/>
              <a:buChar char="v"/>
            </a:pPr>
            <a:r>
              <a:rPr lang="en-US" sz="2833" dirty="0">
                <a:latin typeface="Times New Roman" panose="02020603050405020304" pitchFamily="18" charset="0"/>
                <a:cs typeface="Times New Roman" panose="02020603050405020304" pitchFamily="18" charset="0"/>
              </a:rPr>
              <a:t>Mitigating Water Scarcity: </a:t>
            </a:r>
          </a:p>
          <a:p>
            <a:pPr marL="598215" lvl="2" indent="-199405" algn="l">
              <a:lnSpc>
                <a:spcPts val="5099"/>
              </a:lnSpc>
            </a:pPr>
            <a:r>
              <a:rPr lang="en-US" sz="2833" dirty="0">
                <a:latin typeface="Times New Roman" panose="02020603050405020304" pitchFamily="18" charset="0"/>
                <a:cs typeface="Times New Roman" panose="02020603050405020304" pitchFamily="18" charset="0"/>
              </a:rPr>
              <a:t>	The primary objective of the conservation tank is to mitigate water scarcity by harnessing rainwater, reducing dependence on conventional water sources.</a:t>
            </a:r>
          </a:p>
          <a:p>
            <a:pPr marL="598215" lvl="2" indent="-199405" algn="l">
              <a:lnSpc>
                <a:spcPts val="5099"/>
              </a:lnSpc>
            </a:pPr>
            <a:endParaRPr lang="en-US" sz="2833" dirty="0">
              <a:latin typeface="Times New Roman" panose="02020603050405020304" pitchFamily="18" charset="0"/>
              <a:cs typeface="Times New Roman" panose="02020603050405020304" pitchFamily="18" charset="0"/>
            </a:endParaRPr>
          </a:p>
          <a:p>
            <a:pPr marL="856010" lvl="2" indent="-457200" algn="l">
              <a:lnSpc>
                <a:spcPts val="3399"/>
              </a:lnSpc>
              <a:buFont typeface="Wingdings" panose="05000000000000000000" pitchFamily="2" charset="2"/>
              <a:buChar char="v"/>
            </a:pPr>
            <a:r>
              <a:rPr lang="en-US" sz="2833" dirty="0">
                <a:latin typeface="Times New Roman" panose="02020603050405020304" pitchFamily="18" charset="0"/>
                <a:cs typeface="Times New Roman" panose="02020603050405020304" pitchFamily="18" charset="0"/>
              </a:rPr>
              <a:t>Promoting Sustainable Agriculture:</a:t>
            </a:r>
          </a:p>
          <a:p>
            <a:pPr marL="598215" lvl="2" indent="-199405" algn="l">
              <a:lnSpc>
                <a:spcPts val="3399"/>
              </a:lnSpc>
            </a:pPr>
            <a:r>
              <a:rPr lang="en-US" sz="2833" dirty="0">
                <a:latin typeface="Times New Roman" panose="02020603050405020304" pitchFamily="18" charset="0"/>
                <a:cs typeface="Times New Roman" panose="02020603050405020304" pitchFamily="18" charset="0"/>
              </a:rPr>
              <a:t>	By utilizing harvested rainwater for irrigation, the college promotes sustainable agriculture, ensuring the longevity of soil fertility and crop yields.</a:t>
            </a:r>
          </a:p>
          <a:p>
            <a:pPr marL="598215" lvl="2" indent="-199405" algn="l">
              <a:lnSpc>
                <a:spcPts val="3399"/>
              </a:lnSpc>
            </a:pPr>
            <a:endParaRPr lang="en-US" sz="2833" dirty="0">
              <a:latin typeface="Times New Roman" panose="02020603050405020304" pitchFamily="18" charset="0"/>
              <a:cs typeface="Times New Roman" panose="02020603050405020304" pitchFamily="18" charset="0"/>
            </a:endParaRPr>
          </a:p>
          <a:p>
            <a:pPr marL="856010" lvl="2" indent="-457200" algn="l">
              <a:lnSpc>
                <a:spcPts val="3399"/>
              </a:lnSpc>
              <a:buFont typeface="Wingdings" panose="05000000000000000000" pitchFamily="2" charset="2"/>
              <a:buChar char="v"/>
            </a:pPr>
            <a:r>
              <a:rPr lang="en-US" sz="2833" dirty="0">
                <a:latin typeface="Times New Roman" panose="02020603050405020304" pitchFamily="18" charset="0"/>
                <a:cs typeface="Times New Roman" panose="02020603050405020304" pitchFamily="18" charset="0"/>
              </a:rPr>
              <a:t>Groundwater Recharge: </a:t>
            </a:r>
          </a:p>
          <a:p>
            <a:pPr marL="598215" lvl="2" indent="-199405" algn="l">
              <a:lnSpc>
                <a:spcPts val="3399"/>
              </a:lnSpc>
            </a:pPr>
            <a:r>
              <a:rPr lang="en-US" sz="2833" dirty="0">
                <a:latin typeface="Times New Roman" panose="02020603050405020304" pitchFamily="18" charset="0"/>
                <a:cs typeface="Times New Roman" panose="02020603050405020304" pitchFamily="18" charset="0"/>
              </a:rPr>
              <a:t>	The conservation tank also contributes to groundwater recharge, preventing the depletion of aquifers and ensuring a sustainable supply of water for the future.</a:t>
            </a:r>
          </a:p>
          <a:p>
            <a:pPr marL="598215" lvl="2" indent="-199405" algn="l">
              <a:lnSpc>
                <a:spcPts val="3399"/>
              </a:lnSpc>
            </a:pPr>
            <a:endParaRPr lang="en-US" sz="2833" dirty="0">
              <a:latin typeface="Times New Roman" panose="02020603050405020304" pitchFamily="18" charset="0"/>
              <a:cs typeface="Times New Roman" panose="02020603050405020304" pitchFamily="18" charset="0"/>
            </a:endParaRPr>
          </a:p>
          <a:p>
            <a:pPr marL="856010" lvl="2" indent="-457200" algn="l">
              <a:lnSpc>
                <a:spcPts val="3399"/>
              </a:lnSpc>
              <a:buFont typeface="Wingdings" panose="05000000000000000000" pitchFamily="2" charset="2"/>
              <a:buChar char="v"/>
            </a:pPr>
            <a:r>
              <a:rPr lang="en-US" sz="2833" dirty="0">
                <a:latin typeface="Times New Roman" panose="02020603050405020304" pitchFamily="18" charset="0"/>
                <a:cs typeface="Times New Roman" panose="02020603050405020304" pitchFamily="18" charset="0"/>
              </a:rPr>
              <a:t>Cost-Effective Solution:</a:t>
            </a:r>
          </a:p>
          <a:p>
            <a:pPr marL="598215" lvl="2" indent="-199405" algn="l">
              <a:lnSpc>
                <a:spcPts val="3399"/>
              </a:lnSpc>
            </a:pPr>
            <a:r>
              <a:rPr lang="en-US" sz="2833" dirty="0">
                <a:latin typeface="Times New Roman" panose="02020603050405020304" pitchFamily="18" charset="0"/>
                <a:cs typeface="Times New Roman" panose="02020603050405020304" pitchFamily="18" charset="0"/>
              </a:rPr>
              <a:t>	Rainwater harvesting is a cost-effective solution compared to alternative methods, as it requires minimal infrastructure and maintenance expenses</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97</TotalTime>
  <Words>1455</Words>
  <Application>Microsoft Office PowerPoint</Application>
  <PresentationFormat>Custom</PresentationFormat>
  <Paragraphs>123</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Times New Roman Bold</vt:lpstr>
      <vt:lpstr>Wingdings</vt:lpstr>
      <vt:lpstr>Trebuchet MS</vt:lpstr>
      <vt:lpstr>Times New Roman </vt:lpstr>
      <vt:lpstr>Times New Roman</vt:lpstr>
      <vt:lpstr>Accordion Black</vt:lpstr>
      <vt:lpstr>Wingdings 3</vt:lpstr>
      <vt:lpstr>Arial</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Medicinal Properties: Neem is known for its medicinal properties, used in traditional medicine for treating various ailments such as skin infections, diabetes, and inflammation.  Pest Control: Neem extracts act as natural pesticides, deterring pests and insects from damaging crops.  Fertilizer: Neem leaves and oil can be used as organic fertilizers, enriching the soil with essential nutrients.   Dental Health: Neem twigs are traditionally used as natural toothbrushes, promoting dental hygiene and reducing oral bacteria.   Skin Care: Neem oil is used in skincare products for its antibacterial and antifungal properties, helping to treat acne, eczema, and other skin conditions.  Hair Care: Neem oil is beneficial for scalp health, reducing dandruff and promoting hair growth.</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5_6325359028725616660.pptx</dc:title>
  <cp:lastModifiedBy>ramurathod58708@gmail.com</cp:lastModifiedBy>
  <cp:revision>3</cp:revision>
  <dcterms:created xsi:type="dcterms:W3CDTF">2006-08-16T00:00:00Z</dcterms:created>
  <dcterms:modified xsi:type="dcterms:W3CDTF">2024-03-19T19:16:03Z</dcterms:modified>
  <dc:identifier>DAF_7s6hHSw</dc:identifier>
</cp:coreProperties>
</file>