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6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Trebuchet MS" charset="1" panose="020B0603020202020204"/>
      <p:regular r:id="rId14"/>
    </p:embeddedFont>
    <p:embeddedFont>
      <p:font typeface="Trebuchet MS Bold" charset="1" panose="020B0703020202020204"/>
      <p:regular r:id="rId15"/>
    </p:embeddedFont>
    <p:embeddedFont>
      <p:font typeface="Trebuchet MS Italics" charset="1" panose="020B0603020202090204"/>
      <p:regular r:id="rId16"/>
    </p:embeddedFont>
    <p:embeddedFont>
      <p:font typeface="Trebuchet MS Bold Italics" charset="1" panose="020B0703020202090204"/>
      <p:regular r:id="rId17"/>
    </p:embeddedFont>
    <p:embeddedFont>
      <p:font typeface="TT Rounds Condensed" charset="1" panose="02000506030000020003"/>
      <p:regular r:id="rId18"/>
    </p:embeddedFont>
    <p:embeddedFont>
      <p:font typeface="TT Rounds Condensed Bold" charset="1" panose="02000806030000020003"/>
      <p:regular r:id="rId19"/>
    </p:embeddedFont>
    <p:embeddedFont>
      <p:font typeface="TT Rounds Condensed Italics" charset="1" panose="02000506030000090003"/>
      <p:regular r:id="rId20"/>
    </p:embeddedFont>
    <p:embeddedFont>
      <p:font typeface="TT Rounds Condensed Bold Italics" charset="1" panose="02000806030000090003"/>
      <p:regular r:id="rId21"/>
    </p:embeddedFont>
    <p:embeddedFont>
      <p:font typeface="TT Rounds Condensed Thin" charset="1" panose="02000503020000020003"/>
      <p:regular r:id="rId22"/>
    </p:embeddedFont>
    <p:embeddedFont>
      <p:font typeface="TT Rounds Condensed Thin Italics" charset="1" panose="02000503020000090003"/>
      <p:regular r:id="rId23"/>
    </p:embeddedFont>
    <p:embeddedFont>
      <p:font typeface="TT Rounds Condensed Heavy" charset="1" panose="02000506030000020003"/>
      <p:regular r:id="rId24"/>
    </p:embeddedFont>
    <p:embeddedFont>
      <p:font typeface="TT Rounds Condensed Heavy Italics" charset="1" panose="0200050600000009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notesMasters/notesMaster1.xml" Type="http://schemas.openxmlformats.org/officeDocument/2006/relationships/notesMaster"/><Relationship Id="rId37" Target="theme/theme2.xml" Type="http://schemas.openxmlformats.org/officeDocument/2006/relationships/theme"/><Relationship Id="rId38" Target="notesSlides/notesSlide1.xml" Type="http://schemas.openxmlformats.org/officeDocument/2006/relationships/notesSlide"/><Relationship Id="rId39" Target="notesSlides/notesSlide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3.xml" Type="http://schemas.openxmlformats.org/officeDocument/2006/relationships/notesSlide"/><Relationship Id="rId41" Target="notesSlides/notesSlide4.xml" Type="http://schemas.openxmlformats.org/officeDocument/2006/relationships/notesSlide"/><Relationship Id="rId42" Target="notesSlides/notesSlide5.xml" Type="http://schemas.openxmlformats.org/officeDocument/2006/relationships/notesSlide"/><Relationship Id="rId43" Target="notesSlides/notesSlide6.xml" Type="http://schemas.openxmlformats.org/officeDocument/2006/relationships/notesSlide"/><Relationship Id="rId44" Target="notesSlides/notesSlide7.xml" Type="http://schemas.openxmlformats.org/officeDocument/2006/relationships/notesSlide"/><Relationship Id="rId45" Target="notesSlides/notesSlide8.xml" Type="http://schemas.openxmlformats.org/officeDocument/2006/relationships/notesSlide"/><Relationship Id="rId46" Target="notesSlides/notesSlide9.xml" Type="http://schemas.openxmlformats.org/officeDocument/2006/relationships/notesSlide"/><Relationship Id="rId47" Target="notesSlides/notesSlide10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679975" y="8298656"/>
            <a:ext cx="870120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Trebuchet MS"/>
              </a:rPr>
              <a:t>Kiran Govind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3333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700475" y="4772025"/>
            <a:ext cx="870120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Trebuchet MS"/>
              </a:rPr>
              <a:t>Gender and age prediction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3333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41"/>
            <a:ext cx="3655695" cy="114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55"/>
            <a:ext cx="342900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2998" y="6100218"/>
            <a:ext cx="4790393" cy="2081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9"/>
              </a:lnSpc>
            </a:pPr>
          </a:p>
          <a:p>
            <a:pPr>
              <a:lnSpc>
                <a:spcPts val="2719"/>
              </a:lnSpc>
            </a:pPr>
            <a:r>
              <a:rPr lang="en-US" sz="2266" u="sng">
                <a:solidFill>
                  <a:srgbClr val="0000FF"/>
                </a:solidFill>
                <a:latin typeface="Trebuchet MS"/>
              </a:rPr>
              <a:t>video link:</a:t>
            </a:r>
          </a:p>
          <a:p>
            <a:pPr algn="l">
              <a:lnSpc>
                <a:spcPts val="2719"/>
              </a:lnSpc>
            </a:pPr>
            <a:r>
              <a:rPr lang="en-US" sz="2266" u="sng">
                <a:solidFill>
                  <a:srgbClr val="0000FF"/>
                </a:solidFill>
                <a:latin typeface="Trebuchet MS"/>
              </a:rPr>
              <a:t> https://drive.google.com/file/d/1gQTxsHMh6H2rvze7uJ91mJk5v7SBMD3k/view?usp=drivesdk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5362" y="3242700"/>
            <a:ext cx="54642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Gender Accuracy: 90.00%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Age Mean Absolute Error (MAE): 6.5 years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7000988" y="1427812"/>
            <a:ext cx="7315200" cy="6911439"/>
          </a:xfrm>
          <a:custGeom>
            <a:avLst/>
            <a:gdLst/>
            <a:ahLst/>
            <a:cxnLst/>
            <a:rect r="r" b="b" t="t" l="l"/>
            <a:pathLst>
              <a:path h="6911439" w="7315200">
                <a:moveTo>
                  <a:pt x="0" y="0"/>
                </a:moveTo>
                <a:lnTo>
                  <a:pt x="7315200" y="0"/>
                </a:lnTo>
                <a:lnTo>
                  <a:pt x="7315200" y="6911440"/>
                </a:lnTo>
                <a:lnTo>
                  <a:pt x="0" y="6911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16"/>
            <a:ext cx="58644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333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4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91837" y="4352362"/>
            <a:ext cx="8746950" cy="157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</a:rPr>
              <a:t> Gender and Age Prediction</a:t>
            </a:r>
          </a:p>
          <a:p>
            <a:pPr algn="ctr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</a:rPr>
              <a:t> from Facial Images using CNN</a:t>
            </a:r>
          </a:p>
          <a:p>
            <a:pPr algn="ctr">
              <a:lnSpc>
                <a:spcPts val="2520"/>
              </a:lnSpc>
            </a:pPr>
          </a:p>
          <a:p>
            <a:pPr algn="ctr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4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57"/>
            <a:ext cx="3535680" cy="114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29112" y="2072775"/>
            <a:ext cx="6918600" cy="679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Introduction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Problem Statement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Project Overview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End Users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Solution Highlights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Modeling Approach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Results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Conclusion</a:t>
            </a:r>
          </a:p>
          <a:p>
            <a:pPr algn="l" marL="486727" indent="-243364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2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57"/>
            <a:ext cx="84555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04862" y="3237337"/>
            <a:ext cx="8586300" cy="452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Predicting gender and age from facial images is challenging due to variations in pose, expression, and lighting.</a:t>
            </a:r>
          </a:p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Existing solutions may not provide accurate predictions across different demographics and age groups.</a:t>
            </a:r>
          </a:p>
          <a:p>
            <a:pPr algn="l" marL="475297" indent="-237649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515850" y="1081650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13"/>
            <a:ext cx="9256050" cy="9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597262" y="3068700"/>
            <a:ext cx="9298650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Utilizing the UTKFace dataset with annotations for age, gender, and ethnicity.</a:t>
            </a:r>
          </a:p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Developing a CNN model to classify gender and predict age from facial images.</a:t>
            </a:r>
          </a:p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Implementing feature extraction, normalization, and model training techniques.</a:t>
            </a:r>
          </a:p>
          <a:p>
            <a:pPr algn="l" marL="475297" indent="-237649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65"/>
            <a:ext cx="7521893" cy="77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03812" y="3612337"/>
            <a:ext cx="8643450" cy="386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Researchers in computer vision and deep learning.</a:t>
            </a:r>
          </a:p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Industries requiring demographic analysis from images.</a:t>
            </a:r>
          </a:p>
          <a:p>
            <a:pPr algn="l" marL="712946" indent="-356473" lvl="1">
              <a:lnSpc>
                <a:spcPts val="3779"/>
              </a:lnSpc>
              <a:buFont typeface="Arial"/>
              <a:buChar char="•"/>
            </a:pPr>
            <a:r>
              <a:rPr lang="en-US" sz="3150" spc="29">
                <a:solidFill>
                  <a:srgbClr val="000000"/>
                </a:solidFill>
                <a:latin typeface="TT Rounds Condensed"/>
              </a:rPr>
              <a:t>Potential applications in security, marketing, and entertainment industries.</a:t>
            </a:r>
          </a:p>
          <a:p>
            <a:pPr algn="l" marL="475297" indent="-237649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4163287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7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27"/>
            <a:ext cx="14644688" cy="8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98938" y="3200963"/>
            <a:ext cx="7842450" cy="555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2505" indent="-306253" lvl="1">
              <a:lnSpc>
                <a:spcPts val="2754"/>
              </a:lnSpc>
              <a:buFont typeface="Arial"/>
              <a:buChar char="•"/>
            </a:pPr>
            <a:r>
              <a:rPr lang="en-US" sz="2295" spc="21">
                <a:solidFill>
                  <a:srgbClr val="000000"/>
                </a:solidFill>
                <a:latin typeface="TT Rounds Condensed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</a:p>
          <a:p>
            <a:pPr algn="l" marL="476393" indent="-238196" lvl="1">
              <a:lnSpc>
                <a:spcPts val="2142"/>
              </a:lnSpc>
            </a:pPr>
          </a:p>
          <a:p>
            <a:pPr algn="l" marL="612505" indent="-306253" lvl="1">
              <a:lnSpc>
                <a:spcPts val="2754"/>
              </a:lnSpc>
              <a:buFont typeface="Arial"/>
              <a:buChar char="•"/>
            </a:pPr>
            <a:r>
              <a:rPr lang="en-US" sz="2295" spc="21">
                <a:solidFill>
                  <a:srgbClr val="000000"/>
                </a:solidFill>
                <a:latin typeface="TT Rounds Condensed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</a:p>
          <a:p>
            <a:pPr algn="l" marL="476393" indent="-238196" lvl="1">
              <a:lnSpc>
                <a:spcPts val="2142"/>
              </a:lnSpc>
            </a:pPr>
          </a:p>
          <a:p>
            <a:pPr algn="l" marL="612505" indent="-306253" lvl="1">
              <a:lnSpc>
                <a:spcPts val="2754"/>
              </a:lnSpc>
              <a:buFont typeface="Arial"/>
              <a:buChar char="•"/>
            </a:pPr>
            <a:r>
              <a:rPr lang="en-US" sz="2295" spc="21">
                <a:solidFill>
                  <a:srgbClr val="000000"/>
                </a:solidFill>
                <a:latin typeface="TT Rounds Condensed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57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82"/>
            <a:ext cx="11314748" cy="101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55"/>
            <a:ext cx="342900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49212" y="3534863"/>
            <a:ext cx="7724550" cy="44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5325" indent="-347662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Achieving high accuracy in gender classification and age prediction.</a:t>
            </a:r>
          </a:p>
          <a:p>
            <a:pPr algn="l" marL="695325" indent="-347662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Robustness to variations in facial expressions, lighting, and image quality.</a:t>
            </a:r>
          </a:p>
          <a:p>
            <a:pPr algn="l" marL="695325" indent="-347662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Scalability to process large datasets efficiently.</a:t>
            </a:r>
          </a:p>
          <a:p>
            <a:pPr algn="l" marL="486727" indent="-243364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400" cy="2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3333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‹#›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0996"/>
            <a:ext cx="4955850" cy="1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6337088" y="269812"/>
            <a:ext cx="6127238" cy="9788586"/>
          </a:xfrm>
          <a:custGeom>
            <a:avLst/>
            <a:gdLst/>
            <a:ahLst/>
            <a:cxnLst/>
            <a:rect r="r" b="b" t="t" l="l"/>
            <a:pathLst>
              <a:path h="9788586" w="6127238">
                <a:moveTo>
                  <a:pt x="0" y="0"/>
                </a:moveTo>
                <a:lnTo>
                  <a:pt x="6127237" y="0"/>
                </a:lnTo>
                <a:lnTo>
                  <a:pt x="6127237" y="9788586"/>
                </a:lnTo>
                <a:lnTo>
                  <a:pt x="0" y="978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408" r="0" b="-5140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DAGDU8B8IhQ</dc:identifier>
  <dcterms:modified xsi:type="dcterms:W3CDTF">2011-08-01T06:04:30Z</dcterms:modified>
  <cp:revision>1</cp:revision>
  <dc:title>Copy of Copy of PROJECT PPT.pptx</dc:title>
</cp:coreProperties>
</file>