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 id="269" r:id="rId15"/>
    <p:sldId id="270" r:id="rId16"/>
    <p:sldId id="271" r:id="rId17"/>
    <p:sldId id="272" r:id="rId18"/>
    <p:sldId id="285"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88" r:id="rId34"/>
    <p:sldId id="289" r:id="rId35"/>
    <p:sldId id="291" r:id="rId36"/>
    <p:sldId id="290" r:id="rId37"/>
    <p:sldId id="292" r:id="rId38"/>
    <p:sldId id="295" r:id="rId39"/>
    <p:sldId id="296" r:id="rId40"/>
    <p:sldId id="297" r:id="rId41"/>
    <p:sldId id="293" r:id="rId42"/>
    <p:sldId id="298" r:id="rId43"/>
    <p:sldId id="299" r:id="rId44"/>
    <p:sldId id="294"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an Hart" initials="KH" lastIdx="1" clrIdx="0">
    <p:extLst>
      <p:ext uri="{19B8F6BF-5375-455C-9EA6-DF929625EA0E}">
        <p15:presenceInfo xmlns:p15="http://schemas.microsoft.com/office/powerpoint/2012/main" userId="b0fb6f7efce5e5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784052-E315-46C4-B989-43D2CF7266BB}" v="11" dt="2019-03-21T14:57:26.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p:cViewPr varScale="1">
        <p:scale>
          <a:sx n="68" d="100"/>
          <a:sy n="68" d="100"/>
        </p:scale>
        <p:origin x="78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E01E2-D568-42CA-A52D-EF26C6B8DC3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5EEDEAD-AACB-4EC8-845F-D3515F28DCB1}">
      <dgm:prSet/>
      <dgm:spPr/>
      <dgm:t>
        <a:bodyPr/>
        <a:lstStyle/>
        <a:p>
          <a:r>
            <a:rPr lang="en-US"/>
            <a:t>1. Blink </a:t>
          </a:r>
          <a:r>
            <a:rPr lang="en-US" dirty="0"/>
            <a:t>an LED ON/OFF</a:t>
          </a:r>
        </a:p>
      </dgm:t>
    </dgm:pt>
    <dgm:pt modelId="{397AC001-66F6-4390-83BA-609CC333A4E4}" type="parTrans" cxnId="{BF1BB432-2000-40C8-A884-5AF2B681D9F3}">
      <dgm:prSet/>
      <dgm:spPr/>
      <dgm:t>
        <a:bodyPr/>
        <a:lstStyle/>
        <a:p>
          <a:endParaRPr lang="en-US"/>
        </a:p>
      </dgm:t>
    </dgm:pt>
    <dgm:pt modelId="{DCA83151-41B5-4D1A-892F-2115A3A5EEC9}" type="sibTrans" cxnId="{BF1BB432-2000-40C8-A884-5AF2B681D9F3}">
      <dgm:prSet/>
      <dgm:spPr/>
      <dgm:t>
        <a:bodyPr/>
        <a:lstStyle/>
        <a:p>
          <a:endParaRPr lang="en-US"/>
        </a:p>
      </dgm:t>
    </dgm:pt>
    <dgm:pt modelId="{734FCA91-E03E-4DC9-B31F-18D3DBD49608}">
      <dgm:prSet/>
      <dgm:spPr/>
      <dgm:t>
        <a:bodyPr/>
        <a:lstStyle/>
        <a:p>
          <a:r>
            <a:rPr lang="en-US"/>
            <a:t>2. Fade </a:t>
          </a:r>
          <a:r>
            <a:rPr lang="en-US" dirty="0"/>
            <a:t>an LED ON/OFF</a:t>
          </a:r>
        </a:p>
      </dgm:t>
    </dgm:pt>
    <dgm:pt modelId="{7EAA381F-8991-4E17-874B-D4586E077145}" type="parTrans" cxnId="{CB780913-8D23-4FD7-8D38-35332DF8BC08}">
      <dgm:prSet/>
      <dgm:spPr/>
      <dgm:t>
        <a:bodyPr/>
        <a:lstStyle/>
        <a:p>
          <a:endParaRPr lang="en-US"/>
        </a:p>
      </dgm:t>
    </dgm:pt>
    <dgm:pt modelId="{2F866F96-9F80-430D-88DC-65CBF6A89765}" type="sibTrans" cxnId="{CB780913-8D23-4FD7-8D38-35332DF8BC08}">
      <dgm:prSet/>
      <dgm:spPr/>
      <dgm:t>
        <a:bodyPr/>
        <a:lstStyle/>
        <a:p>
          <a:endParaRPr lang="en-US"/>
        </a:p>
      </dgm:t>
    </dgm:pt>
    <dgm:pt modelId="{D6FD1359-12F5-4FD5-9A5E-C121D618B66F}">
      <dgm:prSet/>
      <dgm:spPr/>
      <dgm:t>
        <a:bodyPr/>
        <a:lstStyle/>
        <a:p>
          <a:r>
            <a:rPr lang="en-US"/>
            <a:t>3. Read </a:t>
          </a:r>
          <a:r>
            <a:rPr lang="en-US" dirty="0"/>
            <a:t>a push button input</a:t>
          </a:r>
        </a:p>
      </dgm:t>
    </dgm:pt>
    <dgm:pt modelId="{BB112AFB-718D-423D-AA26-2D938815CCD7}" type="parTrans" cxnId="{7D58CEA2-6641-436D-9369-D49362475C41}">
      <dgm:prSet/>
      <dgm:spPr/>
      <dgm:t>
        <a:bodyPr/>
        <a:lstStyle/>
        <a:p>
          <a:endParaRPr lang="en-US"/>
        </a:p>
      </dgm:t>
    </dgm:pt>
    <dgm:pt modelId="{C58F04BB-B347-44BB-861A-A4F256BBAF14}" type="sibTrans" cxnId="{7D58CEA2-6641-436D-9369-D49362475C41}">
      <dgm:prSet/>
      <dgm:spPr/>
      <dgm:t>
        <a:bodyPr/>
        <a:lstStyle/>
        <a:p>
          <a:endParaRPr lang="en-US"/>
        </a:p>
      </dgm:t>
    </dgm:pt>
    <dgm:pt modelId="{C647B50E-0DC5-4123-B5EC-29D52760EEF4}">
      <dgm:prSet/>
      <dgm:spPr/>
      <dgm:t>
        <a:bodyPr/>
        <a:lstStyle/>
        <a:p>
          <a:r>
            <a:rPr lang="en-US"/>
            <a:t>4. Turn </a:t>
          </a:r>
          <a:r>
            <a:rPr lang="en-US" dirty="0"/>
            <a:t>an LED on using a push button</a:t>
          </a:r>
        </a:p>
      </dgm:t>
    </dgm:pt>
    <dgm:pt modelId="{B595120D-C4EE-4507-9EF4-3E4792D26805}" type="parTrans" cxnId="{89ED7209-0DA0-45E7-AB01-16083660434C}">
      <dgm:prSet/>
      <dgm:spPr/>
      <dgm:t>
        <a:bodyPr/>
        <a:lstStyle/>
        <a:p>
          <a:endParaRPr lang="en-US"/>
        </a:p>
      </dgm:t>
    </dgm:pt>
    <dgm:pt modelId="{E4EC0A30-CB05-40F1-82CC-10A6E01F8C8C}" type="sibTrans" cxnId="{89ED7209-0DA0-45E7-AB01-16083660434C}">
      <dgm:prSet/>
      <dgm:spPr/>
      <dgm:t>
        <a:bodyPr/>
        <a:lstStyle/>
        <a:p>
          <a:endParaRPr lang="en-US"/>
        </a:p>
      </dgm:t>
    </dgm:pt>
    <dgm:pt modelId="{B6C83A6E-84F1-4C6F-87AD-3A7AB85A05B8}">
      <dgm:prSet/>
      <dgm:spPr/>
      <dgm:t>
        <a:bodyPr/>
        <a:lstStyle/>
        <a:p>
          <a:r>
            <a:rPr lang="en-US" dirty="0"/>
            <a:t>5. Read the temperature using an LM35</a:t>
          </a:r>
        </a:p>
      </dgm:t>
    </dgm:pt>
    <dgm:pt modelId="{FA5523E3-657D-4C1E-A89D-EB1C05DCE38E}" type="parTrans" cxnId="{92916725-5B74-440C-AB53-F01F4BE81801}">
      <dgm:prSet/>
      <dgm:spPr/>
      <dgm:t>
        <a:bodyPr/>
        <a:lstStyle/>
        <a:p>
          <a:endParaRPr lang="en-US"/>
        </a:p>
      </dgm:t>
    </dgm:pt>
    <dgm:pt modelId="{C14EFA7F-8548-4A6C-A20C-641879229C63}" type="sibTrans" cxnId="{92916725-5B74-440C-AB53-F01F4BE81801}">
      <dgm:prSet/>
      <dgm:spPr/>
      <dgm:t>
        <a:bodyPr/>
        <a:lstStyle/>
        <a:p>
          <a:endParaRPr lang="en-US"/>
        </a:p>
      </dgm:t>
    </dgm:pt>
    <dgm:pt modelId="{045B6220-FB4F-41D5-9B0F-65E9C606DC1F}">
      <dgm:prSet/>
      <dgm:spPr/>
      <dgm:t>
        <a:bodyPr/>
        <a:lstStyle/>
        <a:p>
          <a:r>
            <a:rPr lang="en-US" dirty="0"/>
            <a:t>6. Ultra Sonic Sensor distance check</a:t>
          </a:r>
        </a:p>
      </dgm:t>
    </dgm:pt>
    <dgm:pt modelId="{968F3066-DAB8-473A-96BB-409583B702DD}" type="parTrans" cxnId="{8CA54633-1318-4BEA-B11B-CD21707D719F}">
      <dgm:prSet/>
      <dgm:spPr/>
      <dgm:t>
        <a:bodyPr/>
        <a:lstStyle/>
        <a:p>
          <a:endParaRPr lang="en-US"/>
        </a:p>
      </dgm:t>
    </dgm:pt>
    <dgm:pt modelId="{041714C4-78BF-456D-B031-58612C71E51A}" type="sibTrans" cxnId="{8CA54633-1318-4BEA-B11B-CD21707D719F}">
      <dgm:prSet/>
      <dgm:spPr/>
      <dgm:t>
        <a:bodyPr/>
        <a:lstStyle/>
        <a:p>
          <a:endParaRPr lang="en-US"/>
        </a:p>
      </dgm:t>
    </dgm:pt>
    <dgm:pt modelId="{E51E1824-72DA-4149-9AFF-41A3A94BB344}" type="pres">
      <dgm:prSet presAssocID="{BC6E01E2-D568-42CA-A52D-EF26C6B8DC31}" presName="linear" presStyleCnt="0">
        <dgm:presLayoutVars>
          <dgm:dir/>
          <dgm:animLvl val="lvl"/>
          <dgm:resizeHandles val="exact"/>
        </dgm:presLayoutVars>
      </dgm:prSet>
      <dgm:spPr/>
    </dgm:pt>
    <dgm:pt modelId="{B21E3280-62E8-4EE3-83F8-BC3D98927360}" type="pres">
      <dgm:prSet presAssocID="{15EEDEAD-AACB-4EC8-845F-D3515F28DCB1}" presName="parentLin" presStyleCnt="0"/>
      <dgm:spPr/>
    </dgm:pt>
    <dgm:pt modelId="{D197C457-FC50-453D-B175-2873C22C853E}" type="pres">
      <dgm:prSet presAssocID="{15EEDEAD-AACB-4EC8-845F-D3515F28DCB1}" presName="parentLeftMargin" presStyleLbl="node1" presStyleIdx="0" presStyleCnt="6"/>
      <dgm:spPr/>
    </dgm:pt>
    <dgm:pt modelId="{C0F4E6B9-6C73-42DD-B966-1A551D0DED68}" type="pres">
      <dgm:prSet presAssocID="{15EEDEAD-AACB-4EC8-845F-D3515F28DCB1}" presName="parentText" presStyleLbl="node1" presStyleIdx="0" presStyleCnt="6">
        <dgm:presLayoutVars>
          <dgm:chMax val="0"/>
          <dgm:bulletEnabled val="1"/>
        </dgm:presLayoutVars>
      </dgm:prSet>
      <dgm:spPr/>
    </dgm:pt>
    <dgm:pt modelId="{3C913AD6-BDA0-4B93-B068-D73B9ACC73AF}" type="pres">
      <dgm:prSet presAssocID="{15EEDEAD-AACB-4EC8-845F-D3515F28DCB1}" presName="negativeSpace" presStyleCnt="0"/>
      <dgm:spPr/>
    </dgm:pt>
    <dgm:pt modelId="{91E70AFD-8472-440C-8680-202BA35BE0B5}" type="pres">
      <dgm:prSet presAssocID="{15EEDEAD-AACB-4EC8-845F-D3515F28DCB1}" presName="childText" presStyleLbl="conFgAcc1" presStyleIdx="0" presStyleCnt="6">
        <dgm:presLayoutVars>
          <dgm:bulletEnabled val="1"/>
        </dgm:presLayoutVars>
      </dgm:prSet>
      <dgm:spPr/>
    </dgm:pt>
    <dgm:pt modelId="{9C84E98E-7046-4BD4-8888-D97B09926CAE}" type="pres">
      <dgm:prSet presAssocID="{DCA83151-41B5-4D1A-892F-2115A3A5EEC9}" presName="spaceBetweenRectangles" presStyleCnt="0"/>
      <dgm:spPr/>
    </dgm:pt>
    <dgm:pt modelId="{56663AA8-B1D3-4A27-9387-81C039ED5700}" type="pres">
      <dgm:prSet presAssocID="{734FCA91-E03E-4DC9-B31F-18D3DBD49608}" presName="parentLin" presStyleCnt="0"/>
      <dgm:spPr/>
    </dgm:pt>
    <dgm:pt modelId="{0345FB83-95F1-4395-AF62-49C447E534F6}" type="pres">
      <dgm:prSet presAssocID="{734FCA91-E03E-4DC9-B31F-18D3DBD49608}" presName="parentLeftMargin" presStyleLbl="node1" presStyleIdx="0" presStyleCnt="6"/>
      <dgm:spPr/>
    </dgm:pt>
    <dgm:pt modelId="{C75852AF-20BC-4633-9604-403015E88DC8}" type="pres">
      <dgm:prSet presAssocID="{734FCA91-E03E-4DC9-B31F-18D3DBD49608}" presName="parentText" presStyleLbl="node1" presStyleIdx="1" presStyleCnt="6">
        <dgm:presLayoutVars>
          <dgm:chMax val="0"/>
          <dgm:bulletEnabled val="1"/>
        </dgm:presLayoutVars>
      </dgm:prSet>
      <dgm:spPr/>
    </dgm:pt>
    <dgm:pt modelId="{B72B60E1-8B3F-4D94-B54C-EE58E40B5E09}" type="pres">
      <dgm:prSet presAssocID="{734FCA91-E03E-4DC9-B31F-18D3DBD49608}" presName="negativeSpace" presStyleCnt="0"/>
      <dgm:spPr/>
    </dgm:pt>
    <dgm:pt modelId="{E7A0DFDB-AF48-4736-981C-79A7795D5A24}" type="pres">
      <dgm:prSet presAssocID="{734FCA91-E03E-4DC9-B31F-18D3DBD49608}" presName="childText" presStyleLbl="conFgAcc1" presStyleIdx="1" presStyleCnt="6">
        <dgm:presLayoutVars>
          <dgm:bulletEnabled val="1"/>
        </dgm:presLayoutVars>
      </dgm:prSet>
      <dgm:spPr/>
    </dgm:pt>
    <dgm:pt modelId="{66512CBD-5617-4815-8ACD-1AD8AF9D009F}" type="pres">
      <dgm:prSet presAssocID="{2F866F96-9F80-430D-88DC-65CBF6A89765}" presName="spaceBetweenRectangles" presStyleCnt="0"/>
      <dgm:spPr/>
    </dgm:pt>
    <dgm:pt modelId="{EA7949EA-CE0F-4E35-8810-DDFB38F46462}" type="pres">
      <dgm:prSet presAssocID="{D6FD1359-12F5-4FD5-9A5E-C121D618B66F}" presName="parentLin" presStyleCnt="0"/>
      <dgm:spPr/>
    </dgm:pt>
    <dgm:pt modelId="{6EAB9199-C18B-4F76-8F4F-0FCAC9A38D4D}" type="pres">
      <dgm:prSet presAssocID="{D6FD1359-12F5-4FD5-9A5E-C121D618B66F}" presName="parentLeftMargin" presStyleLbl="node1" presStyleIdx="1" presStyleCnt="6"/>
      <dgm:spPr/>
    </dgm:pt>
    <dgm:pt modelId="{EEB686E6-39E0-4EF9-8BB6-89C5A6DAC117}" type="pres">
      <dgm:prSet presAssocID="{D6FD1359-12F5-4FD5-9A5E-C121D618B66F}" presName="parentText" presStyleLbl="node1" presStyleIdx="2" presStyleCnt="6">
        <dgm:presLayoutVars>
          <dgm:chMax val="0"/>
          <dgm:bulletEnabled val="1"/>
        </dgm:presLayoutVars>
      </dgm:prSet>
      <dgm:spPr/>
    </dgm:pt>
    <dgm:pt modelId="{71804470-F33E-442F-B681-CE6A227DD101}" type="pres">
      <dgm:prSet presAssocID="{D6FD1359-12F5-4FD5-9A5E-C121D618B66F}" presName="negativeSpace" presStyleCnt="0"/>
      <dgm:spPr/>
    </dgm:pt>
    <dgm:pt modelId="{5DDDF812-BE97-45D9-8E1C-A2C83FBA2520}" type="pres">
      <dgm:prSet presAssocID="{D6FD1359-12F5-4FD5-9A5E-C121D618B66F}" presName="childText" presStyleLbl="conFgAcc1" presStyleIdx="2" presStyleCnt="6">
        <dgm:presLayoutVars>
          <dgm:bulletEnabled val="1"/>
        </dgm:presLayoutVars>
      </dgm:prSet>
      <dgm:spPr/>
    </dgm:pt>
    <dgm:pt modelId="{2606BD01-F84E-47B1-AE8C-899E699962B9}" type="pres">
      <dgm:prSet presAssocID="{C58F04BB-B347-44BB-861A-A4F256BBAF14}" presName="spaceBetweenRectangles" presStyleCnt="0"/>
      <dgm:spPr/>
    </dgm:pt>
    <dgm:pt modelId="{ED499A91-A2B2-46F5-8455-86307648026A}" type="pres">
      <dgm:prSet presAssocID="{C647B50E-0DC5-4123-B5EC-29D52760EEF4}" presName="parentLin" presStyleCnt="0"/>
      <dgm:spPr/>
    </dgm:pt>
    <dgm:pt modelId="{4DA25498-8122-4DFB-BAED-F7CB5F2E2BF0}" type="pres">
      <dgm:prSet presAssocID="{C647B50E-0DC5-4123-B5EC-29D52760EEF4}" presName="parentLeftMargin" presStyleLbl="node1" presStyleIdx="2" presStyleCnt="6"/>
      <dgm:spPr/>
    </dgm:pt>
    <dgm:pt modelId="{A46F6E4D-AB2E-4C30-B049-15AF1695B2A7}" type="pres">
      <dgm:prSet presAssocID="{C647B50E-0DC5-4123-B5EC-29D52760EEF4}" presName="parentText" presStyleLbl="node1" presStyleIdx="3" presStyleCnt="6">
        <dgm:presLayoutVars>
          <dgm:chMax val="0"/>
          <dgm:bulletEnabled val="1"/>
        </dgm:presLayoutVars>
      </dgm:prSet>
      <dgm:spPr/>
    </dgm:pt>
    <dgm:pt modelId="{DD284CD2-23DF-44B0-9784-DDAFDB195C2F}" type="pres">
      <dgm:prSet presAssocID="{C647B50E-0DC5-4123-B5EC-29D52760EEF4}" presName="negativeSpace" presStyleCnt="0"/>
      <dgm:spPr/>
    </dgm:pt>
    <dgm:pt modelId="{E887B749-C6DC-44C2-8470-EB6C8B5E3E80}" type="pres">
      <dgm:prSet presAssocID="{C647B50E-0DC5-4123-B5EC-29D52760EEF4}" presName="childText" presStyleLbl="conFgAcc1" presStyleIdx="3" presStyleCnt="6">
        <dgm:presLayoutVars>
          <dgm:bulletEnabled val="1"/>
        </dgm:presLayoutVars>
      </dgm:prSet>
      <dgm:spPr/>
    </dgm:pt>
    <dgm:pt modelId="{D941CC24-A48C-4F19-ABBD-A75AA836C0B7}" type="pres">
      <dgm:prSet presAssocID="{E4EC0A30-CB05-40F1-82CC-10A6E01F8C8C}" presName="spaceBetweenRectangles" presStyleCnt="0"/>
      <dgm:spPr/>
    </dgm:pt>
    <dgm:pt modelId="{F43437A0-E4FD-4FAA-BBD3-1858D0320474}" type="pres">
      <dgm:prSet presAssocID="{B6C83A6E-84F1-4C6F-87AD-3A7AB85A05B8}" presName="parentLin" presStyleCnt="0"/>
      <dgm:spPr/>
    </dgm:pt>
    <dgm:pt modelId="{453A710B-D67A-4FDB-8544-093251688B39}" type="pres">
      <dgm:prSet presAssocID="{B6C83A6E-84F1-4C6F-87AD-3A7AB85A05B8}" presName="parentLeftMargin" presStyleLbl="node1" presStyleIdx="3" presStyleCnt="6"/>
      <dgm:spPr/>
    </dgm:pt>
    <dgm:pt modelId="{7186E44A-2811-4991-8444-939DC1FF1D9E}" type="pres">
      <dgm:prSet presAssocID="{B6C83A6E-84F1-4C6F-87AD-3A7AB85A05B8}" presName="parentText" presStyleLbl="node1" presStyleIdx="4" presStyleCnt="6">
        <dgm:presLayoutVars>
          <dgm:chMax val="0"/>
          <dgm:bulletEnabled val="1"/>
        </dgm:presLayoutVars>
      </dgm:prSet>
      <dgm:spPr/>
    </dgm:pt>
    <dgm:pt modelId="{46ADF94D-AE91-4161-BCC2-53082C754A55}" type="pres">
      <dgm:prSet presAssocID="{B6C83A6E-84F1-4C6F-87AD-3A7AB85A05B8}" presName="negativeSpace" presStyleCnt="0"/>
      <dgm:spPr/>
    </dgm:pt>
    <dgm:pt modelId="{872162E5-5DDD-4595-A9B4-0A6633BB695D}" type="pres">
      <dgm:prSet presAssocID="{B6C83A6E-84F1-4C6F-87AD-3A7AB85A05B8}" presName="childText" presStyleLbl="conFgAcc1" presStyleIdx="4" presStyleCnt="6">
        <dgm:presLayoutVars>
          <dgm:bulletEnabled val="1"/>
        </dgm:presLayoutVars>
      </dgm:prSet>
      <dgm:spPr/>
    </dgm:pt>
    <dgm:pt modelId="{71C79353-B381-4B22-B21B-852FF64A5DFF}" type="pres">
      <dgm:prSet presAssocID="{C14EFA7F-8548-4A6C-A20C-641879229C63}" presName="spaceBetweenRectangles" presStyleCnt="0"/>
      <dgm:spPr/>
    </dgm:pt>
    <dgm:pt modelId="{C5C84DDE-F98A-40F6-91BA-69D7D2FF470F}" type="pres">
      <dgm:prSet presAssocID="{045B6220-FB4F-41D5-9B0F-65E9C606DC1F}" presName="parentLin" presStyleCnt="0"/>
      <dgm:spPr/>
    </dgm:pt>
    <dgm:pt modelId="{26CAC725-3049-40D7-8DBB-03DD04D0CB08}" type="pres">
      <dgm:prSet presAssocID="{045B6220-FB4F-41D5-9B0F-65E9C606DC1F}" presName="parentLeftMargin" presStyleLbl="node1" presStyleIdx="4" presStyleCnt="6"/>
      <dgm:spPr/>
    </dgm:pt>
    <dgm:pt modelId="{EF351DA9-ECDD-4D51-8E0B-D4BD539A1A7F}" type="pres">
      <dgm:prSet presAssocID="{045B6220-FB4F-41D5-9B0F-65E9C606DC1F}" presName="parentText" presStyleLbl="node1" presStyleIdx="5" presStyleCnt="6">
        <dgm:presLayoutVars>
          <dgm:chMax val="0"/>
          <dgm:bulletEnabled val="1"/>
        </dgm:presLayoutVars>
      </dgm:prSet>
      <dgm:spPr/>
    </dgm:pt>
    <dgm:pt modelId="{C03A2B0C-AA6C-4446-B3E8-1A6F17937D13}" type="pres">
      <dgm:prSet presAssocID="{045B6220-FB4F-41D5-9B0F-65E9C606DC1F}" presName="negativeSpace" presStyleCnt="0"/>
      <dgm:spPr/>
    </dgm:pt>
    <dgm:pt modelId="{BA974403-DC0D-4A66-A2FA-701F4E2FCDB0}" type="pres">
      <dgm:prSet presAssocID="{045B6220-FB4F-41D5-9B0F-65E9C606DC1F}" presName="childText" presStyleLbl="conFgAcc1" presStyleIdx="5" presStyleCnt="6">
        <dgm:presLayoutVars>
          <dgm:bulletEnabled val="1"/>
        </dgm:presLayoutVars>
      </dgm:prSet>
      <dgm:spPr/>
    </dgm:pt>
  </dgm:ptLst>
  <dgm:cxnLst>
    <dgm:cxn modelId="{89ED7209-0DA0-45E7-AB01-16083660434C}" srcId="{BC6E01E2-D568-42CA-A52D-EF26C6B8DC31}" destId="{C647B50E-0DC5-4123-B5EC-29D52760EEF4}" srcOrd="3" destOrd="0" parTransId="{B595120D-C4EE-4507-9EF4-3E4792D26805}" sibTransId="{E4EC0A30-CB05-40F1-82CC-10A6E01F8C8C}"/>
    <dgm:cxn modelId="{C272010D-167D-4000-A599-BF8388A480F7}" type="presOf" srcId="{15EEDEAD-AACB-4EC8-845F-D3515F28DCB1}" destId="{D197C457-FC50-453D-B175-2873C22C853E}" srcOrd="0" destOrd="0" presId="urn:microsoft.com/office/officeart/2005/8/layout/list1"/>
    <dgm:cxn modelId="{0ED1B00E-DC37-417E-9352-B2765480DD7A}" type="presOf" srcId="{C647B50E-0DC5-4123-B5EC-29D52760EEF4}" destId="{A46F6E4D-AB2E-4C30-B049-15AF1695B2A7}" srcOrd="1" destOrd="0" presId="urn:microsoft.com/office/officeart/2005/8/layout/list1"/>
    <dgm:cxn modelId="{CB780913-8D23-4FD7-8D38-35332DF8BC08}" srcId="{BC6E01E2-D568-42CA-A52D-EF26C6B8DC31}" destId="{734FCA91-E03E-4DC9-B31F-18D3DBD49608}" srcOrd="1" destOrd="0" parTransId="{7EAA381F-8991-4E17-874B-D4586E077145}" sibTransId="{2F866F96-9F80-430D-88DC-65CBF6A89765}"/>
    <dgm:cxn modelId="{92916725-5B74-440C-AB53-F01F4BE81801}" srcId="{BC6E01E2-D568-42CA-A52D-EF26C6B8DC31}" destId="{B6C83A6E-84F1-4C6F-87AD-3A7AB85A05B8}" srcOrd="4" destOrd="0" parTransId="{FA5523E3-657D-4C1E-A89D-EB1C05DCE38E}" sibTransId="{C14EFA7F-8548-4A6C-A20C-641879229C63}"/>
    <dgm:cxn modelId="{50D04F28-FDB5-4BD3-89FD-C12FD1671FED}" type="presOf" srcId="{15EEDEAD-AACB-4EC8-845F-D3515F28DCB1}" destId="{C0F4E6B9-6C73-42DD-B966-1A551D0DED68}" srcOrd="1" destOrd="0" presId="urn:microsoft.com/office/officeart/2005/8/layout/list1"/>
    <dgm:cxn modelId="{DD710A29-481A-4B0C-A99B-02A4EA4BEC1E}" type="presOf" srcId="{D6FD1359-12F5-4FD5-9A5E-C121D618B66F}" destId="{6EAB9199-C18B-4F76-8F4F-0FCAC9A38D4D}" srcOrd="0" destOrd="0" presId="urn:microsoft.com/office/officeart/2005/8/layout/list1"/>
    <dgm:cxn modelId="{BF1BB432-2000-40C8-A884-5AF2B681D9F3}" srcId="{BC6E01E2-D568-42CA-A52D-EF26C6B8DC31}" destId="{15EEDEAD-AACB-4EC8-845F-D3515F28DCB1}" srcOrd="0" destOrd="0" parTransId="{397AC001-66F6-4390-83BA-609CC333A4E4}" sibTransId="{DCA83151-41B5-4D1A-892F-2115A3A5EEC9}"/>
    <dgm:cxn modelId="{8CA54633-1318-4BEA-B11B-CD21707D719F}" srcId="{BC6E01E2-D568-42CA-A52D-EF26C6B8DC31}" destId="{045B6220-FB4F-41D5-9B0F-65E9C606DC1F}" srcOrd="5" destOrd="0" parTransId="{968F3066-DAB8-473A-96BB-409583B702DD}" sibTransId="{041714C4-78BF-456D-B031-58612C71E51A}"/>
    <dgm:cxn modelId="{59A36149-7D6B-4B5C-8ED9-036971E706B6}" type="presOf" srcId="{734FCA91-E03E-4DC9-B31F-18D3DBD49608}" destId="{0345FB83-95F1-4395-AF62-49C447E534F6}" srcOrd="0" destOrd="0" presId="urn:microsoft.com/office/officeart/2005/8/layout/list1"/>
    <dgm:cxn modelId="{30B9C050-42A6-4732-A8E3-F45A9229F265}" type="presOf" srcId="{734FCA91-E03E-4DC9-B31F-18D3DBD49608}" destId="{C75852AF-20BC-4633-9604-403015E88DC8}" srcOrd="1" destOrd="0" presId="urn:microsoft.com/office/officeart/2005/8/layout/list1"/>
    <dgm:cxn modelId="{CCE97D71-D919-4098-A213-BC93108EF1DB}" type="presOf" srcId="{BC6E01E2-D568-42CA-A52D-EF26C6B8DC31}" destId="{E51E1824-72DA-4149-9AFF-41A3A94BB344}" srcOrd="0" destOrd="0" presId="urn:microsoft.com/office/officeart/2005/8/layout/list1"/>
    <dgm:cxn modelId="{0A8F9053-36FF-4229-A54F-2A1E9796C915}" type="presOf" srcId="{B6C83A6E-84F1-4C6F-87AD-3A7AB85A05B8}" destId="{453A710B-D67A-4FDB-8544-093251688B39}" srcOrd="0" destOrd="0" presId="urn:microsoft.com/office/officeart/2005/8/layout/list1"/>
    <dgm:cxn modelId="{8BECA8A0-4CF8-40C1-A3FA-EC250134C7E2}" type="presOf" srcId="{045B6220-FB4F-41D5-9B0F-65E9C606DC1F}" destId="{EF351DA9-ECDD-4D51-8E0B-D4BD539A1A7F}" srcOrd="1" destOrd="0" presId="urn:microsoft.com/office/officeart/2005/8/layout/list1"/>
    <dgm:cxn modelId="{7D58CEA2-6641-436D-9369-D49362475C41}" srcId="{BC6E01E2-D568-42CA-A52D-EF26C6B8DC31}" destId="{D6FD1359-12F5-4FD5-9A5E-C121D618B66F}" srcOrd="2" destOrd="0" parTransId="{BB112AFB-718D-423D-AA26-2D938815CCD7}" sibTransId="{C58F04BB-B347-44BB-861A-A4F256BBAF14}"/>
    <dgm:cxn modelId="{3CAF6EA8-70BD-4231-B9BB-B18DE67BE902}" type="presOf" srcId="{C647B50E-0DC5-4123-B5EC-29D52760EEF4}" destId="{4DA25498-8122-4DFB-BAED-F7CB5F2E2BF0}" srcOrd="0" destOrd="0" presId="urn:microsoft.com/office/officeart/2005/8/layout/list1"/>
    <dgm:cxn modelId="{64CB98B4-11F4-4C39-AE12-39D80C2960E0}" type="presOf" srcId="{045B6220-FB4F-41D5-9B0F-65E9C606DC1F}" destId="{26CAC725-3049-40D7-8DBB-03DD04D0CB08}" srcOrd="0" destOrd="0" presId="urn:microsoft.com/office/officeart/2005/8/layout/list1"/>
    <dgm:cxn modelId="{7CF138E0-30E7-48BA-843B-08898FC993C7}" type="presOf" srcId="{B6C83A6E-84F1-4C6F-87AD-3A7AB85A05B8}" destId="{7186E44A-2811-4991-8444-939DC1FF1D9E}" srcOrd="1" destOrd="0" presId="urn:microsoft.com/office/officeart/2005/8/layout/list1"/>
    <dgm:cxn modelId="{A3F20AE3-D2D1-41F4-8F5F-B750DAF16AD2}" type="presOf" srcId="{D6FD1359-12F5-4FD5-9A5E-C121D618B66F}" destId="{EEB686E6-39E0-4EF9-8BB6-89C5A6DAC117}" srcOrd="1" destOrd="0" presId="urn:microsoft.com/office/officeart/2005/8/layout/list1"/>
    <dgm:cxn modelId="{809757BE-2C63-4279-862A-B419B1323247}" type="presParOf" srcId="{E51E1824-72DA-4149-9AFF-41A3A94BB344}" destId="{B21E3280-62E8-4EE3-83F8-BC3D98927360}" srcOrd="0" destOrd="0" presId="urn:microsoft.com/office/officeart/2005/8/layout/list1"/>
    <dgm:cxn modelId="{155645DC-9719-4E15-AA83-F052267A8F88}" type="presParOf" srcId="{B21E3280-62E8-4EE3-83F8-BC3D98927360}" destId="{D197C457-FC50-453D-B175-2873C22C853E}" srcOrd="0" destOrd="0" presId="urn:microsoft.com/office/officeart/2005/8/layout/list1"/>
    <dgm:cxn modelId="{CE8950CF-89D6-408B-8DF3-80A2337ED57C}" type="presParOf" srcId="{B21E3280-62E8-4EE3-83F8-BC3D98927360}" destId="{C0F4E6B9-6C73-42DD-B966-1A551D0DED68}" srcOrd="1" destOrd="0" presId="urn:microsoft.com/office/officeart/2005/8/layout/list1"/>
    <dgm:cxn modelId="{F6C95D48-EEB9-4CBA-ADD2-CF528E6E90B9}" type="presParOf" srcId="{E51E1824-72DA-4149-9AFF-41A3A94BB344}" destId="{3C913AD6-BDA0-4B93-B068-D73B9ACC73AF}" srcOrd="1" destOrd="0" presId="urn:microsoft.com/office/officeart/2005/8/layout/list1"/>
    <dgm:cxn modelId="{558F0106-7AFC-4241-9152-A56D9E193DF3}" type="presParOf" srcId="{E51E1824-72DA-4149-9AFF-41A3A94BB344}" destId="{91E70AFD-8472-440C-8680-202BA35BE0B5}" srcOrd="2" destOrd="0" presId="urn:microsoft.com/office/officeart/2005/8/layout/list1"/>
    <dgm:cxn modelId="{48D074EC-A124-46D1-BE64-EA8E23909E89}" type="presParOf" srcId="{E51E1824-72DA-4149-9AFF-41A3A94BB344}" destId="{9C84E98E-7046-4BD4-8888-D97B09926CAE}" srcOrd="3" destOrd="0" presId="urn:microsoft.com/office/officeart/2005/8/layout/list1"/>
    <dgm:cxn modelId="{3B9718FB-14EF-4954-891B-577DEA5475F5}" type="presParOf" srcId="{E51E1824-72DA-4149-9AFF-41A3A94BB344}" destId="{56663AA8-B1D3-4A27-9387-81C039ED5700}" srcOrd="4" destOrd="0" presId="urn:microsoft.com/office/officeart/2005/8/layout/list1"/>
    <dgm:cxn modelId="{6F63C40B-4F9F-4BBA-B50B-F1A3C02EEE67}" type="presParOf" srcId="{56663AA8-B1D3-4A27-9387-81C039ED5700}" destId="{0345FB83-95F1-4395-AF62-49C447E534F6}" srcOrd="0" destOrd="0" presId="urn:microsoft.com/office/officeart/2005/8/layout/list1"/>
    <dgm:cxn modelId="{CB8249FD-9553-4203-9354-3E0393D32A2A}" type="presParOf" srcId="{56663AA8-B1D3-4A27-9387-81C039ED5700}" destId="{C75852AF-20BC-4633-9604-403015E88DC8}" srcOrd="1" destOrd="0" presId="urn:microsoft.com/office/officeart/2005/8/layout/list1"/>
    <dgm:cxn modelId="{24D29B29-01D6-42CF-A2A7-A221614A984F}" type="presParOf" srcId="{E51E1824-72DA-4149-9AFF-41A3A94BB344}" destId="{B72B60E1-8B3F-4D94-B54C-EE58E40B5E09}" srcOrd="5" destOrd="0" presId="urn:microsoft.com/office/officeart/2005/8/layout/list1"/>
    <dgm:cxn modelId="{F96429E7-DE49-488A-929A-6499503EF785}" type="presParOf" srcId="{E51E1824-72DA-4149-9AFF-41A3A94BB344}" destId="{E7A0DFDB-AF48-4736-981C-79A7795D5A24}" srcOrd="6" destOrd="0" presId="urn:microsoft.com/office/officeart/2005/8/layout/list1"/>
    <dgm:cxn modelId="{CD4B3F43-0AF0-4974-941A-A9FB619F9B0F}" type="presParOf" srcId="{E51E1824-72DA-4149-9AFF-41A3A94BB344}" destId="{66512CBD-5617-4815-8ACD-1AD8AF9D009F}" srcOrd="7" destOrd="0" presId="urn:microsoft.com/office/officeart/2005/8/layout/list1"/>
    <dgm:cxn modelId="{DEA69FF2-556E-4FCE-8D50-7CA75E38F16F}" type="presParOf" srcId="{E51E1824-72DA-4149-9AFF-41A3A94BB344}" destId="{EA7949EA-CE0F-4E35-8810-DDFB38F46462}" srcOrd="8" destOrd="0" presId="urn:microsoft.com/office/officeart/2005/8/layout/list1"/>
    <dgm:cxn modelId="{35C6B534-479C-43FD-AD7A-288DD2754C57}" type="presParOf" srcId="{EA7949EA-CE0F-4E35-8810-DDFB38F46462}" destId="{6EAB9199-C18B-4F76-8F4F-0FCAC9A38D4D}" srcOrd="0" destOrd="0" presId="urn:microsoft.com/office/officeart/2005/8/layout/list1"/>
    <dgm:cxn modelId="{6C7CB371-E2B8-4E94-AB3A-9AC320797EE8}" type="presParOf" srcId="{EA7949EA-CE0F-4E35-8810-DDFB38F46462}" destId="{EEB686E6-39E0-4EF9-8BB6-89C5A6DAC117}" srcOrd="1" destOrd="0" presId="urn:microsoft.com/office/officeart/2005/8/layout/list1"/>
    <dgm:cxn modelId="{5C92E6F8-1C9D-42BF-8F57-9B1C9D00A027}" type="presParOf" srcId="{E51E1824-72DA-4149-9AFF-41A3A94BB344}" destId="{71804470-F33E-442F-B681-CE6A227DD101}" srcOrd="9" destOrd="0" presId="urn:microsoft.com/office/officeart/2005/8/layout/list1"/>
    <dgm:cxn modelId="{00ADAC33-D3E8-4DE0-BFAB-BB3E3F8FEE72}" type="presParOf" srcId="{E51E1824-72DA-4149-9AFF-41A3A94BB344}" destId="{5DDDF812-BE97-45D9-8E1C-A2C83FBA2520}" srcOrd="10" destOrd="0" presId="urn:microsoft.com/office/officeart/2005/8/layout/list1"/>
    <dgm:cxn modelId="{7ADC034E-37A8-4B07-A2BA-7F68B9320751}" type="presParOf" srcId="{E51E1824-72DA-4149-9AFF-41A3A94BB344}" destId="{2606BD01-F84E-47B1-AE8C-899E699962B9}" srcOrd="11" destOrd="0" presId="urn:microsoft.com/office/officeart/2005/8/layout/list1"/>
    <dgm:cxn modelId="{5749B6B6-50AC-4979-8216-E15DBF65D5B2}" type="presParOf" srcId="{E51E1824-72DA-4149-9AFF-41A3A94BB344}" destId="{ED499A91-A2B2-46F5-8455-86307648026A}" srcOrd="12" destOrd="0" presId="urn:microsoft.com/office/officeart/2005/8/layout/list1"/>
    <dgm:cxn modelId="{BE318435-C069-49A5-B746-EB4350F7C8F3}" type="presParOf" srcId="{ED499A91-A2B2-46F5-8455-86307648026A}" destId="{4DA25498-8122-4DFB-BAED-F7CB5F2E2BF0}" srcOrd="0" destOrd="0" presId="urn:microsoft.com/office/officeart/2005/8/layout/list1"/>
    <dgm:cxn modelId="{ECA56510-7C71-4E6B-BA3D-8EE31499C0C8}" type="presParOf" srcId="{ED499A91-A2B2-46F5-8455-86307648026A}" destId="{A46F6E4D-AB2E-4C30-B049-15AF1695B2A7}" srcOrd="1" destOrd="0" presId="urn:microsoft.com/office/officeart/2005/8/layout/list1"/>
    <dgm:cxn modelId="{FE7AD4A6-2D0A-4B54-9E78-54B8A6BFDD47}" type="presParOf" srcId="{E51E1824-72DA-4149-9AFF-41A3A94BB344}" destId="{DD284CD2-23DF-44B0-9784-DDAFDB195C2F}" srcOrd="13" destOrd="0" presId="urn:microsoft.com/office/officeart/2005/8/layout/list1"/>
    <dgm:cxn modelId="{1FEF776D-7387-4242-87BB-80A9B7D3BFF3}" type="presParOf" srcId="{E51E1824-72DA-4149-9AFF-41A3A94BB344}" destId="{E887B749-C6DC-44C2-8470-EB6C8B5E3E80}" srcOrd="14" destOrd="0" presId="urn:microsoft.com/office/officeart/2005/8/layout/list1"/>
    <dgm:cxn modelId="{6D6146A4-B713-4B73-B492-D67AC736CD74}" type="presParOf" srcId="{E51E1824-72DA-4149-9AFF-41A3A94BB344}" destId="{D941CC24-A48C-4F19-ABBD-A75AA836C0B7}" srcOrd="15" destOrd="0" presId="urn:microsoft.com/office/officeart/2005/8/layout/list1"/>
    <dgm:cxn modelId="{12B626D9-0A16-4CDE-BB97-0715470C6A4F}" type="presParOf" srcId="{E51E1824-72DA-4149-9AFF-41A3A94BB344}" destId="{F43437A0-E4FD-4FAA-BBD3-1858D0320474}" srcOrd="16" destOrd="0" presId="urn:microsoft.com/office/officeart/2005/8/layout/list1"/>
    <dgm:cxn modelId="{FEA05233-8A07-4662-8CD9-A399C59CCCBE}" type="presParOf" srcId="{F43437A0-E4FD-4FAA-BBD3-1858D0320474}" destId="{453A710B-D67A-4FDB-8544-093251688B39}" srcOrd="0" destOrd="0" presId="urn:microsoft.com/office/officeart/2005/8/layout/list1"/>
    <dgm:cxn modelId="{84C4A04B-9D77-40D5-B7ED-BD0BBCA9DE7D}" type="presParOf" srcId="{F43437A0-E4FD-4FAA-BBD3-1858D0320474}" destId="{7186E44A-2811-4991-8444-939DC1FF1D9E}" srcOrd="1" destOrd="0" presId="urn:microsoft.com/office/officeart/2005/8/layout/list1"/>
    <dgm:cxn modelId="{5C856D7A-DD04-4FFA-ABAC-8B5B12F6954C}" type="presParOf" srcId="{E51E1824-72DA-4149-9AFF-41A3A94BB344}" destId="{46ADF94D-AE91-4161-BCC2-53082C754A55}" srcOrd="17" destOrd="0" presId="urn:microsoft.com/office/officeart/2005/8/layout/list1"/>
    <dgm:cxn modelId="{4ACDA990-2D1A-4361-A258-3FF64B305801}" type="presParOf" srcId="{E51E1824-72DA-4149-9AFF-41A3A94BB344}" destId="{872162E5-5DDD-4595-A9B4-0A6633BB695D}" srcOrd="18" destOrd="0" presId="urn:microsoft.com/office/officeart/2005/8/layout/list1"/>
    <dgm:cxn modelId="{95E683DD-2AE4-4D78-8B0E-6B6321A3930C}" type="presParOf" srcId="{E51E1824-72DA-4149-9AFF-41A3A94BB344}" destId="{71C79353-B381-4B22-B21B-852FF64A5DFF}" srcOrd="19" destOrd="0" presId="urn:microsoft.com/office/officeart/2005/8/layout/list1"/>
    <dgm:cxn modelId="{95010846-AD25-4C0B-89DC-A32A33F8E31A}" type="presParOf" srcId="{E51E1824-72DA-4149-9AFF-41A3A94BB344}" destId="{C5C84DDE-F98A-40F6-91BA-69D7D2FF470F}" srcOrd="20" destOrd="0" presId="urn:microsoft.com/office/officeart/2005/8/layout/list1"/>
    <dgm:cxn modelId="{96686552-4919-4AA3-91BD-630A728C2839}" type="presParOf" srcId="{C5C84DDE-F98A-40F6-91BA-69D7D2FF470F}" destId="{26CAC725-3049-40D7-8DBB-03DD04D0CB08}" srcOrd="0" destOrd="0" presId="urn:microsoft.com/office/officeart/2005/8/layout/list1"/>
    <dgm:cxn modelId="{A759D89C-B82B-4E54-9FC9-63C6F394FE15}" type="presParOf" srcId="{C5C84DDE-F98A-40F6-91BA-69D7D2FF470F}" destId="{EF351DA9-ECDD-4D51-8E0B-D4BD539A1A7F}" srcOrd="1" destOrd="0" presId="urn:microsoft.com/office/officeart/2005/8/layout/list1"/>
    <dgm:cxn modelId="{3BA38024-6CCC-4070-909C-07D8292E96A4}" type="presParOf" srcId="{E51E1824-72DA-4149-9AFF-41A3A94BB344}" destId="{C03A2B0C-AA6C-4446-B3E8-1A6F17937D13}" srcOrd="21" destOrd="0" presId="urn:microsoft.com/office/officeart/2005/8/layout/list1"/>
    <dgm:cxn modelId="{DABB8763-0C94-4CB8-A5AC-2ABE7178E698}" type="presParOf" srcId="{E51E1824-72DA-4149-9AFF-41A3A94BB344}" destId="{BA974403-DC0D-4A66-A2FA-701F4E2FCDB0}"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6E01E2-D568-42CA-A52D-EF26C6B8DC3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5EEDEAD-AACB-4EC8-845F-D3515F28DCB1}">
      <dgm:prSet/>
      <dgm:spPr/>
      <dgm:t>
        <a:bodyPr/>
        <a:lstStyle/>
        <a:p>
          <a:r>
            <a:rPr lang="en-US" dirty="0"/>
            <a:t>7. Binary Counter (1 - 7 Segment)</a:t>
          </a:r>
        </a:p>
      </dgm:t>
    </dgm:pt>
    <dgm:pt modelId="{397AC001-66F6-4390-83BA-609CC333A4E4}" type="parTrans" cxnId="{BF1BB432-2000-40C8-A884-5AF2B681D9F3}">
      <dgm:prSet/>
      <dgm:spPr/>
      <dgm:t>
        <a:bodyPr/>
        <a:lstStyle/>
        <a:p>
          <a:endParaRPr lang="en-US"/>
        </a:p>
      </dgm:t>
    </dgm:pt>
    <dgm:pt modelId="{DCA83151-41B5-4D1A-892F-2115A3A5EEC9}" type="sibTrans" cxnId="{BF1BB432-2000-40C8-A884-5AF2B681D9F3}">
      <dgm:prSet/>
      <dgm:spPr/>
      <dgm:t>
        <a:bodyPr/>
        <a:lstStyle/>
        <a:p>
          <a:endParaRPr lang="en-US"/>
        </a:p>
      </dgm:t>
    </dgm:pt>
    <dgm:pt modelId="{D5FCBB9F-15B7-4E38-B39F-DCA0B41FB8AE}">
      <dgm:prSet/>
      <dgm:spPr/>
      <dgm:t>
        <a:bodyPr/>
        <a:lstStyle/>
        <a:p>
          <a:r>
            <a:rPr lang="en-US"/>
            <a:t>8. IR Sensor (Black/White detection)</a:t>
          </a:r>
          <a:endParaRPr lang="en-US" dirty="0"/>
        </a:p>
      </dgm:t>
    </dgm:pt>
    <dgm:pt modelId="{2C4ADCBF-690F-4D9B-9275-417F1431EE55}" type="parTrans" cxnId="{1AD91F00-1750-44E9-A1BF-33265806DF7C}">
      <dgm:prSet/>
      <dgm:spPr/>
      <dgm:t>
        <a:bodyPr/>
        <a:lstStyle/>
        <a:p>
          <a:endParaRPr lang="en-US"/>
        </a:p>
      </dgm:t>
    </dgm:pt>
    <dgm:pt modelId="{A5A45262-C7C2-429A-A0F9-88808B1665CE}" type="sibTrans" cxnId="{1AD91F00-1750-44E9-A1BF-33265806DF7C}">
      <dgm:prSet/>
      <dgm:spPr/>
      <dgm:t>
        <a:bodyPr/>
        <a:lstStyle/>
        <a:p>
          <a:endParaRPr lang="en-US"/>
        </a:p>
      </dgm:t>
    </dgm:pt>
    <dgm:pt modelId="{E51E1824-72DA-4149-9AFF-41A3A94BB344}" type="pres">
      <dgm:prSet presAssocID="{BC6E01E2-D568-42CA-A52D-EF26C6B8DC31}" presName="linear" presStyleCnt="0">
        <dgm:presLayoutVars>
          <dgm:dir/>
          <dgm:animLvl val="lvl"/>
          <dgm:resizeHandles val="exact"/>
        </dgm:presLayoutVars>
      </dgm:prSet>
      <dgm:spPr/>
    </dgm:pt>
    <dgm:pt modelId="{B21E3280-62E8-4EE3-83F8-BC3D98927360}" type="pres">
      <dgm:prSet presAssocID="{15EEDEAD-AACB-4EC8-845F-D3515F28DCB1}" presName="parentLin" presStyleCnt="0"/>
      <dgm:spPr/>
    </dgm:pt>
    <dgm:pt modelId="{D197C457-FC50-453D-B175-2873C22C853E}" type="pres">
      <dgm:prSet presAssocID="{15EEDEAD-AACB-4EC8-845F-D3515F28DCB1}" presName="parentLeftMargin" presStyleLbl="node1" presStyleIdx="0" presStyleCnt="2"/>
      <dgm:spPr/>
    </dgm:pt>
    <dgm:pt modelId="{C0F4E6B9-6C73-42DD-B966-1A551D0DED68}" type="pres">
      <dgm:prSet presAssocID="{15EEDEAD-AACB-4EC8-845F-D3515F28DCB1}" presName="parentText" presStyleLbl="node1" presStyleIdx="0" presStyleCnt="2">
        <dgm:presLayoutVars>
          <dgm:chMax val="0"/>
          <dgm:bulletEnabled val="1"/>
        </dgm:presLayoutVars>
      </dgm:prSet>
      <dgm:spPr/>
    </dgm:pt>
    <dgm:pt modelId="{3C913AD6-BDA0-4B93-B068-D73B9ACC73AF}" type="pres">
      <dgm:prSet presAssocID="{15EEDEAD-AACB-4EC8-845F-D3515F28DCB1}" presName="negativeSpace" presStyleCnt="0"/>
      <dgm:spPr/>
    </dgm:pt>
    <dgm:pt modelId="{91E70AFD-8472-440C-8680-202BA35BE0B5}" type="pres">
      <dgm:prSet presAssocID="{15EEDEAD-AACB-4EC8-845F-D3515F28DCB1}" presName="childText" presStyleLbl="conFgAcc1" presStyleIdx="0" presStyleCnt="2">
        <dgm:presLayoutVars>
          <dgm:bulletEnabled val="1"/>
        </dgm:presLayoutVars>
      </dgm:prSet>
      <dgm:spPr/>
    </dgm:pt>
    <dgm:pt modelId="{B65763F2-DE50-4471-85A3-599F2105A454}" type="pres">
      <dgm:prSet presAssocID="{DCA83151-41B5-4D1A-892F-2115A3A5EEC9}" presName="spaceBetweenRectangles" presStyleCnt="0"/>
      <dgm:spPr/>
    </dgm:pt>
    <dgm:pt modelId="{89A9CBDE-A1F9-45B3-8E40-992461DC2A44}" type="pres">
      <dgm:prSet presAssocID="{D5FCBB9F-15B7-4E38-B39F-DCA0B41FB8AE}" presName="parentLin" presStyleCnt="0"/>
      <dgm:spPr/>
    </dgm:pt>
    <dgm:pt modelId="{92AF7576-9722-4E08-A1AD-75868A39B8AB}" type="pres">
      <dgm:prSet presAssocID="{D5FCBB9F-15B7-4E38-B39F-DCA0B41FB8AE}" presName="parentLeftMargin" presStyleLbl="node1" presStyleIdx="0" presStyleCnt="2"/>
      <dgm:spPr/>
    </dgm:pt>
    <dgm:pt modelId="{E633B938-BE05-4222-9DD1-196A7ADB4035}" type="pres">
      <dgm:prSet presAssocID="{D5FCBB9F-15B7-4E38-B39F-DCA0B41FB8AE}" presName="parentText" presStyleLbl="node1" presStyleIdx="1" presStyleCnt="2">
        <dgm:presLayoutVars>
          <dgm:chMax val="0"/>
          <dgm:bulletEnabled val="1"/>
        </dgm:presLayoutVars>
      </dgm:prSet>
      <dgm:spPr/>
    </dgm:pt>
    <dgm:pt modelId="{C0D24F06-5E89-4496-9FEF-71EDF2B46387}" type="pres">
      <dgm:prSet presAssocID="{D5FCBB9F-15B7-4E38-B39F-DCA0B41FB8AE}" presName="negativeSpace" presStyleCnt="0"/>
      <dgm:spPr/>
    </dgm:pt>
    <dgm:pt modelId="{334048CE-A6A7-45B4-B5DF-9363F9A74785}" type="pres">
      <dgm:prSet presAssocID="{D5FCBB9F-15B7-4E38-B39F-DCA0B41FB8AE}" presName="childText" presStyleLbl="conFgAcc1" presStyleIdx="1" presStyleCnt="2">
        <dgm:presLayoutVars>
          <dgm:bulletEnabled val="1"/>
        </dgm:presLayoutVars>
      </dgm:prSet>
      <dgm:spPr/>
    </dgm:pt>
  </dgm:ptLst>
  <dgm:cxnLst>
    <dgm:cxn modelId="{1AD91F00-1750-44E9-A1BF-33265806DF7C}" srcId="{BC6E01E2-D568-42CA-A52D-EF26C6B8DC31}" destId="{D5FCBB9F-15B7-4E38-B39F-DCA0B41FB8AE}" srcOrd="1" destOrd="0" parTransId="{2C4ADCBF-690F-4D9B-9275-417F1431EE55}" sibTransId="{A5A45262-C7C2-429A-A0F9-88808B1665CE}"/>
    <dgm:cxn modelId="{C272010D-167D-4000-A599-BF8388A480F7}" type="presOf" srcId="{15EEDEAD-AACB-4EC8-845F-D3515F28DCB1}" destId="{D197C457-FC50-453D-B175-2873C22C853E}" srcOrd="0" destOrd="0" presId="urn:microsoft.com/office/officeart/2005/8/layout/list1"/>
    <dgm:cxn modelId="{50D04F28-FDB5-4BD3-89FD-C12FD1671FED}" type="presOf" srcId="{15EEDEAD-AACB-4EC8-845F-D3515F28DCB1}" destId="{C0F4E6B9-6C73-42DD-B966-1A551D0DED68}" srcOrd="1" destOrd="0" presId="urn:microsoft.com/office/officeart/2005/8/layout/list1"/>
    <dgm:cxn modelId="{BF1BB432-2000-40C8-A884-5AF2B681D9F3}" srcId="{BC6E01E2-D568-42CA-A52D-EF26C6B8DC31}" destId="{15EEDEAD-AACB-4EC8-845F-D3515F28DCB1}" srcOrd="0" destOrd="0" parTransId="{397AC001-66F6-4390-83BA-609CC333A4E4}" sibTransId="{DCA83151-41B5-4D1A-892F-2115A3A5EEC9}"/>
    <dgm:cxn modelId="{CCE97D71-D919-4098-A213-BC93108EF1DB}" type="presOf" srcId="{BC6E01E2-D568-42CA-A52D-EF26C6B8DC31}" destId="{E51E1824-72DA-4149-9AFF-41A3A94BB344}" srcOrd="0" destOrd="0" presId="urn:microsoft.com/office/officeart/2005/8/layout/list1"/>
    <dgm:cxn modelId="{D03F75BC-B167-44C3-BE2F-3522C96D40D8}" type="presOf" srcId="{D5FCBB9F-15B7-4E38-B39F-DCA0B41FB8AE}" destId="{E633B938-BE05-4222-9DD1-196A7ADB4035}" srcOrd="1" destOrd="0" presId="urn:microsoft.com/office/officeart/2005/8/layout/list1"/>
    <dgm:cxn modelId="{403AC7D3-4ECF-45B3-BE69-EAC598D758FA}" type="presOf" srcId="{D5FCBB9F-15B7-4E38-B39F-DCA0B41FB8AE}" destId="{92AF7576-9722-4E08-A1AD-75868A39B8AB}" srcOrd="0" destOrd="0" presId="urn:microsoft.com/office/officeart/2005/8/layout/list1"/>
    <dgm:cxn modelId="{809757BE-2C63-4279-862A-B419B1323247}" type="presParOf" srcId="{E51E1824-72DA-4149-9AFF-41A3A94BB344}" destId="{B21E3280-62E8-4EE3-83F8-BC3D98927360}" srcOrd="0" destOrd="0" presId="urn:microsoft.com/office/officeart/2005/8/layout/list1"/>
    <dgm:cxn modelId="{155645DC-9719-4E15-AA83-F052267A8F88}" type="presParOf" srcId="{B21E3280-62E8-4EE3-83F8-BC3D98927360}" destId="{D197C457-FC50-453D-B175-2873C22C853E}" srcOrd="0" destOrd="0" presId="urn:microsoft.com/office/officeart/2005/8/layout/list1"/>
    <dgm:cxn modelId="{CE8950CF-89D6-408B-8DF3-80A2337ED57C}" type="presParOf" srcId="{B21E3280-62E8-4EE3-83F8-BC3D98927360}" destId="{C0F4E6B9-6C73-42DD-B966-1A551D0DED68}" srcOrd="1" destOrd="0" presId="urn:microsoft.com/office/officeart/2005/8/layout/list1"/>
    <dgm:cxn modelId="{F6C95D48-EEB9-4CBA-ADD2-CF528E6E90B9}" type="presParOf" srcId="{E51E1824-72DA-4149-9AFF-41A3A94BB344}" destId="{3C913AD6-BDA0-4B93-B068-D73B9ACC73AF}" srcOrd="1" destOrd="0" presId="urn:microsoft.com/office/officeart/2005/8/layout/list1"/>
    <dgm:cxn modelId="{558F0106-7AFC-4241-9152-A56D9E193DF3}" type="presParOf" srcId="{E51E1824-72DA-4149-9AFF-41A3A94BB344}" destId="{91E70AFD-8472-440C-8680-202BA35BE0B5}" srcOrd="2" destOrd="0" presId="urn:microsoft.com/office/officeart/2005/8/layout/list1"/>
    <dgm:cxn modelId="{D863168B-EFB0-48C1-8AD9-117436578824}" type="presParOf" srcId="{E51E1824-72DA-4149-9AFF-41A3A94BB344}" destId="{B65763F2-DE50-4471-85A3-599F2105A454}" srcOrd="3" destOrd="0" presId="urn:microsoft.com/office/officeart/2005/8/layout/list1"/>
    <dgm:cxn modelId="{16DED488-7769-4381-8C48-3E3E86E6B81D}" type="presParOf" srcId="{E51E1824-72DA-4149-9AFF-41A3A94BB344}" destId="{89A9CBDE-A1F9-45B3-8E40-992461DC2A44}" srcOrd="4" destOrd="0" presId="urn:microsoft.com/office/officeart/2005/8/layout/list1"/>
    <dgm:cxn modelId="{743CB56F-E6A9-4265-9344-FD3F24EBE0CB}" type="presParOf" srcId="{89A9CBDE-A1F9-45B3-8E40-992461DC2A44}" destId="{92AF7576-9722-4E08-A1AD-75868A39B8AB}" srcOrd="0" destOrd="0" presId="urn:microsoft.com/office/officeart/2005/8/layout/list1"/>
    <dgm:cxn modelId="{57DA4820-703D-4520-A4CF-4B96165EF4E4}" type="presParOf" srcId="{89A9CBDE-A1F9-45B3-8E40-992461DC2A44}" destId="{E633B938-BE05-4222-9DD1-196A7ADB4035}" srcOrd="1" destOrd="0" presId="urn:microsoft.com/office/officeart/2005/8/layout/list1"/>
    <dgm:cxn modelId="{0C5837D6-51F0-49A5-866D-1E906B4DCC58}" type="presParOf" srcId="{E51E1824-72DA-4149-9AFF-41A3A94BB344}" destId="{C0D24F06-5E89-4496-9FEF-71EDF2B46387}" srcOrd="5" destOrd="0" presId="urn:microsoft.com/office/officeart/2005/8/layout/list1"/>
    <dgm:cxn modelId="{1637BB77-30F8-441D-A926-75A48BA85986}" type="presParOf" srcId="{E51E1824-72DA-4149-9AFF-41A3A94BB344}" destId="{334048CE-A6A7-45B4-B5DF-9363F9A7478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70AFD-8472-440C-8680-202BA35BE0B5}">
      <dsp:nvSpPr>
        <dsp:cNvPr id="0" name=""/>
        <dsp:cNvSpPr/>
      </dsp:nvSpPr>
      <dsp:spPr>
        <a:xfrm>
          <a:off x="0" y="489120"/>
          <a:ext cx="5606327"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4E6B9-6C73-42DD-B966-1A551D0DED68}">
      <dsp:nvSpPr>
        <dsp:cNvPr id="0" name=""/>
        <dsp:cNvSpPr/>
      </dsp:nvSpPr>
      <dsp:spPr>
        <a:xfrm>
          <a:off x="280316" y="238200"/>
          <a:ext cx="392442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334" tIns="0" rIns="148334" bIns="0" numCol="1" spcCol="1270" anchor="ctr" anchorCtr="0">
          <a:noAutofit/>
        </a:bodyPr>
        <a:lstStyle/>
        <a:p>
          <a:pPr marL="0" lvl="0" indent="0" algn="l" defTabSz="755650">
            <a:lnSpc>
              <a:spcPct val="90000"/>
            </a:lnSpc>
            <a:spcBef>
              <a:spcPct val="0"/>
            </a:spcBef>
            <a:spcAft>
              <a:spcPct val="35000"/>
            </a:spcAft>
            <a:buNone/>
          </a:pPr>
          <a:r>
            <a:rPr lang="en-US" sz="1700" kern="1200"/>
            <a:t>1. Blink </a:t>
          </a:r>
          <a:r>
            <a:rPr lang="en-US" sz="1700" kern="1200" dirty="0"/>
            <a:t>an LED ON/OFF</a:t>
          </a:r>
        </a:p>
      </dsp:txBody>
      <dsp:txXfrm>
        <a:off x="304814" y="262698"/>
        <a:ext cx="3875432" cy="452844"/>
      </dsp:txXfrm>
    </dsp:sp>
    <dsp:sp modelId="{E7A0DFDB-AF48-4736-981C-79A7795D5A24}">
      <dsp:nvSpPr>
        <dsp:cNvPr id="0" name=""/>
        <dsp:cNvSpPr/>
      </dsp:nvSpPr>
      <dsp:spPr>
        <a:xfrm>
          <a:off x="0" y="1260240"/>
          <a:ext cx="5606327" cy="428400"/>
        </a:xfrm>
        <a:prstGeom prst="rect">
          <a:avLst/>
        </a:prstGeom>
        <a:solidFill>
          <a:schemeClr val="lt1">
            <a:alpha val="90000"/>
            <a:hueOff val="0"/>
            <a:satOff val="0"/>
            <a:lumOff val="0"/>
            <a:alphaOff val="0"/>
          </a:schemeClr>
        </a:solidFill>
        <a:ln w="12700" cap="flat" cmpd="sng" algn="ctr">
          <a:solidFill>
            <a:schemeClr val="accent2">
              <a:hueOff val="947128"/>
              <a:satOff val="4941"/>
              <a:lumOff val="-1412"/>
              <a:alphaOff val="0"/>
            </a:schemeClr>
          </a:solidFill>
          <a:prstDash val="solid"/>
        </a:ln>
        <a:effectLst/>
      </dsp:spPr>
      <dsp:style>
        <a:lnRef idx="2">
          <a:scrgbClr r="0" g="0" b="0"/>
        </a:lnRef>
        <a:fillRef idx="1">
          <a:scrgbClr r="0" g="0" b="0"/>
        </a:fillRef>
        <a:effectRef idx="0">
          <a:scrgbClr r="0" g="0" b="0"/>
        </a:effectRef>
        <a:fontRef idx="minor"/>
      </dsp:style>
    </dsp:sp>
    <dsp:sp modelId="{C75852AF-20BC-4633-9604-403015E88DC8}">
      <dsp:nvSpPr>
        <dsp:cNvPr id="0" name=""/>
        <dsp:cNvSpPr/>
      </dsp:nvSpPr>
      <dsp:spPr>
        <a:xfrm>
          <a:off x="280316" y="1009320"/>
          <a:ext cx="3924428" cy="501840"/>
        </a:xfrm>
        <a:prstGeom prst="roundRect">
          <a:avLst/>
        </a:prstGeom>
        <a:solidFill>
          <a:schemeClr val="accent2">
            <a:hueOff val="947128"/>
            <a:satOff val="4941"/>
            <a:lumOff val="-14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334" tIns="0" rIns="148334" bIns="0" numCol="1" spcCol="1270" anchor="ctr" anchorCtr="0">
          <a:noAutofit/>
        </a:bodyPr>
        <a:lstStyle/>
        <a:p>
          <a:pPr marL="0" lvl="0" indent="0" algn="l" defTabSz="755650">
            <a:lnSpc>
              <a:spcPct val="90000"/>
            </a:lnSpc>
            <a:spcBef>
              <a:spcPct val="0"/>
            </a:spcBef>
            <a:spcAft>
              <a:spcPct val="35000"/>
            </a:spcAft>
            <a:buNone/>
          </a:pPr>
          <a:r>
            <a:rPr lang="en-US" sz="1700" kern="1200"/>
            <a:t>2. Fade </a:t>
          </a:r>
          <a:r>
            <a:rPr lang="en-US" sz="1700" kern="1200" dirty="0"/>
            <a:t>an LED ON/OFF</a:t>
          </a:r>
        </a:p>
      </dsp:txBody>
      <dsp:txXfrm>
        <a:off x="304814" y="1033818"/>
        <a:ext cx="3875432" cy="452844"/>
      </dsp:txXfrm>
    </dsp:sp>
    <dsp:sp modelId="{5DDDF812-BE97-45D9-8E1C-A2C83FBA2520}">
      <dsp:nvSpPr>
        <dsp:cNvPr id="0" name=""/>
        <dsp:cNvSpPr/>
      </dsp:nvSpPr>
      <dsp:spPr>
        <a:xfrm>
          <a:off x="0" y="2031360"/>
          <a:ext cx="5606327" cy="428400"/>
        </a:xfrm>
        <a:prstGeom prst="rect">
          <a:avLst/>
        </a:prstGeom>
        <a:solidFill>
          <a:schemeClr val="lt1">
            <a:alpha val="90000"/>
            <a:hueOff val="0"/>
            <a:satOff val="0"/>
            <a:lumOff val="0"/>
            <a:alphaOff val="0"/>
          </a:schemeClr>
        </a:solidFill>
        <a:ln w="12700" cap="flat" cmpd="sng" algn="ctr">
          <a:solidFill>
            <a:schemeClr val="accent2">
              <a:hueOff val="1894255"/>
              <a:satOff val="9883"/>
              <a:lumOff val="-2823"/>
              <a:alphaOff val="0"/>
            </a:schemeClr>
          </a:solidFill>
          <a:prstDash val="solid"/>
        </a:ln>
        <a:effectLst/>
      </dsp:spPr>
      <dsp:style>
        <a:lnRef idx="2">
          <a:scrgbClr r="0" g="0" b="0"/>
        </a:lnRef>
        <a:fillRef idx="1">
          <a:scrgbClr r="0" g="0" b="0"/>
        </a:fillRef>
        <a:effectRef idx="0">
          <a:scrgbClr r="0" g="0" b="0"/>
        </a:effectRef>
        <a:fontRef idx="minor"/>
      </dsp:style>
    </dsp:sp>
    <dsp:sp modelId="{EEB686E6-39E0-4EF9-8BB6-89C5A6DAC117}">
      <dsp:nvSpPr>
        <dsp:cNvPr id="0" name=""/>
        <dsp:cNvSpPr/>
      </dsp:nvSpPr>
      <dsp:spPr>
        <a:xfrm>
          <a:off x="280316" y="1780440"/>
          <a:ext cx="3924428" cy="501840"/>
        </a:xfrm>
        <a:prstGeom prst="roundRect">
          <a:avLst/>
        </a:prstGeom>
        <a:solidFill>
          <a:schemeClr val="accent2">
            <a:hueOff val="1894255"/>
            <a:satOff val="9883"/>
            <a:lumOff val="-28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334" tIns="0" rIns="148334" bIns="0" numCol="1" spcCol="1270" anchor="ctr" anchorCtr="0">
          <a:noAutofit/>
        </a:bodyPr>
        <a:lstStyle/>
        <a:p>
          <a:pPr marL="0" lvl="0" indent="0" algn="l" defTabSz="755650">
            <a:lnSpc>
              <a:spcPct val="90000"/>
            </a:lnSpc>
            <a:spcBef>
              <a:spcPct val="0"/>
            </a:spcBef>
            <a:spcAft>
              <a:spcPct val="35000"/>
            </a:spcAft>
            <a:buNone/>
          </a:pPr>
          <a:r>
            <a:rPr lang="en-US" sz="1700" kern="1200"/>
            <a:t>3. Read </a:t>
          </a:r>
          <a:r>
            <a:rPr lang="en-US" sz="1700" kern="1200" dirty="0"/>
            <a:t>a push button input</a:t>
          </a:r>
        </a:p>
      </dsp:txBody>
      <dsp:txXfrm>
        <a:off x="304814" y="1804938"/>
        <a:ext cx="3875432" cy="452844"/>
      </dsp:txXfrm>
    </dsp:sp>
    <dsp:sp modelId="{E887B749-C6DC-44C2-8470-EB6C8B5E3E80}">
      <dsp:nvSpPr>
        <dsp:cNvPr id="0" name=""/>
        <dsp:cNvSpPr/>
      </dsp:nvSpPr>
      <dsp:spPr>
        <a:xfrm>
          <a:off x="0" y="2802480"/>
          <a:ext cx="5606327" cy="428400"/>
        </a:xfrm>
        <a:prstGeom prst="rect">
          <a:avLst/>
        </a:prstGeom>
        <a:solidFill>
          <a:schemeClr val="lt1">
            <a:alpha val="90000"/>
            <a:hueOff val="0"/>
            <a:satOff val="0"/>
            <a:lumOff val="0"/>
            <a:alphaOff val="0"/>
          </a:schemeClr>
        </a:solidFill>
        <a:ln w="12700" cap="flat" cmpd="sng" algn="ctr">
          <a:solidFill>
            <a:schemeClr val="accent2">
              <a:hueOff val="2841383"/>
              <a:satOff val="14824"/>
              <a:lumOff val="-4235"/>
              <a:alphaOff val="0"/>
            </a:schemeClr>
          </a:solidFill>
          <a:prstDash val="solid"/>
        </a:ln>
        <a:effectLst/>
      </dsp:spPr>
      <dsp:style>
        <a:lnRef idx="2">
          <a:scrgbClr r="0" g="0" b="0"/>
        </a:lnRef>
        <a:fillRef idx="1">
          <a:scrgbClr r="0" g="0" b="0"/>
        </a:fillRef>
        <a:effectRef idx="0">
          <a:scrgbClr r="0" g="0" b="0"/>
        </a:effectRef>
        <a:fontRef idx="minor"/>
      </dsp:style>
    </dsp:sp>
    <dsp:sp modelId="{A46F6E4D-AB2E-4C30-B049-15AF1695B2A7}">
      <dsp:nvSpPr>
        <dsp:cNvPr id="0" name=""/>
        <dsp:cNvSpPr/>
      </dsp:nvSpPr>
      <dsp:spPr>
        <a:xfrm>
          <a:off x="280316" y="2551560"/>
          <a:ext cx="3924428" cy="501840"/>
        </a:xfrm>
        <a:prstGeom prst="roundRect">
          <a:avLst/>
        </a:prstGeom>
        <a:solidFill>
          <a:schemeClr val="accent2">
            <a:hueOff val="2841383"/>
            <a:satOff val="14824"/>
            <a:lumOff val="-42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334" tIns="0" rIns="148334" bIns="0" numCol="1" spcCol="1270" anchor="ctr" anchorCtr="0">
          <a:noAutofit/>
        </a:bodyPr>
        <a:lstStyle/>
        <a:p>
          <a:pPr marL="0" lvl="0" indent="0" algn="l" defTabSz="755650">
            <a:lnSpc>
              <a:spcPct val="90000"/>
            </a:lnSpc>
            <a:spcBef>
              <a:spcPct val="0"/>
            </a:spcBef>
            <a:spcAft>
              <a:spcPct val="35000"/>
            </a:spcAft>
            <a:buNone/>
          </a:pPr>
          <a:r>
            <a:rPr lang="en-US" sz="1700" kern="1200"/>
            <a:t>4. Turn </a:t>
          </a:r>
          <a:r>
            <a:rPr lang="en-US" sz="1700" kern="1200" dirty="0"/>
            <a:t>an LED on using a push button</a:t>
          </a:r>
        </a:p>
      </dsp:txBody>
      <dsp:txXfrm>
        <a:off x="304814" y="2576058"/>
        <a:ext cx="3875432" cy="452844"/>
      </dsp:txXfrm>
    </dsp:sp>
    <dsp:sp modelId="{872162E5-5DDD-4595-A9B4-0A6633BB695D}">
      <dsp:nvSpPr>
        <dsp:cNvPr id="0" name=""/>
        <dsp:cNvSpPr/>
      </dsp:nvSpPr>
      <dsp:spPr>
        <a:xfrm>
          <a:off x="0" y="3573600"/>
          <a:ext cx="5606327" cy="428400"/>
        </a:xfrm>
        <a:prstGeom prst="rect">
          <a:avLst/>
        </a:prstGeom>
        <a:solidFill>
          <a:schemeClr val="lt1">
            <a:alpha val="90000"/>
            <a:hueOff val="0"/>
            <a:satOff val="0"/>
            <a:lumOff val="0"/>
            <a:alphaOff val="0"/>
          </a:schemeClr>
        </a:solidFill>
        <a:ln w="12700" cap="flat" cmpd="sng" algn="ctr">
          <a:solidFill>
            <a:schemeClr val="accent2">
              <a:hueOff val="3788511"/>
              <a:satOff val="19766"/>
              <a:lumOff val="-5646"/>
              <a:alphaOff val="0"/>
            </a:schemeClr>
          </a:solidFill>
          <a:prstDash val="solid"/>
        </a:ln>
        <a:effectLst/>
      </dsp:spPr>
      <dsp:style>
        <a:lnRef idx="2">
          <a:scrgbClr r="0" g="0" b="0"/>
        </a:lnRef>
        <a:fillRef idx="1">
          <a:scrgbClr r="0" g="0" b="0"/>
        </a:fillRef>
        <a:effectRef idx="0">
          <a:scrgbClr r="0" g="0" b="0"/>
        </a:effectRef>
        <a:fontRef idx="minor"/>
      </dsp:style>
    </dsp:sp>
    <dsp:sp modelId="{7186E44A-2811-4991-8444-939DC1FF1D9E}">
      <dsp:nvSpPr>
        <dsp:cNvPr id="0" name=""/>
        <dsp:cNvSpPr/>
      </dsp:nvSpPr>
      <dsp:spPr>
        <a:xfrm>
          <a:off x="280316" y="3322680"/>
          <a:ext cx="3924428" cy="501840"/>
        </a:xfrm>
        <a:prstGeom prst="roundRect">
          <a:avLst/>
        </a:prstGeom>
        <a:solidFill>
          <a:schemeClr val="accent2">
            <a:hueOff val="3788511"/>
            <a:satOff val="19766"/>
            <a:lumOff val="-56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334" tIns="0" rIns="148334" bIns="0" numCol="1" spcCol="1270" anchor="ctr" anchorCtr="0">
          <a:noAutofit/>
        </a:bodyPr>
        <a:lstStyle/>
        <a:p>
          <a:pPr marL="0" lvl="0" indent="0" algn="l" defTabSz="755650">
            <a:lnSpc>
              <a:spcPct val="90000"/>
            </a:lnSpc>
            <a:spcBef>
              <a:spcPct val="0"/>
            </a:spcBef>
            <a:spcAft>
              <a:spcPct val="35000"/>
            </a:spcAft>
            <a:buNone/>
          </a:pPr>
          <a:r>
            <a:rPr lang="en-US" sz="1700" kern="1200" dirty="0"/>
            <a:t>5. Read the temperature using an LM35</a:t>
          </a:r>
        </a:p>
      </dsp:txBody>
      <dsp:txXfrm>
        <a:off x="304814" y="3347178"/>
        <a:ext cx="3875432" cy="452844"/>
      </dsp:txXfrm>
    </dsp:sp>
    <dsp:sp modelId="{BA974403-DC0D-4A66-A2FA-701F4E2FCDB0}">
      <dsp:nvSpPr>
        <dsp:cNvPr id="0" name=""/>
        <dsp:cNvSpPr/>
      </dsp:nvSpPr>
      <dsp:spPr>
        <a:xfrm>
          <a:off x="0" y="4344720"/>
          <a:ext cx="5606327" cy="428400"/>
        </a:xfrm>
        <a:prstGeom prst="rect">
          <a:avLst/>
        </a:prstGeom>
        <a:solidFill>
          <a:schemeClr val="lt1">
            <a:alpha val="90000"/>
            <a:hueOff val="0"/>
            <a:satOff val="0"/>
            <a:lumOff val="0"/>
            <a:alphaOff val="0"/>
          </a:schemeClr>
        </a:solidFill>
        <a:ln w="12700" cap="flat" cmpd="sng" algn="ctr">
          <a:solidFill>
            <a:schemeClr val="accent2">
              <a:hueOff val="4735638"/>
              <a:satOff val="24707"/>
              <a:lumOff val="-7058"/>
              <a:alphaOff val="0"/>
            </a:schemeClr>
          </a:solidFill>
          <a:prstDash val="solid"/>
        </a:ln>
        <a:effectLst/>
      </dsp:spPr>
      <dsp:style>
        <a:lnRef idx="2">
          <a:scrgbClr r="0" g="0" b="0"/>
        </a:lnRef>
        <a:fillRef idx="1">
          <a:scrgbClr r="0" g="0" b="0"/>
        </a:fillRef>
        <a:effectRef idx="0">
          <a:scrgbClr r="0" g="0" b="0"/>
        </a:effectRef>
        <a:fontRef idx="minor"/>
      </dsp:style>
    </dsp:sp>
    <dsp:sp modelId="{EF351DA9-ECDD-4D51-8E0B-D4BD539A1A7F}">
      <dsp:nvSpPr>
        <dsp:cNvPr id="0" name=""/>
        <dsp:cNvSpPr/>
      </dsp:nvSpPr>
      <dsp:spPr>
        <a:xfrm>
          <a:off x="280316" y="4093800"/>
          <a:ext cx="3924428" cy="501840"/>
        </a:xfrm>
        <a:prstGeom prst="roundRect">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334" tIns="0" rIns="148334" bIns="0" numCol="1" spcCol="1270" anchor="ctr" anchorCtr="0">
          <a:noAutofit/>
        </a:bodyPr>
        <a:lstStyle/>
        <a:p>
          <a:pPr marL="0" lvl="0" indent="0" algn="l" defTabSz="755650">
            <a:lnSpc>
              <a:spcPct val="90000"/>
            </a:lnSpc>
            <a:spcBef>
              <a:spcPct val="0"/>
            </a:spcBef>
            <a:spcAft>
              <a:spcPct val="35000"/>
            </a:spcAft>
            <a:buNone/>
          </a:pPr>
          <a:r>
            <a:rPr lang="en-US" sz="1700" kern="1200" dirty="0"/>
            <a:t>6. Ultra Sonic Sensor distance check</a:t>
          </a:r>
        </a:p>
      </dsp:txBody>
      <dsp:txXfrm>
        <a:off x="304814" y="4118298"/>
        <a:ext cx="387543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70AFD-8472-440C-8680-202BA35BE0B5}">
      <dsp:nvSpPr>
        <dsp:cNvPr id="0" name=""/>
        <dsp:cNvSpPr/>
      </dsp:nvSpPr>
      <dsp:spPr>
        <a:xfrm>
          <a:off x="0" y="1975560"/>
          <a:ext cx="58623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4E6B9-6C73-42DD-B966-1A551D0DED68}">
      <dsp:nvSpPr>
        <dsp:cNvPr id="0" name=""/>
        <dsp:cNvSpPr/>
      </dsp:nvSpPr>
      <dsp:spPr>
        <a:xfrm>
          <a:off x="293116" y="1695120"/>
          <a:ext cx="410362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107" tIns="0" rIns="155107" bIns="0" numCol="1" spcCol="1270" anchor="ctr" anchorCtr="0">
          <a:noAutofit/>
        </a:bodyPr>
        <a:lstStyle/>
        <a:p>
          <a:pPr marL="0" lvl="0" indent="0" algn="l" defTabSz="844550">
            <a:lnSpc>
              <a:spcPct val="90000"/>
            </a:lnSpc>
            <a:spcBef>
              <a:spcPct val="0"/>
            </a:spcBef>
            <a:spcAft>
              <a:spcPct val="35000"/>
            </a:spcAft>
            <a:buNone/>
          </a:pPr>
          <a:r>
            <a:rPr lang="en-US" sz="1900" kern="1200" dirty="0"/>
            <a:t>7. Binary Counter (1 - 7 Segment)</a:t>
          </a:r>
        </a:p>
      </dsp:txBody>
      <dsp:txXfrm>
        <a:off x="320496" y="1722500"/>
        <a:ext cx="4048864" cy="506120"/>
      </dsp:txXfrm>
    </dsp:sp>
    <dsp:sp modelId="{334048CE-A6A7-45B4-B5DF-9363F9A74785}">
      <dsp:nvSpPr>
        <dsp:cNvPr id="0" name=""/>
        <dsp:cNvSpPr/>
      </dsp:nvSpPr>
      <dsp:spPr>
        <a:xfrm>
          <a:off x="0" y="2837400"/>
          <a:ext cx="58623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33B938-BE05-4222-9DD1-196A7ADB4035}">
      <dsp:nvSpPr>
        <dsp:cNvPr id="0" name=""/>
        <dsp:cNvSpPr/>
      </dsp:nvSpPr>
      <dsp:spPr>
        <a:xfrm>
          <a:off x="293116" y="2556960"/>
          <a:ext cx="410362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107" tIns="0" rIns="155107" bIns="0" numCol="1" spcCol="1270" anchor="ctr" anchorCtr="0">
          <a:noAutofit/>
        </a:bodyPr>
        <a:lstStyle/>
        <a:p>
          <a:pPr marL="0" lvl="0" indent="0" algn="l" defTabSz="844550">
            <a:lnSpc>
              <a:spcPct val="90000"/>
            </a:lnSpc>
            <a:spcBef>
              <a:spcPct val="0"/>
            </a:spcBef>
            <a:spcAft>
              <a:spcPct val="35000"/>
            </a:spcAft>
            <a:buNone/>
          </a:pPr>
          <a:r>
            <a:rPr lang="en-US" sz="1900" kern="1200"/>
            <a:t>8. IR Sensor (Black/White detection)</a:t>
          </a:r>
          <a:endParaRPr lang="en-US" sz="1900" kern="1200" dirty="0"/>
        </a:p>
      </dsp:txBody>
      <dsp:txXfrm>
        <a:off x="320496" y="2584340"/>
        <a:ext cx="4048864"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91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871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8A87A34-81AB-432B-8DAE-1953F412C126}" type="datetimeFigureOut">
              <a:rPr lang="en-US" smtClean="0"/>
              <a:t>3/21/2019</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188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639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3/21/2019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6180682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556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3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53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005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61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648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8A87A34-81AB-432B-8DAE-1953F412C126}" type="datetimeFigureOut">
              <a:rPr lang="en-US" smtClean="0"/>
              <a:pPr/>
              <a:t>3/21/2019</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8872674"/>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kiranhart/Arduino-Powerpoint/blob/master/Code/Project_7_v1.ino" TargetMode="External"/><Relationship Id="rId2" Type="http://schemas.openxmlformats.org/officeDocument/2006/relationships/hyperlink" Target="https://github.com/kiranhart/Arduino-Powerpoint/blob/master/Code/Project_7v2.ino" TargetMode="External"/><Relationship Id="rId1" Type="http://schemas.openxmlformats.org/officeDocument/2006/relationships/slideLayout" Target="../slideLayouts/slideLayout2.xml"/><Relationship Id="rId5" Type="http://schemas.openxmlformats.org/officeDocument/2006/relationships/hyperlink" Target="https://www.arduino.cc/en/Reference/FunctionDeclaration" TargetMode="External"/><Relationship Id="rId4" Type="http://schemas.openxmlformats.org/officeDocument/2006/relationships/hyperlink" Target="https://www.tutorialspoint.com/arduino/arduino_multi_dimensional_arrays.ht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kiranhart/Arduino-Powerpoin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BE0D-3332-4F1F-A9E6-8BEF7006D8F4}"/>
              </a:ext>
            </a:extLst>
          </p:cNvPr>
          <p:cNvSpPr>
            <a:spLocks noGrp="1"/>
          </p:cNvSpPr>
          <p:nvPr>
            <p:ph type="ctrTitle"/>
          </p:nvPr>
        </p:nvSpPr>
        <p:spPr/>
        <p:txBody>
          <a:bodyPr/>
          <a:lstStyle/>
          <a:p>
            <a:r>
              <a:rPr lang="en-US" dirty="0"/>
              <a:t>Arduino </a:t>
            </a:r>
          </a:p>
        </p:txBody>
      </p:sp>
      <p:sp>
        <p:nvSpPr>
          <p:cNvPr id="3" name="Subtitle 2">
            <a:extLst>
              <a:ext uri="{FF2B5EF4-FFF2-40B4-BE49-F238E27FC236}">
                <a16:creationId xmlns:a16="http://schemas.microsoft.com/office/drawing/2014/main" id="{AE7F7172-772B-4D1B-B0A3-F1A16A163717}"/>
              </a:ext>
            </a:extLst>
          </p:cNvPr>
          <p:cNvSpPr>
            <a:spLocks noGrp="1"/>
          </p:cNvSpPr>
          <p:nvPr>
            <p:ph type="subTitle" idx="1"/>
          </p:nvPr>
        </p:nvSpPr>
        <p:spPr/>
        <p:txBody>
          <a:bodyPr/>
          <a:lstStyle/>
          <a:p>
            <a:r>
              <a:rPr lang="en-US" dirty="0"/>
              <a:t>By Kiran Hart</a:t>
            </a:r>
          </a:p>
        </p:txBody>
      </p:sp>
    </p:spTree>
    <p:extLst>
      <p:ext uri="{BB962C8B-B14F-4D97-AF65-F5344CB8AC3E}">
        <p14:creationId xmlns:p14="http://schemas.microsoft.com/office/powerpoint/2010/main" val="1149831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6FB7-F1DB-4B38-92EF-7EBB41585E2C}"/>
              </a:ext>
            </a:extLst>
          </p:cNvPr>
          <p:cNvSpPr>
            <a:spLocks noGrp="1"/>
          </p:cNvSpPr>
          <p:nvPr>
            <p:ph type="title"/>
          </p:nvPr>
        </p:nvSpPr>
        <p:spPr>
          <a:xfrm>
            <a:off x="1202919" y="284176"/>
            <a:ext cx="9784080" cy="1508760"/>
          </a:xfrm>
        </p:spPr>
        <p:txBody>
          <a:bodyPr/>
          <a:lstStyle/>
          <a:p>
            <a:r>
              <a:rPr lang="en-US" dirty="0"/>
              <a:t>Digital write</a:t>
            </a:r>
          </a:p>
        </p:txBody>
      </p:sp>
      <p:sp>
        <p:nvSpPr>
          <p:cNvPr id="3" name="Content Placeholder 2">
            <a:extLst>
              <a:ext uri="{FF2B5EF4-FFF2-40B4-BE49-F238E27FC236}">
                <a16:creationId xmlns:a16="http://schemas.microsoft.com/office/drawing/2014/main" id="{E171D243-855F-4597-B7CA-237343C1231D}"/>
              </a:ext>
            </a:extLst>
          </p:cNvPr>
          <p:cNvSpPr>
            <a:spLocks noGrp="1"/>
          </p:cNvSpPr>
          <p:nvPr>
            <p:ph idx="1"/>
          </p:nvPr>
        </p:nvSpPr>
        <p:spPr>
          <a:xfrm>
            <a:off x="1202919" y="2011680"/>
            <a:ext cx="9784080" cy="4206240"/>
          </a:xfrm>
        </p:spPr>
        <p:txBody>
          <a:bodyPr/>
          <a:lstStyle/>
          <a:p>
            <a:pPr marL="0" indent="0">
              <a:buNone/>
            </a:pPr>
            <a:r>
              <a:rPr lang="en-US" dirty="0"/>
              <a:t>The digtalWrite() function is a simple one, all it does is either send a LOW or HIGH value to the specified pin, when sending a HIGH value it’s sending 5 volts to the pin.</a:t>
            </a:r>
          </a:p>
          <a:p>
            <a:pPr marL="0" indent="0">
              <a:buNone/>
            </a:pPr>
            <a:endParaRPr lang="en-US" dirty="0"/>
          </a:p>
        </p:txBody>
      </p:sp>
      <p:pic>
        <p:nvPicPr>
          <p:cNvPr id="9" name="Picture 8" descr="A screenshot of a cell phone&#10;&#10;Description automatically generated">
            <a:extLst>
              <a:ext uri="{FF2B5EF4-FFF2-40B4-BE49-F238E27FC236}">
                <a16:creationId xmlns:a16="http://schemas.microsoft.com/office/drawing/2014/main" id="{C5536977-9B1A-46B1-90A9-977A8E619EE9}"/>
              </a:ext>
            </a:extLst>
          </p:cNvPr>
          <p:cNvPicPr>
            <a:picLocks noChangeAspect="1"/>
          </p:cNvPicPr>
          <p:nvPr/>
        </p:nvPicPr>
        <p:blipFill>
          <a:blip r:embed="rId2"/>
          <a:stretch>
            <a:fillRect/>
          </a:stretch>
        </p:blipFill>
        <p:spPr>
          <a:xfrm>
            <a:off x="7265747" y="3340359"/>
            <a:ext cx="4448310" cy="3007664"/>
          </a:xfrm>
          <a:prstGeom prst="rect">
            <a:avLst/>
          </a:prstGeom>
        </p:spPr>
      </p:pic>
      <p:sp>
        <p:nvSpPr>
          <p:cNvPr id="10" name="TextBox 9">
            <a:extLst>
              <a:ext uri="{FF2B5EF4-FFF2-40B4-BE49-F238E27FC236}">
                <a16:creationId xmlns:a16="http://schemas.microsoft.com/office/drawing/2014/main" id="{C620FD25-245C-402E-8BF4-FE7DDA75BB4F}"/>
              </a:ext>
            </a:extLst>
          </p:cNvPr>
          <p:cNvSpPr txBox="1"/>
          <p:nvPr/>
        </p:nvSpPr>
        <p:spPr>
          <a:xfrm>
            <a:off x="475861" y="3340359"/>
            <a:ext cx="6167535" cy="3139321"/>
          </a:xfrm>
          <a:prstGeom prst="rect">
            <a:avLst/>
          </a:prstGeom>
          <a:noFill/>
        </p:spPr>
        <p:txBody>
          <a:bodyPr wrap="square" rtlCol="0">
            <a:spAutoFit/>
          </a:bodyPr>
          <a:lstStyle/>
          <a:p>
            <a:pPr marL="342900" indent="-342900">
              <a:buFont typeface="+mj-lt"/>
              <a:buAutoNum type="arabicPeriod"/>
            </a:pPr>
            <a:r>
              <a:rPr lang="en-US" dirty="0"/>
              <a:t>Let’s try to use it, in the setup() set pin 13 to an OUPUT using the pinMode function. (Pin 13 is the on board LED)</a:t>
            </a:r>
          </a:p>
          <a:p>
            <a:pPr marL="342900" indent="-342900">
              <a:buFont typeface="+mj-lt"/>
              <a:buAutoNum type="arabicPeriod"/>
            </a:pPr>
            <a:r>
              <a:rPr lang="en-US" dirty="0"/>
              <a:t>Inside the loop() function use the digitalWrite() function, the first value should be whichever pin you want to write to, in our case it’s 13. Since we want to turn the onboard LED on we will send a HIGH value to it</a:t>
            </a:r>
          </a:p>
          <a:p>
            <a:endParaRPr lang="en-US" dirty="0"/>
          </a:p>
          <a:p>
            <a:endParaRPr lang="en-US" dirty="0"/>
          </a:p>
          <a:p>
            <a:r>
              <a:rPr lang="en-US" dirty="0"/>
              <a:t>Once you do that, upload the code to the Arduino. If you did everything right, the onboard LED should turn on.</a:t>
            </a:r>
          </a:p>
          <a:p>
            <a:endParaRPr lang="en-US" dirty="0"/>
          </a:p>
        </p:txBody>
      </p:sp>
    </p:spTree>
    <p:extLst>
      <p:ext uri="{BB962C8B-B14F-4D97-AF65-F5344CB8AC3E}">
        <p14:creationId xmlns:p14="http://schemas.microsoft.com/office/powerpoint/2010/main" val="39290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7044C-F4CC-4875-A6B2-FADFE4AA1534}"/>
              </a:ext>
            </a:extLst>
          </p:cNvPr>
          <p:cNvSpPr>
            <a:spLocks noGrp="1"/>
          </p:cNvSpPr>
          <p:nvPr>
            <p:ph type="title"/>
          </p:nvPr>
        </p:nvSpPr>
        <p:spPr>
          <a:xfrm>
            <a:off x="643467" y="816722"/>
            <a:ext cx="5598957" cy="990024"/>
          </a:xfrm>
        </p:spPr>
        <p:txBody>
          <a:bodyPr>
            <a:normAutofit/>
          </a:bodyPr>
          <a:lstStyle/>
          <a:p>
            <a:pPr algn="ctr"/>
            <a:r>
              <a:rPr lang="en-US" sz="2400" b="1" dirty="0">
                <a:solidFill>
                  <a:schemeClr val="bg1"/>
                </a:solidFill>
              </a:rPr>
              <a:t>Digital read</a:t>
            </a:r>
          </a:p>
        </p:txBody>
      </p:sp>
      <p:sp>
        <p:nvSpPr>
          <p:cNvPr id="3" name="Content Placeholder 2">
            <a:extLst>
              <a:ext uri="{FF2B5EF4-FFF2-40B4-BE49-F238E27FC236}">
                <a16:creationId xmlns:a16="http://schemas.microsoft.com/office/drawing/2014/main" id="{7D15BC9D-8AC9-4071-ADB3-41AE0AC46E6F}"/>
              </a:ext>
            </a:extLst>
          </p:cNvPr>
          <p:cNvSpPr>
            <a:spLocks noGrp="1"/>
          </p:cNvSpPr>
          <p:nvPr>
            <p:ph idx="1"/>
          </p:nvPr>
        </p:nvSpPr>
        <p:spPr>
          <a:xfrm>
            <a:off x="643467" y="2011680"/>
            <a:ext cx="5598957" cy="4206240"/>
          </a:xfrm>
        </p:spPr>
        <p:txBody>
          <a:bodyPr>
            <a:normAutofit/>
          </a:bodyPr>
          <a:lstStyle/>
          <a:p>
            <a:pPr marL="0" indent="0">
              <a:buNone/>
            </a:pPr>
            <a:r>
              <a:rPr lang="en-US" sz="2000" dirty="0">
                <a:solidFill>
                  <a:schemeClr val="bg1"/>
                </a:solidFill>
              </a:rPr>
              <a:t>Unlike the digitalWrite() function the digitalRead() is meant to read a value from a specific pin. It also only requires one value passed into the ().</a:t>
            </a:r>
          </a:p>
          <a:p>
            <a:pPr marL="0" indent="0">
              <a:buNone/>
            </a:pPr>
            <a:endParaRPr lang="en-US" sz="2000" dirty="0">
              <a:solidFill>
                <a:schemeClr val="bg1"/>
              </a:solidFill>
            </a:endParaRPr>
          </a:p>
          <a:p>
            <a:pPr marL="0" indent="0">
              <a:buNone/>
            </a:pPr>
            <a:r>
              <a:rPr lang="en-US" sz="2000" dirty="0">
                <a:solidFill>
                  <a:schemeClr val="bg1"/>
                </a:solidFill>
              </a:rPr>
              <a:t>In this example, we’re setting pin #2 to an INPUT and then constantly updating the value of  `buttonValue` by using digitalRead(buttonPin) which is reading the value of pin #2.</a:t>
            </a:r>
          </a:p>
          <a:p>
            <a:pPr marL="0" indent="0">
              <a:buNone/>
            </a:pPr>
            <a:endParaRPr lang="en-US" sz="2000" dirty="0">
              <a:solidFill>
                <a:schemeClr val="bg1"/>
              </a:solidFill>
            </a:endParaRPr>
          </a:p>
        </p:txBody>
      </p:sp>
      <p:sp>
        <p:nvSpPr>
          <p:cNvPr id="12" name="Rectangle 11">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44C9C335-AAD7-4F96-B012-B65F703A1D21}"/>
              </a:ext>
            </a:extLst>
          </p:cNvPr>
          <p:cNvPicPr>
            <a:picLocks noChangeAspect="1"/>
          </p:cNvPicPr>
          <p:nvPr/>
        </p:nvPicPr>
        <p:blipFill>
          <a:blip r:embed="rId2"/>
          <a:stretch>
            <a:fillRect/>
          </a:stretch>
        </p:blipFill>
        <p:spPr>
          <a:xfrm>
            <a:off x="6978890" y="1806746"/>
            <a:ext cx="5207198" cy="3233351"/>
          </a:xfrm>
          <a:prstGeom prst="rect">
            <a:avLst/>
          </a:prstGeom>
        </p:spPr>
      </p:pic>
    </p:spTree>
    <p:extLst>
      <p:ext uri="{BB962C8B-B14F-4D97-AF65-F5344CB8AC3E}">
        <p14:creationId xmlns:p14="http://schemas.microsoft.com/office/powerpoint/2010/main" val="257483507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98A7-D373-46AB-BF8E-5A9FD984A195}"/>
              </a:ext>
            </a:extLst>
          </p:cNvPr>
          <p:cNvSpPr>
            <a:spLocks noGrp="1"/>
          </p:cNvSpPr>
          <p:nvPr>
            <p:ph type="title"/>
          </p:nvPr>
        </p:nvSpPr>
        <p:spPr>
          <a:xfrm>
            <a:off x="1202919" y="284176"/>
            <a:ext cx="9784080" cy="1508760"/>
          </a:xfrm>
        </p:spPr>
        <p:txBody>
          <a:bodyPr/>
          <a:lstStyle/>
          <a:p>
            <a:r>
              <a:rPr lang="en-US"/>
              <a:t>Serial Monitor</a:t>
            </a:r>
            <a:endParaRPr lang="en-US" dirty="0"/>
          </a:p>
        </p:txBody>
      </p:sp>
      <p:sp>
        <p:nvSpPr>
          <p:cNvPr id="3" name="Content Placeholder 2">
            <a:extLst>
              <a:ext uri="{FF2B5EF4-FFF2-40B4-BE49-F238E27FC236}">
                <a16:creationId xmlns:a16="http://schemas.microsoft.com/office/drawing/2014/main" id="{182CC1DB-BF73-4486-AE0B-C877F0FC13A8}"/>
              </a:ext>
            </a:extLst>
          </p:cNvPr>
          <p:cNvSpPr>
            <a:spLocks noGrp="1"/>
          </p:cNvSpPr>
          <p:nvPr>
            <p:ph idx="1"/>
          </p:nvPr>
        </p:nvSpPr>
        <p:spPr>
          <a:xfrm>
            <a:off x="1202919" y="2011680"/>
            <a:ext cx="9784080" cy="4206240"/>
          </a:xfrm>
        </p:spPr>
        <p:txBody>
          <a:bodyPr/>
          <a:lstStyle/>
          <a:p>
            <a:pPr marL="0" indent="0">
              <a:buNone/>
            </a:pPr>
            <a:r>
              <a:rPr lang="en-US"/>
              <a:t>The Serial Monitor is a very useful tool as it allows us to send messages to a console helping us debug our program. It’s quite simple to use, here’s how you set it up.</a:t>
            </a:r>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A3D08133-D3C9-43BE-81B9-2651F9F3F81F}"/>
              </a:ext>
            </a:extLst>
          </p:cNvPr>
          <p:cNvPicPr>
            <a:picLocks noChangeAspect="1"/>
          </p:cNvPicPr>
          <p:nvPr/>
        </p:nvPicPr>
        <p:blipFill>
          <a:blip r:embed="rId2"/>
          <a:stretch>
            <a:fillRect/>
          </a:stretch>
        </p:blipFill>
        <p:spPr>
          <a:xfrm>
            <a:off x="3310628" y="2875067"/>
            <a:ext cx="5568661" cy="3779533"/>
          </a:xfrm>
          <a:prstGeom prst="rect">
            <a:avLst/>
          </a:prstGeom>
        </p:spPr>
      </p:pic>
    </p:spTree>
    <p:extLst>
      <p:ext uri="{BB962C8B-B14F-4D97-AF65-F5344CB8AC3E}">
        <p14:creationId xmlns:p14="http://schemas.microsoft.com/office/powerpoint/2010/main" val="297352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11B9-5E59-499C-8FF1-2C717BF03B53}"/>
              </a:ext>
            </a:extLst>
          </p:cNvPr>
          <p:cNvSpPr>
            <a:spLocks noGrp="1"/>
          </p:cNvSpPr>
          <p:nvPr>
            <p:ph type="title"/>
          </p:nvPr>
        </p:nvSpPr>
        <p:spPr/>
        <p:txBody>
          <a:bodyPr/>
          <a:lstStyle/>
          <a:p>
            <a:r>
              <a:rPr lang="en-US" dirty="0"/>
              <a:t>Delay</a:t>
            </a:r>
          </a:p>
        </p:txBody>
      </p:sp>
      <p:sp>
        <p:nvSpPr>
          <p:cNvPr id="3" name="Content Placeholder 2">
            <a:extLst>
              <a:ext uri="{FF2B5EF4-FFF2-40B4-BE49-F238E27FC236}">
                <a16:creationId xmlns:a16="http://schemas.microsoft.com/office/drawing/2014/main" id="{144DFCE7-84AC-486A-88BC-624FE073F85E}"/>
              </a:ext>
            </a:extLst>
          </p:cNvPr>
          <p:cNvSpPr>
            <a:spLocks noGrp="1"/>
          </p:cNvSpPr>
          <p:nvPr>
            <p:ph idx="1"/>
          </p:nvPr>
        </p:nvSpPr>
        <p:spPr/>
        <p:txBody>
          <a:bodyPr/>
          <a:lstStyle/>
          <a:p>
            <a:pPr marL="0" indent="0">
              <a:buNone/>
            </a:pPr>
            <a:r>
              <a:rPr lang="en-US" dirty="0"/>
              <a:t>The delay function is probably the most simplest one out of all of them, all it does is pause the program for x amount of time. Here’s how to use it.</a:t>
            </a:r>
          </a:p>
        </p:txBody>
      </p:sp>
      <p:pic>
        <p:nvPicPr>
          <p:cNvPr id="5" name="Picture 4">
            <a:extLst>
              <a:ext uri="{FF2B5EF4-FFF2-40B4-BE49-F238E27FC236}">
                <a16:creationId xmlns:a16="http://schemas.microsoft.com/office/drawing/2014/main" id="{7EB62E0C-8314-4ECE-B1E1-71A3FBB23BE8}"/>
              </a:ext>
            </a:extLst>
          </p:cNvPr>
          <p:cNvPicPr>
            <a:picLocks noChangeAspect="1"/>
          </p:cNvPicPr>
          <p:nvPr/>
        </p:nvPicPr>
        <p:blipFill>
          <a:blip r:embed="rId2"/>
          <a:stretch>
            <a:fillRect/>
          </a:stretch>
        </p:blipFill>
        <p:spPr>
          <a:xfrm>
            <a:off x="1202919" y="3219061"/>
            <a:ext cx="5701464" cy="2901821"/>
          </a:xfrm>
          <a:prstGeom prst="rect">
            <a:avLst/>
          </a:prstGeom>
        </p:spPr>
      </p:pic>
      <p:sp>
        <p:nvSpPr>
          <p:cNvPr id="6" name="TextBox 5">
            <a:extLst>
              <a:ext uri="{FF2B5EF4-FFF2-40B4-BE49-F238E27FC236}">
                <a16:creationId xmlns:a16="http://schemas.microsoft.com/office/drawing/2014/main" id="{CB336B78-3DEE-47D5-A8C8-2631D665D00E}"/>
              </a:ext>
            </a:extLst>
          </p:cNvPr>
          <p:cNvSpPr txBox="1"/>
          <p:nvPr/>
        </p:nvSpPr>
        <p:spPr>
          <a:xfrm>
            <a:off x="7473820" y="3515809"/>
            <a:ext cx="4068147" cy="2308324"/>
          </a:xfrm>
          <a:prstGeom prst="rect">
            <a:avLst/>
          </a:prstGeom>
          <a:noFill/>
        </p:spPr>
        <p:txBody>
          <a:bodyPr wrap="square" rtlCol="0">
            <a:spAutoFit/>
          </a:bodyPr>
          <a:lstStyle/>
          <a:p>
            <a:r>
              <a:rPr lang="en-US" dirty="0"/>
              <a:t>Just write delay(); and put a number in the parameters, the number represents milliseconds, so in the picture I said 1000 milliseconds or 1 second. So it’s reading the button value, pausing for 1 second, printing the value to the serial monitor then pauses for another second before repeating the loop.</a:t>
            </a:r>
          </a:p>
        </p:txBody>
      </p:sp>
    </p:spTree>
    <p:extLst>
      <p:ext uri="{BB962C8B-B14F-4D97-AF65-F5344CB8AC3E}">
        <p14:creationId xmlns:p14="http://schemas.microsoft.com/office/powerpoint/2010/main" val="1430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B205-3AF5-4AA0-AFEE-326EB5DA4EF7}"/>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8935E2A4-367D-4335-B214-644F23D7C364}"/>
              </a:ext>
            </a:extLst>
          </p:cNvPr>
          <p:cNvSpPr>
            <a:spLocks noGrp="1"/>
          </p:cNvSpPr>
          <p:nvPr>
            <p:ph idx="1"/>
          </p:nvPr>
        </p:nvSpPr>
        <p:spPr/>
        <p:txBody>
          <a:bodyPr/>
          <a:lstStyle/>
          <a:p>
            <a:pPr marL="0" indent="0">
              <a:buNone/>
            </a:pPr>
            <a:r>
              <a:rPr lang="en-US" dirty="0"/>
              <a:t>There’s no escaping math, in programming you will always be using math even if it’s just some simple addition. Each programming language has math operators that you can use. </a:t>
            </a:r>
            <a:r>
              <a:rPr lang="en-US" b="1" dirty="0"/>
              <a:t>NOTE: Don’t forget about your order of operations.</a:t>
            </a:r>
          </a:p>
          <a:p>
            <a:pPr marL="0" indent="0">
              <a:buNone/>
            </a:pPr>
            <a:endParaRPr lang="en-US" dirty="0"/>
          </a:p>
          <a:p>
            <a:pPr marL="457200" indent="-457200">
              <a:buAutoNum type="arabicPeriod"/>
            </a:pPr>
            <a:r>
              <a:rPr lang="en-US" b="1" dirty="0"/>
              <a:t>% </a:t>
            </a:r>
            <a:r>
              <a:rPr lang="en-US" dirty="0"/>
              <a:t>- Using this will get the remainder. Ex. (x = 7 % 5) x will be 2 since 5 can only go into 7 once, leaving 2 remainder.</a:t>
            </a:r>
          </a:p>
          <a:p>
            <a:pPr marL="457200" indent="-457200">
              <a:buAutoNum type="arabicPeriod"/>
            </a:pPr>
            <a:r>
              <a:rPr lang="en-US" b="1" dirty="0"/>
              <a:t>* </a:t>
            </a:r>
            <a:r>
              <a:rPr lang="en-US" dirty="0"/>
              <a:t> - Can multiply numbers. Ex (x = 5 * 5) x will be 25, since 5 times 5 is 25.</a:t>
            </a:r>
          </a:p>
          <a:p>
            <a:pPr marL="457200" indent="-457200">
              <a:buAutoNum type="arabicPeriod"/>
            </a:pPr>
            <a:r>
              <a:rPr lang="en-US" b="1" dirty="0"/>
              <a:t>+ and  -</a:t>
            </a:r>
            <a:r>
              <a:rPr lang="en-US" dirty="0"/>
              <a:t>  You can add / subtract numbers. Ex (x = (5 + 5) – 2 ) x will be 8 since 5 + 5 is 10 – 2 which equals 8.</a:t>
            </a:r>
          </a:p>
          <a:p>
            <a:pPr marL="457200" indent="-457200">
              <a:buAutoNum type="arabicPeriod"/>
            </a:pPr>
            <a:r>
              <a:rPr lang="en-US" b="1" dirty="0"/>
              <a:t>/</a:t>
            </a:r>
            <a:r>
              <a:rPr lang="en-US" dirty="0"/>
              <a:t> - You can divide using this. Ex. (x = 10 / 5) x will be 2 since 10 divided by 5 is 2.</a:t>
            </a:r>
            <a:endParaRPr lang="en-US" b="1" dirty="0"/>
          </a:p>
        </p:txBody>
      </p:sp>
    </p:spTree>
    <p:extLst>
      <p:ext uri="{BB962C8B-B14F-4D97-AF65-F5344CB8AC3E}">
        <p14:creationId xmlns:p14="http://schemas.microsoft.com/office/powerpoint/2010/main" val="186594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3BE0-A7DC-4118-B763-FF2E3325EC8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7B8579D7-40DE-4446-A53F-21FCAD1C72CA}"/>
              </a:ext>
            </a:extLst>
          </p:cNvPr>
          <p:cNvSpPr>
            <a:spLocks noGrp="1"/>
          </p:cNvSpPr>
          <p:nvPr>
            <p:ph idx="1"/>
          </p:nvPr>
        </p:nvSpPr>
        <p:spPr/>
        <p:txBody>
          <a:bodyPr/>
          <a:lstStyle/>
          <a:p>
            <a:pPr marL="0" indent="0">
              <a:buNone/>
            </a:pPr>
            <a:r>
              <a:rPr lang="en-US" dirty="0"/>
              <a:t>These just let you check if things are equal to each other or if numbers or not equal, greater than, less than another.</a:t>
            </a:r>
          </a:p>
          <a:p>
            <a:pPr marL="0" indent="0">
              <a:buNone/>
            </a:pPr>
            <a:endParaRPr lang="en-US" dirty="0"/>
          </a:p>
          <a:p>
            <a:pPr marL="457200" indent="-457200">
              <a:buAutoNum type="arabicPeriod"/>
            </a:pPr>
            <a:r>
              <a:rPr lang="en-US" dirty="0"/>
              <a:t>!= </a:t>
            </a:r>
            <a:r>
              <a:rPr lang="en-US" dirty="0">
                <a:sym typeface="Wingdings" panose="05000000000000000000" pitchFamily="2" charset="2"/>
              </a:rPr>
              <a:t> This means not equal to Ex. If (5 != 4) {do something}</a:t>
            </a:r>
          </a:p>
          <a:p>
            <a:pPr marL="457200" indent="-457200">
              <a:buAutoNum type="arabicPeriod"/>
            </a:pPr>
            <a:r>
              <a:rPr lang="en-US" dirty="0">
                <a:sym typeface="Wingdings" panose="05000000000000000000" pitchFamily="2" charset="2"/>
              </a:rPr>
              <a:t>&lt;  This means less than Ex. If (5 &lt; 6) {do something}</a:t>
            </a:r>
          </a:p>
          <a:p>
            <a:pPr marL="457200" indent="-457200">
              <a:buAutoNum type="arabicPeriod"/>
            </a:pPr>
            <a:r>
              <a:rPr lang="en-US" dirty="0">
                <a:sym typeface="Wingdings" panose="05000000000000000000" pitchFamily="2" charset="2"/>
              </a:rPr>
              <a:t>&gt;  This means greater than Ex. If (10 &gt; 9) {do something}</a:t>
            </a:r>
          </a:p>
          <a:p>
            <a:pPr marL="457200" indent="-457200">
              <a:buAutoNum type="arabicPeriod"/>
            </a:pPr>
            <a:r>
              <a:rPr lang="en-US" dirty="0">
                <a:sym typeface="Wingdings" panose="05000000000000000000" pitchFamily="2" charset="2"/>
              </a:rPr>
              <a:t>&lt;=  This is less than or equal to Ex. If (4 &lt;= 5) {do something}</a:t>
            </a:r>
          </a:p>
          <a:p>
            <a:pPr marL="457200" indent="-457200">
              <a:buAutoNum type="arabicPeriod"/>
            </a:pPr>
            <a:r>
              <a:rPr lang="en-US" dirty="0">
                <a:sym typeface="Wingdings" panose="05000000000000000000" pitchFamily="2" charset="2"/>
              </a:rPr>
              <a:t>&gt;=  This means greater than or equal to Ex. If (5 &gt;= 5) {do something}</a:t>
            </a:r>
          </a:p>
          <a:p>
            <a:pPr marL="457200" indent="-457200">
              <a:buAutoNum type="arabicPeriod"/>
            </a:pPr>
            <a:r>
              <a:rPr lang="en-US" dirty="0">
                <a:sym typeface="Wingdings" panose="05000000000000000000" pitchFamily="2" charset="2"/>
              </a:rPr>
              <a:t>==  This means both values are equal Ex. If (100 == 100) {do something}</a:t>
            </a:r>
            <a:endParaRPr lang="en-US" dirty="0"/>
          </a:p>
        </p:txBody>
      </p:sp>
    </p:spTree>
    <p:extLst>
      <p:ext uri="{BB962C8B-B14F-4D97-AF65-F5344CB8AC3E}">
        <p14:creationId xmlns:p14="http://schemas.microsoft.com/office/powerpoint/2010/main" val="3442216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23BC-99A2-412D-B550-CCC83A3EA96B}"/>
              </a:ext>
            </a:extLst>
          </p:cNvPr>
          <p:cNvSpPr>
            <a:spLocks noGrp="1"/>
          </p:cNvSpPr>
          <p:nvPr>
            <p:ph type="title"/>
          </p:nvPr>
        </p:nvSpPr>
        <p:spPr/>
        <p:txBody>
          <a:bodyPr/>
          <a:lstStyle/>
          <a:p>
            <a:r>
              <a:rPr lang="en-US" dirty="0"/>
              <a:t>and, or, not</a:t>
            </a:r>
          </a:p>
        </p:txBody>
      </p:sp>
      <p:sp>
        <p:nvSpPr>
          <p:cNvPr id="3" name="Content Placeholder 2">
            <a:extLst>
              <a:ext uri="{FF2B5EF4-FFF2-40B4-BE49-F238E27FC236}">
                <a16:creationId xmlns:a16="http://schemas.microsoft.com/office/drawing/2014/main" id="{A22D8986-8805-4891-8AB3-6D916C81A3F1}"/>
              </a:ext>
            </a:extLst>
          </p:cNvPr>
          <p:cNvSpPr>
            <a:spLocks noGrp="1"/>
          </p:cNvSpPr>
          <p:nvPr>
            <p:ph idx="1"/>
          </p:nvPr>
        </p:nvSpPr>
        <p:spPr/>
        <p:txBody>
          <a:bodyPr/>
          <a:lstStyle/>
          <a:p>
            <a:pPr marL="0" indent="0">
              <a:buNone/>
            </a:pPr>
            <a:r>
              <a:rPr lang="en-US" dirty="0"/>
              <a:t>What are these? Well they’re Booleans operators. They’re very simple to use. But what do they mean?</a:t>
            </a:r>
          </a:p>
          <a:p>
            <a:pPr marL="0" indent="0">
              <a:buNone/>
            </a:pPr>
            <a:endParaRPr lang="en-US" dirty="0"/>
          </a:p>
          <a:p>
            <a:pPr marL="0" indent="0">
              <a:buNone/>
            </a:pPr>
            <a:r>
              <a:rPr lang="en-US" b="1" dirty="0"/>
              <a:t>&amp;&amp; (and) </a:t>
            </a:r>
            <a:r>
              <a:rPr lang="en-US" b="1" dirty="0">
                <a:sym typeface="Wingdings" panose="05000000000000000000" pitchFamily="2" charset="2"/>
              </a:rPr>
              <a:t> </a:t>
            </a:r>
            <a:r>
              <a:rPr lang="en-US" dirty="0">
                <a:sym typeface="Wingdings" panose="05000000000000000000" pitchFamily="2" charset="2"/>
              </a:rPr>
              <a:t>This means that (statement one) &amp;&amp; (statement two) must be true </a:t>
            </a:r>
          </a:p>
          <a:p>
            <a:pPr marL="0" indent="0">
              <a:buNone/>
            </a:pPr>
            <a:endParaRPr lang="en-US" b="1" dirty="0">
              <a:sym typeface="Wingdings" panose="05000000000000000000" pitchFamily="2" charset="2"/>
            </a:endParaRPr>
          </a:p>
          <a:p>
            <a:pPr marL="0" indent="0">
              <a:buNone/>
            </a:pPr>
            <a:r>
              <a:rPr lang="en-US" b="1" dirty="0">
                <a:sym typeface="Wingdings" panose="05000000000000000000" pitchFamily="2" charset="2"/>
              </a:rPr>
              <a:t>|| (or) </a:t>
            </a:r>
            <a:r>
              <a:rPr lang="en-US" dirty="0">
                <a:sym typeface="Wingdings" panose="05000000000000000000" pitchFamily="2" charset="2"/>
              </a:rPr>
              <a:t> This means that (statement one) || (statement two) must be true</a:t>
            </a:r>
          </a:p>
          <a:p>
            <a:pPr marL="0" indent="0">
              <a:buNone/>
            </a:pPr>
            <a:endParaRPr lang="en-US" b="1" dirty="0">
              <a:sym typeface="Wingdings" panose="05000000000000000000" pitchFamily="2" charset="2"/>
            </a:endParaRPr>
          </a:p>
          <a:p>
            <a:pPr marL="0" indent="0">
              <a:buNone/>
            </a:pPr>
            <a:r>
              <a:rPr lang="en-US" b="1" dirty="0">
                <a:sym typeface="Wingdings" panose="05000000000000000000" pitchFamily="2" charset="2"/>
              </a:rPr>
              <a:t>! (not)  </a:t>
            </a:r>
            <a:r>
              <a:rPr lang="en-US" dirty="0">
                <a:sym typeface="Wingdings" panose="05000000000000000000" pitchFamily="2" charset="2"/>
              </a:rPr>
              <a:t>This means ! (statement) is not, it reverses true/false. So !true will be false and !false will be true, so if the statement is true, it’s now false, vice versa.</a:t>
            </a:r>
          </a:p>
        </p:txBody>
      </p:sp>
    </p:spTree>
    <p:extLst>
      <p:ext uri="{BB962C8B-B14F-4D97-AF65-F5344CB8AC3E}">
        <p14:creationId xmlns:p14="http://schemas.microsoft.com/office/powerpoint/2010/main" val="152111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90C0E-1BD6-4279-8D74-485B74C7FE65}"/>
              </a:ext>
            </a:extLst>
          </p:cNvPr>
          <p:cNvSpPr>
            <a:spLocks noGrp="1"/>
          </p:cNvSpPr>
          <p:nvPr>
            <p:ph type="title"/>
          </p:nvPr>
        </p:nvSpPr>
        <p:spPr>
          <a:xfrm>
            <a:off x="643466" y="486077"/>
            <a:ext cx="5598957" cy="990024"/>
          </a:xfrm>
        </p:spPr>
        <p:txBody>
          <a:bodyPr>
            <a:normAutofit/>
          </a:bodyPr>
          <a:lstStyle/>
          <a:p>
            <a:pPr algn="ctr"/>
            <a:r>
              <a:rPr lang="en-US" sz="2400" dirty="0">
                <a:solidFill>
                  <a:schemeClr val="bg1"/>
                </a:solidFill>
              </a:rPr>
              <a:t>If / else statements</a:t>
            </a:r>
          </a:p>
        </p:txBody>
      </p:sp>
      <p:sp>
        <p:nvSpPr>
          <p:cNvPr id="3" name="Content Placeholder 2">
            <a:extLst>
              <a:ext uri="{FF2B5EF4-FFF2-40B4-BE49-F238E27FC236}">
                <a16:creationId xmlns:a16="http://schemas.microsoft.com/office/drawing/2014/main" id="{40EB58C6-38AE-473C-B705-DF49CDE3D487}"/>
              </a:ext>
            </a:extLst>
          </p:cNvPr>
          <p:cNvSpPr>
            <a:spLocks noGrp="1"/>
          </p:cNvSpPr>
          <p:nvPr>
            <p:ph idx="1"/>
          </p:nvPr>
        </p:nvSpPr>
        <p:spPr>
          <a:xfrm>
            <a:off x="643467" y="1733005"/>
            <a:ext cx="5598957" cy="4868091"/>
          </a:xfrm>
        </p:spPr>
        <p:txBody>
          <a:bodyPr>
            <a:normAutofit fontScale="92500" lnSpcReduction="20000"/>
          </a:bodyPr>
          <a:lstStyle/>
          <a:p>
            <a:pPr marL="0" indent="0">
              <a:buNone/>
            </a:pPr>
            <a:r>
              <a:rPr lang="en-US" sz="2000" dirty="0">
                <a:solidFill>
                  <a:schemeClr val="bg1"/>
                </a:solidFill>
              </a:rPr>
              <a:t>IF / ELSE statements are used to check if something is “true” if so run some specific instructions “ELSE” if it’s not true, run another set of instructions. Here’s an Example:</a:t>
            </a:r>
          </a:p>
          <a:p>
            <a:pPr marL="0" indent="0">
              <a:buNone/>
            </a:pPr>
            <a:endParaRPr lang="en-US" sz="2000" dirty="0">
              <a:solidFill>
                <a:schemeClr val="bg1"/>
              </a:solidFill>
            </a:endParaRPr>
          </a:p>
          <a:p>
            <a:pPr marL="0" indent="0">
              <a:buNone/>
            </a:pPr>
            <a:r>
              <a:rPr lang="en-US" sz="2000" dirty="0">
                <a:solidFill>
                  <a:schemeClr val="bg1"/>
                </a:solidFill>
              </a:rPr>
              <a:t>int age = 19</a:t>
            </a:r>
          </a:p>
          <a:p>
            <a:pPr marL="0" indent="0">
              <a:buNone/>
            </a:pPr>
            <a:endParaRPr lang="en-US" sz="2000" dirty="0">
              <a:solidFill>
                <a:schemeClr val="bg1"/>
              </a:solidFill>
            </a:endParaRPr>
          </a:p>
          <a:p>
            <a:pPr marL="0" indent="0">
              <a:buNone/>
            </a:pPr>
            <a:r>
              <a:rPr lang="en-US" sz="2000" dirty="0">
                <a:solidFill>
                  <a:schemeClr val="bg1"/>
                </a:solidFill>
              </a:rPr>
              <a:t>if (age &gt;= 18) {</a:t>
            </a:r>
          </a:p>
          <a:p>
            <a:pPr marL="0" indent="0">
              <a:buNone/>
            </a:pPr>
            <a:r>
              <a:rPr lang="en-US" sz="2000" dirty="0">
                <a:solidFill>
                  <a:schemeClr val="bg1"/>
                </a:solidFill>
              </a:rPr>
              <a:t>      Run the code</a:t>
            </a:r>
          </a:p>
          <a:p>
            <a:pPr marL="0" indent="0">
              <a:buNone/>
            </a:pPr>
            <a:r>
              <a:rPr lang="en-US" sz="2000" dirty="0">
                <a:solidFill>
                  <a:schemeClr val="bg1"/>
                </a:solidFill>
              </a:rPr>
              <a:t>} else if (age &gt;= 13 &amp;&amp; age &lt;= 17) {</a:t>
            </a:r>
          </a:p>
          <a:p>
            <a:pPr marL="0" indent="0">
              <a:buNone/>
            </a:pPr>
            <a:r>
              <a:rPr lang="en-US" sz="2000" dirty="0">
                <a:solidFill>
                  <a:schemeClr val="bg1"/>
                </a:solidFill>
              </a:rPr>
              <a:t>      Run the code</a:t>
            </a:r>
          </a:p>
          <a:p>
            <a:pPr marL="0" indent="0">
              <a:buNone/>
            </a:pPr>
            <a:r>
              <a:rPr lang="en-US" sz="2000" dirty="0">
                <a:solidFill>
                  <a:schemeClr val="bg1"/>
                </a:solidFill>
              </a:rPr>
              <a:t>} else {</a:t>
            </a:r>
          </a:p>
          <a:p>
            <a:pPr marL="0" indent="0">
              <a:buNone/>
            </a:pPr>
            <a:r>
              <a:rPr lang="en-US" sz="2000" dirty="0">
                <a:solidFill>
                  <a:schemeClr val="bg1"/>
                </a:solidFill>
              </a:rPr>
              <a:t>     Run the code</a:t>
            </a:r>
          </a:p>
          <a:p>
            <a:pPr marL="0" indent="0">
              <a:buNone/>
            </a:pPr>
            <a:r>
              <a:rPr lang="en-US" sz="2000" dirty="0">
                <a:solidFill>
                  <a:schemeClr val="bg1"/>
                </a:solidFill>
              </a:rPr>
              <a:t>}</a:t>
            </a:r>
          </a:p>
        </p:txBody>
      </p:sp>
      <p:sp>
        <p:nvSpPr>
          <p:cNvPr id="13" name="Rectangle 11">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DF14EE-D482-4DDB-86AE-5FB16F71B88B}"/>
              </a:ext>
            </a:extLst>
          </p:cNvPr>
          <p:cNvPicPr>
            <a:picLocks noChangeAspect="1"/>
          </p:cNvPicPr>
          <p:nvPr/>
        </p:nvPicPr>
        <p:blipFill>
          <a:blip r:embed="rId2"/>
          <a:stretch>
            <a:fillRect/>
          </a:stretch>
        </p:blipFill>
        <p:spPr>
          <a:xfrm>
            <a:off x="7068751" y="2011680"/>
            <a:ext cx="4945682" cy="2730131"/>
          </a:xfrm>
          <a:prstGeom prst="rect">
            <a:avLst/>
          </a:prstGeom>
        </p:spPr>
      </p:pic>
    </p:spTree>
    <p:extLst>
      <p:ext uri="{BB962C8B-B14F-4D97-AF65-F5344CB8AC3E}">
        <p14:creationId xmlns:p14="http://schemas.microsoft.com/office/powerpoint/2010/main" val="21343215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121B-9E82-4C6E-9819-650125D48CF9}"/>
              </a:ext>
            </a:extLst>
          </p:cNvPr>
          <p:cNvSpPr>
            <a:spLocks noGrp="1"/>
          </p:cNvSpPr>
          <p:nvPr>
            <p:ph type="title"/>
          </p:nvPr>
        </p:nvSpPr>
        <p:spPr/>
        <p:txBody>
          <a:bodyPr/>
          <a:lstStyle/>
          <a:p>
            <a:r>
              <a:rPr lang="en-US" dirty="0"/>
              <a:t>Conditional Operators (?)</a:t>
            </a:r>
          </a:p>
        </p:txBody>
      </p:sp>
      <p:sp>
        <p:nvSpPr>
          <p:cNvPr id="3" name="Content Placeholder 2">
            <a:extLst>
              <a:ext uri="{FF2B5EF4-FFF2-40B4-BE49-F238E27FC236}">
                <a16:creationId xmlns:a16="http://schemas.microsoft.com/office/drawing/2014/main" id="{0392C787-B1B7-46D8-9C1B-071E433BB8A9}"/>
              </a:ext>
            </a:extLst>
          </p:cNvPr>
          <p:cNvSpPr>
            <a:spLocks noGrp="1"/>
          </p:cNvSpPr>
          <p:nvPr>
            <p:ph idx="1"/>
          </p:nvPr>
        </p:nvSpPr>
        <p:spPr>
          <a:xfrm>
            <a:off x="1202919" y="2011680"/>
            <a:ext cx="10245742" cy="4206240"/>
          </a:xfrm>
        </p:spPr>
        <p:txBody>
          <a:bodyPr/>
          <a:lstStyle/>
          <a:p>
            <a:pPr marL="0" indent="0">
              <a:buNone/>
            </a:pPr>
            <a:r>
              <a:rPr lang="en-US" dirty="0"/>
              <a:t>Conditional operators are quite cool. They allow you do something if the given expression is true, otherwise do another. They’re like if / else statements but shorter. These are usually used when assigning variable data. Here’s how to use them.</a:t>
            </a:r>
          </a:p>
        </p:txBody>
      </p:sp>
      <p:pic>
        <p:nvPicPr>
          <p:cNvPr id="5" name="Picture 4">
            <a:extLst>
              <a:ext uri="{FF2B5EF4-FFF2-40B4-BE49-F238E27FC236}">
                <a16:creationId xmlns:a16="http://schemas.microsoft.com/office/drawing/2014/main" id="{F8207D19-F3D0-4C72-8ABA-26FD3C9B6CEA}"/>
              </a:ext>
            </a:extLst>
          </p:cNvPr>
          <p:cNvPicPr>
            <a:picLocks noChangeAspect="1"/>
          </p:cNvPicPr>
          <p:nvPr/>
        </p:nvPicPr>
        <p:blipFill>
          <a:blip r:embed="rId2"/>
          <a:stretch>
            <a:fillRect/>
          </a:stretch>
        </p:blipFill>
        <p:spPr>
          <a:xfrm>
            <a:off x="309188" y="3543300"/>
            <a:ext cx="5271543" cy="278892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F9FC0AE-42DC-4C6E-9A73-FC56D5D33431}"/>
              </a:ext>
            </a:extLst>
          </p:cNvPr>
          <p:cNvPicPr>
            <a:picLocks noChangeAspect="1"/>
          </p:cNvPicPr>
          <p:nvPr/>
        </p:nvPicPr>
        <p:blipFill>
          <a:blip r:embed="rId3"/>
          <a:stretch>
            <a:fillRect/>
          </a:stretch>
        </p:blipFill>
        <p:spPr>
          <a:xfrm>
            <a:off x="5674780" y="4030826"/>
            <a:ext cx="6374135" cy="1891678"/>
          </a:xfrm>
          <a:prstGeom prst="rect">
            <a:avLst/>
          </a:prstGeom>
        </p:spPr>
      </p:pic>
    </p:spTree>
    <p:extLst>
      <p:ext uri="{BB962C8B-B14F-4D97-AF65-F5344CB8AC3E}">
        <p14:creationId xmlns:p14="http://schemas.microsoft.com/office/powerpoint/2010/main" val="767667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0E2385-75B1-4961-AF88-B01F24D306EA}"/>
              </a:ext>
            </a:extLst>
          </p:cNvPr>
          <p:cNvSpPr>
            <a:spLocks noGrp="1"/>
          </p:cNvSpPr>
          <p:nvPr>
            <p:ph type="title"/>
          </p:nvPr>
        </p:nvSpPr>
        <p:spPr/>
        <p:txBody>
          <a:bodyPr/>
          <a:lstStyle/>
          <a:p>
            <a:r>
              <a:rPr lang="en-US" dirty="0"/>
              <a:t>Projects</a:t>
            </a:r>
          </a:p>
        </p:txBody>
      </p:sp>
      <p:sp>
        <p:nvSpPr>
          <p:cNvPr id="5" name="Text Placeholder 4">
            <a:extLst>
              <a:ext uri="{FF2B5EF4-FFF2-40B4-BE49-F238E27FC236}">
                <a16:creationId xmlns:a16="http://schemas.microsoft.com/office/drawing/2014/main" id="{0D987C6A-E518-4CA5-8FDB-322608204563}"/>
              </a:ext>
            </a:extLst>
          </p:cNvPr>
          <p:cNvSpPr>
            <a:spLocks noGrp="1"/>
          </p:cNvSpPr>
          <p:nvPr>
            <p:ph type="body" idx="1"/>
          </p:nvPr>
        </p:nvSpPr>
        <p:spPr/>
        <p:txBody>
          <a:bodyPr/>
          <a:lstStyle/>
          <a:p>
            <a:r>
              <a:rPr lang="en-US" dirty="0"/>
              <a:t>Now that you know the basics of programming, let’s make some projects</a:t>
            </a:r>
          </a:p>
        </p:txBody>
      </p:sp>
    </p:spTree>
    <p:extLst>
      <p:ext uri="{BB962C8B-B14F-4D97-AF65-F5344CB8AC3E}">
        <p14:creationId xmlns:p14="http://schemas.microsoft.com/office/powerpoint/2010/main" val="297759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7407-5AF8-4F1C-8A6B-8849E240305F}"/>
              </a:ext>
            </a:extLst>
          </p:cNvPr>
          <p:cNvSpPr>
            <a:spLocks noGrp="1"/>
          </p:cNvSpPr>
          <p:nvPr>
            <p:ph type="title"/>
          </p:nvPr>
        </p:nvSpPr>
        <p:spPr/>
        <p:txBody>
          <a:bodyPr/>
          <a:lstStyle/>
          <a:p>
            <a:r>
              <a:rPr lang="en-US" dirty="0"/>
              <a:t>Getting started</a:t>
            </a:r>
          </a:p>
        </p:txBody>
      </p:sp>
      <p:sp>
        <p:nvSpPr>
          <p:cNvPr id="4" name="Text Placeholder 3">
            <a:extLst>
              <a:ext uri="{FF2B5EF4-FFF2-40B4-BE49-F238E27FC236}">
                <a16:creationId xmlns:a16="http://schemas.microsoft.com/office/drawing/2014/main" id="{623C8489-4C6A-48BD-B388-12E754EC3D90}"/>
              </a:ext>
            </a:extLst>
          </p:cNvPr>
          <p:cNvSpPr>
            <a:spLocks noGrp="1"/>
          </p:cNvSpPr>
          <p:nvPr>
            <p:ph type="body" idx="1"/>
          </p:nvPr>
        </p:nvSpPr>
        <p:spPr/>
        <p:txBody>
          <a:bodyPr/>
          <a:lstStyle/>
          <a:p>
            <a:r>
              <a:rPr lang="en-US" dirty="0"/>
              <a:t>Learn how to setup the Arduino IDE</a:t>
            </a:r>
          </a:p>
        </p:txBody>
      </p:sp>
    </p:spTree>
    <p:extLst>
      <p:ext uri="{BB962C8B-B14F-4D97-AF65-F5344CB8AC3E}">
        <p14:creationId xmlns:p14="http://schemas.microsoft.com/office/powerpoint/2010/main" val="107495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1">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225B5F4-0E0E-4AD3-AF2D-A523F3345A8E}"/>
              </a:ext>
            </a:extLst>
          </p:cNvPr>
          <p:cNvSpPr>
            <a:spLocks noGrp="1"/>
          </p:cNvSpPr>
          <p:nvPr>
            <p:ph type="title"/>
          </p:nvPr>
        </p:nvSpPr>
        <p:spPr>
          <a:xfrm>
            <a:off x="7663070" y="2338928"/>
            <a:ext cx="4134677" cy="1508760"/>
          </a:xfrm>
        </p:spPr>
        <p:txBody>
          <a:bodyPr>
            <a:normAutofit/>
          </a:bodyPr>
          <a:lstStyle/>
          <a:p>
            <a:r>
              <a:rPr lang="en-US" dirty="0">
                <a:solidFill>
                  <a:schemeClr val="tx2"/>
                </a:solidFill>
              </a:rPr>
              <a:t>Project list #1</a:t>
            </a:r>
          </a:p>
        </p:txBody>
      </p:sp>
      <p:graphicFrame>
        <p:nvGraphicFramePr>
          <p:cNvPr id="10" name="Content Placeholder 4">
            <a:extLst>
              <a:ext uri="{FF2B5EF4-FFF2-40B4-BE49-F238E27FC236}">
                <a16:creationId xmlns:a16="http://schemas.microsoft.com/office/drawing/2014/main" id="{2B4176C7-DF92-48C9-A4DF-AE81F67E48D6}"/>
              </a:ext>
            </a:extLst>
          </p:cNvPr>
          <p:cNvGraphicFramePr>
            <a:graphicFrameLocks noGrp="1"/>
          </p:cNvGraphicFramePr>
          <p:nvPr>
            <p:ph idx="1"/>
            <p:extLst>
              <p:ext uri="{D42A27DB-BD31-4B8C-83A1-F6EECF244321}">
                <p14:modId xmlns:p14="http://schemas.microsoft.com/office/powerpoint/2010/main" val="1641744249"/>
              </p:ext>
            </p:extLst>
          </p:nvPr>
        </p:nvGraphicFramePr>
        <p:xfrm>
          <a:off x="965199" y="927809"/>
          <a:ext cx="5606327" cy="501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021744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48BC726-1B33-4B3C-ACB4-5E9313B53A1E}"/>
              </a:ext>
            </a:extLst>
          </p:cNvPr>
          <p:cNvSpPr>
            <a:spLocks noGrp="1"/>
          </p:cNvSpPr>
          <p:nvPr>
            <p:ph type="title"/>
          </p:nvPr>
        </p:nvSpPr>
        <p:spPr>
          <a:xfrm>
            <a:off x="634277" y="284176"/>
            <a:ext cx="3670874" cy="1508760"/>
          </a:xfrm>
        </p:spPr>
        <p:txBody>
          <a:bodyPr>
            <a:normAutofit/>
          </a:bodyPr>
          <a:lstStyle/>
          <a:p>
            <a:r>
              <a:rPr lang="en-US">
                <a:solidFill>
                  <a:schemeClr val="tx2"/>
                </a:solidFill>
              </a:rPr>
              <a:t>Before we start</a:t>
            </a:r>
          </a:p>
        </p:txBody>
      </p:sp>
      <p:sp>
        <p:nvSpPr>
          <p:cNvPr id="7" name="Content Placeholder 6">
            <a:extLst>
              <a:ext uri="{FF2B5EF4-FFF2-40B4-BE49-F238E27FC236}">
                <a16:creationId xmlns:a16="http://schemas.microsoft.com/office/drawing/2014/main" id="{B8CA8087-0489-4637-911F-40BF71CEA1F4}"/>
              </a:ext>
            </a:extLst>
          </p:cNvPr>
          <p:cNvSpPr>
            <a:spLocks noGrp="1"/>
          </p:cNvSpPr>
          <p:nvPr>
            <p:ph idx="1"/>
          </p:nvPr>
        </p:nvSpPr>
        <p:spPr>
          <a:xfrm>
            <a:off x="634277" y="2011680"/>
            <a:ext cx="3676678" cy="4206240"/>
          </a:xfrm>
        </p:spPr>
        <p:txBody>
          <a:bodyPr>
            <a:normAutofit/>
          </a:bodyPr>
          <a:lstStyle/>
          <a:p>
            <a:pPr marL="0" indent="0">
              <a:buNone/>
            </a:pPr>
            <a:r>
              <a:rPr lang="en-US" dirty="0">
                <a:solidFill>
                  <a:schemeClr val="bg1"/>
                </a:solidFill>
              </a:rPr>
              <a:t>Before we can start, we need to connect our Arduino to our breadboard, now this is quite easy as the Arduino has 3 Ground connections, a 5V and 3.3V, follow this image.</a:t>
            </a:r>
          </a:p>
          <a:p>
            <a:pPr marL="0" indent="0">
              <a:buNone/>
            </a:pPr>
            <a:endParaRPr lang="en-US" dirty="0">
              <a:solidFill>
                <a:schemeClr val="bg1"/>
              </a:solidFill>
            </a:endParaRPr>
          </a:p>
          <a:p>
            <a:pPr marL="0" indent="0">
              <a:buNone/>
            </a:pPr>
            <a:r>
              <a:rPr lang="en-US" dirty="0">
                <a:solidFill>
                  <a:schemeClr val="bg1"/>
                </a:solidFill>
              </a:rPr>
              <a:t>Now I’m using the GND next to the 5V but you can use whichever one you want.</a:t>
            </a:r>
          </a:p>
        </p:txBody>
      </p:sp>
      <p:sp>
        <p:nvSpPr>
          <p:cNvPr id="33" name="Rectangle 2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9" name="Picture 8" descr="A circuit board&#10;&#10;Description automatically generated">
            <a:extLst>
              <a:ext uri="{FF2B5EF4-FFF2-40B4-BE49-F238E27FC236}">
                <a16:creationId xmlns:a16="http://schemas.microsoft.com/office/drawing/2014/main" id="{910EB87E-5941-4523-9472-A25648A08CBB}"/>
              </a:ext>
            </a:extLst>
          </p:cNvPr>
          <p:cNvPicPr>
            <a:picLocks noChangeAspect="1"/>
          </p:cNvPicPr>
          <p:nvPr/>
        </p:nvPicPr>
        <p:blipFill>
          <a:blip r:embed="rId2"/>
          <a:stretch>
            <a:fillRect/>
          </a:stretch>
        </p:blipFill>
        <p:spPr>
          <a:xfrm>
            <a:off x="5262368" y="1075490"/>
            <a:ext cx="6283602" cy="4665574"/>
          </a:xfrm>
          <a:prstGeom prst="rect">
            <a:avLst/>
          </a:prstGeom>
        </p:spPr>
      </p:pic>
    </p:spTree>
    <p:extLst>
      <p:ext uri="{BB962C8B-B14F-4D97-AF65-F5344CB8AC3E}">
        <p14:creationId xmlns:p14="http://schemas.microsoft.com/office/powerpoint/2010/main" val="335720003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3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2">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34">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608C1-FCF7-4D47-A406-89CAB10E9E8A}"/>
              </a:ext>
            </a:extLst>
          </p:cNvPr>
          <p:cNvSpPr>
            <a:spLocks noGrp="1"/>
          </p:cNvSpPr>
          <p:nvPr>
            <p:ph type="title"/>
          </p:nvPr>
        </p:nvSpPr>
        <p:spPr>
          <a:xfrm>
            <a:off x="5297761" y="643467"/>
            <a:ext cx="6250769" cy="5571066"/>
          </a:xfrm>
        </p:spPr>
        <p:txBody>
          <a:bodyPr vert="horz" lIns="91440" tIns="45720" rIns="91440" bIns="45720" rtlCol="0" anchor="ctr">
            <a:normAutofit/>
          </a:bodyPr>
          <a:lstStyle/>
          <a:p>
            <a:pPr algn="l"/>
            <a:r>
              <a:rPr lang="en-US">
                <a:solidFill>
                  <a:schemeClr val="tx1"/>
                </a:solidFill>
              </a:rPr>
              <a:t>Project #1 </a:t>
            </a:r>
          </a:p>
        </p:txBody>
      </p:sp>
      <p:sp>
        <p:nvSpPr>
          <p:cNvPr id="4" name="Text Placeholder 3">
            <a:extLst>
              <a:ext uri="{FF2B5EF4-FFF2-40B4-BE49-F238E27FC236}">
                <a16:creationId xmlns:a16="http://schemas.microsoft.com/office/drawing/2014/main" id="{BA1641A9-CEDF-4F19-AC35-A9AF59C034B0}"/>
              </a:ext>
            </a:extLst>
          </p:cNvPr>
          <p:cNvSpPr>
            <a:spLocks noGrp="1"/>
          </p:cNvSpPr>
          <p:nvPr>
            <p:ph type="body" idx="1"/>
          </p:nvPr>
        </p:nvSpPr>
        <p:spPr>
          <a:xfrm>
            <a:off x="363894" y="1244205"/>
            <a:ext cx="3646935" cy="4970328"/>
          </a:xfrm>
        </p:spPr>
        <p:txBody>
          <a:bodyPr vert="horz" lIns="91440" tIns="45720" rIns="91440" bIns="45720" rtlCol="0" anchor="ctr">
            <a:normAutofit/>
          </a:bodyPr>
          <a:lstStyle/>
          <a:p>
            <a:pPr algn="l"/>
            <a:r>
              <a:rPr lang="en-US" sz="2400" dirty="0">
                <a:solidFill>
                  <a:schemeClr val="bg1"/>
                </a:solidFill>
              </a:rPr>
              <a:t>Blink an LED ON and OFF </a:t>
            </a:r>
          </a:p>
          <a:p>
            <a:pPr algn="l"/>
            <a:endParaRPr lang="en-US" sz="2400" dirty="0">
              <a:solidFill>
                <a:schemeClr val="bg1"/>
              </a:solidFill>
            </a:endParaRPr>
          </a:p>
          <a:p>
            <a:pPr algn="l"/>
            <a:r>
              <a:rPr lang="en-US" sz="2400" dirty="0">
                <a:solidFill>
                  <a:schemeClr val="bg1"/>
                </a:solidFill>
              </a:rPr>
              <a:t>Items Needed: </a:t>
            </a:r>
          </a:p>
          <a:p>
            <a:pPr marL="342900" indent="-342900" algn="l">
              <a:buFont typeface="Arial" panose="020B0604020202020204" pitchFamily="34" charset="0"/>
              <a:buChar char="•"/>
            </a:pPr>
            <a:r>
              <a:rPr lang="en-US" sz="2400" dirty="0">
                <a:solidFill>
                  <a:schemeClr val="bg1"/>
                </a:solidFill>
              </a:rPr>
              <a:t>An Arduino</a:t>
            </a:r>
          </a:p>
          <a:p>
            <a:pPr marL="342900" indent="-342900" algn="l">
              <a:buFont typeface="Arial" panose="020B0604020202020204" pitchFamily="34" charset="0"/>
              <a:buChar char="•"/>
            </a:pPr>
            <a:r>
              <a:rPr lang="en-US" sz="2400" dirty="0">
                <a:solidFill>
                  <a:schemeClr val="bg1"/>
                </a:solidFill>
              </a:rPr>
              <a:t>A Breadboard</a:t>
            </a:r>
          </a:p>
          <a:p>
            <a:pPr marL="342900" indent="-342900" algn="l">
              <a:buFont typeface="Arial" panose="020B0604020202020204" pitchFamily="34" charset="0"/>
              <a:buChar char="•"/>
            </a:pPr>
            <a:r>
              <a:rPr lang="en-US" sz="2400" dirty="0">
                <a:solidFill>
                  <a:schemeClr val="bg1"/>
                </a:solidFill>
              </a:rPr>
              <a:t>An LED</a:t>
            </a:r>
          </a:p>
          <a:p>
            <a:pPr marL="342900" indent="-342900" algn="l">
              <a:buFont typeface="Arial" panose="020B0604020202020204" pitchFamily="34" charset="0"/>
              <a:buChar char="•"/>
            </a:pPr>
            <a:r>
              <a:rPr lang="en-US" sz="2400" dirty="0">
                <a:solidFill>
                  <a:schemeClr val="bg1"/>
                </a:solidFill>
              </a:rPr>
              <a:t>Jumper  Wires</a:t>
            </a:r>
          </a:p>
          <a:p>
            <a:pPr algn="l"/>
            <a:endParaRPr lang="en-US" sz="2400" dirty="0">
              <a:solidFill>
                <a:schemeClr val="bg1"/>
              </a:solidFill>
            </a:endParaRPr>
          </a:p>
          <a:p>
            <a:pPr algn="l"/>
            <a:endParaRPr lang="en-US" sz="2400" dirty="0">
              <a:solidFill>
                <a:schemeClr val="bg1"/>
              </a:solidFill>
            </a:endParaRPr>
          </a:p>
        </p:txBody>
      </p:sp>
    </p:spTree>
    <p:extLst>
      <p:ext uri="{BB962C8B-B14F-4D97-AF65-F5344CB8AC3E}">
        <p14:creationId xmlns:p14="http://schemas.microsoft.com/office/powerpoint/2010/main" val="1291184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45D013-008E-4215-9CB1-91419B0D103C}"/>
              </a:ext>
            </a:extLst>
          </p:cNvPr>
          <p:cNvSpPr>
            <a:spLocks noGrp="1"/>
          </p:cNvSpPr>
          <p:nvPr>
            <p:ph type="title"/>
          </p:nvPr>
        </p:nvSpPr>
        <p:spPr/>
        <p:txBody>
          <a:bodyPr/>
          <a:lstStyle/>
          <a:p>
            <a:r>
              <a:rPr lang="en-US" dirty="0"/>
              <a:t>Project #1 - Wiring</a:t>
            </a:r>
          </a:p>
        </p:txBody>
      </p:sp>
      <p:pic>
        <p:nvPicPr>
          <p:cNvPr id="7" name="Content Placeholder 6" descr="A circuit board&#10;&#10;Description automatically generated">
            <a:extLst>
              <a:ext uri="{FF2B5EF4-FFF2-40B4-BE49-F238E27FC236}">
                <a16:creationId xmlns:a16="http://schemas.microsoft.com/office/drawing/2014/main" id="{503563CA-6744-4C2B-92E3-BF6DF54D9FA4}"/>
              </a:ext>
            </a:extLst>
          </p:cNvPr>
          <p:cNvPicPr>
            <a:picLocks noGrp="1" noChangeAspect="1"/>
          </p:cNvPicPr>
          <p:nvPr>
            <p:ph idx="1"/>
          </p:nvPr>
        </p:nvPicPr>
        <p:blipFill>
          <a:blip r:embed="rId2"/>
          <a:stretch>
            <a:fillRect/>
          </a:stretch>
        </p:blipFill>
        <p:spPr>
          <a:xfrm>
            <a:off x="219085" y="2533104"/>
            <a:ext cx="6601746" cy="3648584"/>
          </a:xfrm>
        </p:spPr>
      </p:pic>
      <p:sp>
        <p:nvSpPr>
          <p:cNvPr id="8" name="TextBox 7">
            <a:extLst>
              <a:ext uri="{FF2B5EF4-FFF2-40B4-BE49-F238E27FC236}">
                <a16:creationId xmlns:a16="http://schemas.microsoft.com/office/drawing/2014/main" id="{B93789C4-E366-42FB-B13D-BE8723125102}"/>
              </a:ext>
            </a:extLst>
          </p:cNvPr>
          <p:cNvSpPr txBox="1"/>
          <p:nvPr/>
        </p:nvSpPr>
        <p:spPr>
          <a:xfrm>
            <a:off x="7315200" y="3429000"/>
            <a:ext cx="4441371" cy="1477328"/>
          </a:xfrm>
          <a:prstGeom prst="rect">
            <a:avLst/>
          </a:prstGeom>
          <a:noFill/>
        </p:spPr>
        <p:txBody>
          <a:bodyPr wrap="square" rtlCol="0">
            <a:spAutoFit/>
          </a:bodyPr>
          <a:lstStyle/>
          <a:p>
            <a:pPr marL="342900" indent="-342900">
              <a:buAutoNum type="arabicPeriod"/>
            </a:pPr>
            <a:r>
              <a:rPr lang="en-US" dirty="0"/>
              <a:t>Connect your GND/5V from the Arduino to the breadboard.</a:t>
            </a:r>
          </a:p>
          <a:p>
            <a:pPr marL="342900" indent="-342900">
              <a:buAutoNum type="arabicPeriod"/>
            </a:pPr>
            <a:r>
              <a:rPr lang="en-US" dirty="0"/>
              <a:t>Connect the LED cathode to ground</a:t>
            </a:r>
          </a:p>
          <a:p>
            <a:pPr marL="342900" indent="-342900">
              <a:buAutoNum type="arabicPeriod"/>
            </a:pPr>
            <a:r>
              <a:rPr lang="en-US" dirty="0"/>
              <a:t>Connect the LED anode to a digital pin, I chose 1 in this example.</a:t>
            </a:r>
          </a:p>
        </p:txBody>
      </p:sp>
    </p:spTree>
    <p:extLst>
      <p:ext uri="{BB962C8B-B14F-4D97-AF65-F5344CB8AC3E}">
        <p14:creationId xmlns:p14="http://schemas.microsoft.com/office/powerpoint/2010/main" val="448131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25E-BCBB-4690-9AAA-A7EA381607EC}"/>
              </a:ext>
            </a:extLst>
          </p:cNvPr>
          <p:cNvSpPr>
            <a:spLocks noGrp="1"/>
          </p:cNvSpPr>
          <p:nvPr>
            <p:ph type="title"/>
          </p:nvPr>
        </p:nvSpPr>
        <p:spPr>
          <a:xfrm>
            <a:off x="1202919" y="284176"/>
            <a:ext cx="9784080" cy="1508760"/>
          </a:xfrm>
        </p:spPr>
        <p:txBody>
          <a:bodyPr/>
          <a:lstStyle/>
          <a:p>
            <a:r>
              <a:rPr lang="en-US"/>
              <a:t>Project #1 - programming</a:t>
            </a:r>
            <a:endParaRPr lang="en-US" dirty="0"/>
          </a:p>
        </p:txBody>
      </p:sp>
      <p:pic>
        <p:nvPicPr>
          <p:cNvPr id="5" name="Picture 4" descr="A screenshot of a cell phone&#10;&#10;Description automatically generated">
            <a:extLst>
              <a:ext uri="{FF2B5EF4-FFF2-40B4-BE49-F238E27FC236}">
                <a16:creationId xmlns:a16="http://schemas.microsoft.com/office/drawing/2014/main" id="{32F76B5B-E8E0-467F-8CDD-319E6087DCEC}"/>
              </a:ext>
            </a:extLst>
          </p:cNvPr>
          <p:cNvPicPr>
            <a:picLocks noChangeAspect="1"/>
          </p:cNvPicPr>
          <p:nvPr/>
        </p:nvPicPr>
        <p:blipFill>
          <a:blip r:embed="rId2"/>
          <a:stretch>
            <a:fillRect/>
          </a:stretch>
        </p:blipFill>
        <p:spPr>
          <a:xfrm>
            <a:off x="368012" y="2130855"/>
            <a:ext cx="5726947" cy="4442969"/>
          </a:xfrm>
          <a:prstGeom prst="rect">
            <a:avLst/>
          </a:prstGeom>
        </p:spPr>
      </p:pic>
      <p:sp>
        <p:nvSpPr>
          <p:cNvPr id="6" name="TextBox 5">
            <a:extLst>
              <a:ext uri="{FF2B5EF4-FFF2-40B4-BE49-F238E27FC236}">
                <a16:creationId xmlns:a16="http://schemas.microsoft.com/office/drawing/2014/main" id="{419DAD89-016B-4F04-B69B-E82ACDECB3C5}"/>
              </a:ext>
            </a:extLst>
          </p:cNvPr>
          <p:cNvSpPr txBox="1"/>
          <p:nvPr/>
        </p:nvSpPr>
        <p:spPr>
          <a:xfrm>
            <a:off x="6708710" y="2367180"/>
            <a:ext cx="4833257" cy="3970318"/>
          </a:xfrm>
          <a:prstGeom prst="rect">
            <a:avLst/>
          </a:prstGeom>
          <a:noFill/>
        </p:spPr>
        <p:txBody>
          <a:bodyPr wrap="square" rtlCol="0">
            <a:spAutoFit/>
          </a:bodyPr>
          <a:lstStyle/>
          <a:p>
            <a:pPr marL="342900" indent="-342900">
              <a:buAutoNum type="arabicPeriod"/>
            </a:pPr>
            <a:r>
              <a:rPr lang="en-US" dirty="0"/>
              <a:t>First I create an int called `</a:t>
            </a:r>
            <a:r>
              <a:rPr lang="en-US" dirty="0" err="1"/>
              <a:t>ledPin</a:t>
            </a:r>
            <a:r>
              <a:rPr lang="en-US" dirty="0"/>
              <a:t>` and assign it a value of 1 since we connected our LED to digital pin #1</a:t>
            </a:r>
          </a:p>
          <a:p>
            <a:pPr marL="342900" indent="-342900">
              <a:buAutoNum type="arabicPeriod"/>
            </a:pPr>
            <a:r>
              <a:rPr lang="en-US" dirty="0"/>
              <a:t>Within the setup method I set the pin mode of digital pin #1 to OUTPUT.</a:t>
            </a:r>
          </a:p>
          <a:p>
            <a:pPr marL="342900" indent="-342900">
              <a:buAutoNum type="arabicPeriod"/>
            </a:pPr>
            <a:r>
              <a:rPr lang="en-US" dirty="0"/>
              <a:t>Within the loop method I use digitalWrite to set the `</a:t>
            </a:r>
            <a:r>
              <a:rPr lang="en-US" dirty="0" err="1"/>
              <a:t>ledPin</a:t>
            </a:r>
            <a:r>
              <a:rPr lang="en-US" dirty="0"/>
              <a:t>` to HIGH (turn the led on) </a:t>
            </a:r>
          </a:p>
          <a:p>
            <a:pPr marL="342900" indent="-342900">
              <a:buAutoNum type="arabicPeriod"/>
            </a:pPr>
            <a:r>
              <a:rPr lang="en-US" dirty="0"/>
              <a:t>I delay the process by 1 second</a:t>
            </a:r>
          </a:p>
          <a:p>
            <a:pPr marL="342900" indent="-342900">
              <a:buAutoNum type="arabicPeriod"/>
            </a:pPr>
            <a:r>
              <a:rPr lang="en-US" dirty="0"/>
              <a:t>Using the digitalWrite once more I set `</a:t>
            </a:r>
            <a:r>
              <a:rPr lang="en-US" dirty="0" err="1"/>
              <a:t>ledPin</a:t>
            </a:r>
            <a:r>
              <a:rPr lang="en-US" dirty="0"/>
              <a:t>` or digital pin #1 to LOW (turn the led off)</a:t>
            </a:r>
          </a:p>
          <a:p>
            <a:pPr marL="342900" indent="-342900">
              <a:buAutoNum type="arabicPeriod"/>
            </a:pPr>
            <a:r>
              <a:rPr lang="en-US" dirty="0"/>
              <a:t>I delay it by a second once more before letting the loop restart.</a:t>
            </a:r>
          </a:p>
          <a:p>
            <a:pPr marL="342900" indent="-342900">
              <a:buAutoNum type="arabicPeriod"/>
            </a:pPr>
            <a:endParaRPr lang="en-US" dirty="0"/>
          </a:p>
        </p:txBody>
      </p:sp>
    </p:spTree>
    <p:extLst>
      <p:ext uri="{BB962C8B-B14F-4D97-AF65-F5344CB8AC3E}">
        <p14:creationId xmlns:p14="http://schemas.microsoft.com/office/powerpoint/2010/main" val="240163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3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2">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34">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608C1-FCF7-4D47-A406-89CAB10E9E8A}"/>
              </a:ext>
            </a:extLst>
          </p:cNvPr>
          <p:cNvSpPr>
            <a:spLocks noGrp="1"/>
          </p:cNvSpPr>
          <p:nvPr>
            <p:ph type="title"/>
          </p:nvPr>
        </p:nvSpPr>
        <p:spPr>
          <a:xfrm>
            <a:off x="5297761" y="643467"/>
            <a:ext cx="6250769" cy="5571066"/>
          </a:xfrm>
        </p:spPr>
        <p:txBody>
          <a:bodyPr vert="horz" lIns="91440" tIns="45720" rIns="91440" bIns="45720" rtlCol="0" anchor="ctr">
            <a:normAutofit/>
          </a:bodyPr>
          <a:lstStyle/>
          <a:p>
            <a:pPr algn="l"/>
            <a:r>
              <a:rPr lang="en-US" dirty="0">
                <a:solidFill>
                  <a:schemeClr val="tx1"/>
                </a:solidFill>
              </a:rPr>
              <a:t>Project #2 </a:t>
            </a:r>
          </a:p>
        </p:txBody>
      </p:sp>
      <p:sp>
        <p:nvSpPr>
          <p:cNvPr id="4" name="Text Placeholder 3">
            <a:extLst>
              <a:ext uri="{FF2B5EF4-FFF2-40B4-BE49-F238E27FC236}">
                <a16:creationId xmlns:a16="http://schemas.microsoft.com/office/drawing/2014/main" id="{BA1641A9-CEDF-4F19-AC35-A9AF59C034B0}"/>
              </a:ext>
            </a:extLst>
          </p:cNvPr>
          <p:cNvSpPr>
            <a:spLocks noGrp="1"/>
          </p:cNvSpPr>
          <p:nvPr>
            <p:ph type="body" idx="1"/>
          </p:nvPr>
        </p:nvSpPr>
        <p:spPr>
          <a:xfrm>
            <a:off x="363894" y="1244205"/>
            <a:ext cx="3646935" cy="4970328"/>
          </a:xfrm>
        </p:spPr>
        <p:txBody>
          <a:bodyPr vert="horz" lIns="91440" tIns="45720" rIns="91440" bIns="45720" rtlCol="0" anchor="ctr">
            <a:normAutofit/>
          </a:bodyPr>
          <a:lstStyle/>
          <a:p>
            <a:pPr algn="l"/>
            <a:r>
              <a:rPr lang="en-US" sz="2400" dirty="0">
                <a:solidFill>
                  <a:schemeClr val="bg1"/>
                </a:solidFill>
              </a:rPr>
              <a:t>Fade an LED ON and OFF </a:t>
            </a:r>
          </a:p>
          <a:p>
            <a:pPr algn="l"/>
            <a:endParaRPr lang="en-US" sz="2400" dirty="0">
              <a:solidFill>
                <a:schemeClr val="bg1"/>
              </a:solidFill>
            </a:endParaRPr>
          </a:p>
          <a:p>
            <a:pPr algn="l"/>
            <a:r>
              <a:rPr lang="en-US" sz="2400" dirty="0">
                <a:solidFill>
                  <a:schemeClr val="bg1"/>
                </a:solidFill>
              </a:rPr>
              <a:t>Items Needed: </a:t>
            </a:r>
          </a:p>
          <a:p>
            <a:pPr marL="342900" indent="-342900" algn="l">
              <a:buFont typeface="Arial" panose="020B0604020202020204" pitchFamily="34" charset="0"/>
              <a:buChar char="•"/>
            </a:pPr>
            <a:r>
              <a:rPr lang="en-US" sz="2400" dirty="0">
                <a:solidFill>
                  <a:schemeClr val="bg1"/>
                </a:solidFill>
              </a:rPr>
              <a:t>An Arduino</a:t>
            </a:r>
          </a:p>
          <a:p>
            <a:pPr marL="342900" indent="-342900" algn="l">
              <a:buFont typeface="Arial" panose="020B0604020202020204" pitchFamily="34" charset="0"/>
              <a:buChar char="•"/>
            </a:pPr>
            <a:r>
              <a:rPr lang="en-US" sz="2400" dirty="0">
                <a:solidFill>
                  <a:schemeClr val="bg1"/>
                </a:solidFill>
              </a:rPr>
              <a:t>A Breadboard</a:t>
            </a:r>
          </a:p>
          <a:p>
            <a:pPr marL="342900" indent="-342900" algn="l">
              <a:buFont typeface="Arial" panose="020B0604020202020204" pitchFamily="34" charset="0"/>
              <a:buChar char="•"/>
            </a:pPr>
            <a:r>
              <a:rPr lang="en-US" sz="2400" dirty="0">
                <a:solidFill>
                  <a:schemeClr val="bg1"/>
                </a:solidFill>
              </a:rPr>
              <a:t>An LED</a:t>
            </a:r>
          </a:p>
          <a:p>
            <a:pPr marL="342900" indent="-342900" algn="l">
              <a:buFont typeface="Arial" panose="020B0604020202020204" pitchFamily="34" charset="0"/>
              <a:buChar char="•"/>
            </a:pPr>
            <a:r>
              <a:rPr lang="en-US" sz="2400" dirty="0">
                <a:solidFill>
                  <a:schemeClr val="bg1"/>
                </a:solidFill>
              </a:rPr>
              <a:t>A 220 Ohm resistor</a:t>
            </a:r>
          </a:p>
          <a:p>
            <a:pPr marL="342900" indent="-342900" algn="l">
              <a:buFont typeface="Arial" panose="020B0604020202020204" pitchFamily="34" charset="0"/>
              <a:buChar char="•"/>
            </a:pPr>
            <a:r>
              <a:rPr lang="en-US" sz="2400" dirty="0">
                <a:solidFill>
                  <a:schemeClr val="bg1"/>
                </a:solidFill>
              </a:rPr>
              <a:t>Jumper  Wires</a:t>
            </a:r>
          </a:p>
          <a:p>
            <a:pPr algn="l"/>
            <a:endParaRPr lang="en-US" sz="2400" dirty="0">
              <a:solidFill>
                <a:schemeClr val="bg1"/>
              </a:solidFill>
            </a:endParaRPr>
          </a:p>
          <a:p>
            <a:pPr algn="l"/>
            <a:endParaRPr lang="en-US" sz="2400" dirty="0">
              <a:solidFill>
                <a:schemeClr val="bg1"/>
              </a:solidFill>
            </a:endParaRPr>
          </a:p>
        </p:txBody>
      </p:sp>
    </p:spTree>
    <p:extLst>
      <p:ext uri="{BB962C8B-B14F-4D97-AF65-F5344CB8AC3E}">
        <p14:creationId xmlns:p14="http://schemas.microsoft.com/office/powerpoint/2010/main" val="504365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45D013-008E-4215-9CB1-91419B0D103C}"/>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a:solidFill>
                  <a:schemeClr val="tx2"/>
                </a:solidFill>
              </a:rPr>
              <a:t>Project #2 - Wiring</a:t>
            </a:r>
          </a:p>
        </p:txBody>
      </p:sp>
      <p:sp>
        <p:nvSpPr>
          <p:cNvPr id="8" name="TextBox 7">
            <a:extLst>
              <a:ext uri="{FF2B5EF4-FFF2-40B4-BE49-F238E27FC236}">
                <a16:creationId xmlns:a16="http://schemas.microsoft.com/office/drawing/2014/main" id="{B93789C4-E366-42FB-B13D-BE8723125102}"/>
              </a:ext>
            </a:extLst>
          </p:cNvPr>
          <p:cNvSpPr txBox="1"/>
          <p:nvPr/>
        </p:nvSpPr>
        <p:spPr>
          <a:xfrm>
            <a:off x="374148" y="2125980"/>
            <a:ext cx="3868042" cy="4206240"/>
          </a:xfrm>
          <a:prstGeom prst="rect">
            <a:avLst/>
          </a:prstGeom>
        </p:spPr>
        <p:txBody>
          <a:bodyPr vert="horz" lIns="91440" tIns="45720" rIns="91440" bIns="45720" rtlCol="0">
            <a:normAutofit/>
          </a:bodyPr>
          <a:lstStyle/>
          <a:p>
            <a:pPr marL="502920" indent="-342900" defTabSz="914400">
              <a:lnSpc>
                <a:spcPct val="90000"/>
              </a:lnSpc>
              <a:spcAft>
                <a:spcPts val="600"/>
              </a:spcAft>
              <a:buClr>
                <a:schemeClr val="tx1"/>
              </a:buClr>
              <a:buFont typeface="+mj-lt"/>
              <a:buAutoNum type="arabicPeriod"/>
            </a:pPr>
            <a:r>
              <a:rPr lang="en-US" dirty="0">
                <a:solidFill>
                  <a:schemeClr val="bg1"/>
                </a:solidFill>
              </a:rPr>
              <a:t>Connect your GND/5V from the Arduino to the breadboard.</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LED cathode to ground</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220 Ohm resistor to the anode end of the LED</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other end of the resistor to a digital pin, in my case I chose digital pin #3</a:t>
            </a:r>
          </a:p>
          <a:p>
            <a:pPr marL="502920" indent="-342900" defTabSz="914400">
              <a:lnSpc>
                <a:spcPct val="90000"/>
              </a:lnSpc>
              <a:spcAft>
                <a:spcPts val="600"/>
              </a:spcAft>
              <a:buClr>
                <a:schemeClr val="tx1"/>
              </a:buClr>
              <a:buFont typeface="+mj-lt"/>
              <a:buAutoNum type="arabicPeriod"/>
            </a:pPr>
            <a:r>
              <a:rPr lang="en-US" dirty="0">
                <a:solidFill>
                  <a:schemeClr val="bg1"/>
                </a:solidFill>
              </a:rPr>
              <a:t>I chose 3 because we will be using </a:t>
            </a:r>
            <a:r>
              <a:rPr lang="en-US" dirty="0" err="1">
                <a:solidFill>
                  <a:schemeClr val="bg1"/>
                </a:solidFill>
              </a:rPr>
              <a:t>analogWrite</a:t>
            </a:r>
            <a:r>
              <a:rPr lang="en-US" dirty="0">
                <a:solidFill>
                  <a:schemeClr val="bg1"/>
                </a:solidFill>
              </a:rPr>
              <a:t>() instead of digitalWrite(). </a:t>
            </a:r>
            <a:r>
              <a:rPr lang="en-US" dirty="0" err="1">
                <a:solidFill>
                  <a:schemeClr val="bg1"/>
                </a:solidFill>
              </a:rPr>
              <a:t>AnalogWrite</a:t>
            </a:r>
            <a:r>
              <a:rPr lang="en-US" dirty="0">
                <a:solidFill>
                  <a:schemeClr val="bg1"/>
                </a:solidFill>
              </a:rPr>
              <a:t> works best on pins 3, 5, 6, 9, 10 and 11.</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Picture 6" descr="A circuit board&#10;&#10;Description automatically generated">
            <a:extLst>
              <a:ext uri="{FF2B5EF4-FFF2-40B4-BE49-F238E27FC236}">
                <a16:creationId xmlns:a16="http://schemas.microsoft.com/office/drawing/2014/main" id="{677E448D-EB5B-43F1-BF7C-BFB0FF32DB8D}"/>
              </a:ext>
            </a:extLst>
          </p:cNvPr>
          <p:cNvPicPr>
            <a:picLocks noChangeAspect="1"/>
          </p:cNvPicPr>
          <p:nvPr/>
        </p:nvPicPr>
        <p:blipFill>
          <a:blip r:embed="rId2"/>
          <a:stretch>
            <a:fillRect/>
          </a:stretch>
        </p:blipFill>
        <p:spPr>
          <a:xfrm>
            <a:off x="4939428" y="1390053"/>
            <a:ext cx="6440161" cy="4555598"/>
          </a:xfrm>
          <a:prstGeom prst="rect">
            <a:avLst/>
          </a:prstGeom>
        </p:spPr>
      </p:pic>
    </p:spTree>
    <p:extLst>
      <p:ext uri="{BB962C8B-B14F-4D97-AF65-F5344CB8AC3E}">
        <p14:creationId xmlns:p14="http://schemas.microsoft.com/office/powerpoint/2010/main" val="2663000659"/>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25E-BCBB-4690-9AAA-A7EA381607EC}"/>
              </a:ext>
            </a:extLst>
          </p:cNvPr>
          <p:cNvSpPr>
            <a:spLocks noGrp="1"/>
          </p:cNvSpPr>
          <p:nvPr>
            <p:ph type="title"/>
          </p:nvPr>
        </p:nvSpPr>
        <p:spPr>
          <a:xfrm>
            <a:off x="1202919" y="284176"/>
            <a:ext cx="9784080" cy="1508760"/>
          </a:xfrm>
        </p:spPr>
        <p:txBody>
          <a:bodyPr/>
          <a:lstStyle/>
          <a:p>
            <a:r>
              <a:rPr lang="en-US"/>
              <a:t>Project #2 - programming</a:t>
            </a:r>
            <a:endParaRPr lang="en-US" dirty="0"/>
          </a:p>
        </p:txBody>
      </p:sp>
      <p:sp>
        <p:nvSpPr>
          <p:cNvPr id="6" name="TextBox 5">
            <a:extLst>
              <a:ext uri="{FF2B5EF4-FFF2-40B4-BE49-F238E27FC236}">
                <a16:creationId xmlns:a16="http://schemas.microsoft.com/office/drawing/2014/main" id="{419DAD89-016B-4F04-B69B-E82ACDECB3C5}"/>
              </a:ext>
            </a:extLst>
          </p:cNvPr>
          <p:cNvSpPr txBox="1"/>
          <p:nvPr/>
        </p:nvSpPr>
        <p:spPr>
          <a:xfrm>
            <a:off x="5991497" y="2451794"/>
            <a:ext cx="5982789" cy="3693319"/>
          </a:xfrm>
          <a:prstGeom prst="rect">
            <a:avLst/>
          </a:prstGeom>
          <a:noFill/>
        </p:spPr>
        <p:txBody>
          <a:bodyPr wrap="square" rtlCol="0">
            <a:spAutoFit/>
          </a:bodyPr>
          <a:lstStyle/>
          <a:p>
            <a:pPr marL="342900" indent="-342900">
              <a:buAutoNum type="arabicPeriod"/>
            </a:pPr>
            <a:r>
              <a:rPr lang="en-US" dirty="0"/>
              <a:t>First I create 3 int variables, one two store the pin the LED in connected to, a brightness counter, and the increment.</a:t>
            </a:r>
          </a:p>
          <a:p>
            <a:pPr marL="342900" indent="-342900">
              <a:buAutoNum type="arabicPeriod"/>
            </a:pPr>
            <a:r>
              <a:rPr lang="en-US" dirty="0"/>
              <a:t>I then set the pinMode to OUTPUT on </a:t>
            </a:r>
            <a:r>
              <a:rPr lang="en-US" dirty="0" err="1"/>
              <a:t>ledPin</a:t>
            </a:r>
            <a:r>
              <a:rPr lang="en-US" dirty="0"/>
              <a:t> (digital pin #3) </a:t>
            </a:r>
          </a:p>
          <a:p>
            <a:pPr marL="342900" indent="-342900">
              <a:buAutoNum type="arabicPeriod"/>
            </a:pPr>
            <a:r>
              <a:rPr lang="en-US" dirty="0"/>
              <a:t>Within the loop I use </a:t>
            </a:r>
            <a:r>
              <a:rPr lang="en-US" dirty="0" err="1"/>
              <a:t>analogWrite</a:t>
            </a:r>
            <a:r>
              <a:rPr lang="en-US" dirty="0"/>
              <a:t>() instead of digitalWrite since it allows to change the brightness of an LED.</a:t>
            </a:r>
          </a:p>
          <a:p>
            <a:pPr marL="342900" indent="-342900">
              <a:buAutoNum type="arabicPeriod"/>
            </a:pPr>
            <a:r>
              <a:rPr lang="en-US" dirty="0"/>
              <a:t>I then increment the brightness by the increment. (+= is a shorter way to adding to a #</a:t>
            </a:r>
          </a:p>
          <a:p>
            <a:pPr marL="342900" indent="-342900">
              <a:buAutoNum type="arabicPeriod"/>
            </a:pPr>
            <a:r>
              <a:rPr lang="en-US" dirty="0"/>
              <a:t>Then I check if the brightness is equal to || (or) 255 then revert the increment, by setting it to negative of itself.</a:t>
            </a:r>
          </a:p>
          <a:p>
            <a:pPr marL="342900" indent="-342900">
              <a:buAutoNum type="arabicPeriod"/>
            </a:pPr>
            <a:r>
              <a:rPr lang="en-US" dirty="0"/>
              <a:t>I then delay the loop by 30 milliseconds, this number can be changed around, but 30 seems to be the best to see the fading affect.</a:t>
            </a:r>
          </a:p>
        </p:txBody>
      </p:sp>
      <p:pic>
        <p:nvPicPr>
          <p:cNvPr id="5" name="Picture 4" descr="A screenshot of a cell phone&#10;&#10;Description automatically generated">
            <a:extLst>
              <a:ext uri="{FF2B5EF4-FFF2-40B4-BE49-F238E27FC236}">
                <a16:creationId xmlns:a16="http://schemas.microsoft.com/office/drawing/2014/main" id="{EDEB65CA-112A-4F70-B22D-80444777E743}"/>
              </a:ext>
            </a:extLst>
          </p:cNvPr>
          <p:cNvPicPr>
            <a:picLocks noChangeAspect="1"/>
          </p:cNvPicPr>
          <p:nvPr/>
        </p:nvPicPr>
        <p:blipFill>
          <a:blip r:embed="rId2"/>
          <a:stretch>
            <a:fillRect/>
          </a:stretch>
        </p:blipFill>
        <p:spPr>
          <a:xfrm>
            <a:off x="557153" y="2024695"/>
            <a:ext cx="4863932" cy="4638053"/>
          </a:xfrm>
          <a:prstGeom prst="rect">
            <a:avLst/>
          </a:prstGeom>
        </p:spPr>
      </p:pic>
    </p:spTree>
    <p:extLst>
      <p:ext uri="{BB962C8B-B14F-4D97-AF65-F5344CB8AC3E}">
        <p14:creationId xmlns:p14="http://schemas.microsoft.com/office/powerpoint/2010/main" val="1022890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3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2">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34">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608C1-FCF7-4D47-A406-89CAB10E9E8A}"/>
              </a:ext>
            </a:extLst>
          </p:cNvPr>
          <p:cNvSpPr>
            <a:spLocks noGrp="1"/>
          </p:cNvSpPr>
          <p:nvPr>
            <p:ph type="title"/>
          </p:nvPr>
        </p:nvSpPr>
        <p:spPr>
          <a:xfrm>
            <a:off x="5297761" y="643467"/>
            <a:ext cx="6250769" cy="5571066"/>
          </a:xfrm>
        </p:spPr>
        <p:txBody>
          <a:bodyPr vert="horz" lIns="91440" tIns="45720" rIns="91440" bIns="45720" rtlCol="0" anchor="ctr">
            <a:normAutofit/>
          </a:bodyPr>
          <a:lstStyle/>
          <a:p>
            <a:pPr algn="l"/>
            <a:r>
              <a:rPr lang="en-US" dirty="0">
                <a:solidFill>
                  <a:schemeClr val="tx1"/>
                </a:solidFill>
              </a:rPr>
              <a:t>Project #3 </a:t>
            </a:r>
          </a:p>
        </p:txBody>
      </p:sp>
      <p:sp>
        <p:nvSpPr>
          <p:cNvPr id="4" name="Text Placeholder 3">
            <a:extLst>
              <a:ext uri="{FF2B5EF4-FFF2-40B4-BE49-F238E27FC236}">
                <a16:creationId xmlns:a16="http://schemas.microsoft.com/office/drawing/2014/main" id="{BA1641A9-CEDF-4F19-AC35-A9AF59C034B0}"/>
              </a:ext>
            </a:extLst>
          </p:cNvPr>
          <p:cNvSpPr>
            <a:spLocks noGrp="1"/>
          </p:cNvSpPr>
          <p:nvPr>
            <p:ph type="body" idx="1"/>
          </p:nvPr>
        </p:nvSpPr>
        <p:spPr>
          <a:xfrm>
            <a:off x="363894" y="1027611"/>
            <a:ext cx="3646935" cy="5186922"/>
          </a:xfrm>
        </p:spPr>
        <p:txBody>
          <a:bodyPr vert="horz" lIns="91440" tIns="45720" rIns="91440" bIns="45720" rtlCol="0" anchor="ctr">
            <a:normAutofit/>
          </a:bodyPr>
          <a:lstStyle/>
          <a:p>
            <a:pPr algn="l"/>
            <a:r>
              <a:rPr lang="en-US" sz="2400" dirty="0">
                <a:solidFill>
                  <a:schemeClr val="bg1"/>
                </a:solidFill>
              </a:rPr>
              <a:t>Read a push button input</a:t>
            </a:r>
          </a:p>
          <a:p>
            <a:pPr algn="l"/>
            <a:endParaRPr lang="en-US" sz="2400" dirty="0">
              <a:solidFill>
                <a:schemeClr val="bg1"/>
              </a:solidFill>
            </a:endParaRPr>
          </a:p>
          <a:p>
            <a:pPr algn="l"/>
            <a:r>
              <a:rPr lang="en-US" sz="2400" dirty="0">
                <a:solidFill>
                  <a:schemeClr val="bg1"/>
                </a:solidFill>
              </a:rPr>
              <a:t>Items Needed: </a:t>
            </a:r>
          </a:p>
          <a:p>
            <a:pPr marL="342900" indent="-342900" algn="l">
              <a:buFont typeface="Arial" panose="020B0604020202020204" pitchFamily="34" charset="0"/>
              <a:buChar char="•"/>
            </a:pPr>
            <a:r>
              <a:rPr lang="en-US" sz="2400" dirty="0">
                <a:solidFill>
                  <a:schemeClr val="bg1"/>
                </a:solidFill>
              </a:rPr>
              <a:t>An Arduino</a:t>
            </a:r>
          </a:p>
          <a:p>
            <a:pPr marL="342900" indent="-342900" algn="l">
              <a:buFont typeface="Arial" panose="020B0604020202020204" pitchFamily="34" charset="0"/>
              <a:buChar char="•"/>
            </a:pPr>
            <a:r>
              <a:rPr lang="en-US" sz="2400" dirty="0">
                <a:solidFill>
                  <a:schemeClr val="bg1"/>
                </a:solidFill>
              </a:rPr>
              <a:t>A Breadboard</a:t>
            </a:r>
          </a:p>
          <a:p>
            <a:pPr marL="342900" indent="-342900" algn="l">
              <a:buFont typeface="Arial" panose="020B0604020202020204" pitchFamily="34" charset="0"/>
              <a:buChar char="•"/>
            </a:pPr>
            <a:r>
              <a:rPr lang="en-US" sz="2400" dirty="0">
                <a:solidFill>
                  <a:schemeClr val="bg1"/>
                </a:solidFill>
              </a:rPr>
              <a:t>A 10k resistor</a:t>
            </a:r>
          </a:p>
          <a:p>
            <a:pPr marL="342900" indent="-342900" algn="l">
              <a:buFont typeface="Arial" panose="020B0604020202020204" pitchFamily="34" charset="0"/>
              <a:buChar char="•"/>
            </a:pPr>
            <a:r>
              <a:rPr lang="en-US" sz="2400" dirty="0">
                <a:solidFill>
                  <a:schemeClr val="bg1"/>
                </a:solidFill>
              </a:rPr>
              <a:t>Jumper  Wires</a:t>
            </a:r>
          </a:p>
          <a:p>
            <a:pPr marL="342900" indent="-342900" algn="l">
              <a:buFont typeface="Arial" panose="020B0604020202020204" pitchFamily="34" charset="0"/>
              <a:buChar char="•"/>
            </a:pPr>
            <a:r>
              <a:rPr lang="en-US" sz="2400" dirty="0">
                <a:solidFill>
                  <a:schemeClr val="bg1"/>
                </a:solidFill>
              </a:rPr>
              <a:t>A push button</a:t>
            </a:r>
          </a:p>
          <a:p>
            <a:pPr algn="l"/>
            <a:endParaRPr lang="en-US" sz="2400" dirty="0">
              <a:solidFill>
                <a:schemeClr val="bg1"/>
              </a:solidFill>
            </a:endParaRPr>
          </a:p>
          <a:p>
            <a:pPr algn="l"/>
            <a:endParaRPr lang="en-US" sz="2400" dirty="0">
              <a:solidFill>
                <a:schemeClr val="bg1"/>
              </a:solidFill>
            </a:endParaRPr>
          </a:p>
        </p:txBody>
      </p:sp>
    </p:spTree>
    <p:extLst>
      <p:ext uri="{BB962C8B-B14F-4D97-AF65-F5344CB8AC3E}">
        <p14:creationId xmlns:p14="http://schemas.microsoft.com/office/powerpoint/2010/main" val="1146040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45D013-008E-4215-9CB1-91419B0D103C}"/>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dirty="0">
                <a:solidFill>
                  <a:schemeClr val="tx2"/>
                </a:solidFill>
              </a:rPr>
              <a:t>Project #3 - Wiring</a:t>
            </a:r>
          </a:p>
        </p:txBody>
      </p:sp>
      <p:sp>
        <p:nvSpPr>
          <p:cNvPr id="8" name="TextBox 7">
            <a:extLst>
              <a:ext uri="{FF2B5EF4-FFF2-40B4-BE49-F238E27FC236}">
                <a16:creationId xmlns:a16="http://schemas.microsoft.com/office/drawing/2014/main" id="{B93789C4-E366-42FB-B13D-BE8723125102}"/>
              </a:ext>
            </a:extLst>
          </p:cNvPr>
          <p:cNvSpPr txBox="1"/>
          <p:nvPr/>
        </p:nvSpPr>
        <p:spPr>
          <a:xfrm>
            <a:off x="374148" y="2125980"/>
            <a:ext cx="3868042" cy="4206240"/>
          </a:xfrm>
          <a:prstGeom prst="rect">
            <a:avLst/>
          </a:prstGeom>
        </p:spPr>
        <p:txBody>
          <a:bodyPr vert="horz" lIns="91440" tIns="45720" rIns="91440" bIns="45720" rtlCol="0">
            <a:normAutofit/>
          </a:bodyPr>
          <a:lstStyle/>
          <a:p>
            <a:pPr marL="502920" indent="-342900" defTabSz="914400">
              <a:lnSpc>
                <a:spcPct val="90000"/>
              </a:lnSpc>
              <a:spcAft>
                <a:spcPts val="600"/>
              </a:spcAft>
              <a:buClr>
                <a:schemeClr val="tx1"/>
              </a:buClr>
              <a:buFont typeface="+mj-lt"/>
              <a:buAutoNum type="arabicPeriod"/>
            </a:pPr>
            <a:r>
              <a:rPr lang="en-US" dirty="0">
                <a:solidFill>
                  <a:schemeClr val="bg1"/>
                </a:solidFill>
              </a:rPr>
              <a:t>Connect your GND/5V from the Arduino to the breadboard.</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button left pin of the push button to +5v</a:t>
            </a:r>
          </a:p>
          <a:p>
            <a:pPr marL="502920" indent="-342900" defTabSz="914400">
              <a:lnSpc>
                <a:spcPct val="90000"/>
              </a:lnSpc>
              <a:spcAft>
                <a:spcPts val="600"/>
              </a:spcAft>
              <a:buClr>
                <a:schemeClr val="tx1"/>
              </a:buClr>
              <a:buFont typeface="+mj-lt"/>
              <a:buAutoNum type="arabicPeriod"/>
            </a:pPr>
            <a:r>
              <a:rPr lang="en-US" dirty="0">
                <a:solidFill>
                  <a:schemeClr val="bg1"/>
                </a:solidFill>
              </a:rPr>
              <a:t>Using a 10k resistor connect the bottom right pin of the push button to ground.</a:t>
            </a:r>
          </a:p>
          <a:p>
            <a:pPr marL="502920" indent="-342900" defTabSz="914400">
              <a:lnSpc>
                <a:spcPct val="90000"/>
              </a:lnSpc>
              <a:spcAft>
                <a:spcPts val="600"/>
              </a:spcAft>
              <a:buClr>
                <a:schemeClr val="tx1"/>
              </a:buClr>
              <a:buFont typeface="+mj-lt"/>
              <a:buAutoNum type="arabicPeriod"/>
            </a:pPr>
            <a:r>
              <a:rPr lang="en-US" dirty="0">
                <a:solidFill>
                  <a:schemeClr val="bg1"/>
                </a:solidFill>
              </a:rPr>
              <a:t>Now connect the top right pin of the push button to a digital pin, I chose digital pin #1 for this example.</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3" name="Picture 2" descr="A circuit board&#10;&#10;Description automatically generated">
            <a:extLst>
              <a:ext uri="{FF2B5EF4-FFF2-40B4-BE49-F238E27FC236}">
                <a16:creationId xmlns:a16="http://schemas.microsoft.com/office/drawing/2014/main" id="{DA213325-10B1-449E-B07C-544EE27333C9}"/>
              </a:ext>
            </a:extLst>
          </p:cNvPr>
          <p:cNvPicPr>
            <a:picLocks noChangeAspect="1"/>
          </p:cNvPicPr>
          <p:nvPr/>
        </p:nvPicPr>
        <p:blipFill>
          <a:blip r:embed="rId2"/>
          <a:stretch>
            <a:fillRect/>
          </a:stretch>
        </p:blipFill>
        <p:spPr>
          <a:xfrm>
            <a:off x="4990486" y="831699"/>
            <a:ext cx="6496015" cy="5500521"/>
          </a:xfrm>
          <a:prstGeom prst="rect">
            <a:avLst/>
          </a:prstGeom>
        </p:spPr>
      </p:pic>
    </p:spTree>
    <p:extLst>
      <p:ext uri="{BB962C8B-B14F-4D97-AF65-F5344CB8AC3E}">
        <p14:creationId xmlns:p14="http://schemas.microsoft.com/office/powerpoint/2010/main" val="401714042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332556-5690-4445-99DC-EE803D405052}"/>
              </a:ext>
            </a:extLst>
          </p:cNvPr>
          <p:cNvSpPr>
            <a:spLocks noGrp="1"/>
          </p:cNvSpPr>
          <p:nvPr>
            <p:ph type="title"/>
          </p:nvPr>
        </p:nvSpPr>
        <p:spPr/>
        <p:txBody>
          <a:bodyPr/>
          <a:lstStyle/>
          <a:p>
            <a:r>
              <a:rPr lang="en-US" dirty="0"/>
              <a:t>Step 1: plug in your Arduino</a:t>
            </a:r>
          </a:p>
        </p:txBody>
      </p:sp>
      <p:sp>
        <p:nvSpPr>
          <p:cNvPr id="7" name="Content Placeholder 6">
            <a:extLst>
              <a:ext uri="{FF2B5EF4-FFF2-40B4-BE49-F238E27FC236}">
                <a16:creationId xmlns:a16="http://schemas.microsoft.com/office/drawing/2014/main" id="{972CF3E1-7CDB-4ED4-834B-4C78EEF4F99D}"/>
              </a:ext>
            </a:extLst>
          </p:cNvPr>
          <p:cNvSpPr>
            <a:spLocks noGrp="1"/>
          </p:cNvSpPr>
          <p:nvPr>
            <p:ph idx="1"/>
          </p:nvPr>
        </p:nvSpPr>
        <p:spPr/>
        <p:txBody>
          <a:bodyPr/>
          <a:lstStyle/>
          <a:p>
            <a:pPr marL="0" indent="0">
              <a:buNone/>
            </a:pPr>
            <a:r>
              <a:rPr lang="en-US" dirty="0"/>
              <a:t>When you plug your Arduino board into the computer, verify that the Arduino lights up. The led next to the `UNO` writing should turn on.</a:t>
            </a:r>
          </a:p>
        </p:txBody>
      </p:sp>
      <p:pic>
        <p:nvPicPr>
          <p:cNvPr id="9" name="Picture 8">
            <a:extLst>
              <a:ext uri="{FF2B5EF4-FFF2-40B4-BE49-F238E27FC236}">
                <a16:creationId xmlns:a16="http://schemas.microsoft.com/office/drawing/2014/main" id="{E6744261-8216-4B34-9194-B256A7EA41B6}"/>
              </a:ext>
            </a:extLst>
          </p:cNvPr>
          <p:cNvPicPr>
            <a:picLocks noChangeAspect="1"/>
          </p:cNvPicPr>
          <p:nvPr/>
        </p:nvPicPr>
        <p:blipFill>
          <a:blip r:embed="rId2"/>
          <a:stretch>
            <a:fillRect/>
          </a:stretch>
        </p:blipFill>
        <p:spPr>
          <a:xfrm>
            <a:off x="5154133" y="3487723"/>
            <a:ext cx="3192273" cy="2274809"/>
          </a:xfrm>
          <a:prstGeom prst="rect">
            <a:avLst/>
          </a:prstGeom>
        </p:spPr>
      </p:pic>
      <p:sp>
        <p:nvSpPr>
          <p:cNvPr id="10" name="Arrow: Right 9">
            <a:extLst>
              <a:ext uri="{FF2B5EF4-FFF2-40B4-BE49-F238E27FC236}">
                <a16:creationId xmlns:a16="http://schemas.microsoft.com/office/drawing/2014/main" id="{F721448A-B9B3-4090-933C-164BB4BE6732}"/>
              </a:ext>
            </a:extLst>
          </p:cNvPr>
          <p:cNvSpPr/>
          <p:nvPr/>
        </p:nvSpPr>
        <p:spPr>
          <a:xfrm>
            <a:off x="3329085" y="3811077"/>
            <a:ext cx="1619075" cy="633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3FA7AF3-D8B6-4D62-8B58-6B9AC4ECB6CF}"/>
              </a:ext>
            </a:extLst>
          </p:cNvPr>
          <p:cNvSpPr txBox="1"/>
          <p:nvPr/>
        </p:nvSpPr>
        <p:spPr>
          <a:xfrm>
            <a:off x="391598" y="3798115"/>
            <a:ext cx="2974934" cy="646331"/>
          </a:xfrm>
          <a:prstGeom prst="rect">
            <a:avLst/>
          </a:prstGeom>
          <a:noFill/>
        </p:spPr>
        <p:txBody>
          <a:bodyPr wrap="square" rtlCol="0">
            <a:spAutoFit/>
          </a:bodyPr>
          <a:lstStyle/>
          <a:p>
            <a:r>
              <a:rPr lang="en-US" dirty="0"/>
              <a:t>You should be connecting your Arduino using this port.</a:t>
            </a:r>
          </a:p>
        </p:txBody>
      </p:sp>
      <p:sp>
        <p:nvSpPr>
          <p:cNvPr id="12" name="Arrow: Left 11">
            <a:extLst>
              <a:ext uri="{FF2B5EF4-FFF2-40B4-BE49-F238E27FC236}">
                <a16:creationId xmlns:a16="http://schemas.microsoft.com/office/drawing/2014/main" id="{EF93400E-6B7F-4C6F-9A65-5FFF4568098C}"/>
              </a:ext>
            </a:extLst>
          </p:cNvPr>
          <p:cNvSpPr/>
          <p:nvPr/>
        </p:nvSpPr>
        <p:spPr>
          <a:xfrm>
            <a:off x="8137321" y="4110983"/>
            <a:ext cx="1702965" cy="1841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2A63526-166E-4ECA-B8FC-F885AFAE28CB}"/>
              </a:ext>
            </a:extLst>
          </p:cNvPr>
          <p:cNvSpPr txBox="1"/>
          <p:nvPr/>
        </p:nvSpPr>
        <p:spPr>
          <a:xfrm>
            <a:off x="9915787" y="3879907"/>
            <a:ext cx="2276213" cy="646331"/>
          </a:xfrm>
          <a:prstGeom prst="rect">
            <a:avLst/>
          </a:prstGeom>
          <a:noFill/>
        </p:spPr>
        <p:txBody>
          <a:bodyPr wrap="square" rtlCol="0">
            <a:spAutoFit/>
          </a:bodyPr>
          <a:lstStyle/>
          <a:p>
            <a:r>
              <a:rPr lang="en-US" dirty="0"/>
              <a:t>This light should be on once you plug it in.</a:t>
            </a:r>
          </a:p>
        </p:txBody>
      </p:sp>
    </p:spTree>
    <p:extLst>
      <p:ext uri="{BB962C8B-B14F-4D97-AF65-F5344CB8AC3E}">
        <p14:creationId xmlns:p14="http://schemas.microsoft.com/office/powerpoint/2010/main" val="2766841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25E-BCBB-4690-9AAA-A7EA381607EC}"/>
              </a:ext>
            </a:extLst>
          </p:cNvPr>
          <p:cNvSpPr>
            <a:spLocks noGrp="1"/>
          </p:cNvSpPr>
          <p:nvPr>
            <p:ph type="title"/>
          </p:nvPr>
        </p:nvSpPr>
        <p:spPr>
          <a:xfrm>
            <a:off x="1202919" y="284176"/>
            <a:ext cx="9784080" cy="1508760"/>
          </a:xfrm>
        </p:spPr>
        <p:txBody>
          <a:bodyPr/>
          <a:lstStyle/>
          <a:p>
            <a:r>
              <a:rPr lang="en-US" dirty="0"/>
              <a:t>Project #3 - programming</a:t>
            </a:r>
          </a:p>
        </p:txBody>
      </p:sp>
      <p:sp>
        <p:nvSpPr>
          <p:cNvPr id="6" name="TextBox 5">
            <a:extLst>
              <a:ext uri="{FF2B5EF4-FFF2-40B4-BE49-F238E27FC236}">
                <a16:creationId xmlns:a16="http://schemas.microsoft.com/office/drawing/2014/main" id="{419DAD89-016B-4F04-B69B-E82ACDECB3C5}"/>
              </a:ext>
            </a:extLst>
          </p:cNvPr>
          <p:cNvSpPr txBox="1"/>
          <p:nvPr/>
        </p:nvSpPr>
        <p:spPr>
          <a:xfrm>
            <a:off x="6223518" y="2451794"/>
            <a:ext cx="5741437" cy="3693319"/>
          </a:xfrm>
          <a:prstGeom prst="rect">
            <a:avLst/>
          </a:prstGeom>
          <a:noFill/>
        </p:spPr>
        <p:txBody>
          <a:bodyPr wrap="square" rtlCol="0">
            <a:spAutoFit/>
          </a:bodyPr>
          <a:lstStyle/>
          <a:p>
            <a:pPr marL="342900" indent="-342900">
              <a:buAutoNum type="arabicPeriod"/>
            </a:pPr>
            <a:r>
              <a:rPr lang="en-US" dirty="0"/>
              <a:t>I first created two int variables, one to store which pin the button is connected to, and one to store the value of the button.</a:t>
            </a:r>
          </a:p>
          <a:p>
            <a:pPr marL="342900" indent="-342900">
              <a:buAutoNum type="arabicPeriod"/>
            </a:pPr>
            <a:r>
              <a:rPr lang="en-US" dirty="0"/>
              <a:t>In the setup I set the pinMode of the `buttonPin` to an INPUT since we’re going to be reading data from the button. I also start the Serial Monitor (see slide 12) so we can output the buttonValue.</a:t>
            </a:r>
          </a:p>
          <a:p>
            <a:pPr marL="342900" indent="-342900">
              <a:buAutoNum type="arabicPeriod"/>
            </a:pPr>
            <a:r>
              <a:rPr lang="en-US" dirty="0"/>
              <a:t>Within the loop I set the buttonValue variable to the value of the button by using the digitalRead method, this will read a value on a specific pin (pin 1 in our case)</a:t>
            </a:r>
          </a:p>
          <a:p>
            <a:pPr marL="342900" indent="-342900">
              <a:buAutoNum type="arabicPeriod"/>
            </a:pPr>
            <a:r>
              <a:rPr lang="en-US" dirty="0"/>
              <a:t>Finally I print the value of `buttonValue` to the serial monitor, when the button isn’t being pressed it should print 0, when it’s being pressed it should print 1.</a:t>
            </a:r>
          </a:p>
        </p:txBody>
      </p:sp>
      <p:pic>
        <p:nvPicPr>
          <p:cNvPr id="4" name="Picture 3" descr="A screenshot of a cell phone&#10;&#10;Description automatically generated">
            <a:extLst>
              <a:ext uri="{FF2B5EF4-FFF2-40B4-BE49-F238E27FC236}">
                <a16:creationId xmlns:a16="http://schemas.microsoft.com/office/drawing/2014/main" id="{C78D4646-55B3-4532-A6DD-4AC28347EC72}"/>
              </a:ext>
            </a:extLst>
          </p:cNvPr>
          <p:cNvPicPr>
            <a:picLocks noChangeAspect="1"/>
          </p:cNvPicPr>
          <p:nvPr/>
        </p:nvPicPr>
        <p:blipFill>
          <a:blip r:embed="rId2"/>
          <a:stretch>
            <a:fillRect/>
          </a:stretch>
        </p:blipFill>
        <p:spPr>
          <a:xfrm>
            <a:off x="217714" y="2293173"/>
            <a:ext cx="5606742" cy="4122030"/>
          </a:xfrm>
          <a:prstGeom prst="rect">
            <a:avLst/>
          </a:prstGeom>
        </p:spPr>
      </p:pic>
    </p:spTree>
    <p:extLst>
      <p:ext uri="{BB962C8B-B14F-4D97-AF65-F5344CB8AC3E}">
        <p14:creationId xmlns:p14="http://schemas.microsoft.com/office/powerpoint/2010/main" val="207219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3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2">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34">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608C1-FCF7-4D47-A406-89CAB10E9E8A}"/>
              </a:ext>
            </a:extLst>
          </p:cNvPr>
          <p:cNvSpPr>
            <a:spLocks noGrp="1"/>
          </p:cNvSpPr>
          <p:nvPr>
            <p:ph type="title"/>
          </p:nvPr>
        </p:nvSpPr>
        <p:spPr>
          <a:xfrm>
            <a:off x="5297761" y="643467"/>
            <a:ext cx="6250769" cy="5571066"/>
          </a:xfrm>
        </p:spPr>
        <p:txBody>
          <a:bodyPr vert="horz" lIns="91440" tIns="45720" rIns="91440" bIns="45720" rtlCol="0" anchor="ctr">
            <a:normAutofit/>
          </a:bodyPr>
          <a:lstStyle/>
          <a:p>
            <a:pPr algn="l"/>
            <a:r>
              <a:rPr lang="en-US" dirty="0">
                <a:solidFill>
                  <a:schemeClr val="tx1"/>
                </a:solidFill>
              </a:rPr>
              <a:t>Project #4 </a:t>
            </a:r>
          </a:p>
        </p:txBody>
      </p:sp>
      <p:sp>
        <p:nvSpPr>
          <p:cNvPr id="4" name="Text Placeholder 3">
            <a:extLst>
              <a:ext uri="{FF2B5EF4-FFF2-40B4-BE49-F238E27FC236}">
                <a16:creationId xmlns:a16="http://schemas.microsoft.com/office/drawing/2014/main" id="{BA1641A9-CEDF-4F19-AC35-A9AF59C034B0}"/>
              </a:ext>
            </a:extLst>
          </p:cNvPr>
          <p:cNvSpPr>
            <a:spLocks noGrp="1"/>
          </p:cNvSpPr>
          <p:nvPr>
            <p:ph type="body" idx="1"/>
          </p:nvPr>
        </p:nvSpPr>
        <p:spPr>
          <a:xfrm>
            <a:off x="363894" y="1027611"/>
            <a:ext cx="3646935" cy="5186922"/>
          </a:xfrm>
        </p:spPr>
        <p:txBody>
          <a:bodyPr vert="horz" lIns="91440" tIns="45720" rIns="91440" bIns="45720" rtlCol="0" anchor="ctr">
            <a:normAutofit/>
          </a:bodyPr>
          <a:lstStyle/>
          <a:p>
            <a:pPr algn="l"/>
            <a:r>
              <a:rPr lang="en-US" sz="2400" dirty="0">
                <a:solidFill>
                  <a:schemeClr val="bg1"/>
                </a:solidFill>
              </a:rPr>
              <a:t>Read a push button input</a:t>
            </a:r>
          </a:p>
          <a:p>
            <a:pPr algn="l"/>
            <a:endParaRPr lang="en-US" sz="2400" dirty="0">
              <a:solidFill>
                <a:schemeClr val="bg1"/>
              </a:solidFill>
            </a:endParaRPr>
          </a:p>
          <a:p>
            <a:pPr algn="l"/>
            <a:r>
              <a:rPr lang="en-US" sz="2400" dirty="0">
                <a:solidFill>
                  <a:schemeClr val="bg1"/>
                </a:solidFill>
              </a:rPr>
              <a:t>Items Needed: </a:t>
            </a:r>
          </a:p>
          <a:p>
            <a:pPr marL="342900" indent="-342900" algn="l">
              <a:buFont typeface="Arial" panose="020B0604020202020204" pitchFamily="34" charset="0"/>
              <a:buChar char="•"/>
            </a:pPr>
            <a:r>
              <a:rPr lang="en-US" sz="2400" dirty="0">
                <a:solidFill>
                  <a:schemeClr val="bg1"/>
                </a:solidFill>
              </a:rPr>
              <a:t>An Arduino</a:t>
            </a:r>
          </a:p>
          <a:p>
            <a:pPr marL="342900" indent="-342900" algn="l">
              <a:buFont typeface="Arial" panose="020B0604020202020204" pitchFamily="34" charset="0"/>
              <a:buChar char="•"/>
            </a:pPr>
            <a:r>
              <a:rPr lang="en-US" sz="2400" dirty="0">
                <a:solidFill>
                  <a:schemeClr val="bg1"/>
                </a:solidFill>
              </a:rPr>
              <a:t>A Breadboard</a:t>
            </a:r>
          </a:p>
          <a:p>
            <a:pPr marL="342900" indent="-342900" algn="l">
              <a:buFont typeface="Arial" panose="020B0604020202020204" pitchFamily="34" charset="0"/>
              <a:buChar char="•"/>
            </a:pPr>
            <a:r>
              <a:rPr lang="en-US" sz="2400" dirty="0">
                <a:solidFill>
                  <a:schemeClr val="bg1"/>
                </a:solidFill>
              </a:rPr>
              <a:t>A 10k resistor</a:t>
            </a:r>
          </a:p>
          <a:p>
            <a:pPr marL="342900" indent="-342900" algn="l">
              <a:buFont typeface="Arial" panose="020B0604020202020204" pitchFamily="34" charset="0"/>
              <a:buChar char="•"/>
            </a:pPr>
            <a:r>
              <a:rPr lang="en-US" sz="2400" dirty="0">
                <a:solidFill>
                  <a:schemeClr val="bg1"/>
                </a:solidFill>
              </a:rPr>
              <a:t>Jumper  Wires</a:t>
            </a:r>
          </a:p>
          <a:p>
            <a:pPr marL="342900" indent="-342900" algn="l">
              <a:buFont typeface="Arial" panose="020B0604020202020204" pitchFamily="34" charset="0"/>
              <a:buChar char="•"/>
            </a:pPr>
            <a:r>
              <a:rPr lang="en-US" sz="2400" dirty="0">
                <a:solidFill>
                  <a:schemeClr val="bg1"/>
                </a:solidFill>
              </a:rPr>
              <a:t>A push button</a:t>
            </a:r>
          </a:p>
          <a:p>
            <a:pPr marL="342900" indent="-342900" algn="l">
              <a:buFont typeface="Arial" panose="020B0604020202020204" pitchFamily="34" charset="0"/>
              <a:buChar char="•"/>
            </a:pPr>
            <a:r>
              <a:rPr lang="en-US" sz="2400" dirty="0">
                <a:solidFill>
                  <a:schemeClr val="bg1"/>
                </a:solidFill>
              </a:rPr>
              <a:t>An LED</a:t>
            </a:r>
          </a:p>
          <a:p>
            <a:pPr algn="l"/>
            <a:endParaRPr lang="en-US" sz="2400" dirty="0">
              <a:solidFill>
                <a:schemeClr val="bg1"/>
              </a:solidFill>
            </a:endParaRPr>
          </a:p>
          <a:p>
            <a:pPr algn="l"/>
            <a:endParaRPr lang="en-US" sz="2400" dirty="0">
              <a:solidFill>
                <a:schemeClr val="bg1"/>
              </a:solidFill>
            </a:endParaRPr>
          </a:p>
        </p:txBody>
      </p:sp>
    </p:spTree>
    <p:extLst>
      <p:ext uri="{BB962C8B-B14F-4D97-AF65-F5344CB8AC3E}">
        <p14:creationId xmlns:p14="http://schemas.microsoft.com/office/powerpoint/2010/main" val="4011242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45D013-008E-4215-9CB1-91419B0D103C}"/>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dirty="0">
                <a:solidFill>
                  <a:schemeClr val="tx2"/>
                </a:solidFill>
              </a:rPr>
              <a:t>Project #4 - Wiring</a:t>
            </a:r>
          </a:p>
        </p:txBody>
      </p:sp>
      <p:sp>
        <p:nvSpPr>
          <p:cNvPr id="8" name="TextBox 7">
            <a:extLst>
              <a:ext uri="{FF2B5EF4-FFF2-40B4-BE49-F238E27FC236}">
                <a16:creationId xmlns:a16="http://schemas.microsoft.com/office/drawing/2014/main" id="{B93789C4-E366-42FB-B13D-BE8723125102}"/>
              </a:ext>
            </a:extLst>
          </p:cNvPr>
          <p:cNvSpPr txBox="1"/>
          <p:nvPr/>
        </p:nvSpPr>
        <p:spPr>
          <a:xfrm>
            <a:off x="374148" y="2125980"/>
            <a:ext cx="3868042" cy="4206240"/>
          </a:xfrm>
          <a:prstGeom prst="rect">
            <a:avLst/>
          </a:prstGeom>
        </p:spPr>
        <p:txBody>
          <a:bodyPr vert="horz" lIns="91440" tIns="45720" rIns="91440" bIns="45720" rtlCol="0">
            <a:normAutofit/>
          </a:bodyPr>
          <a:lstStyle/>
          <a:p>
            <a:pPr marL="502920" indent="-342900" defTabSz="914400">
              <a:lnSpc>
                <a:spcPct val="90000"/>
              </a:lnSpc>
              <a:spcAft>
                <a:spcPts val="600"/>
              </a:spcAft>
              <a:buClr>
                <a:schemeClr val="tx1"/>
              </a:buClr>
              <a:buFont typeface="+mj-lt"/>
              <a:buAutoNum type="arabicPeriod"/>
            </a:pPr>
            <a:r>
              <a:rPr lang="en-US" dirty="0">
                <a:solidFill>
                  <a:schemeClr val="bg1"/>
                </a:solidFill>
              </a:rPr>
              <a:t>Connect your GND/5V from the Arduino to the breadboard.</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bottom left pin of the push button to +5v</a:t>
            </a:r>
          </a:p>
          <a:p>
            <a:pPr marL="502920" indent="-342900" defTabSz="914400">
              <a:lnSpc>
                <a:spcPct val="90000"/>
              </a:lnSpc>
              <a:spcAft>
                <a:spcPts val="600"/>
              </a:spcAft>
              <a:buClr>
                <a:schemeClr val="tx1"/>
              </a:buClr>
              <a:buFont typeface="+mj-lt"/>
              <a:buAutoNum type="arabicPeriod"/>
            </a:pPr>
            <a:r>
              <a:rPr lang="en-US" dirty="0">
                <a:solidFill>
                  <a:schemeClr val="bg1"/>
                </a:solidFill>
              </a:rPr>
              <a:t>Using a 10k resistor connect the bottom right pin of the push button to ground.</a:t>
            </a:r>
          </a:p>
          <a:p>
            <a:pPr marL="502920" indent="-342900" defTabSz="914400">
              <a:lnSpc>
                <a:spcPct val="90000"/>
              </a:lnSpc>
              <a:spcAft>
                <a:spcPts val="600"/>
              </a:spcAft>
              <a:buClr>
                <a:schemeClr val="tx1"/>
              </a:buClr>
              <a:buFont typeface="+mj-lt"/>
              <a:buAutoNum type="arabicPeriod"/>
            </a:pPr>
            <a:r>
              <a:rPr lang="en-US" dirty="0">
                <a:solidFill>
                  <a:schemeClr val="bg1"/>
                </a:solidFill>
              </a:rPr>
              <a:t>Now connect the top right pin of the push button to a digital pin, I chose digital pin #1 for this example.</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LED Cathode to ground.</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LED Anode to a digital pin, I chose digital pin #2</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A circuit board&#10;&#10;Description automatically generated">
            <a:extLst>
              <a:ext uri="{FF2B5EF4-FFF2-40B4-BE49-F238E27FC236}">
                <a16:creationId xmlns:a16="http://schemas.microsoft.com/office/drawing/2014/main" id="{BC9E0EF4-2E0B-4A31-A400-5D90ABCB01CF}"/>
              </a:ext>
            </a:extLst>
          </p:cNvPr>
          <p:cNvPicPr>
            <a:picLocks noChangeAspect="1"/>
          </p:cNvPicPr>
          <p:nvPr/>
        </p:nvPicPr>
        <p:blipFill>
          <a:blip r:embed="rId2"/>
          <a:stretch>
            <a:fillRect/>
          </a:stretch>
        </p:blipFill>
        <p:spPr>
          <a:xfrm>
            <a:off x="4913033" y="782907"/>
            <a:ext cx="6904819" cy="5618127"/>
          </a:xfrm>
          <a:prstGeom prst="rect">
            <a:avLst/>
          </a:prstGeom>
        </p:spPr>
      </p:pic>
    </p:spTree>
    <p:extLst>
      <p:ext uri="{BB962C8B-B14F-4D97-AF65-F5344CB8AC3E}">
        <p14:creationId xmlns:p14="http://schemas.microsoft.com/office/powerpoint/2010/main" val="2284569053"/>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25E-BCBB-4690-9AAA-A7EA381607EC}"/>
              </a:ext>
            </a:extLst>
          </p:cNvPr>
          <p:cNvSpPr>
            <a:spLocks noGrp="1"/>
          </p:cNvSpPr>
          <p:nvPr>
            <p:ph type="title"/>
          </p:nvPr>
        </p:nvSpPr>
        <p:spPr>
          <a:xfrm>
            <a:off x="1202919" y="284176"/>
            <a:ext cx="9784080" cy="1508760"/>
          </a:xfrm>
        </p:spPr>
        <p:txBody>
          <a:bodyPr/>
          <a:lstStyle/>
          <a:p>
            <a:r>
              <a:rPr lang="en-US" dirty="0"/>
              <a:t>Project #4 - programming</a:t>
            </a:r>
          </a:p>
        </p:txBody>
      </p:sp>
      <p:pic>
        <p:nvPicPr>
          <p:cNvPr id="5" name="Picture 4" descr="A screenshot of a social media post&#10;&#10;Description automatically generated">
            <a:extLst>
              <a:ext uri="{FF2B5EF4-FFF2-40B4-BE49-F238E27FC236}">
                <a16:creationId xmlns:a16="http://schemas.microsoft.com/office/drawing/2014/main" id="{C2927FE0-E794-4515-9730-A2469039928C}"/>
              </a:ext>
            </a:extLst>
          </p:cNvPr>
          <p:cNvPicPr>
            <a:picLocks noChangeAspect="1"/>
          </p:cNvPicPr>
          <p:nvPr/>
        </p:nvPicPr>
        <p:blipFill>
          <a:blip r:embed="rId2"/>
          <a:stretch>
            <a:fillRect/>
          </a:stretch>
        </p:blipFill>
        <p:spPr>
          <a:xfrm>
            <a:off x="315884" y="2100846"/>
            <a:ext cx="5249008" cy="4553585"/>
          </a:xfrm>
          <a:prstGeom prst="rect">
            <a:avLst/>
          </a:prstGeom>
        </p:spPr>
      </p:pic>
      <p:sp>
        <p:nvSpPr>
          <p:cNvPr id="3" name="TextBox 2">
            <a:extLst>
              <a:ext uri="{FF2B5EF4-FFF2-40B4-BE49-F238E27FC236}">
                <a16:creationId xmlns:a16="http://schemas.microsoft.com/office/drawing/2014/main" id="{ECA9AB77-10AF-4829-AABD-42463180BCF9}"/>
              </a:ext>
            </a:extLst>
          </p:cNvPr>
          <p:cNvSpPr txBox="1"/>
          <p:nvPr/>
        </p:nvSpPr>
        <p:spPr>
          <a:xfrm>
            <a:off x="5956663" y="2220686"/>
            <a:ext cx="5677988" cy="4247317"/>
          </a:xfrm>
          <a:prstGeom prst="rect">
            <a:avLst/>
          </a:prstGeom>
          <a:noFill/>
        </p:spPr>
        <p:txBody>
          <a:bodyPr wrap="square" rtlCol="0">
            <a:spAutoFit/>
          </a:bodyPr>
          <a:lstStyle/>
          <a:p>
            <a:pPr marL="342900" indent="-342900">
              <a:buAutoNum type="arabicPeriod"/>
            </a:pPr>
            <a:r>
              <a:rPr lang="en-US" dirty="0"/>
              <a:t>Building off the last project, I create a new int variable named `</a:t>
            </a:r>
            <a:r>
              <a:rPr lang="en-US" dirty="0" err="1"/>
              <a:t>ledPin</a:t>
            </a:r>
            <a:r>
              <a:rPr lang="en-US" dirty="0"/>
              <a:t>` and assign it to 2.</a:t>
            </a:r>
          </a:p>
          <a:p>
            <a:pPr marL="342900" indent="-342900">
              <a:buAutoNum type="arabicPeriod"/>
            </a:pPr>
            <a:r>
              <a:rPr lang="en-US" dirty="0"/>
              <a:t>I then setup the pinMode for the `</a:t>
            </a:r>
            <a:r>
              <a:rPr lang="en-US" dirty="0" err="1"/>
              <a:t>ledPin</a:t>
            </a:r>
            <a:r>
              <a:rPr lang="en-US" dirty="0"/>
              <a:t>` to OUTPUT, since we’re going to be sending data to that pin #.</a:t>
            </a:r>
          </a:p>
          <a:p>
            <a:pPr marL="342900" indent="-342900">
              <a:buAutoNum type="arabicPeriod"/>
            </a:pPr>
            <a:r>
              <a:rPr lang="en-US" dirty="0"/>
              <a:t>Within the loop, I use and if / else statement to check if the button is being pressed (if buttonValue is 1) if so, digitalWrite a HIGH value to the pin the led is connected to, otherwise, send a LOW value causing it to turn off.</a:t>
            </a:r>
          </a:p>
          <a:p>
            <a:pPr marL="342900" indent="-342900">
              <a:buAutoNum type="arabicPeriod"/>
            </a:pPr>
            <a:r>
              <a:rPr lang="en-US" dirty="0"/>
              <a:t>At the very bottom I show you how to use a conditional operator to either send a HIGH / LOW value to a digital pin. So if (buttonValue equals 1) ? Use digitalWrite to send a HIGH value to the led : otherwise if it’s not one (button not being pressed) turn the led off by sending  a LOW value.</a:t>
            </a:r>
          </a:p>
        </p:txBody>
      </p:sp>
    </p:spTree>
    <p:extLst>
      <p:ext uri="{BB962C8B-B14F-4D97-AF65-F5344CB8AC3E}">
        <p14:creationId xmlns:p14="http://schemas.microsoft.com/office/powerpoint/2010/main" val="4034442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3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2">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34">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608C1-FCF7-4D47-A406-89CAB10E9E8A}"/>
              </a:ext>
            </a:extLst>
          </p:cNvPr>
          <p:cNvSpPr>
            <a:spLocks noGrp="1"/>
          </p:cNvSpPr>
          <p:nvPr>
            <p:ph type="title"/>
          </p:nvPr>
        </p:nvSpPr>
        <p:spPr>
          <a:xfrm>
            <a:off x="5297761" y="643467"/>
            <a:ext cx="6250769" cy="5571066"/>
          </a:xfrm>
        </p:spPr>
        <p:txBody>
          <a:bodyPr vert="horz" lIns="91440" tIns="45720" rIns="91440" bIns="45720" rtlCol="0" anchor="ctr">
            <a:normAutofit/>
          </a:bodyPr>
          <a:lstStyle/>
          <a:p>
            <a:pPr algn="l"/>
            <a:r>
              <a:rPr lang="en-US" dirty="0">
                <a:solidFill>
                  <a:schemeClr val="tx1"/>
                </a:solidFill>
              </a:rPr>
              <a:t>Project #5 </a:t>
            </a:r>
          </a:p>
        </p:txBody>
      </p:sp>
      <p:sp>
        <p:nvSpPr>
          <p:cNvPr id="4" name="Text Placeholder 3">
            <a:extLst>
              <a:ext uri="{FF2B5EF4-FFF2-40B4-BE49-F238E27FC236}">
                <a16:creationId xmlns:a16="http://schemas.microsoft.com/office/drawing/2014/main" id="{BA1641A9-CEDF-4F19-AC35-A9AF59C034B0}"/>
              </a:ext>
            </a:extLst>
          </p:cNvPr>
          <p:cNvSpPr>
            <a:spLocks noGrp="1"/>
          </p:cNvSpPr>
          <p:nvPr>
            <p:ph type="body" idx="1"/>
          </p:nvPr>
        </p:nvSpPr>
        <p:spPr>
          <a:xfrm>
            <a:off x="363894" y="757646"/>
            <a:ext cx="3824929" cy="5456887"/>
          </a:xfrm>
        </p:spPr>
        <p:txBody>
          <a:bodyPr vert="horz" lIns="91440" tIns="45720" rIns="91440" bIns="45720" rtlCol="0" anchor="ctr">
            <a:normAutofit/>
          </a:bodyPr>
          <a:lstStyle/>
          <a:p>
            <a:r>
              <a:rPr lang="en-US" sz="2400" dirty="0">
                <a:solidFill>
                  <a:schemeClr val="bg1"/>
                </a:solidFill>
              </a:rPr>
              <a:t>Read the temperature using an LM35 Chip</a:t>
            </a:r>
          </a:p>
          <a:p>
            <a:pPr algn="l"/>
            <a:endParaRPr lang="en-US" sz="2400" dirty="0">
              <a:solidFill>
                <a:schemeClr val="bg1"/>
              </a:solidFill>
            </a:endParaRPr>
          </a:p>
          <a:p>
            <a:pPr algn="l"/>
            <a:r>
              <a:rPr lang="en-US" sz="2400" dirty="0">
                <a:solidFill>
                  <a:schemeClr val="bg1"/>
                </a:solidFill>
              </a:rPr>
              <a:t>Items Needed: </a:t>
            </a:r>
          </a:p>
          <a:p>
            <a:pPr marL="342900" indent="-342900" algn="l">
              <a:buFont typeface="Arial" panose="020B0604020202020204" pitchFamily="34" charset="0"/>
              <a:buChar char="•"/>
            </a:pPr>
            <a:r>
              <a:rPr lang="en-US" sz="2400" dirty="0">
                <a:solidFill>
                  <a:schemeClr val="bg1"/>
                </a:solidFill>
              </a:rPr>
              <a:t>An Arduino</a:t>
            </a:r>
          </a:p>
          <a:p>
            <a:pPr marL="342900" indent="-342900" algn="l">
              <a:buFont typeface="Arial" panose="020B0604020202020204" pitchFamily="34" charset="0"/>
              <a:buChar char="•"/>
            </a:pPr>
            <a:r>
              <a:rPr lang="en-US" sz="2400" dirty="0">
                <a:solidFill>
                  <a:schemeClr val="bg1"/>
                </a:solidFill>
              </a:rPr>
              <a:t>A Breadboard</a:t>
            </a:r>
          </a:p>
          <a:p>
            <a:pPr marL="342900" indent="-342900" algn="l">
              <a:buFont typeface="Arial" panose="020B0604020202020204" pitchFamily="34" charset="0"/>
              <a:buChar char="•"/>
            </a:pPr>
            <a:r>
              <a:rPr lang="en-US" sz="2400" dirty="0">
                <a:solidFill>
                  <a:schemeClr val="bg1"/>
                </a:solidFill>
              </a:rPr>
              <a:t>Jumper  Wires</a:t>
            </a:r>
          </a:p>
          <a:p>
            <a:pPr marL="342900" indent="-342900" algn="l">
              <a:buFont typeface="Arial" panose="020B0604020202020204" pitchFamily="34" charset="0"/>
              <a:buChar char="•"/>
            </a:pPr>
            <a:r>
              <a:rPr lang="en-US" sz="2400" dirty="0">
                <a:solidFill>
                  <a:schemeClr val="bg1"/>
                </a:solidFill>
              </a:rPr>
              <a:t>An LM35 Chip</a:t>
            </a:r>
          </a:p>
          <a:p>
            <a:pPr algn="l"/>
            <a:endParaRPr lang="en-US" sz="2400" dirty="0">
              <a:solidFill>
                <a:schemeClr val="bg1"/>
              </a:solidFill>
            </a:endParaRPr>
          </a:p>
        </p:txBody>
      </p:sp>
    </p:spTree>
    <p:extLst>
      <p:ext uri="{BB962C8B-B14F-4D97-AF65-F5344CB8AC3E}">
        <p14:creationId xmlns:p14="http://schemas.microsoft.com/office/powerpoint/2010/main" val="2826225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C488-A18B-4471-B74E-BE7E82770187}"/>
              </a:ext>
            </a:extLst>
          </p:cNvPr>
          <p:cNvSpPr>
            <a:spLocks noGrp="1"/>
          </p:cNvSpPr>
          <p:nvPr>
            <p:ph type="title"/>
          </p:nvPr>
        </p:nvSpPr>
        <p:spPr/>
        <p:txBody>
          <a:bodyPr/>
          <a:lstStyle/>
          <a:p>
            <a:r>
              <a:rPr lang="en-US" dirty="0"/>
              <a:t>Lm35 temperature chip</a:t>
            </a:r>
          </a:p>
        </p:txBody>
      </p:sp>
      <p:sp>
        <p:nvSpPr>
          <p:cNvPr id="3" name="Content Placeholder 2">
            <a:extLst>
              <a:ext uri="{FF2B5EF4-FFF2-40B4-BE49-F238E27FC236}">
                <a16:creationId xmlns:a16="http://schemas.microsoft.com/office/drawing/2014/main" id="{3ECB1B38-3BD9-42A3-A741-0F57803156C0}"/>
              </a:ext>
            </a:extLst>
          </p:cNvPr>
          <p:cNvSpPr>
            <a:spLocks noGrp="1"/>
          </p:cNvSpPr>
          <p:nvPr>
            <p:ph idx="1"/>
          </p:nvPr>
        </p:nvSpPr>
        <p:spPr>
          <a:xfrm>
            <a:off x="60960" y="2011680"/>
            <a:ext cx="12131040" cy="4206240"/>
          </a:xfrm>
        </p:spPr>
        <p:txBody>
          <a:bodyPr/>
          <a:lstStyle/>
          <a:p>
            <a:pPr marL="0" indent="0">
              <a:buNone/>
            </a:pPr>
            <a:r>
              <a:rPr lang="en-US" dirty="0"/>
              <a:t>Before we get into the wiring, we’ve got to know which pins are which on the LM35. Unless stated otherwise, the standalone chip will have the same </a:t>
            </a:r>
            <a:r>
              <a:rPr lang="en-US" dirty="0" err="1"/>
              <a:t>vcc</a:t>
            </a:r>
            <a:r>
              <a:rPr lang="en-US" dirty="0"/>
              <a:t>/</a:t>
            </a:r>
            <a:r>
              <a:rPr lang="en-US" dirty="0" err="1"/>
              <a:t>gnd</a:t>
            </a:r>
            <a:r>
              <a:rPr lang="en-US" dirty="0"/>
              <a:t>/</a:t>
            </a:r>
            <a:r>
              <a:rPr lang="en-US" dirty="0" err="1"/>
              <a:t>vout</a:t>
            </a:r>
            <a:r>
              <a:rPr lang="en-US" dirty="0"/>
              <a:t> pins. In some cases if the sensor is attached to a board, the manufacture will state on the board which pin does. Note the flat side of the sensor is the front, so keep that in mind when wiring it. The standalone is on the left, board on the right.</a:t>
            </a:r>
          </a:p>
        </p:txBody>
      </p:sp>
      <p:pic>
        <p:nvPicPr>
          <p:cNvPr id="5" name="Picture 4" descr="A close up of a sign&#10;&#10;Description automatically generated">
            <a:extLst>
              <a:ext uri="{FF2B5EF4-FFF2-40B4-BE49-F238E27FC236}">
                <a16:creationId xmlns:a16="http://schemas.microsoft.com/office/drawing/2014/main" id="{CA6766F5-B937-468A-A56F-E5F417AA22EE}"/>
              </a:ext>
            </a:extLst>
          </p:cNvPr>
          <p:cNvPicPr>
            <a:picLocks noChangeAspect="1"/>
          </p:cNvPicPr>
          <p:nvPr/>
        </p:nvPicPr>
        <p:blipFill>
          <a:blip r:embed="rId2"/>
          <a:stretch>
            <a:fillRect/>
          </a:stretch>
        </p:blipFill>
        <p:spPr>
          <a:xfrm>
            <a:off x="-120520" y="3429000"/>
            <a:ext cx="2788395" cy="2788395"/>
          </a:xfrm>
          <a:prstGeom prst="rect">
            <a:avLst/>
          </a:prstGeom>
        </p:spPr>
      </p:pic>
      <p:sp>
        <p:nvSpPr>
          <p:cNvPr id="7" name="Arrow: Left 6">
            <a:extLst>
              <a:ext uri="{FF2B5EF4-FFF2-40B4-BE49-F238E27FC236}">
                <a16:creationId xmlns:a16="http://schemas.microsoft.com/office/drawing/2014/main" id="{7F46CD5C-9A61-4A06-9940-3D2867B64E8E}"/>
              </a:ext>
            </a:extLst>
          </p:cNvPr>
          <p:cNvSpPr/>
          <p:nvPr/>
        </p:nvSpPr>
        <p:spPr>
          <a:xfrm>
            <a:off x="792480" y="5377329"/>
            <a:ext cx="3143794" cy="2264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0CCEE814-C54E-4E95-853A-AFD4B0F78D46}"/>
              </a:ext>
            </a:extLst>
          </p:cNvPr>
          <p:cNvSpPr/>
          <p:nvPr/>
        </p:nvSpPr>
        <p:spPr>
          <a:xfrm>
            <a:off x="1419497" y="5629879"/>
            <a:ext cx="2516777" cy="2264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1B61C2BD-7028-4309-AAAE-60B7410C899C}"/>
              </a:ext>
            </a:extLst>
          </p:cNvPr>
          <p:cNvSpPr/>
          <p:nvPr/>
        </p:nvSpPr>
        <p:spPr>
          <a:xfrm>
            <a:off x="2046514" y="5896985"/>
            <a:ext cx="1889760" cy="2264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C48B7FE-BE24-4285-84D5-43AF369D6650}"/>
              </a:ext>
            </a:extLst>
          </p:cNvPr>
          <p:cNvSpPr txBox="1"/>
          <p:nvPr/>
        </p:nvSpPr>
        <p:spPr>
          <a:xfrm>
            <a:off x="3936274" y="5281635"/>
            <a:ext cx="635726" cy="369332"/>
          </a:xfrm>
          <a:prstGeom prst="rect">
            <a:avLst/>
          </a:prstGeom>
          <a:noFill/>
        </p:spPr>
        <p:txBody>
          <a:bodyPr wrap="square" rtlCol="0">
            <a:spAutoFit/>
          </a:bodyPr>
          <a:lstStyle/>
          <a:p>
            <a:r>
              <a:rPr lang="en-US" dirty="0"/>
              <a:t>+5v </a:t>
            </a:r>
          </a:p>
        </p:txBody>
      </p:sp>
      <p:sp>
        <p:nvSpPr>
          <p:cNvPr id="11" name="TextBox 10">
            <a:extLst>
              <a:ext uri="{FF2B5EF4-FFF2-40B4-BE49-F238E27FC236}">
                <a16:creationId xmlns:a16="http://schemas.microsoft.com/office/drawing/2014/main" id="{542E4AA3-3C22-4D8B-89B0-B41C2D8B3982}"/>
              </a:ext>
            </a:extLst>
          </p:cNvPr>
          <p:cNvSpPr txBox="1"/>
          <p:nvPr/>
        </p:nvSpPr>
        <p:spPr>
          <a:xfrm>
            <a:off x="3936274" y="5549715"/>
            <a:ext cx="1119052" cy="369332"/>
          </a:xfrm>
          <a:prstGeom prst="rect">
            <a:avLst/>
          </a:prstGeom>
          <a:noFill/>
        </p:spPr>
        <p:txBody>
          <a:bodyPr wrap="square" rtlCol="0">
            <a:spAutoFit/>
          </a:bodyPr>
          <a:lstStyle/>
          <a:p>
            <a:r>
              <a:rPr lang="en-US" dirty="0"/>
              <a:t>Data pin</a:t>
            </a:r>
          </a:p>
        </p:txBody>
      </p:sp>
      <p:sp>
        <p:nvSpPr>
          <p:cNvPr id="12" name="TextBox 11">
            <a:extLst>
              <a:ext uri="{FF2B5EF4-FFF2-40B4-BE49-F238E27FC236}">
                <a16:creationId xmlns:a16="http://schemas.microsoft.com/office/drawing/2014/main" id="{0FF501DF-31F6-4120-BCB2-C300E0474194}"/>
              </a:ext>
            </a:extLst>
          </p:cNvPr>
          <p:cNvSpPr txBox="1"/>
          <p:nvPr/>
        </p:nvSpPr>
        <p:spPr>
          <a:xfrm>
            <a:off x="3936274" y="5827338"/>
            <a:ext cx="988423" cy="369332"/>
          </a:xfrm>
          <a:prstGeom prst="rect">
            <a:avLst/>
          </a:prstGeom>
          <a:noFill/>
        </p:spPr>
        <p:txBody>
          <a:bodyPr wrap="square" rtlCol="0">
            <a:spAutoFit/>
          </a:bodyPr>
          <a:lstStyle/>
          <a:p>
            <a:r>
              <a:rPr lang="en-US" dirty="0"/>
              <a:t>Ground</a:t>
            </a:r>
          </a:p>
        </p:txBody>
      </p:sp>
      <p:pic>
        <p:nvPicPr>
          <p:cNvPr id="14" name="Picture 13" descr="A picture containing electronics&#10;&#10;Description automatically generated">
            <a:extLst>
              <a:ext uri="{FF2B5EF4-FFF2-40B4-BE49-F238E27FC236}">
                <a16:creationId xmlns:a16="http://schemas.microsoft.com/office/drawing/2014/main" id="{D06BDFDE-EDCF-467C-95D5-77D12530936C}"/>
              </a:ext>
            </a:extLst>
          </p:cNvPr>
          <p:cNvPicPr>
            <a:picLocks noChangeAspect="1"/>
          </p:cNvPicPr>
          <p:nvPr/>
        </p:nvPicPr>
        <p:blipFill>
          <a:blip r:embed="rId3"/>
          <a:stretch>
            <a:fillRect/>
          </a:stretch>
        </p:blipFill>
        <p:spPr>
          <a:xfrm rot="5400000">
            <a:off x="5519686" y="4003770"/>
            <a:ext cx="2916111" cy="1971561"/>
          </a:xfrm>
          <a:prstGeom prst="rect">
            <a:avLst/>
          </a:prstGeom>
        </p:spPr>
      </p:pic>
      <p:sp>
        <p:nvSpPr>
          <p:cNvPr id="15" name="TextBox 14">
            <a:extLst>
              <a:ext uri="{FF2B5EF4-FFF2-40B4-BE49-F238E27FC236}">
                <a16:creationId xmlns:a16="http://schemas.microsoft.com/office/drawing/2014/main" id="{AB257B84-E5ED-420C-8396-D7A5C7D3FD01}"/>
              </a:ext>
            </a:extLst>
          </p:cNvPr>
          <p:cNvSpPr txBox="1"/>
          <p:nvPr/>
        </p:nvSpPr>
        <p:spPr>
          <a:xfrm>
            <a:off x="8145002" y="4223032"/>
            <a:ext cx="3586164" cy="1200329"/>
          </a:xfrm>
          <a:prstGeom prst="rect">
            <a:avLst/>
          </a:prstGeom>
          <a:noFill/>
        </p:spPr>
        <p:txBody>
          <a:bodyPr wrap="square" rtlCol="0">
            <a:spAutoFit/>
          </a:bodyPr>
          <a:lstStyle/>
          <a:p>
            <a:r>
              <a:rPr lang="en-US" dirty="0"/>
              <a:t>As you can see in this case, the data pin / signal is all the way on the right compared to being in the middle on the standalone sensor.</a:t>
            </a:r>
          </a:p>
        </p:txBody>
      </p:sp>
    </p:spTree>
    <p:extLst>
      <p:ext uri="{BB962C8B-B14F-4D97-AF65-F5344CB8AC3E}">
        <p14:creationId xmlns:p14="http://schemas.microsoft.com/office/powerpoint/2010/main" val="2907939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45D013-008E-4215-9CB1-91419B0D103C}"/>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dirty="0">
                <a:solidFill>
                  <a:schemeClr val="tx2"/>
                </a:solidFill>
              </a:rPr>
              <a:t>Project #5 - Wiring</a:t>
            </a:r>
          </a:p>
        </p:txBody>
      </p:sp>
      <p:sp>
        <p:nvSpPr>
          <p:cNvPr id="8" name="TextBox 7">
            <a:extLst>
              <a:ext uri="{FF2B5EF4-FFF2-40B4-BE49-F238E27FC236}">
                <a16:creationId xmlns:a16="http://schemas.microsoft.com/office/drawing/2014/main" id="{B93789C4-E366-42FB-B13D-BE8723125102}"/>
              </a:ext>
            </a:extLst>
          </p:cNvPr>
          <p:cNvSpPr txBox="1"/>
          <p:nvPr/>
        </p:nvSpPr>
        <p:spPr>
          <a:xfrm>
            <a:off x="374148" y="2125980"/>
            <a:ext cx="3868042" cy="4206240"/>
          </a:xfrm>
          <a:prstGeom prst="rect">
            <a:avLst/>
          </a:prstGeom>
        </p:spPr>
        <p:txBody>
          <a:bodyPr vert="horz" lIns="91440" tIns="45720" rIns="91440" bIns="45720" rtlCol="0">
            <a:normAutofit/>
          </a:bodyPr>
          <a:lstStyle/>
          <a:p>
            <a:pPr marL="502920" indent="-342900" defTabSz="914400">
              <a:lnSpc>
                <a:spcPct val="90000"/>
              </a:lnSpc>
              <a:spcAft>
                <a:spcPts val="600"/>
              </a:spcAft>
              <a:buClr>
                <a:schemeClr val="tx1"/>
              </a:buClr>
              <a:buFont typeface="+mj-lt"/>
              <a:buAutoNum type="arabicPeriod"/>
            </a:pPr>
            <a:r>
              <a:rPr lang="en-US" dirty="0">
                <a:solidFill>
                  <a:schemeClr val="bg1"/>
                </a:solidFill>
              </a:rPr>
              <a:t>Connect your GND/5V from the Arduino to the breadboard.</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GND pin on the LM35 to ground on the breadboard.</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power pin on the LM35 to +5v</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data pin (middle one) on the LM35 to an analog in pin, I chose analog pin 0 (A0)</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3" name="Picture 2" descr="A circuit board&#10;&#10;Description automatically generated">
            <a:extLst>
              <a:ext uri="{FF2B5EF4-FFF2-40B4-BE49-F238E27FC236}">
                <a16:creationId xmlns:a16="http://schemas.microsoft.com/office/drawing/2014/main" id="{621CE3BE-CD7D-47CD-A29B-7E2EC6C7A85B}"/>
              </a:ext>
            </a:extLst>
          </p:cNvPr>
          <p:cNvPicPr>
            <a:picLocks noChangeAspect="1"/>
          </p:cNvPicPr>
          <p:nvPr/>
        </p:nvPicPr>
        <p:blipFill>
          <a:blip r:embed="rId2"/>
          <a:stretch>
            <a:fillRect/>
          </a:stretch>
        </p:blipFill>
        <p:spPr>
          <a:xfrm>
            <a:off x="5060448" y="398387"/>
            <a:ext cx="6663989" cy="6243508"/>
          </a:xfrm>
          <a:prstGeom prst="rect">
            <a:avLst/>
          </a:prstGeom>
        </p:spPr>
      </p:pic>
    </p:spTree>
    <p:extLst>
      <p:ext uri="{BB962C8B-B14F-4D97-AF65-F5344CB8AC3E}">
        <p14:creationId xmlns:p14="http://schemas.microsoft.com/office/powerpoint/2010/main" val="272026827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25E-BCBB-4690-9AAA-A7EA381607EC}"/>
              </a:ext>
            </a:extLst>
          </p:cNvPr>
          <p:cNvSpPr>
            <a:spLocks noGrp="1"/>
          </p:cNvSpPr>
          <p:nvPr>
            <p:ph type="title"/>
          </p:nvPr>
        </p:nvSpPr>
        <p:spPr>
          <a:xfrm>
            <a:off x="1202919" y="284176"/>
            <a:ext cx="9784080" cy="1508760"/>
          </a:xfrm>
        </p:spPr>
        <p:txBody>
          <a:bodyPr/>
          <a:lstStyle/>
          <a:p>
            <a:r>
              <a:rPr lang="en-US" dirty="0"/>
              <a:t>Project #5 - programming</a:t>
            </a:r>
          </a:p>
        </p:txBody>
      </p:sp>
      <p:sp>
        <p:nvSpPr>
          <p:cNvPr id="3" name="TextBox 2">
            <a:extLst>
              <a:ext uri="{FF2B5EF4-FFF2-40B4-BE49-F238E27FC236}">
                <a16:creationId xmlns:a16="http://schemas.microsoft.com/office/drawing/2014/main" id="{ECA9AB77-10AF-4829-AABD-42463180BCF9}"/>
              </a:ext>
            </a:extLst>
          </p:cNvPr>
          <p:cNvSpPr txBox="1"/>
          <p:nvPr/>
        </p:nvSpPr>
        <p:spPr>
          <a:xfrm>
            <a:off x="5956663" y="2220686"/>
            <a:ext cx="5677988" cy="3970318"/>
          </a:xfrm>
          <a:prstGeom prst="rect">
            <a:avLst/>
          </a:prstGeom>
          <a:noFill/>
        </p:spPr>
        <p:txBody>
          <a:bodyPr wrap="square" rtlCol="0">
            <a:spAutoFit/>
          </a:bodyPr>
          <a:lstStyle/>
          <a:p>
            <a:pPr marL="342900" indent="-342900">
              <a:buAutoNum type="arabicPeriod"/>
            </a:pPr>
            <a:r>
              <a:rPr lang="en-US" dirty="0"/>
              <a:t>First I create an int variable storing the </a:t>
            </a:r>
            <a:r>
              <a:rPr lang="en-US" dirty="0" err="1"/>
              <a:t>analogPin</a:t>
            </a:r>
            <a:r>
              <a:rPr lang="en-US" dirty="0"/>
              <a:t> (A0) since </a:t>
            </a:r>
            <a:r>
              <a:rPr lang="en-US"/>
              <a:t>that’s where </a:t>
            </a:r>
            <a:r>
              <a:rPr lang="en-US" dirty="0"/>
              <a:t>the sensor is </a:t>
            </a:r>
            <a:r>
              <a:rPr lang="en-US"/>
              <a:t>connected to</a:t>
            </a:r>
            <a:r>
              <a:rPr lang="en-US" dirty="0"/>
              <a:t>. Then I create a float (since we’re going to be using decimal numbers) and set it to zero by default.</a:t>
            </a:r>
          </a:p>
          <a:p>
            <a:pPr marL="342900" indent="-342900">
              <a:buAutoNum type="arabicPeriod"/>
            </a:pPr>
            <a:r>
              <a:rPr lang="en-US" dirty="0"/>
              <a:t>In the setup I set the temperature pin (A0) to an INPUT since we’re going to be reading data. I also start the serial monitor on 9600.</a:t>
            </a:r>
          </a:p>
          <a:p>
            <a:pPr marL="342900" indent="-342900">
              <a:buAutoNum type="arabicPeriod"/>
            </a:pPr>
            <a:r>
              <a:rPr lang="en-US" dirty="0"/>
              <a:t>In the loop I update the `temperature` variable by using analogRead, I passed in the pin that it should read from `</a:t>
            </a:r>
            <a:r>
              <a:rPr lang="en-US" dirty="0" err="1"/>
              <a:t>temperaturePin</a:t>
            </a:r>
            <a:r>
              <a:rPr lang="en-US" dirty="0"/>
              <a:t>` or A0.</a:t>
            </a:r>
          </a:p>
          <a:p>
            <a:pPr marL="342900" indent="-342900">
              <a:buAutoNum type="arabicPeriod"/>
            </a:pPr>
            <a:r>
              <a:rPr lang="en-US" dirty="0"/>
              <a:t>Now we update the `temperature` using the formula to convert Fahrenheit to Celsius. So we set it to itself minus 32 then we multiply it by 5 divided by 9</a:t>
            </a:r>
          </a:p>
          <a:p>
            <a:pPr marL="342900" indent="-342900">
              <a:buAutoNum type="arabicPeriod"/>
            </a:pPr>
            <a:r>
              <a:rPr lang="en-US" dirty="0"/>
              <a:t>Finally we print the temperature to the serial monitor.</a:t>
            </a:r>
          </a:p>
        </p:txBody>
      </p:sp>
      <p:pic>
        <p:nvPicPr>
          <p:cNvPr id="6" name="Picture 5" descr="A screenshot of a cell phone&#10;&#10;Description automatically generated">
            <a:extLst>
              <a:ext uri="{FF2B5EF4-FFF2-40B4-BE49-F238E27FC236}">
                <a16:creationId xmlns:a16="http://schemas.microsoft.com/office/drawing/2014/main" id="{E4318990-234B-41B3-86CC-B2BF5668FFD2}"/>
              </a:ext>
            </a:extLst>
          </p:cNvPr>
          <p:cNvPicPr>
            <a:picLocks noChangeAspect="1"/>
          </p:cNvPicPr>
          <p:nvPr/>
        </p:nvPicPr>
        <p:blipFill>
          <a:blip r:embed="rId2"/>
          <a:stretch>
            <a:fillRect/>
          </a:stretch>
        </p:blipFill>
        <p:spPr>
          <a:xfrm>
            <a:off x="201045" y="2127380"/>
            <a:ext cx="5374244" cy="4446444"/>
          </a:xfrm>
          <a:prstGeom prst="rect">
            <a:avLst/>
          </a:prstGeom>
        </p:spPr>
      </p:pic>
    </p:spTree>
    <p:extLst>
      <p:ext uri="{BB962C8B-B14F-4D97-AF65-F5344CB8AC3E}">
        <p14:creationId xmlns:p14="http://schemas.microsoft.com/office/powerpoint/2010/main" val="4187266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3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2">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34">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608C1-FCF7-4D47-A406-89CAB10E9E8A}"/>
              </a:ext>
            </a:extLst>
          </p:cNvPr>
          <p:cNvSpPr>
            <a:spLocks noGrp="1"/>
          </p:cNvSpPr>
          <p:nvPr>
            <p:ph type="title"/>
          </p:nvPr>
        </p:nvSpPr>
        <p:spPr>
          <a:xfrm>
            <a:off x="5297761" y="643467"/>
            <a:ext cx="6250769" cy="5571066"/>
          </a:xfrm>
        </p:spPr>
        <p:txBody>
          <a:bodyPr vert="horz" lIns="91440" tIns="45720" rIns="91440" bIns="45720" rtlCol="0" anchor="ctr">
            <a:normAutofit/>
          </a:bodyPr>
          <a:lstStyle/>
          <a:p>
            <a:pPr algn="l"/>
            <a:r>
              <a:rPr lang="en-US" dirty="0">
                <a:solidFill>
                  <a:schemeClr val="tx1"/>
                </a:solidFill>
              </a:rPr>
              <a:t>Project #6 </a:t>
            </a:r>
          </a:p>
        </p:txBody>
      </p:sp>
      <p:sp>
        <p:nvSpPr>
          <p:cNvPr id="4" name="Text Placeholder 3">
            <a:extLst>
              <a:ext uri="{FF2B5EF4-FFF2-40B4-BE49-F238E27FC236}">
                <a16:creationId xmlns:a16="http://schemas.microsoft.com/office/drawing/2014/main" id="{BA1641A9-CEDF-4F19-AC35-A9AF59C034B0}"/>
              </a:ext>
            </a:extLst>
          </p:cNvPr>
          <p:cNvSpPr>
            <a:spLocks noGrp="1"/>
          </p:cNvSpPr>
          <p:nvPr>
            <p:ph type="body" idx="1"/>
          </p:nvPr>
        </p:nvSpPr>
        <p:spPr>
          <a:xfrm>
            <a:off x="363894" y="757646"/>
            <a:ext cx="3824929" cy="5456887"/>
          </a:xfrm>
        </p:spPr>
        <p:txBody>
          <a:bodyPr vert="horz" lIns="91440" tIns="45720" rIns="91440" bIns="45720" rtlCol="0" anchor="ctr">
            <a:normAutofit/>
          </a:bodyPr>
          <a:lstStyle/>
          <a:p>
            <a:r>
              <a:rPr lang="en-US" sz="2400" dirty="0">
                <a:solidFill>
                  <a:schemeClr val="bg1"/>
                </a:solidFill>
              </a:rPr>
              <a:t>Ultrasonic sensor distance check.</a:t>
            </a:r>
          </a:p>
          <a:p>
            <a:pPr algn="l"/>
            <a:endParaRPr lang="en-US" sz="2400" dirty="0">
              <a:solidFill>
                <a:schemeClr val="bg1"/>
              </a:solidFill>
            </a:endParaRPr>
          </a:p>
          <a:p>
            <a:pPr algn="l"/>
            <a:r>
              <a:rPr lang="en-US" sz="2400" dirty="0">
                <a:solidFill>
                  <a:schemeClr val="bg1"/>
                </a:solidFill>
              </a:rPr>
              <a:t>Items Needed: </a:t>
            </a:r>
          </a:p>
          <a:p>
            <a:pPr marL="342900" indent="-342900" algn="l">
              <a:buFont typeface="Arial" panose="020B0604020202020204" pitchFamily="34" charset="0"/>
              <a:buChar char="•"/>
            </a:pPr>
            <a:r>
              <a:rPr lang="en-US" sz="2400" dirty="0">
                <a:solidFill>
                  <a:schemeClr val="bg1"/>
                </a:solidFill>
              </a:rPr>
              <a:t>An Arduino</a:t>
            </a:r>
          </a:p>
          <a:p>
            <a:pPr marL="342900" indent="-342900" algn="l">
              <a:buFont typeface="Arial" panose="020B0604020202020204" pitchFamily="34" charset="0"/>
              <a:buChar char="•"/>
            </a:pPr>
            <a:r>
              <a:rPr lang="en-US" sz="2400" dirty="0">
                <a:solidFill>
                  <a:schemeClr val="bg1"/>
                </a:solidFill>
              </a:rPr>
              <a:t>A Breadboard</a:t>
            </a:r>
          </a:p>
          <a:p>
            <a:pPr marL="342900" indent="-342900" algn="l">
              <a:buFont typeface="Arial" panose="020B0604020202020204" pitchFamily="34" charset="0"/>
              <a:buChar char="•"/>
            </a:pPr>
            <a:r>
              <a:rPr lang="en-US" sz="2400" dirty="0">
                <a:solidFill>
                  <a:schemeClr val="bg1"/>
                </a:solidFill>
              </a:rPr>
              <a:t>Jumper  Wires</a:t>
            </a:r>
          </a:p>
          <a:p>
            <a:pPr marL="342900" indent="-342900" algn="l">
              <a:buFont typeface="Arial" panose="020B0604020202020204" pitchFamily="34" charset="0"/>
              <a:buChar char="•"/>
            </a:pPr>
            <a:r>
              <a:rPr lang="en-US" sz="2400" dirty="0">
                <a:solidFill>
                  <a:schemeClr val="bg1"/>
                </a:solidFill>
              </a:rPr>
              <a:t>An HC-SR04 Ultrasonic sensor</a:t>
            </a:r>
          </a:p>
          <a:p>
            <a:pPr algn="l"/>
            <a:endParaRPr lang="en-US" sz="2400" dirty="0">
              <a:solidFill>
                <a:schemeClr val="bg1"/>
              </a:solidFill>
            </a:endParaRPr>
          </a:p>
        </p:txBody>
      </p:sp>
    </p:spTree>
    <p:extLst>
      <p:ext uri="{BB962C8B-B14F-4D97-AF65-F5344CB8AC3E}">
        <p14:creationId xmlns:p14="http://schemas.microsoft.com/office/powerpoint/2010/main" val="1712405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45D013-008E-4215-9CB1-91419B0D103C}"/>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dirty="0">
                <a:solidFill>
                  <a:schemeClr val="tx2"/>
                </a:solidFill>
              </a:rPr>
              <a:t>Project #6 - Wiring</a:t>
            </a:r>
          </a:p>
        </p:txBody>
      </p:sp>
      <p:sp>
        <p:nvSpPr>
          <p:cNvPr id="8" name="TextBox 7">
            <a:extLst>
              <a:ext uri="{FF2B5EF4-FFF2-40B4-BE49-F238E27FC236}">
                <a16:creationId xmlns:a16="http://schemas.microsoft.com/office/drawing/2014/main" id="{B93789C4-E366-42FB-B13D-BE8723125102}"/>
              </a:ext>
            </a:extLst>
          </p:cNvPr>
          <p:cNvSpPr txBox="1"/>
          <p:nvPr/>
        </p:nvSpPr>
        <p:spPr>
          <a:xfrm>
            <a:off x="374148" y="2125980"/>
            <a:ext cx="3868042" cy="4206240"/>
          </a:xfrm>
          <a:prstGeom prst="rect">
            <a:avLst/>
          </a:prstGeom>
        </p:spPr>
        <p:txBody>
          <a:bodyPr vert="horz" lIns="91440" tIns="45720" rIns="91440" bIns="45720" rtlCol="0">
            <a:normAutofit/>
          </a:bodyPr>
          <a:lstStyle/>
          <a:p>
            <a:pPr marL="502920" indent="-342900" defTabSz="914400">
              <a:lnSpc>
                <a:spcPct val="90000"/>
              </a:lnSpc>
              <a:spcAft>
                <a:spcPts val="600"/>
              </a:spcAft>
              <a:buClr>
                <a:schemeClr val="tx1"/>
              </a:buClr>
              <a:buFont typeface="+mj-lt"/>
              <a:buAutoNum type="arabicPeriod"/>
            </a:pPr>
            <a:r>
              <a:rPr lang="en-US" dirty="0">
                <a:solidFill>
                  <a:schemeClr val="bg1"/>
                </a:solidFill>
              </a:rPr>
              <a:t>Connect your GND/5V from the Arduino to the breadboard.</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GND pin on the sensor to ground on the breadboard.</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power pin on the sensor to +5v</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the Trig and Echo pin to a digital pin, I chose pin 4 for the echo pin and pin 3 for the Trig pin.</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A circuit board&#10;&#10;Description automatically generated">
            <a:extLst>
              <a:ext uri="{FF2B5EF4-FFF2-40B4-BE49-F238E27FC236}">
                <a16:creationId xmlns:a16="http://schemas.microsoft.com/office/drawing/2014/main" id="{514F07F2-49CD-4A56-A747-8F1B5C84D580}"/>
              </a:ext>
            </a:extLst>
          </p:cNvPr>
          <p:cNvPicPr>
            <a:picLocks noChangeAspect="1"/>
          </p:cNvPicPr>
          <p:nvPr/>
        </p:nvPicPr>
        <p:blipFill>
          <a:blip r:embed="rId2"/>
          <a:stretch>
            <a:fillRect/>
          </a:stretch>
        </p:blipFill>
        <p:spPr>
          <a:xfrm>
            <a:off x="4616338" y="754417"/>
            <a:ext cx="7575662" cy="5484463"/>
          </a:xfrm>
          <a:prstGeom prst="rect">
            <a:avLst/>
          </a:prstGeom>
        </p:spPr>
      </p:pic>
    </p:spTree>
    <p:extLst>
      <p:ext uri="{BB962C8B-B14F-4D97-AF65-F5344CB8AC3E}">
        <p14:creationId xmlns:p14="http://schemas.microsoft.com/office/powerpoint/2010/main" val="317305170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149A-DAC4-4B6C-A1E7-2A313A2E7736}"/>
              </a:ext>
            </a:extLst>
          </p:cNvPr>
          <p:cNvSpPr>
            <a:spLocks noGrp="1"/>
          </p:cNvSpPr>
          <p:nvPr>
            <p:ph type="title"/>
          </p:nvPr>
        </p:nvSpPr>
        <p:spPr>
          <a:xfrm>
            <a:off x="1202919" y="284176"/>
            <a:ext cx="9784080" cy="1508760"/>
          </a:xfrm>
        </p:spPr>
        <p:txBody>
          <a:bodyPr>
            <a:normAutofit/>
          </a:bodyPr>
          <a:lstStyle/>
          <a:p>
            <a:r>
              <a:rPr lang="en-US" dirty="0"/>
              <a:t>Step 2: open the Arduino ide</a:t>
            </a:r>
          </a:p>
        </p:txBody>
      </p:sp>
      <p:sp>
        <p:nvSpPr>
          <p:cNvPr id="3" name="Content Placeholder 2">
            <a:extLst>
              <a:ext uri="{FF2B5EF4-FFF2-40B4-BE49-F238E27FC236}">
                <a16:creationId xmlns:a16="http://schemas.microsoft.com/office/drawing/2014/main" id="{54CAD33E-FB2E-40E1-BBFA-7B1B8FEBF084}"/>
              </a:ext>
            </a:extLst>
          </p:cNvPr>
          <p:cNvSpPr>
            <a:spLocks noGrp="1"/>
          </p:cNvSpPr>
          <p:nvPr>
            <p:ph idx="1"/>
          </p:nvPr>
        </p:nvSpPr>
        <p:spPr>
          <a:xfrm>
            <a:off x="373224" y="2011680"/>
            <a:ext cx="7093336" cy="4206240"/>
          </a:xfrm>
        </p:spPr>
        <p:txBody>
          <a:bodyPr>
            <a:normAutofit/>
          </a:bodyPr>
          <a:lstStyle/>
          <a:p>
            <a:pPr marL="0" indent="0">
              <a:buNone/>
            </a:pPr>
            <a:r>
              <a:rPr lang="en-US" dirty="0"/>
              <a:t>Once you plug it in, open the Arduino IDE, before we can program it, we need to make sure that it’s reading the Arduino correctly.</a:t>
            </a:r>
          </a:p>
          <a:p>
            <a:pPr marL="0" indent="0">
              <a:buNone/>
            </a:pPr>
            <a:endParaRPr lang="en-US" dirty="0"/>
          </a:p>
          <a:p>
            <a:pPr marL="457200" indent="-457200">
              <a:buAutoNum type="arabicPeriod"/>
            </a:pPr>
            <a:r>
              <a:rPr lang="en-US" dirty="0"/>
              <a:t>Click tools, go to board and select Arduino/Genuino Uno</a:t>
            </a:r>
          </a:p>
          <a:p>
            <a:pPr marL="457200" indent="-457200">
              <a:buAutoNum type="arabicPeriod"/>
            </a:pPr>
            <a:r>
              <a:rPr lang="en-US" dirty="0"/>
              <a:t>After that go to `Port` under tools and select the COM which contains the (Arduino/Genuino Uno) text as seen in the top picture.</a:t>
            </a:r>
          </a:p>
          <a:p>
            <a:pPr marL="457200" indent="-457200">
              <a:buAutoNum type="arabicPeriod"/>
            </a:pPr>
            <a:r>
              <a:rPr lang="en-US" dirty="0"/>
              <a:t>That’s all for setting it up, we can now get into the programming.</a:t>
            </a:r>
          </a:p>
        </p:txBody>
      </p:sp>
      <p:pic>
        <p:nvPicPr>
          <p:cNvPr id="5" name="Picture 4">
            <a:extLst>
              <a:ext uri="{FF2B5EF4-FFF2-40B4-BE49-F238E27FC236}">
                <a16:creationId xmlns:a16="http://schemas.microsoft.com/office/drawing/2014/main" id="{4C88DFA9-DBBC-437D-847E-25E4742C1FE8}"/>
              </a:ext>
            </a:extLst>
          </p:cNvPr>
          <p:cNvPicPr>
            <a:picLocks noChangeAspect="1"/>
          </p:cNvPicPr>
          <p:nvPr/>
        </p:nvPicPr>
        <p:blipFill rotWithShape="1">
          <a:blip r:embed="rId2"/>
          <a:srcRect r="4254"/>
          <a:stretch/>
        </p:blipFill>
        <p:spPr>
          <a:xfrm>
            <a:off x="7847215" y="4339166"/>
            <a:ext cx="4342220" cy="251883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C4FD80C-1086-478C-8BC7-BB2803847C32}"/>
              </a:ext>
            </a:extLst>
          </p:cNvPr>
          <p:cNvPicPr>
            <a:picLocks noChangeAspect="1"/>
          </p:cNvPicPr>
          <p:nvPr/>
        </p:nvPicPr>
        <p:blipFill rotWithShape="1">
          <a:blip r:embed="rId3"/>
          <a:srcRect t="4155" r="2" b="2"/>
          <a:stretch/>
        </p:blipFill>
        <p:spPr>
          <a:xfrm>
            <a:off x="7847215" y="1820334"/>
            <a:ext cx="4342220" cy="2546229"/>
          </a:xfrm>
          <a:prstGeom prst="rect">
            <a:avLst/>
          </a:prstGeom>
        </p:spPr>
      </p:pic>
    </p:spTree>
    <p:extLst>
      <p:ext uri="{BB962C8B-B14F-4D97-AF65-F5344CB8AC3E}">
        <p14:creationId xmlns:p14="http://schemas.microsoft.com/office/powerpoint/2010/main" val="1766780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25E-BCBB-4690-9AAA-A7EA381607EC}"/>
              </a:ext>
            </a:extLst>
          </p:cNvPr>
          <p:cNvSpPr>
            <a:spLocks noGrp="1"/>
          </p:cNvSpPr>
          <p:nvPr>
            <p:ph type="title"/>
          </p:nvPr>
        </p:nvSpPr>
        <p:spPr>
          <a:xfrm>
            <a:off x="1202919" y="284176"/>
            <a:ext cx="9784080" cy="1508760"/>
          </a:xfrm>
        </p:spPr>
        <p:txBody>
          <a:bodyPr/>
          <a:lstStyle/>
          <a:p>
            <a:r>
              <a:rPr lang="en-US" dirty="0"/>
              <a:t>Project #5 - programming</a:t>
            </a:r>
          </a:p>
        </p:txBody>
      </p:sp>
      <p:sp>
        <p:nvSpPr>
          <p:cNvPr id="3" name="TextBox 2">
            <a:extLst>
              <a:ext uri="{FF2B5EF4-FFF2-40B4-BE49-F238E27FC236}">
                <a16:creationId xmlns:a16="http://schemas.microsoft.com/office/drawing/2014/main" id="{ECA9AB77-10AF-4829-AABD-42463180BCF9}"/>
              </a:ext>
            </a:extLst>
          </p:cNvPr>
          <p:cNvSpPr txBox="1"/>
          <p:nvPr/>
        </p:nvSpPr>
        <p:spPr>
          <a:xfrm>
            <a:off x="3387634" y="2220686"/>
            <a:ext cx="8247017" cy="4247317"/>
          </a:xfrm>
          <a:prstGeom prst="rect">
            <a:avLst/>
          </a:prstGeom>
          <a:noFill/>
        </p:spPr>
        <p:txBody>
          <a:bodyPr wrap="square" rtlCol="0">
            <a:spAutoFit/>
          </a:bodyPr>
          <a:lstStyle/>
          <a:p>
            <a:pPr marL="342900" indent="-342900">
              <a:buAutoNum type="arabicPeriod"/>
            </a:pPr>
            <a:r>
              <a:rPr lang="en-US" dirty="0"/>
              <a:t>First create two int variables that store the pin which you connected the trig and echo pin to.</a:t>
            </a:r>
          </a:p>
          <a:p>
            <a:pPr marL="342900" indent="-342900">
              <a:buAutoNum type="arabicPeriod"/>
            </a:pPr>
            <a:r>
              <a:rPr lang="en-US" dirty="0"/>
              <a:t>Create a long variable for the duration of the sensor, it doesn’t need any values right now, also create another int variable to store the distance.</a:t>
            </a:r>
          </a:p>
          <a:p>
            <a:pPr marL="342900" indent="-342900">
              <a:buAutoNum type="arabicPeriod"/>
            </a:pPr>
            <a:r>
              <a:rPr lang="en-US" dirty="0"/>
              <a:t>Within the setup, set the </a:t>
            </a:r>
            <a:r>
              <a:rPr lang="en-US" dirty="0" err="1"/>
              <a:t>trigPin</a:t>
            </a:r>
            <a:r>
              <a:rPr lang="en-US" dirty="0"/>
              <a:t> variable to OUTPUT and the </a:t>
            </a:r>
            <a:r>
              <a:rPr lang="en-US" dirty="0" err="1"/>
              <a:t>echoPin</a:t>
            </a:r>
            <a:r>
              <a:rPr lang="en-US" dirty="0"/>
              <a:t> to INPUT and start the serial monitor on a 9600 bit data rate.</a:t>
            </a:r>
          </a:p>
          <a:p>
            <a:pPr marL="342900" indent="-342900">
              <a:buAutoNum type="arabicPeriod"/>
            </a:pPr>
            <a:r>
              <a:rPr lang="en-US" dirty="0"/>
              <a:t>Within the loop we’re going to use a new delay method called `</a:t>
            </a:r>
            <a:r>
              <a:rPr lang="en-US" dirty="0" err="1"/>
              <a:t>delayMicroseconds</a:t>
            </a:r>
            <a:r>
              <a:rPr lang="en-US" dirty="0"/>
              <a:t>` it’s same the as delay() but works in microseconds. So send a low value to the trig pin, delay for 2 microseconds, send a high value to the trig pin, delay for another 10 microseconds then send low value back to the trig  pin.</a:t>
            </a:r>
          </a:p>
          <a:p>
            <a:pPr marL="342900" indent="-342900">
              <a:buAutoNum type="arabicPeriod"/>
            </a:pPr>
            <a:r>
              <a:rPr lang="en-US" dirty="0"/>
              <a:t>Now assign a value to the duration variable using </a:t>
            </a:r>
            <a:r>
              <a:rPr lang="en-US" dirty="0" err="1"/>
              <a:t>pulseIn</a:t>
            </a:r>
            <a:r>
              <a:rPr lang="en-US" dirty="0"/>
              <a:t>(), passing in the </a:t>
            </a:r>
            <a:r>
              <a:rPr lang="en-US" dirty="0" err="1"/>
              <a:t>echoPin</a:t>
            </a:r>
            <a:r>
              <a:rPr lang="en-US" dirty="0"/>
              <a:t> variable as the first parameter and giving it a HIGH value for the 2</a:t>
            </a:r>
            <a:r>
              <a:rPr lang="en-US" baseline="30000" dirty="0"/>
              <a:t>nd</a:t>
            </a:r>
            <a:r>
              <a:rPr lang="en-US" dirty="0"/>
              <a:t> parameter.</a:t>
            </a:r>
          </a:p>
          <a:p>
            <a:pPr marL="342900" indent="-342900">
              <a:buAutoNum type="arabicPeriod"/>
            </a:pPr>
            <a:r>
              <a:rPr lang="en-US" dirty="0"/>
              <a:t>Now set the distance equal to the duration multiplied by 0.034 divided by 2 (this is the calculation to convert it into centimeters)</a:t>
            </a:r>
          </a:p>
          <a:p>
            <a:pPr marL="342900" indent="-342900">
              <a:buAutoNum type="arabicPeriod"/>
            </a:pPr>
            <a:r>
              <a:rPr lang="en-US" dirty="0"/>
              <a:t>Finally, just print the distance to the serial monitor.</a:t>
            </a:r>
          </a:p>
        </p:txBody>
      </p:sp>
      <p:pic>
        <p:nvPicPr>
          <p:cNvPr id="5" name="Picture 4" descr="A screenshot of a cell phone&#10;&#10;Description automatically generated">
            <a:extLst>
              <a:ext uri="{FF2B5EF4-FFF2-40B4-BE49-F238E27FC236}">
                <a16:creationId xmlns:a16="http://schemas.microsoft.com/office/drawing/2014/main" id="{33868A0E-CAB0-4EB1-B176-4F6099E6251B}"/>
              </a:ext>
            </a:extLst>
          </p:cNvPr>
          <p:cNvPicPr>
            <a:picLocks noChangeAspect="1"/>
          </p:cNvPicPr>
          <p:nvPr/>
        </p:nvPicPr>
        <p:blipFill>
          <a:blip r:embed="rId2"/>
          <a:stretch>
            <a:fillRect/>
          </a:stretch>
        </p:blipFill>
        <p:spPr>
          <a:xfrm>
            <a:off x="186614" y="1950098"/>
            <a:ext cx="2903604" cy="4816831"/>
          </a:xfrm>
          <a:prstGeom prst="rect">
            <a:avLst/>
          </a:prstGeom>
        </p:spPr>
      </p:pic>
    </p:spTree>
    <p:extLst>
      <p:ext uri="{BB962C8B-B14F-4D97-AF65-F5344CB8AC3E}">
        <p14:creationId xmlns:p14="http://schemas.microsoft.com/office/powerpoint/2010/main" val="3508782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1">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225B5F4-0E0E-4AD3-AF2D-A523F3345A8E}"/>
              </a:ext>
            </a:extLst>
          </p:cNvPr>
          <p:cNvSpPr>
            <a:spLocks noGrp="1"/>
          </p:cNvSpPr>
          <p:nvPr>
            <p:ph type="title"/>
          </p:nvPr>
        </p:nvSpPr>
        <p:spPr>
          <a:xfrm>
            <a:off x="7663070" y="2338928"/>
            <a:ext cx="4134677" cy="1508760"/>
          </a:xfrm>
        </p:spPr>
        <p:txBody>
          <a:bodyPr>
            <a:normAutofit/>
          </a:bodyPr>
          <a:lstStyle/>
          <a:p>
            <a:r>
              <a:rPr lang="en-US" dirty="0">
                <a:solidFill>
                  <a:schemeClr val="tx2"/>
                </a:solidFill>
              </a:rPr>
              <a:t>Project list #2</a:t>
            </a:r>
          </a:p>
        </p:txBody>
      </p:sp>
      <p:graphicFrame>
        <p:nvGraphicFramePr>
          <p:cNvPr id="10" name="Content Placeholder 4">
            <a:extLst>
              <a:ext uri="{FF2B5EF4-FFF2-40B4-BE49-F238E27FC236}">
                <a16:creationId xmlns:a16="http://schemas.microsoft.com/office/drawing/2014/main" id="{2B4176C7-DF92-48C9-A4DF-AE81F67E48D6}"/>
              </a:ext>
            </a:extLst>
          </p:cNvPr>
          <p:cNvGraphicFramePr>
            <a:graphicFrameLocks noGrp="1"/>
          </p:cNvGraphicFramePr>
          <p:nvPr>
            <p:ph idx="1"/>
            <p:extLst>
              <p:ext uri="{D42A27DB-BD31-4B8C-83A1-F6EECF244321}">
                <p14:modId xmlns:p14="http://schemas.microsoft.com/office/powerpoint/2010/main" val="174967883"/>
              </p:ext>
            </p:extLst>
          </p:nvPr>
        </p:nvGraphicFramePr>
        <p:xfrm>
          <a:off x="965199" y="927809"/>
          <a:ext cx="5862321" cy="501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213816"/>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3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2">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34">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608C1-FCF7-4D47-A406-89CAB10E9E8A}"/>
              </a:ext>
            </a:extLst>
          </p:cNvPr>
          <p:cNvSpPr>
            <a:spLocks noGrp="1"/>
          </p:cNvSpPr>
          <p:nvPr>
            <p:ph type="title"/>
          </p:nvPr>
        </p:nvSpPr>
        <p:spPr>
          <a:xfrm>
            <a:off x="5297761" y="643467"/>
            <a:ext cx="6250769" cy="5571066"/>
          </a:xfrm>
        </p:spPr>
        <p:txBody>
          <a:bodyPr vert="horz" lIns="91440" tIns="45720" rIns="91440" bIns="45720" rtlCol="0" anchor="ctr">
            <a:normAutofit/>
          </a:bodyPr>
          <a:lstStyle/>
          <a:p>
            <a:pPr algn="l"/>
            <a:r>
              <a:rPr lang="en-US" dirty="0">
                <a:solidFill>
                  <a:schemeClr val="tx1"/>
                </a:solidFill>
              </a:rPr>
              <a:t>Project #7 </a:t>
            </a:r>
          </a:p>
        </p:txBody>
      </p:sp>
      <p:sp>
        <p:nvSpPr>
          <p:cNvPr id="4" name="Text Placeholder 3">
            <a:extLst>
              <a:ext uri="{FF2B5EF4-FFF2-40B4-BE49-F238E27FC236}">
                <a16:creationId xmlns:a16="http://schemas.microsoft.com/office/drawing/2014/main" id="{BA1641A9-CEDF-4F19-AC35-A9AF59C034B0}"/>
              </a:ext>
            </a:extLst>
          </p:cNvPr>
          <p:cNvSpPr>
            <a:spLocks noGrp="1"/>
          </p:cNvSpPr>
          <p:nvPr>
            <p:ph type="body" idx="1"/>
          </p:nvPr>
        </p:nvSpPr>
        <p:spPr>
          <a:xfrm>
            <a:off x="363894" y="757646"/>
            <a:ext cx="3824929" cy="5721531"/>
          </a:xfrm>
        </p:spPr>
        <p:txBody>
          <a:bodyPr vert="horz" lIns="91440" tIns="45720" rIns="91440" bIns="45720" rtlCol="0" anchor="ctr">
            <a:normAutofit/>
          </a:bodyPr>
          <a:lstStyle/>
          <a:p>
            <a:r>
              <a:rPr lang="en-US" sz="2400" dirty="0">
                <a:solidFill>
                  <a:schemeClr val="bg1"/>
                </a:solidFill>
              </a:rPr>
              <a:t>Binary Counter (One 7 Segment display)</a:t>
            </a:r>
          </a:p>
          <a:p>
            <a:pPr algn="l"/>
            <a:endParaRPr lang="en-US" sz="2400" dirty="0">
              <a:solidFill>
                <a:schemeClr val="bg1"/>
              </a:solidFill>
            </a:endParaRPr>
          </a:p>
          <a:p>
            <a:pPr algn="l"/>
            <a:r>
              <a:rPr lang="en-US" sz="2400" dirty="0">
                <a:solidFill>
                  <a:schemeClr val="bg1"/>
                </a:solidFill>
              </a:rPr>
              <a:t>Items Needed: </a:t>
            </a:r>
          </a:p>
          <a:p>
            <a:pPr marL="342900" indent="-342900" algn="l">
              <a:buFont typeface="Arial" panose="020B0604020202020204" pitchFamily="34" charset="0"/>
              <a:buChar char="•"/>
            </a:pPr>
            <a:r>
              <a:rPr lang="en-US" sz="2400" dirty="0">
                <a:solidFill>
                  <a:schemeClr val="bg1"/>
                </a:solidFill>
              </a:rPr>
              <a:t>An Arduino</a:t>
            </a:r>
          </a:p>
          <a:p>
            <a:pPr marL="342900" indent="-342900" algn="l">
              <a:buFont typeface="Arial" panose="020B0604020202020204" pitchFamily="34" charset="0"/>
              <a:buChar char="•"/>
            </a:pPr>
            <a:r>
              <a:rPr lang="en-US" sz="2400" dirty="0">
                <a:solidFill>
                  <a:schemeClr val="bg1"/>
                </a:solidFill>
              </a:rPr>
              <a:t>A Breadboard</a:t>
            </a:r>
          </a:p>
          <a:p>
            <a:pPr marL="342900" indent="-342900" algn="l">
              <a:buFont typeface="Arial" panose="020B0604020202020204" pitchFamily="34" charset="0"/>
              <a:buChar char="•"/>
            </a:pPr>
            <a:r>
              <a:rPr lang="en-US" sz="2400" dirty="0">
                <a:solidFill>
                  <a:schemeClr val="bg1"/>
                </a:solidFill>
              </a:rPr>
              <a:t>Jumper  Wires</a:t>
            </a:r>
          </a:p>
          <a:p>
            <a:pPr marL="342900" indent="-342900" algn="l">
              <a:buFont typeface="Arial" panose="020B0604020202020204" pitchFamily="34" charset="0"/>
              <a:buChar char="•"/>
            </a:pPr>
            <a:r>
              <a:rPr lang="en-US" sz="2400" dirty="0">
                <a:solidFill>
                  <a:schemeClr val="bg1"/>
                </a:solidFill>
              </a:rPr>
              <a:t>A common anode 7 segment display</a:t>
            </a:r>
          </a:p>
          <a:p>
            <a:pPr algn="l"/>
            <a:endParaRPr lang="en-US" sz="2400" dirty="0">
              <a:solidFill>
                <a:schemeClr val="bg1"/>
              </a:solidFill>
            </a:endParaRPr>
          </a:p>
        </p:txBody>
      </p:sp>
    </p:spTree>
    <p:extLst>
      <p:ext uri="{BB962C8B-B14F-4D97-AF65-F5344CB8AC3E}">
        <p14:creationId xmlns:p14="http://schemas.microsoft.com/office/powerpoint/2010/main" val="3632662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356CC-3A58-48D2-A347-6DE2D5991351}"/>
              </a:ext>
            </a:extLst>
          </p:cNvPr>
          <p:cNvSpPr>
            <a:spLocks noGrp="1"/>
          </p:cNvSpPr>
          <p:nvPr>
            <p:ph type="title"/>
          </p:nvPr>
        </p:nvSpPr>
        <p:spPr/>
        <p:txBody>
          <a:bodyPr/>
          <a:lstStyle/>
          <a:p>
            <a:r>
              <a:rPr lang="en-CA" dirty="0"/>
              <a:t>7 segment display (common anode)</a:t>
            </a:r>
          </a:p>
        </p:txBody>
      </p:sp>
      <p:sp>
        <p:nvSpPr>
          <p:cNvPr id="5" name="Content Placeholder 4">
            <a:extLst>
              <a:ext uri="{FF2B5EF4-FFF2-40B4-BE49-F238E27FC236}">
                <a16:creationId xmlns:a16="http://schemas.microsoft.com/office/drawing/2014/main" id="{9B140F55-BB99-4BE2-B08B-10A51F7FE5F4}"/>
              </a:ext>
            </a:extLst>
          </p:cNvPr>
          <p:cNvSpPr>
            <a:spLocks noGrp="1"/>
          </p:cNvSpPr>
          <p:nvPr>
            <p:ph idx="1"/>
          </p:nvPr>
        </p:nvSpPr>
        <p:spPr/>
        <p:txBody>
          <a:bodyPr/>
          <a:lstStyle/>
          <a:p>
            <a:pPr marL="0" indent="0">
              <a:buNone/>
            </a:pPr>
            <a:r>
              <a:rPr lang="en-CA" dirty="0"/>
              <a:t> </a:t>
            </a:r>
          </a:p>
        </p:txBody>
      </p:sp>
      <p:sp>
        <p:nvSpPr>
          <p:cNvPr id="8" name="TextBox 7">
            <a:extLst>
              <a:ext uri="{FF2B5EF4-FFF2-40B4-BE49-F238E27FC236}">
                <a16:creationId xmlns:a16="http://schemas.microsoft.com/office/drawing/2014/main" id="{EDA0CE52-F01D-4CB3-9556-0C0747DE2F5E}"/>
              </a:ext>
            </a:extLst>
          </p:cNvPr>
          <p:cNvSpPr txBox="1"/>
          <p:nvPr/>
        </p:nvSpPr>
        <p:spPr>
          <a:xfrm>
            <a:off x="5815013" y="3376136"/>
            <a:ext cx="5744071" cy="1477328"/>
          </a:xfrm>
          <a:prstGeom prst="rect">
            <a:avLst/>
          </a:prstGeom>
          <a:noFill/>
        </p:spPr>
        <p:txBody>
          <a:bodyPr wrap="square" rtlCol="0">
            <a:spAutoFit/>
          </a:bodyPr>
          <a:lstStyle/>
          <a:p>
            <a:r>
              <a:rPr lang="en-CA" dirty="0"/>
              <a:t>We will be using the Common Anode 7 segment display, before we can start the project you should know how it’s wired. More specifically which pins represent each letters / segments. There are 7 segments, each as their own pin that can be used to either turn it on and off. </a:t>
            </a:r>
          </a:p>
        </p:txBody>
      </p:sp>
      <p:pic>
        <p:nvPicPr>
          <p:cNvPr id="10" name="Picture 9">
            <a:extLst>
              <a:ext uri="{FF2B5EF4-FFF2-40B4-BE49-F238E27FC236}">
                <a16:creationId xmlns:a16="http://schemas.microsoft.com/office/drawing/2014/main" id="{D7EFC110-7B6B-4851-801B-FCA05EE7899E}"/>
              </a:ext>
            </a:extLst>
          </p:cNvPr>
          <p:cNvPicPr>
            <a:picLocks noChangeAspect="1"/>
          </p:cNvPicPr>
          <p:nvPr/>
        </p:nvPicPr>
        <p:blipFill>
          <a:blip r:embed="rId2"/>
          <a:stretch>
            <a:fillRect/>
          </a:stretch>
        </p:blipFill>
        <p:spPr>
          <a:xfrm>
            <a:off x="271462" y="2171700"/>
            <a:ext cx="5053717" cy="4343691"/>
          </a:xfrm>
          <a:prstGeom prst="rect">
            <a:avLst/>
          </a:prstGeom>
        </p:spPr>
      </p:pic>
    </p:spTree>
    <p:extLst>
      <p:ext uri="{BB962C8B-B14F-4D97-AF65-F5344CB8AC3E}">
        <p14:creationId xmlns:p14="http://schemas.microsoft.com/office/powerpoint/2010/main" val="4279114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45D013-008E-4215-9CB1-91419B0D103C}"/>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dirty="0">
                <a:solidFill>
                  <a:schemeClr val="tx2"/>
                </a:solidFill>
              </a:rPr>
              <a:t>Project #7 - Wiring</a:t>
            </a:r>
          </a:p>
        </p:txBody>
      </p:sp>
      <p:sp>
        <p:nvSpPr>
          <p:cNvPr id="8" name="TextBox 7">
            <a:extLst>
              <a:ext uri="{FF2B5EF4-FFF2-40B4-BE49-F238E27FC236}">
                <a16:creationId xmlns:a16="http://schemas.microsoft.com/office/drawing/2014/main" id="{B93789C4-E366-42FB-B13D-BE8723125102}"/>
              </a:ext>
            </a:extLst>
          </p:cNvPr>
          <p:cNvSpPr txBox="1"/>
          <p:nvPr/>
        </p:nvSpPr>
        <p:spPr>
          <a:xfrm>
            <a:off x="113211" y="2125980"/>
            <a:ext cx="4497788" cy="4206240"/>
          </a:xfrm>
          <a:prstGeom prst="rect">
            <a:avLst/>
          </a:prstGeom>
        </p:spPr>
        <p:txBody>
          <a:bodyPr vert="horz" lIns="91440" tIns="45720" rIns="91440" bIns="45720" rtlCol="0">
            <a:normAutofit/>
          </a:bodyPr>
          <a:lstStyle/>
          <a:p>
            <a:pPr marL="502920" indent="-342900" defTabSz="914400">
              <a:lnSpc>
                <a:spcPct val="90000"/>
              </a:lnSpc>
              <a:spcAft>
                <a:spcPts val="600"/>
              </a:spcAft>
              <a:buClr>
                <a:schemeClr val="tx1"/>
              </a:buClr>
              <a:buFont typeface="+mj-lt"/>
              <a:buAutoNum type="arabicPeriod"/>
            </a:pPr>
            <a:r>
              <a:rPr lang="en-US" dirty="0">
                <a:solidFill>
                  <a:schemeClr val="bg1"/>
                </a:solidFill>
              </a:rPr>
              <a:t>Connect your GND/5V from the Arduino to the breadboard.</a:t>
            </a:r>
          </a:p>
          <a:p>
            <a:pPr marL="502920" indent="-342900" defTabSz="914400">
              <a:lnSpc>
                <a:spcPct val="90000"/>
              </a:lnSpc>
              <a:spcAft>
                <a:spcPts val="600"/>
              </a:spcAft>
              <a:buClr>
                <a:schemeClr val="tx1"/>
              </a:buClr>
              <a:buFont typeface="+mj-lt"/>
              <a:buAutoNum type="arabicPeriod"/>
            </a:pPr>
            <a:r>
              <a:rPr lang="en-US" dirty="0">
                <a:solidFill>
                  <a:schemeClr val="bg1"/>
                </a:solidFill>
              </a:rPr>
              <a:t>Connect a 100 Ohm resistor from pin 3 of the 7 segment display to ground.</a:t>
            </a:r>
          </a:p>
          <a:p>
            <a:pPr marL="160020" defTabSz="914400">
              <a:lnSpc>
                <a:spcPct val="90000"/>
              </a:lnSpc>
              <a:spcAft>
                <a:spcPts val="600"/>
              </a:spcAft>
              <a:buClr>
                <a:schemeClr val="tx1"/>
              </a:buClr>
            </a:pPr>
            <a:endParaRPr lang="en-US" dirty="0">
              <a:solidFill>
                <a:schemeClr val="bg1"/>
              </a:solidFill>
            </a:endParaRPr>
          </a:p>
          <a:p>
            <a:pPr marL="160020" defTabSz="914400">
              <a:lnSpc>
                <a:spcPct val="90000"/>
              </a:lnSpc>
              <a:spcAft>
                <a:spcPts val="600"/>
              </a:spcAft>
              <a:buClr>
                <a:schemeClr val="tx1"/>
              </a:buClr>
            </a:pPr>
            <a:r>
              <a:rPr lang="en-US" dirty="0">
                <a:solidFill>
                  <a:schemeClr val="bg1"/>
                </a:solidFill>
              </a:rPr>
              <a:t>E to digital pin #6</a:t>
            </a:r>
          </a:p>
          <a:p>
            <a:pPr marL="160020" defTabSz="914400">
              <a:lnSpc>
                <a:spcPct val="90000"/>
              </a:lnSpc>
              <a:spcAft>
                <a:spcPts val="600"/>
              </a:spcAft>
              <a:buClr>
                <a:schemeClr val="tx1"/>
              </a:buClr>
            </a:pPr>
            <a:r>
              <a:rPr lang="en-US" dirty="0">
                <a:solidFill>
                  <a:schemeClr val="bg1"/>
                </a:solidFill>
              </a:rPr>
              <a:t>D to digital pin #5</a:t>
            </a:r>
          </a:p>
          <a:p>
            <a:pPr marL="160020" defTabSz="914400">
              <a:lnSpc>
                <a:spcPct val="90000"/>
              </a:lnSpc>
              <a:spcAft>
                <a:spcPts val="600"/>
              </a:spcAft>
              <a:buClr>
                <a:schemeClr val="tx1"/>
              </a:buClr>
            </a:pPr>
            <a:r>
              <a:rPr lang="en-US" dirty="0">
                <a:solidFill>
                  <a:schemeClr val="bg1"/>
                </a:solidFill>
              </a:rPr>
              <a:t>C to digital pin #4</a:t>
            </a:r>
          </a:p>
          <a:p>
            <a:pPr marL="160020" defTabSz="914400">
              <a:lnSpc>
                <a:spcPct val="90000"/>
              </a:lnSpc>
              <a:spcAft>
                <a:spcPts val="600"/>
              </a:spcAft>
              <a:buClr>
                <a:schemeClr val="tx1"/>
              </a:buClr>
            </a:pPr>
            <a:r>
              <a:rPr lang="en-US" dirty="0">
                <a:solidFill>
                  <a:schemeClr val="bg1"/>
                </a:solidFill>
              </a:rPr>
              <a:t>B to digital pin #3</a:t>
            </a:r>
          </a:p>
          <a:p>
            <a:pPr marL="160020" defTabSz="914400">
              <a:lnSpc>
                <a:spcPct val="90000"/>
              </a:lnSpc>
              <a:spcAft>
                <a:spcPts val="600"/>
              </a:spcAft>
              <a:buClr>
                <a:schemeClr val="tx1"/>
              </a:buClr>
            </a:pPr>
            <a:r>
              <a:rPr lang="en-US" dirty="0">
                <a:solidFill>
                  <a:schemeClr val="bg1"/>
                </a:solidFill>
              </a:rPr>
              <a:t>A to digital pin #2</a:t>
            </a:r>
          </a:p>
          <a:p>
            <a:pPr marL="160020" defTabSz="914400">
              <a:lnSpc>
                <a:spcPct val="90000"/>
              </a:lnSpc>
              <a:spcAft>
                <a:spcPts val="600"/>
              </a:spcAft>
              <a:buClr>
                <a:schemeClr val="tx1"/>
              </a:buClr>
            </a:pPr>
            <a:r>
              <a:rPr lang="en-US" dirty="0">
                <a:solidFill>
                  <a:schemeClr val="bg1"/>
                </a:solidFill>
              </a:rPr>
              <a:t>F to digital pin #7</a:t>
            </a:r>
          </a:p>
          <a:p>
            <a:pPr marL="160020" defTabSz="914400">
              <a:lnSpc>
                <a:spcPct val="90000"/>
              </a:lnSpc>
              <a:spcAft>
                <a:spcPts val="600"/>
              </a:spcAft>
              <a:buClr>
                <a:schemeClr val="tx1"/>
              </a:buClr>
            </a:pPr>
            <a:r>
              <a:rPr lang="en-US" dirty="0">
                <a:solidFill>
                  <a:schemeClr val="bg1"/>
                </a:solidFill>
              </a:rPr>
              <a:t>G to digital pin #8</a:t>
            </a:r>
          </a:p>
          <a:p>
            <a:pPr marL="502920" indent="-342900" defTabSz="914400">
              <a:lnSpc>
                <a:spcPct val="90000"/>
              </a:lnSpc>
              <a:spcAft>
                <a:spcPts val="600"/>
              </a:spcAft>
              <a:buClr>
                <a:schemeClr val="tx1"/>
              </a:buClr>
              <a:buFont typeface="+mj-lt"/>
              <a:buAutoNum type="arabicPeriod"/>
            </a:pPr>
            <a:endParaRPr lang="en-US" dirty="0">
              <a:solidFill>
                <a:schemeClr val="bg1"/>
              </a:solidFill>
            </a:endParaRPr>
          </a:p>
          <a:p>
            <a:pPr marL="502920" indent="-342900" defTabSz="914400">
              <a:lnSpc>
                <a:spcPct val="90000"/>
              </a:lnSpc>
              <a:spcAft>
                <a:spcPts val="600"/>
              </a:spcAft>
              <a:buClr>
                <a:schemeClr val="tx1"/>
              </a:buClr>
              <a:buFont typeface="+mj-lt"/>
              <a:buAutoNum type="arabicPeriod"/>
            </a:pPr>
            <a:endParaRPr lang="en-US" dirty="0">
              <a:solidFill>
                <a:schemeClr val="bg1"/>
              </a:solidFill>
            </a:endParaRP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A circuit board&#10;&#10;Description automatically generated">
            <a:extLst>
              <a:ext uri="{FF2B5EF4-FFF2-40B4-BE49-F238E27FC236}">
                <a16:creationId xmlns:a16="http://schemas.microsoft.com/office/drawing/2014/main" id="{8E26B761-8C7F-4BC7-AF81-8DFFBA6386C2}"/>
              </a:ext>
            </a:extLst>
          </p:cNvPr>
          <p:cNvPicPr>
            <a:picLocks noChangeAspect="1"/>
          </p:cNvPicPr>
          <p:nvPr/>
        </p:nvPicPr>
        <p:blipFill>
          <a:blip r:embed="rId2"/>
          <a:stretch>
            <a:fillRect/>
          </a:stretch>
        </p:blipFill>
        <p:spPr>
          <a:xfrm>
            <a:off x="4610999" y="1045029"/>
            <a:ext cx="7574924" cy="4979896"/>
          </a:xfrm>
          <a:prstGeom prst="rect">
            <a:avLst/>
          </a:prstGeom>
        </p:spPr>
      </p:pic>
    </p:spTree>
    <p:extLst>
      <p:ext uri="{BB962C8B-B14F-4D97-AF65-F5344CB8AC3E}">
        <p14:creationId xmlns:p14="http://schemas.microsoft.com/office/powerpoint/2010/main" val="149095729"/>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25E-BCBB-4690-9AAA-A7EA381607EC}"/>
              </a:ext>
            </a:extLst>
          </p:cNvPr>
          <p:cNvSpPr>
            <a:spLocks noGrp="1"/>
          </p:cNvSpPr>
          <p:nvPr>
            <p:ph type="title"/>
          </p:nvPr>
        </p:nvSpPr>
        <p:spPr>
          <a:xfrm>
            <a:off x="1202919" y="284176"/>
            <a:ext cx="9784080" cy="1508760"/>
          </a:xfrm>
        </p:spPr>
        <p:txBody>
          <a:bodyPr/>
          <a:lstStyle/>
          <a:p>
            <a:r>
              <a:rPr lang="en-US" dirty="0"/>
              <a:t>Project #7 - programming</a:t>
            </a:r>
          </a:p>
        </p:txBody>
      </p:sp>
      <p:sp>
        <p:nvSpPr>
          <p:cNvPr id="9" name="TextBox 8">
            <a:extLst>
              <a:ext uri="{FF2B5EF4-FFF2-40B4-BE49-F238E27FC236}">
                <a16:creationId xmlns:a16="http://schemas.microsoft.com/office/drawing/2014/main" id="{7E0AD156-E76C-4823-9CA7-CA1613111421}"/>
              </a:ext>
            </a:extLst>
          </p:cNvPr>
          <p:cNvSpPr txBox="1"/>
          <p:nvPr/>
        </p:nvSpPr>
        <p:spPr>
          <a:xfrm>
            <a:off x="5026829" y="1983688"/>
            <a:ext cx="6988646" cy="4524315"/>
          </a:xfrm>
          <a:prstGeom prst="rect">
            <a:avLst/>
          </a:prstGeom>
          <a:noFill/>
        </p:spPr>
        <p:txBody>
          <a:bodyPr wrap="square" rtlCol="0">
            <a:spAutoFit/>
          </a:bodyPr>
          <a:lstStyle/>
          <a:p>
            <a:pPr marL="342900" indent="-342900">
              <a:buAutoNum type="arabicPeriod"/>
            </a:pPr>
            <a:r>
              <a:rPr lang="en-US" dirty="0"/>
              <a:t>First we create a variable to store the current number it should display.</a:t>
            </a:r>
          </a:p>
          <a:p>
            <a:pPr marL="342900" indent="-342900">
              <a:buAutoNum type="arabicPeriod"/>
            </a:pPr>
            <a:r>
              <a:rPr lang="en-US" dirty="0"/>
              <a:t>Then we make a multi-dimensional array to store the number values. 1 meaning high , 0 meaning low. For example </a:t>
            </a:r>
            <a:r>
              <a:rPr lang="en-US" dirty="0" err="1"/>
              <a:t>nums</a:t>
            </a:r>
            <a:r>
              <a:rPr lang="en-US" dirty="0"/>
              <a:t>[0] will give us the array containing the values to print zero.</a:t>
            </a:r>
          </a:p>
          <a:p>
            <a:pPr marL="342900" indent="-342900">
              <a:buAutoNum type="arabicPeriod"/>
            </a:pPr>
            <a:r>
              <a:rPr lang="en-US" dirty="0"/>
              <a:t>We then setup our pins from 2 to 8 as an OUTPUT</a:t>
            </a:r>
          </a:p>
          <a:p>
            <a:pPr marL="342900" indent="-342900">
              <a:buAutoNum type="arabicPeriod"/>
            </a:pPr>
            <a:r>
              <a:rPr lang="en-US" dirty="0"/>
              <a:t>Then we make a method called </a:t>
            </a:r>
            <a:r>
              <a:rPr lang="en-US" dirty="0" err="1"/>
              <a:t>printNumber</a:t>
            </a:r>
            <a:r>
              <a:rPr lang="en-US" dirty="0"/>
              <a:t> that will take in a int parameter, this will loop through the specified index of </a:t>
            </a:r>
            <a:r>
              <a:rPr lang="en-US" dirty="0" err="1"/>
              <a:t>nums</a:t>
            </a:r>
            <a:r>
              <a:rPr lang="en-US" dirty="0"/>
              <a:t> and digitalWrite either high or low based on each of the 7 values that it finds in the array index.</a:t>
            </a:r>
          </a:p>
          <a:p>
            <a:pPr marL="342900" indent="-342900">
              <a:buAutoNum type="arabicPeriod"/>
            </a:pPr>
            <a:r>
              <a:rPr lang="en-US" dirty="0"/>
              <a:t>Within the loop we simply call the </a:t>
            </a:r>
            <a:r>
              <a:rPr lang="en-US" dirty="0" err="1"/>
              <a:t>printNumber</a:t>
            </a:r>
            <a:r>
              <a:rPr lang="en-US" dirty="0"/>
              <a:t> function, passing in the current number it should print. Then we just increment the number if it’s less than ten, if it’s 10, reset it to zero.</a:t>
            </a:r>
          </a:p>
          <a:p>
            <a:pPr marL="342900" indent="-342900">
              <a:buAutoNum type="arabicPeriod"/>
            </a:pPr>
            <a:endParaRPr lang="en-US" dirty="0"/>
          </a:p>
          <a:p>
            <a:pPr algn="ctr"/>
            <a:r>
              <a:rPr lang="en-US" b="1" dirty="0"/>
              <a:t>* See the next slide for an easier version of the code, and links to showing off multi-dimensional arrays *</a:t>
            </a:r>
          </a:p>
        </p:txBody>
      </p:sp>
      <p:pic>
        <p:nvPicPr>
          <p:cNvPr id="17" name="Picture 16" descr="A screenshot of a cell phone&#10;&#10;Description automatically generated">
            <a:extLst>
              <a:ext uri="{FF2B5EF4-FFF2-40B4-BE49-F238E27FC236}">
                <a16:creationId xmlns:a16="http://schemas.microsoft.com/office/drawing/2014/main" id="{CA34A216-C632-4836-9730-DA27450558BE}"/>
              </a:ext>
            </a:extLst>
          </p:cNvPr>
          <p:cNvPicPr>
            <a:picLocks noChangeAspect="1"/>
          </p:cNvPicPr>
          <p:nvPr/>
        </p:nvPicPr>
        <p:blipFill>
          <a:blip r:embed="rId2"/>
          <a:stretch>
            <a:fillRect/>
          </a:stretch>
        </p:blipFill>
        <p:spPr>
          <a:xfrm>
            <a:off x="92550" y="2071396"/>
            <a:ext cx="2519281" cy="4607632"/>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4C2A5C89-FBBF-4C43-961A-2F1BB3086CEF}"/>
              </a:ext>
            </a:extLst>
          </p:cNvPr>
          <p:cNvPicPr>
            <a:picLocks noChangeAspect="1"/>
          </p:cNvPicPr>
          <p:nvPr/>
        </p:nvPicPr>
        <p:blipFill>
          <a:blip r:embed="rId3"/>
          <a:stretch>
            <a:fillRect/>
          </a:stretch>
        </p:blipFill>
        <p:spPr>
          <a:xfrm>
            <a:off x="2690460" y="2071396"/>
            <a:ext cx="2257740" cy="2476846"/>
          </a:xfrm>
          <a:prstGeom prst="rect">
            <a:avLst/>
          </a:prstGeom>
        </p:spPr>
      </p:pic>
    </p:spTree>
    <p:extLst>
      <p:ext uri="{BB962C8B-B14F-4D97-AF65-F5344CB8AC3E}">
        <p14:creationId xmlns:p14="http://schemas.microsoft.com/office/powerpoint/2010/main" val="2135038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81DC1C-99FB-4CBB-9394-55331EFE5009}"/>
              </a:ext>
            </a:extLst>
          </p:cNvPr>
          <p:cNvSpPr>
            <a:spLocks noGrp="1"/>
          </p:cNvSpPr>
          <p:nvPr>
            <p:ph type="title"/>
          </p:nvPr>
        </p:nvSpPr>
        <p:spPr/>
        <p:txBody>
          <a:bodyPr/>
          <a:lstStyle/>
          <a:p>
            <a:r>
              <a:rPr lang="en-US" dirty="0"/>
              <a:t>Project 7 - help</a:t>
            </a:r>
          </a:p>
        </p:txBody>
      </p:sp>
      <p:sp>
        <p:nvSpPr>
          <p:cNvPr id="5" name="Content Placeholder 4">
            <a:extLst>
              <a:ext uri="{FF2B5EF4-FFF2-40B4-BE49-F238E27FC236}">
                <a16:creationId xmlns:a16="http://schemas.microsoft.com/office/drawing/2014/main" id="{4E83CCF3-E74F-41F6-AEDA-A45C3C511837}"/>
              </a:ext>
            </a:extLst>
          </p:cNvPr>
          <p:cNvSpPr>
            <a:spLocks noGrp="1"/>
          </p:cNvSpPr>
          <p:nvPr>
            <p:ph idx="1"/>
          </p:nvPr>
        </p:nvSpPr>
        <p:spPr>
          <a:xfrm>
            <a:off x="296090" y="2390503"/>
            <a:ext cx="11199223" cy="4467497"/>
          </a:xfrm>
        </p:spPr>
        <p:txBody>
          <a:bodyPr>
            <a:normAutofit lnSpcReduction="10000"/>
          </a:bodyPr>
          <a:lstStyle/>
          <a:p>
            <a:pPr marL="0" indent="0">
              <a:buNone/>
            </a:pPr>
            <a:r>
              <a:rPr lang="en-US" dirty="0"/>
              <a:t>Code shown in PowerPoint:</a:t>
            </a:r>
          </a:p>
          <a:p>
            <a:pPr marL="0" indent="0">
              <a:buNone/>
            </a:pPr>
            <a:r>
              <a:rPr lang="en-US" dirty="0">
                <a:solidFill>
                  <a:schemeClr val="bg1"/>
                </a:solidFill>
                <a:hlinkClick r:id="rId2">
                  <a:extLst>
                    <a:ext uri="{A12FA001-AC4F-418D-AE19-62706E023703}">
                      <ahyp:hlinkClr xmlns:ahyp="http://schemas.microsoft.com/office/drawing/2018/hyperlinkcolor" val="tx"/>
                    </a:ext>
                  </a:extLst>
                </a:hlinkClick>
              </a:rPr>
              <a:t>https://github.com/kiranhart/Arduino-Powerpoint/blob/master/Code/Project_7v2.ino</a:t>
            </a:r>
            <a:endParaRPr lang="en-US" dirty="0">
              <a:solidFill>
                <a:schemeClr val="bg1"/>
              </a:solidFill>
            </a:endParaRPr>
          </a:p>
          <a:p>
            <a:pPr marL="0" indent="0">
              <a:buNone/>
            </a:pPr>
            <a:r>
              <a:rPr lang="en-US" dirty="0"/>
              <a:t>Long code/Easy Code: </a:t>
            </a:r>
          </a:p>
          <a:p>
            <a:pPr marL="0" indent="0">
              <a:buNone/>
            </a:pPr>
            <a:r>
              <a:rPr lang="en-US" dirty="0">
                <a:solidFill>
                  <a:schemeClr val="bg1"/>
                </a:solidFill>
                <a:hlinkClick r:id="rId3">
                  <a:extLst>
                    <a:ext uri="{A12FA001-AC4F-418D-AE19-62706E023703}">
                      <ahyp:hlinkClr xmlns:ahyp="http://schemas.microsoft.com/office/drawing/2018/hyperlinkcolor" val="tx"/>
                    </a:ext>
                  </a:extLst>
                </a:hlinkClick>
              </a:rPr>
              <a:t>https://github.com/kiranhart/Arduino-Powerpoint/blob/master/Code/Project_7_v1.ino</a:t>
            </a:r>
            <a:endParaRPr lang="en-US" dirty="0">
              <a:solidFill>
                <a:schemeClr val="bg1"/>
              </a:solidFill>
            </a:endParaRPr>
          </a:p>
          <a:p>
            <a:pPr marL="0" indent="0">
              <a:buNone/>
            </a:pPr>
            <a:r>
              <a:rPr lang="en-US" dirty="0"/>
              <a:t>Multi-dimensional Arrays: </a:t>
            </a:r>
          </a:p>
          <a:p>
            <a:pPr marL="0" indent="0">
              <a:buNone/>
            </a:pPr>
            <a:r>
              <a:rPr lang="en-US" dirty="0">
                <a:solidFill>
                  <a:schemeClr val="bg1"/>
                </a:solidFill>
                <a:hlinkClick r:id="rId4">
                  <a:extLst>
                    <a:ext uri="{A12FA001-AC4F-418D-AE19-62706E023703}">
                      <ahyp:hlinkClr xmlns:ahyp="http://schemas.microsoft.com/office/drawing/2018/hyperlinkcolor" val="tx"/>
                    </a:ext>
                  </a:extLst>
                </a:hlinkClick>
              </a:rPr>
              <a:t>https://www.tutorialspoint.com/arduino/arduino_multi_dimensional_arrays.htm</a:t>
            </a:r>
            <a:endParaRPr lang="en-US" dirty="0">
              <a:solidFill>
                <a:schemeClr val="bg1"/>
              </a:solidFill>
            </a:endParaRPr>
          </a:p>
          <a:p>
            <a:pPr marL="0" indent="0">
              <a:buNone/>
            </a:pPr>
            <a:r>
              <a:rPr lang="en-US" dirty="0"/>
              <a:t>Function/Methods:</a:t>
            </a:r>
          </a:p>
          <a:p>
            <a:pPr marL="0" indent="0">
              <a:buNone/>
            </a:pPr>
            <a:r>
              <a:rPr lang="en-US" dirty="0">
                <a:solidFill>
                  <a:schemeClr val="bg1"/>
                </a:solidFill>
                <a:hlinkClick r:id="rId5">
                  <a:extLst>
                    <a:ext uri="{A12FA001-AC4F-418D-AE19-62706E023703}">
                      <ahyp:hlinkClr xmlns:ahyp="http://schemas.microsoft.com/office/drawing/2018/hyperlinkcolor" val="tx"/>
                    </a:ext>
                  </a:extLst>
                </a:hlinkClick>
              </a:rPr>
              <a:t>https://www.arduino.cc/en/Reference/FunctionDeclaration</a:t>
            </a:r>
            <a:endParaRPr lang="en-US" dirty="0">
              <a:solidFill>
                <a:schemeClr val="bg1"/>
              </a:solidFill>
            </a:endParaRP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78844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3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2">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34">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608C1-FCF7-4D47-A406-89CAB10E9E8A}"/>
              </a:ext>
            </a:extLst>
          </p:cNvPr>
          <p:cNvSpPr>
            <a:spLocks noGrp="1"/>
          </p:cNvSpPr>
          <p:nvPr>
            <p:ph type="title"/>
          </p:nvPr>
        </p:nvSpPr>
        <p:spPr>
          <a:xfrm>
            <a:off x="5297761" y="643467"/>
            <a:ext cx="6250769" cy="5571066"/>
          </a:xfrm>
        </p:spPr>
        <p:txBody>
          <a:bodyPr vert="horz" lIns="91440" tIns="45720" rIns="91440" bIns="45720" rtlCol="0" anchor="ctr">
            <a:normAutofit/>
          </a:bodyPr>
          <a:lstStyle/>
          <a:p>
            <a:pPr algn="l"/>
            <a:r>
              <a:rPr lang="en-US" dirty="0">
                <a:solidFill>
                  <a:schemeClr val="tx1"/>
                </a:solidFill>
              </a:rPr>
              <a:t>Project #8 </a:t>
            </a:r>
          </a:p>
        </p:txBody>
      </p:sp>
      <p:sp>
        <p:nvSpPr>
          <p:cNvPr id="4" name="Text Placeholder 3">
            <a:extLst>
              <a:ext uri="{FF2B5EF4-FFF2-40B4-BE49-F238E27FC236}">
                <a16:creationId xmlns:a16="http://schemas.microsoft.com/office/drawing/2014/main" id="{BA1641A9-CEDF-4F19-AC35-A9AF59C034B0}"/>
              </a:ext>
            </a:extLst>
          </p:cNvPr>
          <p:cNvSpPr>
            <a:spLocks noGrp="1"/>
          </p:cNvSpPr>
          <p:nvPr>
            <p:ph type="body" idx="1"/>
          </p:nvPr>
        </p:nvSpPr>
        <p:spPr>
          <a:xfrm>
            <a:off x="363894" y="757646"/>
            <a:ext cx="3824929" cy="5721531"/>
          </a:xfrm>
        </p:spPr>
        <p:txBody>
          <a:bodyPr vert="horz" lIns="91440" tIns="45720" rIns="91440" bIns="45720" rtlCol="0" anchor="ctr">
            <a:normAutofit/>
          </a:bodyPr>
          <a:lstStyle/>
          <a:p>
            <a:r>
              <a:rPr lang="en-US" sz="2400" dirty="0">
                <a:solidFill>
                  <a:schemeClr val="bg1"/>
                </a:solidFill>
              </a:rPr>
              <a:t>IR Sensor</a:t>
            </a:r>
          </a:p>
          <a:p>
            <a:pPr algn="l"/>
            <a:endParaRPr lang="en-US" sz="2400" dirty="0">
              <a:solidFill>
                <a:schemeClr val="bg1"/>
              </a:solidFill>
            </a:endParaRPr>
          </a:p>
          <a:p>
            <a:pPr algn="l"/>
            <a:r>
              <a:rPr lang="en-US" sz="2400" dirty="0">
                <a:solidFill>
                  <a:schemeClr val="bg1"/>
                </a:solidFill>
              </a:rPr>
              <a:t>Items Needed: </a:t>
            </a:r>
          </a:p>
          <a:p>
            <a:pPr marL="342900" indent="-342900" algn="l">
              <a:buFont typeface="Arial" panose="020B0604020202020204" pitchFamily="34" charset="0"/>
              <a:buChar char="•"/>
            </a:pPr>
            <a:r>
              <a:rPr lang="en-US" sz="2400" dirty="0">
                <a:solidFill>
                  <a:schemeClr val="bg1"/>
                </a:solidFill>
              </a:rPr>
              <a:t>An Arduino</a:t>
            </a:r>
          </a:p>
          <a:p>
            <a:pPr marL="342900" indent="-342900" algn="l">
              <a:buFont typeface="Arial" panose="020B0604020202020204" pitchFamily="34" charset="0"/>
              <a:buChar char="•"/>
            </a:pPr>
            <a:r>
              <a:rPr lang="en-US" sz="2400" dirty="0">
                <a:solidFill>
                  <a:schemeClr val="bg1"/>
                </a:solidFill>
              </a:rPr>
              <a:t>A Breadboard</a:t>
            </a:r>
          </a:p>
          <a:p>
            <a:pPr marL="342900" indent="-342900" algn="l">
              <a:buFont typeface="Arial" panose="020B0604020202020204" pitchFamily="34" charset="0"/>
              <a:buChar char="•"/>
            </a:pPr>
            <a:r>
              <a:rPr lang="en-US" sz="2400" dirty="0">
                <a:solidFill>
                  <a:schemeClr val="bg1"/>
                </a:solidFill>
              </a:rPr>
              <a:t>Jumper  Wires</a:t>
            </a:r>
          </a:p>
          <a:p>
            <a:pPr marL="342900" indent="-342900" algn="l">
              <a:buFont typeface="Arial" panose="020B0604020202020204" pitchFamily="34" charset="0"/>
              <a:buChar char="•"/>
            </a:pPr>
            <a:r>
              <a:rPr lang="en-US" sz="2400" dirty="0">
                <a:solidFill>
                  <a:schemeClr val="bg1"/>
                </a:solidFill>
              </a:rPr>
              <a:t>QTI Sensor</a:t>
            </a:r>
          </a:p>
        </p:txBody>
      </p:sp>
    </p:spTree>
    <p:extLst>
      <p:ext uri="{BB962C8B-B14F-4D97-AF65-F5344CB8AC3E}">
        <p14:creationId xmlns:p14="http://schemas.microsoft.com/office/powerpoint/2010/main" val="357514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45D013-008E-4215-9CB1-91419B0D103C}"/>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dirty="0">
                <a:solidFill>
                  <a:schemeClr val="tx2"/>
                </a:solidFill>
              </a:rPr>
              <a:t>Project #8 - Wiring</a:t>
            </a:r>
          </a:p>
        </p:txBody>
      </p:sp>
      <p:sp>
        <p:nvSpPr>
          <p:cNvPr id="8" name="TextBox 7">
            <a:extLst>
              <a:ext uri="{FF2B5EF4-FFF2-40B4-BE49-F238E27FC236}">
                <a16:creationId xmlns:a16="http://schemas.microsoft.com/office/drawing/2014/main" id="{B93789C4-E366-42FB-B13D-BE8723125102}"/>
              </a:ext>
            </a:extLst>
          </p:cNvPr>
          <p:cNvSpPr txBox="1"/>
          <p:nvPr/>
        </p:nvSpPr>
        <p:spPr>
          <a:xfrm>
            <a:off x="113211" y="2125980"/>
            <a:ext cx="4497788" cy="4206240"/>
          </a:xfrm>
          <a:prstGeom prst="rect">
            <a:avLst/>
          </a:prstGeom>
        </p:spPr>
        <p:txBody>
          <a:bodyPr vert="horz" lIns="91440" tIns="45720" rIns="91440" bIns="45720" rtlCol="0">
            <a:normAutofit/>
          </a:bodyPr>
          <a:lstStyle/>
          <a:p>
            <a:pPr marL="502920" indent="-342900" defTabSz="914400">
              <a:lnSpc>
                <a:spcPct val="90000"/>
              </a:lnSpc>
              <a:spcAft>
                <a:spcPts val="600"/>
              </a:spcAft>
              <a:buClr>
                <a:schemeClr val="tx1"/>
              </a:buClr>
              <a:buFont typeface="+mj-lt"/>
              <a:buAutoNum type="arabicPeriod"/>
            </a:pPr>
            <a:r>
              <a:rPr lang="en-US" dirty="0">
                <a:solidFill>
                  <a:schemeClr val="bg1"/>
                </a:solidFill>
              </a:rPr>
              <a:t>Connect your GND/5V from the Arduino to the breadboard.</a:t>
            </a:r>
          </a:p>
          <a:p>
            <a:pPr marL="502920" indent="-342900" defTabSz="914400">
              <a:lnSpc>
                <a:spcPct val="90000"/>
              </a:lnSpc>
              <a:spcAft>
                <a:spcPts val="600"/>
              </a:spcAft>
              <a:buClr>
                <a:schemeClr val="tx1"/>
              </a:buClr>
              <a:buFont typeface="+mj-lt"/>
              <a:buAutoNum type="arabicPeriod"/>
            </a:pPr>
            <a:r>
              <a:rPr lang="en-CA" dirty="0">
                <a:solidFill>
                  <a:schemeClr val="bg1"/>
                </a:solidFill>
              </a:rPr>
              <a:t>Connect pin B from the sensor to negative</a:t>
            </a:r>
          </a:p>
          <a:p>
            <a:pPr marL="502920" indent="-342900" defTabSz="914400">
              <a:lnSpc>
                <a:spcPct val="90000"/>
              </a:lnSpc>
              <a:spcAft>
                <a:spcPts val="600"/>
              </a:spcAft>
              <a:buClr>
                <a:schemeClr val="tx1"/>
              </a:buClr>
              <a:buFont typeface="+mj-lt"/>
              <a:buAutoNum type="arabicPeriod"/>
            </a:pPr>
            <a:r>
              <a:rPr lang="en-CA" dirty="0">
                <a:solidFill>
                  <a:schemeClr val="bg1"/>
                </a:solidFill>
              </a:rPr>
              <a:t>Connect pin W from the sensor to positive </a:t>
            </a:r>
          </a:p>
          <a:p>
            <a:pPr marL="502920" indent="-342900" defTabSz="914400">
              <a:lnSpc>
                <a:spcPct val="90000"/>
              </a:lnSpc>
              <a:spcAft>
                <a:spcPts val="600"/>
              </a:spcAft>
              <a:buClr>
                <a:schemeClr val="tx1"/>
              </a:buClr>
              <a:buFont typeface="+mj-lt"/>
              <a:buAutoNum type="arabicPeriod"/>
            </a:pPr>
            <a:r>
              <a:rPr lang="en-CA" dirty="0">
                <a:solidFill>
                  <a:schemeClr val="bg1"/>
                </a:solidFill>
              </a:rPr>
              <a:t>Connect pin R from the sensor to a digital pin on the Arduino.</a:t>
            </a:r>
          </a:p>
          <a:p>
            <a:pPr marL="502920" indent="-342900" defTabSz="914400">
              <a:lnSpc>
                <a:spcPct val="90000"/>
              </a:lnSpc>
              <a:spcAft>
                <a:spcPts val="600"/>
              </a:spcAft>
              <a:buClr>
                <a:schemeClr val="tx1"/>
              </a:buClr>
              <a:buFont typeface="+mj-lt"/>
              <a:buAutoNum type="arabicPeriod"/>
            </a:pPr>
            <a:endParaRPr lang="en-CA" dirty="0">
              <a:solidFill>
                <a:schemeClr val="bg1"/>
              </a:solidFill>
            </a:endParaRPr>
          </a:p>
          <a:p>
            <a:pPr marL="160020" defTabSz="914400">
              <a:lnSpc>
                <a:spcPct val="90000"/>
              </a:lnSpc>
              <a:spcAft>
                <a:spcPts val="600"/>
              </a:spcAft>
              <a:buClr>
                <a:schemeClr val="tx1"/>
              </a:buClr>
            </a:pPr>
            <a:r>
              <a:rPr lang="en-CA" dirty="0">
                <a:solidFill>
                  <a:schemeClr val="bg1"/>
                </a:solidFill>
              </a:rPr>
              <a:t>Pin R will be sending the data, so make sure you know which digital pin you connect it to, for future use in the code.</a:t>
            </a:r>
            <a:endParaRPr lang="en-US" dirty="0">
              <a:solidFill>
                <a:schemeClr val="bg1"/>
              </a:solidFill>
            </a:endParaRPr>
          </a:p>
          <a:p>
            <a:pPr marL="502920" indent="-342900" defTabSz="914400">
              <a:lnSpc>
                <a:spcPct val="90000"/>
              </a:lnSpc>
              <a:spcAft>
                <a:spcPts val="600"/>
              </a:spcAft>
              <a:buClr>
                <a:schemeClr val="tx1"/>
              </a:buClr>
              <a:buFont typeface="+mj-lt"/>
              <a:buAutoNum type="arabicPeriod"/>
            </a:pPr>
            <a:endParaRPr lang="en-US" dirty="0">
              <a:solidFill>
                <a:schemeClr val="bg1"/>
              </a:solidFill>
            </a:endParaRP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0866" y="-6660"/>
            <a:ext cx="5164239" cy="6864660"/>
          </a:xfrm>
          <a:prstGeom prst="rect">
            <a:avLst/>
          </a:prstGeom>
        </p:spPr>
      </p:pic>
    </p:spTree>
    <p:extLst>
      <p:ext uri="{BB962C8B-B14F-4D97-AF65-F5344CB8AC3E}">
        <p14:creationId xmlns:p14="http://schemas.microsoft.com/office/powerpoint/2010/main" val="4282364533"/>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25E-BCBB-4690-9AAA-A7EA381607EC}"/>
              </a:ext>
            </a:extLst>
          </p:cNvPr>
          <p:cNvSpPr>
            <a:spLocks noGrp="1"/>
          </p:cNvSpPr>
          <p:nvPr>
            <p:ph type="title"/>
          </p:nvPr>
        </p:nvSpPr>
        <p:spPr>
          <a:xfrm>
            <a:off x="1202919" y="284176"/>
            <a:ext cx="9784080" cy="1508760"/>
          </a:xfrm>
        </p:spPr>
        <p:txBody>
          <a:bodyPr/>
          <a:lstStyle/>
          <a:p>
            <a:r>
              <a:rPr lang="en-US" dirty="0"/>
              <a:t>Project #8 - programming</a:t>
            </a:r>
          </a:p>
        </p:txBody>
      </p:sp>
      <p:sp>
        <p:nvSpPr>
          <p:cNvPr id="9" name="TextBox 8">
            <a:extLst>
              <a:ext uri="{FF2B5EF4-FFF2-40B4-BE49-F238E27FC236}">
                <a16:creationId xmlns:a16="http://schemas.microsoft.com/office/drawing/2014/main" id="{7E0AD156-E76C-4823-9CA7-CA1613111421}"/>
              </a:ext>
            </a:extLst>
          </p:cNvPr>
          <p:cNvSpPr txBox="1"/>
          <p:nvPr/>
        </p:nvSpPr>
        <p:spPr>
          <a:xfrm>
            <a:off x="5026829" y="1983688"/>
            <a:ext cx="6988646" cy="4524315"/>
          </a:xfrm>
          <a:prstGeom prst="rect">
            <a:avLst/>
          </a:prstGeom>
          <a:noFill/>
        </p:spPr>
        <p:txBody>
          <a:bodyPr wrap="square" rtlCol="0">
            <a:spAutoFit/>
          </a:bodyPr>
          <a:lstStyle/>
          <a:p>
            <a:pPr marL="342900" indent="-342900">
              <a:buAutoNum type="arabicPeriod"/>
            </a:pPr>
            <a:r>
              <a:rPr lang="en-US" dirty="0"/>
              <a:t>First we create a int variable to store the pin our sensor is connected to called `sensor` and assign it a value of 4</a:t>
            </a:r>
          </a:p>
          <a:p>
            <a:pPr marL="342900" indent="-342900">
              <a:buAutoNum type="arabicPeriod"/>
            </a:pPr>
            <a:r>
              <a:rPr lang="en-US" dirty="0"/>
              <a:t>We then setup the serial monitor on a 9600 bit data rate.</a:t>
            </a:r>
          </a:p>
          <a:p>
            <a:pPr marL="342900" indent="-342900">
              <a:buAutoNum type="arabicPeriod"/>
            </a:pPr>
            <a:r>
              <a:rPr lang="en-US" dirty="0"/>
              <a:t>In the loop, we need to charge the capacitor, so we set the pinMode to OUTPUT on the sensor pin, then digitalWrite a HIGH value to the sensor, then delay for 1 millisecond.</a:t>
            </a:r>
          </a:p>
          <a:p>
            <a:pPr marL="342900" indent="-342900">
              <a:buAutoNum type="arabicPeriod"/>
            </a:pPr>
            <a:r>
              <a:rPr lang="en-US" dirty="0"/>
              <a:t>Now we discharge the capacitor, but instead of OUTPUT and HIGH we will use INPUT and LOW to release it. Delay for another 1 millisecond.</a:t>
            </a:r>
          </a:p>
          <a:p>
            <a:pPr marL="342900" indent="-342900">
              <a:buAutoNum type="arabicPeriod"/>
            </a:pPr>
            <a:r>
              <a:rPr lang="en-US" dirty="0"/>
              <a:t>Now lets create a variable called `</a:t>
            </a:r>
            <a:r>
              <a:rPr lang="en-US" dirty="0" err="1"/>
              <a:t>sensorValue</a:t>
            </a:r>
            <a:r>
              <a:rPr lang="en-US" dirty="0"/>
              <a:t>` and assign it to digitalRead(sensor) which reads the value of the sensor. We used a byte since the number should only be a zero or one.</a:t>
            </a:r>
          </a:p>
          <a:p>
            <a:pPr marL="342900" indent="-342900">
              <a:buAutoNum type="arabicPeriod"/>
            </a:pPr>
            <a:r>
              <a:rPr lang="en-US" dirty="0"/>
              <a:t>Now we check if the </a:t>
            </a:r>
            <a:r>
              <a:rPr lang="en-US" dirty="0" err="1"/>
              <a:t>sensorValue</a:t>
            </a:r>
            <a:r>
              <a:rPr lang="en-US" dirty="0"/>
              <a:t> is equal to zero, if it is zero, then it means the sensor is detecting a white surface, otherwise if it’s not zero, then it should be one, meaning that it’s detecting a black surface.</a:t>
            </a:r>
          </a:p>
        </p:txBody>
      </p:sp>
      <p:pic>
        <p:nvPicPr>
          <p:cNvPr id="6" name="Picture 5">
            <a:extLst>
              <a:ext uri="{FF2B5EF4-FFF2-40B4-BE49-F238E27FC236}">
                <a16:creationId xmlns:a16="http://schemas.microsoft.com/office/drawing/2014/main" id="{75661424-F380-4FAE-B8BE-A19C2FFC297F}"/>
              </a:ext>
            </a:extLst>
          </p:cNvPr>
          <p:cNvPicPr>
            <a:picLocks noChangeAspect="1"/>
          </p:cNvPicPr>
          <p:nvPr/>
        </p:nvPicPr>
        <p:blipFill>
          <a:blip r:embed="rId2"/>
          <a:stretch>
            <a:fillRect/>
          </a:stretch>
        </p:blipFill>
        <p:spPr>
          <a:xfrm>
            <a:off x="295019" y="1979270"/>
            <a:ext cx="4274536" cy="4764326"/>
          </a:xfrm>
          <a:prstGeom prst="rect">
            <a:avLst/>
          </a:prstGeom>
        </p:spPr>
      </p:pic>
    </p:spTree>
    <p:extLst>
      <p:ext uri="{BB962C8B-B14F-4D97-AF65-F5344CB8AC3E}">
        <p14:creationId xmlns:p14="http://schemas.microsoft.com/office/powerpoint/2010/main" val="282922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0E2385-75B1-4961-AF88-B01F24D306EA}"/>
              </a:ext>
            </a:extLst>
          </p:cNvPr>
          <p:cNvSpPr>
            <a:spLocks noGrp="1"/>
          </p:cNvSpPr>
          <p:nvPr>
            <p:ph type="title"/>
          </p:nvPr>
        </p:nvSpPr>
        <p:spPr/>
        <p:txBody>
          <a:bodyPr/>
          <a:lstStyle/>
          <a:p>
            <a:r>
              <a:rPr lang="en-US" dirty="0"/>
              <a:t>Programming</a:t>
            </a:r>
          </a:p>
        </p:txBody>
      </p:sp>
      <p:sp>
        <p:nvSpPr>
          <p:cNvPr id="5" name="Text Placeholder 4">
            <a:extLst>
              <a:ext uri="{FF2B5EF4-FFF2-40B4-BE49-F238E27FC236}">
                <a16:creationId xmlns:a16="http://schemas.microsoft.com/office/drawing/2014/main" id="{0D987C6A-E518-4CA5-8FDB-322608204563}"/>
              </a:ext>
            </a:extLst>
          </p:cNvPr>
          <p:cNvSpPr>
            <a:spLocks noGrp="1"/>
          </p:cNvSpPr>
          <p:nvPr>
            <p:ph type="body" idx="1"/>
          </p:nvPr>
        </p:nvSpPr>
        <p:spPr/>
        <p:txBody>
          <a:bodyPr/>
          <a:lstStyle/>
          <a:p>
            <a:r>
              <a:rPr lang="en-US" dirty="0"/>
              <a:t>In this section you’ll learn how to program the Arduino board.</a:t>
            </a:r>
          </a:p>
        </p:txBody>
      </p:sp>
    </p:spTree>
    <p:extLst>
      <p:ext uri="{BB962C8B-B14F-4D97-AF65-F5344CB8AC3E}">
        <p14:creationId xmlns:p14="http://schemas.microsoft.com/office/powerpoint/2010/main" val="2273847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A6FAC3-1302-426E-A547-06144E9E7C2C}"/>
              </a:ext>
            </a:extLst>
          </p:cNvPr>
          <p:cNvSpPr>
            <a:spLocks noGrp="1"/>
          </p:cNvSpPr>
          <p:nvPr>
            <p:ph type="ctrTitle"/>
          </p:nvPr>
        </p:nvSpPr>
        <p:spPr/>
        <p:txBody>
          <a:bodyPr/>
          <a:lstStyle/>
          <a:p>
            <a:r>
              <a:rPr lang="en-CA" dirty="0"/>
              <a:t>The End</a:t>
            </a:r>
          </a:p>
        </p:txBody>
      </p:sp>
      <p:sp>
        <p:nvSpPr>
          <p:cNvPr id="7" name="Subtitle 6">
            <a:extLst>
              <a:ext uri="{FF2B5EF4-FFF2-40B4-BE49-F238E27FC236}">
                <a16:creationId xmlns:a16="http://schemas.microsoft.com/office/drawing/2014/main" id="{9D49E269-BFD9-4D4C-9F39-DAF70FB10C54}"/>
              </a:ext>
            </a:extLst>
          </p:cNvPr>
          <p:cNvSpPr>
            <a:spLocks noGrp="1"/>
          </p:cNvSpPr>
          <p:nvPr>
            <p:ph type="subTitle" idx="1"/>
          </p:nvPr>
        </p:nvSpPr>
        <p:spPr>
          <a:xfrm>
            <a:off x="1524000" y="3996250"/>
            <a:ext cx="9144000" cy="2109128"/>
          </a:xfrm>
        </p:spPr>
        <p:txBody>
          <a:bodyPr>
            <a:normAutofit/>
          </a:bodyPr>
          <a:lstStyle/>
          <a:p>
            <a:r>
              <a:rPr lang="en-CA" dirty="0"/>
              <a:t>Congratulations  you’ve reached the end.</a:t>
            </a:r>
          </a:p>
          <a:p>
            <a:endParaRPr lang="en-CA" dirty="0"/>
          </a:p>
          <a:p>
            <a:r>
              <a:rPr lang="en-CA" dirty="0"/>
              <a:t>All the code &amp; Images used throughout this presentation can be found at: </a:t>
            </a:r>
          </a:p>
          <a:p>
            <a:r>
              <a:rPr lang="en-CA" dirty="0">
                <a:hlinkClick r:id="rId2"/>
              </a:rPr>
              <a:t>https://github.com/kiranhart/Arduino-Powerpoint</a:t>
            </a:r>
            <a:endParaRPr lang="en-CA" dirty="0"/>
          </a:p>
          <a:p>
            <a:endParaRPr lang="en-CA" dirty="0"/>
          </a:p>
        </p:txBody>
      </p:sp>
    </p:spTree>
    <p:extLst>
      <p:ext uri="{BB962C8B-B14F-4D97-AF65-F5344CB8AC3E}">
        <p14:creationId xmlns:p14="http://schemas.microsoft.com/office/powerpoint/2010/main" val="344149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21D6-1784-4C6F-B4E9-62F191E40F15}"/>
              </a:ext>
            </a:extLst>
          </p:cNvPr>
          <p:cNvSpPr>
            <a:spLocks noGrp="1"/>
          </p:cNvSpPr>
          <p:nvPr>
            <p:ph type="title"/>
          </p:nvPr>
        </p:nvSpPr>
        <p:spPr/>
        <p:txBody>
          <a:bodyPr/>
          <a:lstStyle/>
          <a:p>
            <a:r>
              <a:rPr lang="en-US" dirty="0"/>
              <a:t>Setup() and loop()</a:t>
            </a:r>
          </a:p>
        </p:txBody>
      </p:sp>
      <p:sp>
        <p:nvSpPr>
          <p:cNvPr id="3" name="Content Placeholder 2">
            <a:extLst>
              <a:ext uri="{FF2B5EF4-FFF2-40B4-BE49-F238E27FC236}">
                <a16:creationId xmlns:a16="http://schemas.microsoft.com/office/drawing/2014/main" id="{47BB8305-4740-4406-987D-F65ABFEF2734}"/>
              </a:ext>
            </a:extLst>
          </p:cNvPr>
          <p:cNvSpPr>
            <a:spLocks noGrp="1"/>
          </p:cNvSpPr>
          <p:nvPr>
            <p:ph idx="1"/>
          </p:nvPr>
        </p:nvSpPr>
        <p:spPr/>
        <p:txBody>
          <a:bodyPr/>
          <a:lstStyle/>
          <a:p>
            <a:pPr marL="0" indent="0">
              <a:buNone/>
            </a:pPr>
            <a:r>
              <a:rPr lang="en-US" dirty="0"/>
              <a:t>What are they? Well their names pretty much explain them. Within the setup method you put all the code you want to run ONCE, this is usually setting up all the Pin Modes, initializing the serial monitor, pretty much anything that only needs to be ran once.</a:t>
            </a:r>
          </a:p>
          <a:p>
            <a:pPr marL="0" indent="0">
              <a:buNone/>
            </a:pPr>
            <a:r>
              <a:rPr lang="en-US" dirty="0"/>
              <a:t>All the code you write within the loop() {} function will be ran over and over until it’s told to stop or the program closes.</a:t>
            </a:r>
          </a:p>
        </p:txBody>
      </p:sp>
      <p:pic>
        <p:nvPicPr>
          <p:cNvPr id="5" name="Picture 4" descr="A screenshot of a cell phone&#10;&#10;Description automatically generated">
            <a:extLst>
              <a:ext uri="{FF2B5EF4-FFF2-40B4-BE49-F238E27FC236}">
                <a16:creationId xmlns:a16="http://schemas.microsoft.com/office/drawing/2014/main" id="{03F45098-718C-4466-8A28-066A406BE4D7}"/>
              </a:ext>
            </a:extLst>
          </p:cNvPr>
          <p:cNvPicPr>
            <a:picLocks noChangeAspect="1"/>
          </p:cNvPicPr>
          <p:nvPr/>
        </p:nvPicPr>
        <p:blipFill>
          <a:blip r:embed="rId2"/>
          <a:stretch>
            <a:fillRect/>
          </a:stretch>
        </p:blipFill>
        <p:spPr>
          <a:xfrm>
            <a:off x="1202919" y="4146382"/>
            <a:ext cx="4610703" cy="2427442"/>
          </a:xfrm>
          <a:prstGeom prst="rect">
            <a:avLst/>
          </a:prstGeom>
        </p:spPr>
      </p:pic>
      <p:sp>
        <p:nvSpPr>
          <p:cNvPr id="6" name="TextBox 5">
            <a:extLst>
              <a:ext uri="{FF2B5EF4-FFF2-40B4-BE49-F238E27FC236}">
                <a16:creationId xmlns:a16="http://schemas.microsoft.com/office/drawing/2014/main" id="{45B16FAC-DB92-49A6-8D54-5F5E2F7EA9F1}"/>
              </a:ext>
            </a:extLst>
          </p:cNvPr>
          <p:cNvSpPr txBox="1"/>
          <p:nvPr/>
        </p:nvSpPr>
        <p:spPr>
          <a:xfrm>
            <a:off x="6167535" y="4463594"/>
            <a:ext cx="5234473" cy="1754326"/>
          </a:xfrm>
          <a:prstGeom prst="rect">
            <a:avLst/>
          </a:prstGeom>
          <a:noFill/>
        </p:spPr>
        <p:txBody>
          <a:bodyPr wrap="square" rtlCol="0">
            <a:spAutoFit/>
          </a:bodyPr>
          <a:lstStyle/>
          <a:p>
            <a:r>
              <a:rPr lang="en-US" dirty="0"/>
              <a:t>All the code is ran from top to bottom, even within the setup method, so it’s important that you initialize things in order to prevent any errors. Once the program reaches the end of the loop, it will simply go straight to the top and repeat the entire process again.</a:t>
            </a:r>
          </a:p>
        </p:txBody>
      </p:sp>
    </p:spTree>
    <p:extLst>
      <p:ext uri="{BB962C8B-B14F-4D97-AF65-F5344CB8AC3E}">
        <p14:creationId xmlns:p14="http://schemas.microsoft.com/office/powerpoint/2010/main" val="3481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DB5CEE-5A2F-41A4-9210-C0712B6182F3}"/>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6E4EBA4D-0FBB-4905-B210-F73BDAA4CF7D}"/>
              </a:ext>
            </a:extLst>
          </p:cNvPr>
          <p:cNvSpPr>
            <a:spLocks noGrp="1"/>
          </p:cNvSpPr>
          <p:nvPr>
            <p:ph idx="1"/>
          </p:nvPr>
        </p:nvSpPr>
        <p:spPr/>
        <p:txBody>
          <a:bodyPr/>
          <a:lstStyle/>
          <a:p>
            <a:pPr marL="0" indent="0">
              <a:buNone/>
            </a:pPr>
            <a:r>
              <a:rPr lang="en-US" dirty="0"/>
              <a:t>A data type just means the way you wish to store a value within a variable, there a bunch, but here are some of the most commons you will always be using.</a:t>
            </a:r>
          </a:p>
          <a:p>
            <a:pPr marL="0" indent="0">
              <a:buNone/>
            </a:pPr>
            <a:endParaRPr lang="en-US" dirty="0"/>
          </a:p>
          <a:p>
            <a:pPr marL="457200" indent="-457200">
              <a:buAutoNum type="arabicPeriod"/>
            </a:pPr>
            <a:r>
              <a:rPr lang="en-US" b="1" dirty="0"/>
              <a:t>bool</a:t>
            </a:r>
            <a:r>
              <a:rPr lang="en-US" dirty="0"/>
              <a:t> – This means that the variable can either hold a true or false value or 1 / 0</a:t>
            </a:r>
          </a:p>
          <a:p>
            <a:pPr marL="457200" indent="-457200">
              <a:buAutoNum type="arabicPeriod"/>
            </a:pPr>
            <a:r>
              <a:rPr lang="en-US" b="1" dirty="0"/>
              <a:t>int</a:t>
            </a:r>
            <a:r>
              <a:rPr lang="en-US" dirty="0"/>
              <a:t> – This will hold a whole number like 3 or 5000</a:t>
            </a:r>
          </a:p>
          <a:p>
            <a:pPr marL="457200" indent="-457200">
              <a:buAutoNum type="arabicPeriod"/>
            </a:pPr>
            <a:r>
              <a:rPr lang="en-US" b="1" dirty="0"/>
              <a:t>String</a:t>
            </a:r>
            <a:r>
              <a:rPr lang="en-US" dirty="0"/>
              <a:t> – You can create sentences with spaces or any character, the value must be within  “ “.</a:t>
            </a:r>
          </a:p>
          <a:p>
            <a:pPr marL="457200" indent="-457200">
              <a:buAutoNum type="arabicPeriod"/>
            </a:pPr>
            <a:r>
              <a:rPr lang="en-US" b="1" dirty="0"/>
              <a:t>float</a:t>
            </a:r>
            <a:r>
              <a:rPr lang="en-US" dirty="0"/>
              <a:t>  - Unlike an int of which holds a whole number, floats can store a number that has a decimal point like 25.7</a:t>
            </a:r>
            <a:endParaRPr lang="en-US" b="1" dirty="0"/>
          </a:p>
        </p:txBody>
      </p:sp>
    </p:spTree>
    <p:extLst>
      <p:ext uri="{BB962C8B-B14F-4D97-AF65-F5344CB8AC3E}">
        <p14:creationId xmlns:p14="http://schemas.microsoft.com/office/powerpoint/2010/main" val="272355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7A55A-DAF1-4EBE-A72D-32CC51127ED7}"/>
              </a:ext>
            </a:extLst>
          </p:cNvPr>
          <p:cNvSpPr>
            <a:spLocks noGrp="1"/>
          </p:cNvSpPr>
          <p:nvPr>
            <p:ph type="title"/>
          </p:nvPr>
        </p:nvSpPr>
        <p:spPr>
          <a:xfrm>
            <a:off x="654674" y="332860"/>
            <a:ext cx="5598957" cy="990024"/>
          </a:xfrm>
        </p:spPr>
        <p:txBody>
          <a:bodyPr>
            <a:normAutofit/>
          </a:bodyPr>
          <a:lstStyle/>
          <a:p>
            <a:pPr algn="ctr"/>
            <a:r>
              <a:rPr lang="en-US" sz="2400" b="1" dirty="0">
                <a:solidFill>
                  <a:schemeClr val="bg1"/>
                </a:solidFill>
              </a:rPr>
              <a:t>variables</a:t>
            </a:r>
          </a:p>
        </p:txBody>
      </p:sp>
      <p:sp>
        <p:nvSpPr>
          <p:cNvPr id="3" name="Content Placeholder 2">
            <a:extLst>
              <a:ext uri="{FF2B5EF4-FFF2-40B4-BE49-F238E27FC236}">
                <a16:creationId xmlns:a16="http://schemas.microsoft.com/office/drawing/2014/main" id="{BAE0C46F-5D28-4B59-BD6A-808E2628A5FB}"/>
              </a:ext>
            </a:extLst>
          </p:cNvPr>
          <p:cNvSpPr>
            <a:spLocks noGrp="1"/>
          </p:cNvSpPr>
          <p:nvPr>
            <p:ph idx="1"/>
          </p:nvPr>
        </p:nvSpPr>
        <p:spPr>
          <a:xfrm>
            <a:off x="654674" y="1322884"/>
            <a:ext cx="5598957" cy="5202256"/>
          </a:xfrm>
        </p:spPr>
        <p:txBody>
          <a:bodyPr>
            <a:normAutofit/>
          </a:bodyPr>
          <a:lstStyle/>
          <a:p>
            <a:pPr marL="0" indent="0">
              <a:buNone/>
            </a:pPr>
            <a:r>
              <a:rPr lang="en-US" sz="2000" dirty="0">
                <a:solidFill>
                  <a:schemeClr val="bg1"/>
                </a:solidFill>
              </a:rPr>
              <a:t>Variables are things that store values that you set. To create a variable:</a:t>
            </a:r>
          </a:p>
          <a:p>
            <a:pPr marL="457200" indent="-457200">
              <a:buAutoNum type="arabicPeriod"/>
            </a:pPr>
            <a:r>
              <a:rPr lang="en-US" sz="2000" dirty="0">
                <a:solidFill>
                  <a:schemeClr val="bg1"/>
                </a:solidFill>
              </a:rPr>
              <a:t>Specify which datatype you wish to use (see previous slide for common datatypes)</a:t>
            </a:r>
          </a:p>
          <a:p>
            <a:pPr marL="457200" indent="-457200">
              <a:buAutoNum type="arabicPeriod"/>
            </a:pPr>
            <a:r>
              <a:rPr lang="en-US" sz="2000" dirty="0">
                <a:solidFill>
                  <a:schemeClr val="bg1"/>
                </a:solidFill>
              </a:rPr>
              <a:t>Give it a name, this can be anything you want, when creating a multi-word variable use lowerCamelCase.</a:t>
            </a:r>
          </a:p>
          <a:p>
            <a:pPr marL="457200" indent="-457200">
              <a:buAutoNum type="arabicPeriod"/>
            </a:pPr>
            <a:r>
              <a:rPr lang="en-US" sz="2000" dirty="0">
                <a:solidFill>
                  <a:schemeClr val="bg1"/>
                </a:solidFill>
              </a:rPr>
              <a:t>Give it a value by adding an equal sign writing a value after it.</a:t>
            </a:r>
          </a:p>
          <a:p>
            <a:pPr marL="457200" indent="-457200">
              <a:buAutoNum type="arabicPeriod"/>
            </a:pPr>
            <a:r>
              <a:rPr lang="en-US" sz="2000" dirty="0">
                <a:solidFill>
                  <a:schemeClr val="bg1"/>
                </a:solidFill>
              </a:rPr>
              <a:t>End the statement using a semi colon.</a:t>
            </a:r>
          </a:p>
          <a:p>
            <a:pPr marL="457200" indent="-457200">
              <a:buAutoNum type="arabicPeriod"/>
            </a:pPr>
            <a:endParaRPr lang="en-US" sz="2000" dirty="0">
              <a:solidFill>
                <a:schemeClr val="bg1"/>
              </a:solidFill>
            </a:endParaRPr>
          </a:p>
          <a:p>
            <a:pPr marL="0" indent="0">
              <a:buNone/>
            </a:pPr>
            <a:r>
              <a:rPr lang="en-US" sz="2000" dirty="0">
                <a:solidFill>
                  <a:schemeClr val="bg1"/>
                </a:solidFill>
              </a:rPr>
              <a:t>Remember Strings must be within quotes, and you can use either 1 or 0 for a bool instead of true/false.</a:t>
            </a:r>
          </a:p>
        </p:txBody>
      </p:sp>
      <p:sp>
        <p:nvSpPr>
          <p:cNvPr id="12" name="Rectangle 11">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7FB2380F-0561-4342-9A7B-A44C4B88E532}"/>
              </a:ext>
            </a:extLst>
          </p:cNvPr>
          <p:cNvPicPr>
            <a:picLocks noChangeAspect="1"/>
          </p:cNvPicPr>
          <p:nvPr/>
        </p:nvPicPr>
        <p:blipFill>
          <a:blip r:embed="rId2"/>
          <a:stretch>
            <a:fillRect/>
          </a:stretch>
        </p:blipFill>
        <p:spPr>
          <a:xfrm>
            <a:off x="7534654" y="1768847"/>
            <a:ext cx="4013879" cy="3493561"/>
          </a:xfrm>
          <a:prstGeom prst="rect">
            <a:avLst/>
          </a:prstGeom>
        </p:spPr>
      </p:pic>
    </p:spTree>
    <p:extLst>
      <p:ext uri="{BB962C8B-B14F-4D97-AF65-F5344CB8AC3E}">
        <p14:creationId xmlns:p14="http://schemas.microsoft.com/office/powerpoint/2010/main" val="4567748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1526-21A9-4F6C-9BAA-35AC9BB9F1E2}"/>
              </a:ext>
            </a:extLst>
          </p:cNvPr>
          <p:cNvSpPr>
            <a:spLocks noGrp="1"/>
          </p:cNvSpPr>
          <p:nvPr>
            <p:ph type="title"/>
          </p:nvPr>
        </p:nvSpPr>
        <p:spPr>
          <a:xfrm>
            <a:off x="1202919" y="284176"/>
            <a:ext cx="9784080" cy="1508760"/>
          </a:xfrm>
        </p:spPr>
        <p:txBody>
          <a:bodyPr>
            <a:normAutofit/>
          </a:bodyPr>
          <a:lstStyle/>
          <a:p>
            <a:r>
              <a:rPr lang="en-US" dirty="0"/>
              <a:t>Pin modes</a:t>
            </a:r>
          </a:p>
        </p:txBody>
      </p:sp>
      <p:sp>
        <p:nvSpPr>
          <p:cNvPr id="3" name="Content Placeholder 2">
            <a:extLst>
              <a:ext uri="{FF2B5EF4-FFF2-40B4-BE49-F238E27FC236}">
                <a16:creationId xmlns:a16="http://schemas.microsoft.com/office/drawing/2014/main" id="{CC8A6A8F-752B-4249-BFD3-9EB1B6FD1D14}"/>
              </a:ext>
            </a:extLst>
          </p:cNvPr>
          <p:cNvSpPr>
            <a:spLocks noGrp="1"/>
          </p:cNvSpPr>
          <p:nvPr>
            <p:ph idx="1"/>
          </p:nvPr>
        </p:nvSpPr>
        <p:spPr>
          <a:xfrm>
            <a:off x="298690" y="2011680"/>
            <a:ext cx="6851669" cy="4206240"/>
          </a:xfrm>
        </p:spPr>
        <p:txBody>
          <a:bodyPr>
            <a:normAutofit lnSpcReduction="10000"/>
          </a:bodyPr>
          <a:lstStyle/>
          <a:p>
            <a:pPr marL="0" indent="0">
              <a:buNone/>
            </a:pPr>
            <a:r>
              <a:rPr lang="en-US" sz="2000" dirty="0"/>
              <a:t>In every Arduino program you will need to specify what each pin should do, should it be an input or should it be an output? This will only be done once within the setup() method. Here’s an example: </a:t>
            </a:r>
          </a:p>
          <a:p>
            <a:pPr marL="0" indent="0">
              <a:buNone/>
            </a:pPr>
            <a:endParaRPr lang="en-US" sz="2000" dirty="0"/>
          </a:p>
          <a:p>
            <a:pPr marL="0" indent="0">
              <a:buNone/>
            </a:pPr>
            <a:r>
              <a:rPr lang="en-US" sz="2000" dirty="0"/>
              <a:t>The pinMode() function takes in two values, the first being a whole number (# of the pin) and the second being either OUTPUT or INPUT.</a:t>
            </a:r>
          </a:p>
          <a:p>
            <a:pPr marL="0" indent="0">
              <a:buNone/>
            </a:pPr>
            <a:endParaRPr lang="en-US" sz="2000" dirty="0"/>
          </a:p>
          <a:p>
            <a:pPr marL="0" indent="0">
              <a:buNone/>
            </a:pPr>
            <a:r>
              <a:rPr lang="en-US" sz="2000" dirty="0"/>
              <a:t>In this example I’m using my variables which are int’s that store the pin numbers, then I pass them into the pinMode function within the setup and specify whether the Arduino needs to OUTPUT to the pin or it needs to read an INPUT.</a:t>
            </a:r>
          </a:p>
        </p:txBody>
      </p:sp>
      <p:pic>
        <p:nvPicPr>
          <p:cNvPr id="5" name="Picture 4" descr="A screenshot of a cell phone&#10;&#10;Description automatically generated">
            <a:extLst>
              <a:ext uri="{FF2B5EF4-FFF2-40B4-BE49-F238E27FC236}">
                <a16:creationId xmlns:a16="http://schemas.microsoft.com/office/drawing/2014/main" id="{3042CA0E-B2E3-4186-BB7E-DCC36823A045}"/>
              </a:ext>
            </a:extLst>
          </p:cNvPr>
          <p:cNvPicPr>
            <a:picLocks noChangeAspect="1"/>
          </p:cNvPicPr>
          <p:nvPr/>
        </p:nvPicPr>
        <p:blipFill>
          <a:blip r:embed="rId2"/>
          <a:stretch>
            <a:fillRect/>
          </a:stretch>
        </p:blipFill>
        <p:spPr>
          <a:xfrm>
            <a:off x="7150359" y="2805484"/>
            <a:ext cx="4742951" cy="3222773"/>
          </a:xfrm>
          <a:prstGeom prst="rect">
            <a:avLst/>
          </a:prstGeom>
        </p:spPr>
      </p:pic>
    </p:spTree>
    <p:extLst>
      <p:ext uri="{BB962C8B-B14F-4D97-AF65-F5344CB8AC3E}">
        <p14:creationId xmlns:p14="http://schemas.microsoft.com/office/powerpoint/2010/main" val="4127625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203</TotalTime>
  <Words>4079</Words>
  <Application>Microsoft Office PowerPoint</Application>
  <PresentationFormat>Widescreen</PresentationFormat>
  <Paragraphs>307</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Corbel</vt:lpstr>
      <vt:lpstr>Wingdings</vt:lpstr>
      <vt:lpstr>Banded</vt:lpstr>
      <vt:lpstr>Arduino </vt:lpstr>
      <vt:lpstr>Getting started</vt:lpstr>
      <vt:lpstr>Step 1: plug in your Arduino</vt:lpstr>
      <vt:lpstr>Step 2: open the Arduino ide</vt:lpstr>
      <vt:lpstr>Programming</vt:lpstr>
      <vt:lpstr>Setup() and loop()</vt:lpstr>
      <vt:lpstr>Data types</vt:lpstr>
      <vt:lpstr>variables</vt:lpstr>
      <vt:lpstr>Pin modes</vt:lpstr>
      <vt:lpstr>Digital write</vt:lpstr>
      <vt:lpstr>Digital read</vt:lpstr>
      <vt:lpstr>Serial Monitor</vt:lpstr>
      <vt:lpstr>Delay</vt:lpstr>
      <vt:lpstr>Arithmetic operators</vt:lpstr>
      <vt:lpstr>Comparison operators</vt:lpstr>
      <vt:lpstr>and, or, not</vt:lpstr>
      <vt:lpstr>If / else statements</vt:lpstr>
      <vt:lpstr>Conditional Operators (?)</vt:lpstr>
      <vt:lpstr>Projects</vt:lpstr>
      <vt:lpstr>Project list #1</vt:lpstr>
      <vt:lpstr>Before we start</vt:lpstr>
      <vt:lpstr>Project #1 </vt:lpstr>
      <vt:lpstr>Project #1 - Wiring</vt:lpstr>
      <vt:lpstr>Project #1 - programming</vt:lpstr>
      <vt:lpstr>Project #2 </vt:lpstr>
      <vt:lpstr>Project #2 - Wiring</vt:lpstr>
      <vt:lpstr>Project #2 - programming</vt:lpstr>
      <vt:lpstr>Project #3 </vt:lpstr>
      <vt:lpstr>Project #3 - Wiring</vt:lpstr>
      <vt:lpstr>Project #3 - programming</vt:lpstr>
      <vt:lpstr>Project #4 </vt:lpstr>
      <vt:lpstr>Project #4 - Wiring</vt:lpstr>
      <vt:lpstr>Project #4 - programming</vt:lpstr>
      <vt:lpstr>Project #5 </vt:lpstr>
      <vt:lpstr>Lm35 temperature chip</vt:lpstr>
      <vt:lpstr>Project #5 - Wiring</vt:lpstr>
      <vt:lpstr>Project #5 - programming</vt:lpstr>
      <vt:lpstr>Project #6 </vt:lpstr>
      <vt:lpstr>Project #6 - Wiring</vt:lpstr>
      <vt:lpstr>Project #5 - programming</vt:lpstr>
      <vt:lpstr>Project list #2</vt:lpstr>
      <vt:lpstr>Project #7 </vt:lpstr>
      <vt:lpstr>7 segment display (common anode)</vt:lpstr>
      <vt:lpstr>Project #7 - Wiring</vt:lpstr>
      <vt:lpstr>Project #7 - programming</vt:lpstr>
      <vt:lpstr>Project 7 - help</vt:lpstr>
      <vt:lpstr>Project #8 </vt:lpstr>
      <vt:lpstr>Project #8 - Wiring</vt:lpstr>
      <vt:lpstr>Project #8 - programming</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dc:title>
  <dc:creator>Kiran Hart - Louise Arbour SS</dc:creator>
  <cp:lastModifiedBy>Kiran Hart - Louise Arbour SS</cp:lastModifiedBy>
  <cp:revision>4</cp:revision>
  <dcterms:created xsi:type="dcterms:W3CDTF">2019-02-15T18:24:42Z</dcterms:created>
  <dcterms:modified xsi:type="dcterms:W3CDTF">2019-03-21T17:43:36Z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