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69" name="Shape 6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Shape 7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" name="Shape 71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72" name="Shape 72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E28">
                <a:alpha val="69803"/>
              </a:srgbClr>
            </a:solidFill>
            <a:ln>
              <a:noFill/>
            </a:ln>
          </p:spPr>
        </p:sp>
        <p:sp>
          <p:nvSpPr>
            <p:cNvPr id="75" name="Shape 75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9B266">
                <a:alpha val="69803"/>
              </a:srgbClr>
            </a:soli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type="ctrTitle"/>
          </p:nvPr>
        </p:nvSpPr>
        <p:spPr>
          <a:xfrm>
            <a:off x="1130300" y="1803400"/>
            <a:ext cx="5825202" cy="123472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b="0" i="0" sz="41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508001" y="2025650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508000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3817477" y="1620442"/>
            <a:ext cx="3138025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3816287" y="1620737"/>
            <a:ext cx="313921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508000" y="1123953"/>
            <a:ext cx="2890896" cy="9588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b="0" i="0" sz="1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508000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508000" y="3600450"/>
            <a:ext cx="64475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0" name="Shape 130"/>
          <p:cNvSpPr/>
          <p:nvPr>
            <p:ph idx="2" type="pic"/>
          </p:nvPr>
        </p:nvSpPr>
        <p:spPr>
          <a:xfrm>
            <a:off x="508000" y="457200"/>
            <a:ext cx="6447501" cy="288428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08000" y="4025503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508001" y="3352800"/>
            <a:ext cx="6447501" cy="117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508001" y="3352800"/>
            <a:ext cx="6447501" cy="117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06403" y="59278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9" name="Shape 149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406403" y="59278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4" name="Shape 16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514349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 rot="5400000">
            <a:off x="2276461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 rot="5400000">
            <a:off x="1186264" y="-221063"/>
            <a:ext cx="3938587" cy="529511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52" name="Shape 5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Shape 5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" name="Shape 54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5" name="Shape 55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Shape 5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E28">
                <a:alpha val="69803"/>
              </a:srgbClr>
            </a:solidFill>
            <a:ln>
              <a:noFill/>
            </a:ln>
          </p:spPr>
        </p:sp>
        <p:sp>
          <p:nvSpPr>
            <p:cNvPr id="58" name="Shape 58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9B266">
                <a:alpha val="69803"/>
              </a:srgbClr>
            </a:solidFill>
            <a:ln>
              <a:noFill/>
            </a:ln>
          </p:spPr>
        </p:sp>
        <p:sp>
          <p:nvSpPr>
            <p:cNvPr id="59" name="Shape 59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Shape 62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Shape 18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86" name="Shape 18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Shape 18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FEFEFE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8" name="Shape 188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89" name="Shape 189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90" name="Shape 19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E28">
                <a:alpha val="69803"/>
              </a:srgbClr>
            </a:solidFill>
            <a:ln>
              <a:noFill/>
            </a:ln>
          </p:spPr>
        </p:sp>
        <p:sp>
          <p:nvSpPr>
            <p:cNvPr id="192" name="Shape 192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9B266">
                <a:alpha val="69803"/>
              </a:srgbClr>
            </a:solidFill>
            <a:ln>
              <a:noFill/>
            </a:ln>
          </p:spPr>
        </p:sp>
        <p:sp>
          <p:nvSpPr>
            <p:cNvPr id="193" name="Shape 193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4" name="Shape 19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Shape 196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ctrTitle"/>
          </p:nvPr>
        </p:nvSpPr>
        <p:spPr>
          <a:xfrm>
            <a:off x="1130300" y="1803400"/>
            <a:ext cx="5825202" cy="12347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b="0" i="0" lang="en" sz="41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 Networking </a:t>
            </a:r>
            <a:endParaRPr b="0" i="0" sz="41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Shape 212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Topic #1 by Kiran Hart &amp; Rahul Tailor</a:t>
            </a:r>
            <a:endParaRPr b="0" i="0" sz="14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Wi-Fi?</a:t>
            </a:r>
            <a:endParaRPr b="0" i="0" sz="27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67375" y="1314600"/>
            <a:ext cx="7213500" cy="3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Wi-Fi is simply abbreviated for Wireless Fidelity </a:t>
            </a:r>
            <a:endParaRPr sz="1100"/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Wireless networking is known as Wi-Fi or 802.11 as it covers the IEEE 802.11 technologies.</a:t>
            </a:r>
            <a:endParaRPr sz="1100"/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Data is transmitted like radio waves, once signals reach the router they are decoded and sent through a wired Ethernet connection.</a:t>
            </a:r>
            <a:endParaRPr sz="1100"/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Wireless networks will transmit at either a 2.4 / 5GHz frequency to adapt to the amount of data that is being sent by the user.</a:t>
            </a:r>
            <a:endParaRPr sz="1100"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802.11a → Transmits data at a maximum of 54 megabits a second (5GHz)</a:t>
            </a:r>
            <a:endParaRPr sz="1100"/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802.11b → Transmits data at a maximum of 11 megabits per second (2.4GHz)</a:t>
            </a:r>
            <a:endParaRPr sz="1100"/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802.11g → Transmits data at a maximum of 54 megabits per second (2.4GHz)</a:t>
            </a:r>
            <a:endParaRPr sz="1100"/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802.11n → Transmits data at a maximum of 140 megabits per second (5GHz)</a:t>
            </a:r>
            <a:endParaRPr b="0" i="0" sz="14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Bluetooth?</a:t>
            </a:r>
            <a:endParaRPr b="0" i="0" sz="27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508000" y="1620442"/>
            <a:ext cx="6447501" cy="3030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It’s similar to Wi-Fi in the sense that it’s using radio-wave technology </a:t>
            </a:r>
            <a:endParaRPr sz="1100"/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Bluetooth is designed for communicating over short distances of 10m to 30ft</a:t>
            </a:r>
            <a:endParaRPr sz="1100"/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Bluetooth sends and receives radio waves in a band of 79 different frequencies centred on 2.45GHz.</a:t>
            </a:r>
            <a:endParaRPr sz="1100"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b="1" i="1" lang="en" sz="1400" u="sng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How is Bluetooth different from Wi-Fi</a:t>
            </a:r>
            <a:endParaRPr sz="1100"/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1" sz="1400" u="sng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Bluetooth is used to link electronic devices over short distances, during quick sessions; they also send very little data, and uses very little power.</a:t>
            </a:r>
            <a:endParaRPr sz="1100"/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Wi-Fi is meant to sent large amounts of data over the internet, over large distances; it also uses more power than Bluetooth.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Ethernet?</a:t>
            </a:r>
            <a:endParaRPr b="0" i="0" sz="27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508000" y="1447801"/>
            <a:ext cx="6447501" cy="30832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Cables come in a number of styles, the most common are (Cat5 and Cat6)</a:t>
            </a:r>
            <a:endParaRPr sz="1100"/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Ethernet is much more faster, for example the theoretical top speed of a cat6 cable is 10Gbps over 33-55 meters.</a:t>
            </a:r>
            <a:endParaRPr sz="1100"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1" i="1" sz="1400" u="sng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b="1" i="1" lang="en" sz="1400" u="sng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How is Ethernet different from Wi-Fi &amp; Bluetooth</a:t>
            </a:r>
            <a:endParaRPr sz="1100"/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Wi-Fi and Bluetooth transmits data just like radio waves.</a:t>
            </a:r>
            <a:endParaRPr sz="1100"/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Bluetooth is designed for short distances and small data transfers.</a:t>
            </a:r>
            <a:endParaRPr sz="1100"/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An Ethernet cable is needed to connect the modem/router in order for devices on the network to connect to the internet. The majority of routers have multiple Ethernet ports behind them.</a:t>
            </a:r>
            <a:endParaRPr sz="1100"/>
          </a:p>
          <a:p>
            <a: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Dial-Up?</a:t>
            </a:r>
            <a:endParaRPr b="0" i="0" sz="27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508000" y="1521619"/>
            <a:ext cx="6447501" cy="32146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This connection uses a phone line along with a analog modem to access the internet at a maximum transfer speed of 56 kbit/s.</a:t>
            </a:r>
            <a:endParaRPr sz="1100"/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During the mid 1990s people used dial up models to connect to the Internet.</a:t>
            </a:r>
            <a:endParaRPr sz="1100"/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Dial up was quickly replaced when DSL was introduced in the late 90s.</a:t>
            </a:r>
            <a:endParaRPr sz="1100"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b="1" i="1" lang="en" sz="1400" u="sng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requirements (Computer &amp; Modem)</a:t>
            </a:r>
            <a:endParaRPr sz="1100"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256MB RAM, 500MHz CPU or higher, Windows 98 operating system of later, 20GB hard drive </a:t>
            </a:r>
            <a:endParaRPr sz="1100"/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A computer with a built-in 56kbps dialup modem</a:t>
            </a:r>
            <a:endParaRPr sz="1100"/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An external 56kbps dialup modem to plug into your computer.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Shape 242"/>
          <p:cNvSpPr/>
          <p:nvPr/>
        </p:nvSpPr>
        <p:spPr>
          <a:xfrm rot="10800000">
            <a:off x="3495095" y="-2"/>
            <a:ext cx="792559" cy="5143501"/>
          </a:xfrm>
          <a:prstGeom prst="triangle">
            <a:avLst>
              <a:gd fmla="val 10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0" y="-2"/>
            <a:ext cx="349509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Shape 244"/>
          <p:cNvSpPr/>
          <p:nvPr/>
        </p:nvSpPr>
        <p:spPr>
          <a:xfrm flipH="1">
            <a:off x="8816772" y="3009900"/>
            <a:ext cx="336550" cy="21336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screenshot of a cell phone&#10;&#10;Description generated with very high confidence"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2770" y="1353835"/>
            <a:ext cx="4429216" cy="272286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>
            <p:ph type="title"/>
          </p:nvPr>
        </p:nvSpPr>
        <p:spPr>
          <a:xfrm>
            <a:off x="505316" y="482600"/>
            <a:ext cx="3152284" cy="1031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</a:pPr>
            <a:r>
              <a:rPr b="0" i="0" lang="en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Wireless Printers / Other Devices</a:t>
            </a:r>
            <a:br>
              <a:rPr b="0" i="0" lang="en" sz="2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1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505316" y="1620443"/>
            <a:ext cx="2980457" cy="258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</a:pPr>
            <a:r>
              <a:rPr b="0" i="0" lang="en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It is Netgear's latest router in the company's premium dual-band 802.11ac router line-up. The router looks as cool as its name suggests, with a trapezoid design and flared sides.</a:t>
            </a:r>
            <a:endParaRPr sz="1100"/>
          </a:p>
          <a:p>
            <a:pPr indent="-24765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</a:pPr>
            <a:r>
              <a:rPr b="0" i="0" lang="en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Excellent speeds on the 5GHz band when paired with Netgear's latest mini 11ac A6100 USB adapter.</a:t>
            </a:r>
            <a:endParaRPr sz="1100"/>
          </a:p>
          <a:p>
            <a:pPr indent="-24765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▶"/>
            </a:pPr>
            <a:r>
              <a:rPr b="0" i="0" lang="en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This relates with any other technology out there because a router is basically a small box that allows multiple computers to join the same network, whereas ethernet is  for wired connections, most modern routers offer wireless connectivity as well. </a:t>
            </a:r>
            <a:endParaRPr sz="1100"/>
          </a:p>
          <a:p>
            <a:pPr indent="-1905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generated with very high confidence" id="252" name="Shape 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4366" y="952500"/>
            <a:ext cx="4535392" cy="339020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>
            <p:ph type="title"/>
          </p:nvPr>
        </p:nvSpPr>
        <p:spPr>
          <a:xfrm>
            <a:off x="507559" y="457200"/>
            <a:ext cx="2796807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Trebuchet MS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Wireless Printers / Other Devices</a:t>
            </a:r>
            <a:br>
              <a:rPr b="0" i="0" lang="en" sz="21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1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513875" y="1620442"/>
            <a:ext cx="2790687" cy="2670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Wireless networks are typically set up to use DHCP, where the network router automatically assigns an IP address to computers and other devices. </a:t>
            </a:r>
            <a:endParaRPr sz="1100"/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</a:pPr>
            <a:r>
              <a:rPr b="0" i="0" lang="en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Wireless network cards and PDAs</a:t>
            </a:r>
            <a:endParaRPr sz="1100"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Typical Home Network</a:t>
            </a:r>
            <a:b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7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age result for a diagram of a typical home network" id="260" name="Shape 2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116211"/>
            <a:ext cx="5117547" cy="3346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ace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