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74" r:id="rId12"/>
    <p:sldId id="275" r:id="rId13"/>
    <p:sldId id="266" r:id="rId14"/>
    <p:sldId id="276" r:id="rId15"/>
    <p:sldId id="277" r:id="rId16"/>
    <p:sldId id="278" r:id="rId17"/>
    <p:sldId id="267" r:id="rId18"/>
    <p:sldId id="268" r:id="rId19"/>
    <p:sldId id="269" r:id="rId20"/>
    <p:sldId id="270" r:id="rId21"/>
    <p:sldId id="271" r:id="rId22"/>
    <p:sldId id="272" r:id="rId23"/>
    <p:sldId id="27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2206"/>
    <a:srgbClr val="FA6850"/>
    <a:srgbClr val="C9DBFF"/>
    <a:srgbClr val="9B1904"/>
    <a:srgbClr val="0E9A39"/>
    <a:srgbClr val="F7C481"/>
    <a:srgbClr val="8876F6"/>
    <a:srgbClr val="BB700D"/>
    <a:srgbClr val="A563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B8424F-27F4-44BC-8AFA-57C25EEF8AC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7EFEDF34-F60B-471B-86A7-2EE78BCC1D93}">
      <dgm:prSet phldrT="[Text]" custT="1"/>
      <dgm:spPr/>
      <dgm:t>
        <a:bodyPr/>
        <a:lstStyle/>
        <a:p>
          <a:r>
            <a:rPr lang="en-US" sz="1800" b="1" dirty="0">
              <a:solidFill>
                <a:schemeClr val="bg1"/>
              </a:solidFill>
              <a:latin typeface="Segoe UI Semibold" panose="020B0702040204020203" pitchFamily="34" charset="0"/>
              <a:cs typeface="Segoe UI Semibold" panose="020B0702040204020203" pitchFamily="34" charset="0"/>
            </a:rPr>
            <a:t>2 Lakhs+ across all platforms.</a:t>
          </a:r>
          <a:endParaRPr lang="en-US" sz="1800" dirty="0">
            <a:solidFill>
              <a:schemeClr val="bg1"/>
            </a:solidFill>
            <a:latin typeface="Segoe UI Semibold" panose="020B0702040204020203" pitchFamily="34" charset="0"/>
            <a:cs typeface="Segoe UI Semibold" panose="020B0702040204020203" pitchFamily="34" charset="0"/>
          </a:endParaRPr>
        </a:p>
      </dgm:t>
    </dgm:pt>
    <dgm:pt modelId="{195D66AE-3C6E-4C68-805B-E23FF0360D06}" type="parTrans" cxnId="{A895EC58-510C-43B6-AEB3-0A5DE8BE2DEF}">
      <dgm:prSet/>
      <dgm:spPr/>
      <dgm:t>
        <a:bodyPr/>
        <a:lstStyle/>
        <a:p>
          <a:endParaRPr lang="en-US"/>
        </a:p>
      </dgm:t>
    </dgm:pt>
    <dgm:pt modelId="{9F5E2A7D-4754-44F1-B6E9-6D287C9BA592}" type="sibTrans" cxnId="{A895EC58-510C-43B6-AEB3-0A5DE8BE2DEF}">
      <dgm:prSet/>
      <dgm:spPr/>
      <dgm:t>
        <a:bodyPr/>
        <a:lstStyle/>
        <a:p>
          <a:endParaRPr lang="en-US"/>
        </a:p>
      </dgm:t>
    </dgm:pt>
    <dgm:pt modelId="{6C07C0EC-F184-497D-9349-DF907F8E2F7B}">
      <dgm:prSet phldrT="[Text]" custT="1"/>
      <dgm:spPr/>
      <dgm:t>
        <a:bodyPr/>
        <a:lstStyle/>
        <a:p>
          <a:pPr>
            <a:buFont typeface="Arial" panose="020B0604020202020204" pitchFamily="34" charset="0"/>
            <a:buChar char="•"/>
          </a:pPr>
          <a:r>
            <a:rPr lang="en-US" sz="1800" b="1" dirty="0">
              <a:solidFill>
                <a:schemeClr val="bg1"/>
              </a:solidFill>
              <a:latin typeface="Segoe UI Semibold" panose="020B0702040204020203" pitchFamily="34" charset="0"/>
              <a:cs typeface="Segoe UI Semibold" panose="020B0702040204020203" pitchFamily="34" charset="0"/>
            </a:rPr>
            <a:t>131 available for consultations.</a:t>
          </a:r>
          <a:endParaRPr lang="en-US" sz="1800" dirty="0">
            <a:solidFill>
              <a:schemeClr val="bg1"/>
            </a:solidFill>
            <a:latin typeface="Segoe UI Semibold" panose="020B0702040204020203" pitchFamily="34" charset="0"/>
            <a:cs typeface="Segoe UI Semibold" panose="020B0702040204020203" pitchFamily="34" charset="0"/>
          </a:endParaRPr>
        </a:p>
      </dgm:t>
    </dgm:pt>
    <dgm:pt modelId="{41A9AC8F-C181-4D60-B848-8751EAE5D066}" type="parTrans" cxnId="{15D88F0B-7718-4885-8DF9-7E93F569500D}">
      <dgm:prSet/>
      <dgm:spPr/>
      <dgm:t>
        <a:bodyPr/>
        <a:lstStyle/>
        <a:p>
          <a:endParaRPr lang="en-US"/>
        </a:p>
      </dgm:t>
    </dgm:pt>
    <dgm:pt modelId="{A27745F4-EF78-40C4-B597-59B7A1CA0964}" type="sibTrans" cxnId="{15D88F0B-7718-4885-8DF9-7E93F569500D}">
      <dgm:prSet/>
      <dgm:spPr/>
      <dgm:t>
        <a:bodyPr/>
        <a:lstStyle/>
        <a:p>
          <a:endParaRPr lang="en-US"/>
        </a:p>
      </dgm:t>
    </dgm:pt>
    <dgm:pt modelId="{1DB89DA4-C287-44D6-BB34-807CF60F56BF}">
      <dgm:prSet phldrT="[Text]" custT="1"/>
      <dgm:spPr/>
      <dgm:t>
        <a:bodyPr/>
        <a:lstStyle/>
        <a:p>
          <a:pPr>
            <a:buFont typeface="Arial" panose="020B0604020202020204" pitchFamily="34" charset="0"/>
            <a:buChar char="•"/>
          </a:pPr>
          <a:r>
            <a:rPr lang="en-US" sz="1800" b="1" dirty="0">
              <a:solidFill>
                <a:schemeClr val="bg1"/>
              </a:solidFill>
              <a:latin typeface="Segoe UI Semibold" panose="020B0702040204020203" pitchFamily="34" charset="0"/>
              <a:cs typeface="Segoe UI Semibold" panose="020B0702040204020203" pitchFamily="34" charset="0"/>
            </a:rPr>
            <a:t>28,000+ seeking consultations.</a:t>
          </a:r>
          <a:endParaRPr lang="en-US" sz="1800" dirty="0">
            <a:solidFill>
              <a:schemeClr val="bg1"/>
            </a:solidFill>
            <a:latin typeface="Segoe UI Semibold" panose="020B0702040204020203" pitchFamily="34" charset="0"/>
            <a:cs typeface="Segoe UI Semibold" panose="020B0702040204020203" pitchFamily="34" charset="0"/>
          </a:endParaRPr>
        </a:p>
      </dgm:t>
    </dgm:pt>
    <dgm:pt modelId="{F190F284-C37C-40E9-8523-59D304AC59CC}" type="parTrans" cxnId="{6DBFD4C3-38A6-4ED4-9C33-F30F6C6F2189}">
      <dgm:prSet/>
      <dgm:spPr/>
      <dgm:t>
        <a:bodyPr/>
        <a:lstStyle/>
        <a:p>
          <a:endParaRPr lang="en-US"/>
        </a:p>
      </dgm:t>
    </dgm:pt>
    <dgm:pt modelId="{1C602303-7520-4E86-94EB-CBA93C7A22E0}" type="sibTrans" cxnId="{6DBFD4C3-38A6-4ED4-9C33-F30F6C6F2189}">
      <dgm:prSet/>
      <dgm:spPr/>
      <dgm:t>
        <a:bodyPr/>
        <a:lstStyle/>
        <a:p>
          <a:endParaRPr lang="en-US"/>
        </a:p>
      </dgm:t>
    </dgm:pt>
    <dgm:pt modelId="{67DE58DD-B591-4806-971D-5269B8784116}" type="pres">
      <dgm:prSet presAssocID="{F7B8424F-27F4-44BC-8AFA-57C25EEF8AC5}" presName="Name0" presStyleCnt="0">
        <dgm:presLayoutVars>
          <dgm:chMax val="7"/>
          <dgm:chPref val="7"/>
          <dgm:dir/>
        </dgm:presLayoutVars>
      </dgm:prSet>
      <dgm:spPr/>
    </dgm:pt>
    <dgm:pt modelId="{A4A4432D-4840-4BAE-BB25-729B25C168A0}" type="pres">
      <dgm:prSet presAssocID="{F7B8424F-27F4-44BC-8AFA-57C25EEF8AC5}" presName="Name1" presStyleCnt="0"/>
      <dgm:spPr/>
    </dgm:pt>
    <dgm:pt modelId="{058E5FC0-51C7-4CD3-9F2F-1B4DD4A0DAF6}" type="pres">
      <dgm:prSet presAssocID="{F7B8424F-27F4-44BC-8AFA-57C25EEF8AC5}" presName="cycle" presStyleCnt="0"/>
      <dgm:spPr/>
    </dgm:pt>
    <dgm:pt modelId="{7D438959-B04F-4ACC-A012-38EC0CF8AD81}" type="pres">
      <dgm:prSet presAssocID="{F7B8424F-27F4-44BC-8AFA-57C25EEF8AC5}" presName="srcNode" presStyleLbl="node1" presStyleIdx="0" presStyleCnt="3"/>
      <dgm:spPr/>
    </dgm:pt>
    <dgm:pt modelId="{759499A9-D2DD-4DA0-B7A3-216D82DCFA15}" type="pres">
      <dgm:prSet presAssocID="{F7B8424F-27F4-44BC-8AFA-57C25EEF8AC5}" presName="conn" presStyleLbl="parChTrans1D2" presStyleIdx="0" presStyleCnt="1"/>
      <dgm:spPr/>
    </dgm:pt>
    <dgm:pt modelId="{8BE70A0B-5E1C-488A-9A7D-99F949E7F98C}" type="pres">
      <dgm:prSet presAssocID="{F7B8424F-27F4-44BC-8AFA-57C25EEF8AC5}" presName="extraNode" presStyleLbl="node1" presStyleIdx="0" presStyleCnt="3"/>
      <dgm:spPr/>
    </dgm:pt>
    <dgm:pt modelId="{E4EEE70F-50D5-4867-B9F3-FAE07285E6F1}" type="pres">
      <dgm:prSet presAssocID="{F7B8424F-27F4-44BC-8AFA-57C25EEF8AC5}" presName="dstNode" presStyleLbl="node1" presStyleIdx="0" presStyleCnt="3"/>
      <dgm:spPr/>
    </dgm:pt>
    <dgm:pt modelId="{5EC8F7EE-DD4E-484D-8C4F-D92F0EB81D11}" type="pres">
      <dgm:prSet presAssocID="{7EFEDF34-F60B-471B-86A7-2EE78BCC1D93}" presName="text_1" presStyleLbl="node1" presStyleIdx="0" presStyleCnt="3">
        <dgm:presLayoutVars>
          <dgm:bulletEnabled val="1"/>
        </dgm:presLayoutVars>
      </dgm:prSet>
      <dgm:spPr/>
    </dgm:pt>
    <dgm:pt modelId="{1C2695FE-0344-4C9E-AE8D-C3886E503760}" type="pres">
      <dgm:prSet presAssocID="{7EFEDF34-F60B-471B-86A7-2EE78BCC1D93}" presName="accent_1" presStyleCnt="0"/>
      <dgm:spPr/>
    </dgm:pt>
    <dgm:pt modelId="{1BB15A65-5648-43FB-A392-7F43A8E0BDD2}" type="pres">
      <dgm:prSet presAssocID="{7EFEDF34-F60B-471B-86A7-2EE78BCC1D93}" presName="accentRepeatNode" presStyleLbl="solidFgAcc1" presStyleIdx="0" presStyleCnt="3"/>
      <dgm:spPr/>
    </dgm:pt>
    <dgm:pt modelId="{A2221991-92CE-4385-9777-EFF3E6E9BD70}" type="pres">
      <dgm:prSet presAssocID="{6C07C0EC-F184-497D-9349-DF907F8E2F7B}" presName="text_2" presStyleLbl="node1" presStyleIdx="1" presStyleCnt="3">
        <dgm:presLayoutVars>
          <dgm:bulletEnabled val="1"/>
        </dgm:presLayoutVars>
      </dgm:prSet>
      <dgm:spPr/>
    </dgm:pt>
    <dgm:pt modelId="{FA14E53E-BFDF-45A0-A600-D6C43EEBFF9A}" type="pres">
      <dgm:prSet presAssocID="{6C07C0EC-F184-497D-9349-DF907F8E2F7B}" presName="accent_2" presStyleCnt="0"/>
      <dgm:spPr/>
    </dgm:pt>
    <dgm:pt modelId="{DEA11432-0C9C-4B75-A4AB-F08F94CE8B00}" type="pres">
      <dgm:prSet presAssocID="{6C07C0EC-F184-497D-9349-DF907F8E2F7B}" presName="accentRepeatNode" presStyleLbl="solidFgAcc1" presStyleIdx="1" presStyleCnt="3"/>
      <dgm:spPr/>
    </dgm:pt>
    <dgm:pt modelId="{95E2DF0A-918C-40A4-9BEF-7B3F0E51C4D7}" type="pres">
      <dgm:prSet presAssocID="{1DB89DA4-C287-44D6-BB34-807CF60F56BF}" presName="text_3" presStyleLbl="node1" presStyleIdx="2" presStyleCnt="3">
        <dgm:presLayoutVars>
          <dgm:bulletEnabled val="1"/>
        </dgm:presLayoutVars>
      </dgm:prSet>
      <dgm:spPr/>
    </dgm:pt>
    <dgm:pt modelId="{3F17495C-1C3E-4497-A4CD-70A8C6D0B89E}" type="pres">
      <dgm:prSet presAssocID="{1DB89DA4-C287-44D6-BB34-807CF60F56BF}" presName="accent_3" presStyleCnt="0"/>
      <dgm:spPr/>
    </dgm:pt>
    <dgm:pt modelId="{F8994F78-65CB-461F-8294-BB5F6C460E7B}" type="pres">
      <dgm:prSet presAssocID="{1DB89DA4-C287-44D6-BB34-807CF60F56BF}" presName="accentRepeatNode" presStyleLbl="solidFgAcc1" presStyleIdx="2" presStyleCnt="3"/>
      <dgm:spPr/>
    </dgm:pt>
  </dgm:ptLst>
  <dgm:cxnLst>
    <dgm:cxn modelId="{15D88F0B-7718-4885-8DF9-7E93F569500D}" srcId="{F7B8424F-27F4-44BC-8AFA-57C25EEF8AC5}" destId="{6C07C0EC-F184-497D-9349-DF907F8E2F7B}" srcOrd="1" destOrd="0" parTransId="{41A9AC8F-C181-4D60-B848-8751EAE5D066}" sibTransId="{A27745F4-EF78-40C4-B597-59B7A1CA0964}"/>
    <dgm:cxn modelId="{C704DE0D-D49E-4AC7-BDA0-B7E7293C1C53}" type="presOf" srcId="{F7B8424F-27F4-44BC-8AFA-57C25EEF8AC5}" destId="{67DE58DD-B591-4806-971D-5269B8784116}" srcOrd="0" destOrd="0" presId="urn:microsoft.com/office/officeart/2008/layout/VerticalCurvedList"/>
    <dgm:cxn modelId="{E785301B-27D8-4039-A387-8D0721E7AA69}" type="presOf" srcId="{7EFEDF34-F60B-471B-86A7-2EE78BCC1D93}" destId="{5EC8F7EE-DD4E-484D-8C4F-D92F0EB81D11}" srcOrd="0" destOrd="0" presId="urn:microsoft.com/office/officeart/2008/layout/VerticalCurvedList"/>
    <dgm:cxn modelId="{A895EC58-510C-43B6-AEB3-0A5DE8BE2DEF}" srcId="{F7B8424F-27F4-44BC-8AFA-57C25EEF8AC5}" destId="{7EFEDF34-F60B-471B-86A7-2EE78BCC1D93}" srcOrd="0" destOrd="0" parTransId="{195D66AE-3C6E-4C68-805B-E23FF0360D06}" sibTransId="{9F5E2A7D-4754-44F1-B6E9-6D287C9BA592}"/>
    <dgm:cxn modelId="{B2D055C2-EE04-4294-BC25-C98C30DE5286}" type="presOf" srcId="{6C07C0EC-F184-497D-9349-DF907F8E2F7B}" destId="{A2221991-92CE-4385-9777-EFF3E6E9BD70}" srcOrd="0" destOrd="0" presId="urn:microsoft.com/office/officeart/2008/layout/VerticalCurvedList"/>
    <dgm:cxn modelId="{6DBFD4C3-38A6-4ED4-9C33-F30F6C6F2189}" srcId="{F7B8424F-27F4-44BC-8AFA-57C25EEF8AC5}" destId="{1DB89DA4-C287-44D6-BB34-807CF60F56BF}" srcOrd="2" destOrd="0" parTransId="{F190F284-C37C-40E9-8523-59D304AC59CC}" sibTransId="{1C602303-7520-4E86-94EB-CBA93C7A22E0}"/>
    <dgm:cxn modelId="{0B9464CE-728E-4EC6-8EE1-23D8A705B093}" type="presOf" srcId="{1DB89DA4-C287-44D6-BB34-807CF60F56BF}" destId="{95E2DF0A-918C-40A4-9BEF-7B3F0E51C4D7}" srcOrd="0" destOrd="0" presId="urn:microsoft.com/office/officeart/2008/layout/VerticalCurvedList"/>
    <dgm:cxn modelId="{83580CCF-4B2E-433A-9E15-95E455FE838E}" type="presOf" srcId="{9F5E2A7D-4754-44F1-B6E9-6D287C9BA592}" destId="{759499A9-D2DD-4DA0-B7A3-216D82DCFA15}" srcOrd="0" destOrd="0" presId="urn:microsoft.com/office/officeart/2008/layout/VerticalCurvedList"/>
    <dgm:cxn modelId="{13B46F86-F82A-4FFF-9908-5D048106E2A1}" type="presParOf" srcId="{67DE58DD-B591-4806-971D-5269B8784116}" destId="{A4A4432D-4840-4BAE-BB25-729B25C168A0}" srcOrd="0" destOrd="0" presId="urn:microsoft.com/office/officeart/2008/layout/VerticalCurvedList"/>
    <dgm:cxn modelId="{CDCE39A3-524A-470A-80B9-EAC416593F9B}" type="presParOf" srcId="{A4A4432D-4840-4BAE-BB25-729B25C168A0}" destId="{058E5FC0-51C7-4CD3-9F2F-1B4DD4A0DAF6}" srcOrd="0" destOrd="0" presId="urn:microsoft.com/office/officeart/2008/layout/VerticalCurvedList"/>
    <dgm:cxn modelId="{9AC7C378-9F47-40F1-954F-01FAB1D22D34}" type="presParOf" srcId="{058E5FC0-51C7-4CD3-9F2F-1B4DD4A0DAF6}" destId="{7D438959-B04F-4ACC-A012-38EC0CF8AD81}" srcOrd="0" destOrd="0" presId="urn:microsoft.com/office/officeart/2008/layout/VerticalCurvedList"/>
    <dgm:cxn modelId="{42AD0D21-47E8-40BC-8EA5-6635291C7E2C}" type="presParOf" srcId="{058E5FC0-51C7-4CD3-9F2F-1B4DD4A0DAF6}" destId="{759499A9-D2DD-4DA0-B7A3-216D82DCFA15}" srcOrd="1" destOrd="0" presId="urn:microsoft.com/office/officeart/2008/layout/VerticalCurvedList"/>
    <dgm:cxn modelId="{B05D45A6-D2BE-4E0C-98B6-92A3996AFA7C}" type="presParOf" srcId="{058E5FC0-51C7-4CD3-9F2F-1B4DD4A0DAF6}" destId="{8BE70A0B-5E1C-488A-9A7D-99F949E7F98C}" srcOrd="2" destOrd="0" presId="urn:microsoft.com/office/officeart/2008/layout/VerticalCurvedList"/>
    <dgm:cxn modelId="{D9E3CAAF-9C19-48DE-83A5-452608BC22EE}" type="presParOf" srcId="{058E5FC0-51C7-4CD3-9F2F-1B4DD4A0DAF6}" destId="{E4EEE70F-50D5-4867-B9F3-FAE07285E6F1}" srcOrd="3" destOrd="0" presId="urn:microsoft.com/office/officeart/2008/layout/VerticalCurvedList"/>
    <dgm:cxn modelId="{EBD7DFBD-E0DF-4A03-A20A-39DC594F58AB}" type="presParOf" srcId="{A4A4432D-4840-4BAE-BB25-729B25C168A0}" destId="{5EC8F7EE-DD4E-484D-8C4F-D92F0EB81D11}" srcOrd="1" destOrd="0" presId="urn:microsoft.com/office/officeart/2008/layout/VerticalCurvedList"/>
    <dgm:cxn modelId="{C1AA74F2-77DA-4563-BAB3-7559670589C9}" type="presParOf" srcId="{A4A4432D-4840-4BAE-BB25-729B25C168A0}" destId="{1C2695FE-0344-4C9E-AE8D-C3886E503760}" srcOrd="2" destOrd="0" presId="urn:microsoft.com/office/officeart/2008/layout/VerticalCurvedList"/>
    <dgm:cxn modelId="{3CCCAF0F-AE46-45B9-9929-AF9D23F78A6A}" type="presParOf" srcId="{1C2695FE-0344-4C9E-AE8D-C3886E503760}" destId="{1BB15A65-5648-43FB-A392-7F43A8E0BDD2}" srcOrd="0" destOrd="0" presId="urn:microsoft.com/office/officeart/2008/layout/VerticalCurvedList"/>
    <dgm:cxn modelId="{26B32406-2478-49B7-BDD4-05CB8BE90D41}" type="presParOf" srcId="{A4A4432D-4840-4BAE-BB25-729B25C168A0}" destId="{A2221991-92CE-4385-9777-EFF3E6E9BD70}" srcOrd="3" destOrd="0" presId="urn:microsoft.com/office/officeart/2008/layout/VerticalCurvedList"/>
    <dgm:cxn modelId="{A77C22DD-91D1-42E4-8C4D-25087305D2BE}" type="presParOf" srcId="{A4A4432D-4840-4BAE-BB25-729B25C168A0}" destId="{FA14E53E-BFDF-45A0-A600-D6C43EEBFF9A}" srcOrd="4" destOrd="0" presId="urn:microsoft.com/office/officeart/2008/layout/VerticalCurvedList"/>
    <dgm:cxn modelId="{553519F6-5300-432A-8BFE-7E1A857D0A33}" type="presParOf" srcId="{FA14E53E-BFDF-45A0-A600-D6C43EEBFF9A}" destId="{DEA11432-0C9C-4B75-A4AB-F08F94CE8B00}" srcOrd="0" destOrd="0" presId="urn:microsoft.com/office/officeart/2008/layout/VerticalCurvedList"/>
    <dgm:cxn modelId="{9404D32E-C0D9-4953-95C1-D6E622154266}" type="presParOf" srcId="{A4A4432D-4840-4BAE-BB25-729B25C168A0}" destId="{95E2DF0A-918C-40A4-9BEF-7B3F0E51C4D7}" srcOrd="5" destOrd="0" presId="urn:microsoft.com/office/officeart/2008/layout/VerticalCurvedList"/>
    <dgm:cxn modelId="{B9738B60-952C-425A-B58F-1876CB58E7E1}" type="presParOf" srcId="{A4A4432D-4840-4BAE-BB25-729B25C168A0}" destId="{3F17495C-1C3E-4497-A4CD-70A8C6D0B89E}" srcOrd="6" destOrd="0" presId="urn:microsoft.com/office/officeart/2008/layout/VerticalCurvedList"/>
    <dgm:cxn modelId="{AB48F11C-15E3-4426-B8D3-CA5BCEA96401}" type="presParOf" srcId="{3F17495C-1C3E-4497-A4CD-70A8C6D0B89E}" destId="{F8994F78-65CB-461F-8294-BB5F6C460E7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9499A9-D2DD-4DA0-B7A3-216D82DCFA15}">
      <dsp:nvSpPr>
        <dsp:cNvPr id="0" name=""/>
        <dsp:cNvSpPr/>
      </dsp:nvSpPr>
      <dsp:spPr>
        <a:xfrm>
          <a:off x="-4068600" y="-624482"/>
          <a:ext cx="4848280" cy="4848280"/>
        </a:xfrm>
        <a:prstGeom prst="blockArc">
          <a:avLst>
            <a:gd name="adj1" fmla="val 18900000"/>
            <a:gd name="adj2" fmla="val 2700000"/>
            <a:gd name="adj3" fmla="val 446"/>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C8F7EE-DD4E-484D-8C4F-D92F0EB81D11}">
      <dsp:nvSpPr>
        <dsp:cNvPr id="0" name=""/>
        <dsp:cNvSpPr/>
      </dsp:nvSpPr>
      <dsp:spPr>
        <a:xfrm>
          <a:off x="501408" y="359931"/>
          <a:ext cx="4149102" cy="7198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391" tIns="45720" rIns="45720" bIns="4572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bg1"/>
              </a:solidFill>
              <a:latin typeface="Segoe UI Semibold" panose="020B0702040204020203" pitchFamily="34" charset="0"/>
              <a:cs typeface="Segoe UI Semibold" panose="020B0702040204020203" pitchFamily="34" charset="0"/>
            </a:rPr>
            <a:t>2 Lakhs+ across all platforms.</a:t>
          </a:r>
          <a:endParaRPr lang="en-US" sz="1800" kern="1200" dirty="0">
            <a:solidFill>
              <a:schemeClr val="bg1"/>
            </a:solidFill>
            <a:latin typeface="Segoe UI Semibold" panose="020B0702040204020203" pitchFamily="34" charset="0"/>
            <a:cs typeface="Segoe UI Semibold" panose="020B0702040204020203" pitchFamily="34" charset="0"/>
          </a:endParaRPr>
        </a:p>
      </dsp:txBody>
      <dsp:txXfrm>
        <a:off x="501408" y="359931"/>
        <a:ext cx="4149102" cy="719863"/>
      </dsp:txXfrm>
    </dsp:sp>
    <dsp:sp modelId="{1BB15A65-5648-43FB-A392-7F43A8E0BDD2}">
      <dsp:nvSpPr>
        <dsp:cNvPr id="0" name=""/>
        <dsp:cNvSpPr/>
      </dsp:nvSpPr>
      <dsp:spPr>
        <a:xfrm>
          <a:off x="51493" y="269948"/>
          <a:ext cx="899829" cy="89982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221991-92CE-4385-9777-EFF3E6E9BD70}">
      <dsp:nvSpPr>
        <dsp:cNvPr id="0" name=""/>
        <dsp:cNvSpPr/>
      </dsp:nvSpPr>
      <dsp:spPr>
        <a:xfrm>
          <a:off x="763078" y="1439726"/>
          <a:ext cx="3887432" cy="7198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391" tIns="45720" rIns="45720" bIns="4572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b="1" kern="1200" dirty="0">
              <a:solidFill>
                <a:schemeClr val="bg1"/>
              </a:solidFill>
              <a:latin typeface="Segoe UI Semibold" panose="020B0702040204020203" pitchFamily="34" charset="0"/>
              <a:cs typeface="Segoe UI Semibold" panose="020B0702040204020203" pitchFamily="34" charset="0"/>
            </a:rPr>
            <a:t>131 available for consultations.</a:t>
          </a:r>
          <a:endParaRPr lang="en-US" sz="1800" kern="1200" dirty="0">
            <a:solidFill>
              <a:schemeClr val="bg1"/>
            </a:solidFill>
            <a:latin typeface="Segoe UI Semibold" panose="020B0702040204020203" pitchFamily="34" charset="0"/>
            <a:cs typeface="Segoe UI Semibold" panose="020B0702040204020203" pitchFamily="34" charset="0"/>
          </a:endParaRPr>
        </a:p>
      </dsp:txBody>
      <dsp:txXfrm>
        <a:off x="763078" y="1439726"/>
        <a:ext cx="3887432" cy="719863"/>
      </dsp:txXfrm>
    </dsp:sp>
    <dsp:sp modelId="{DEA11432-0C9C-4B75-A4AB-F08F94CE8B00}">
      <dsp:nvSpPr>
        <dsp:cNvPr id="0" name=""/>
        <dsp:cNvSpPr/>
      </dsp:nvSpPr>
      <dsp:spPr>
        <a:xfrm>
          <a:off x="313164" y="1349743"/>
          <a:ext cx="899829" cy="89982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E2DF0A-918C-40A4-9BEF-7B3F0E51C4D7}">
      <dsp:nvSpPr>
        <dsp:cNvPr id="0" name=""/>
        <dsp:cNvSpPr/>
      </dsp:nvSpPr>
      <dsp:spPr>
        <a:xfrm>
          <a:off x="501408" y="2519521"/>
          <a:ext cx="4149102" cy="7198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391" tIns="45720" rIns="45720" bIns="4572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b="1" kern="1200" dirty="0">
              <a:solidFill>
                <a:schemeClr val="bg1"/>
              </a:solidFill>
              <a:latin typeface="Segoe UI Semibold" panose="020B0702040204020203" pitchFamily="34" charset="0"/>
              <a:cs typeface="Segoe UI Semibold" panose="020B0702040204020203" pitchFamily="34" charset="0"/>
            </a:rPr>
            <a:t>28,000+ seeking consultations.</a:t>
          </a:r>
          <a:endParaRPr lang="en-US" sz="1800" kern="1200" dirty="0">
            <a:solidFill>
              <a:schemeClr val="bg1"/>
            </a:solidFill>
            <a:latin typeface="Segoe UI Semibold" panose="020B0702040204020203" pitchFamily="34" charset="0"/>
            <a:cs typeface="Segoe UI Semibold" panose="020B0702040204020203" pitchFamily="34" charset="0"/>
          </a:endParaRPr>
        </a:p>
      </dsp:txBody>
      <dsp:txXfrm>
        <a:off x="501408" y="2519521"/>
        <a:ext cx="4149102" cy="719863"/>
      </dsp:txXfrm>
    </dsp:sp>
    <dsp:sp modelId="{F8994F78-65CB-461F-8294-BB5F6C460E7B}">
      <dsp:nvSpPr>
        <dsp:cNvPr id="0" name=""/>
        <dsp:cNvSpPr/>
      </dsp:nvSpPr>
      <dsp:spPr>
        <a:xfrm>
          <a:off x="51493" y="2429538"/>
          <a:ext cx="899829" cy="89982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7B84D1-C5B1-4586-BA78-BD636F1FFBD3}" type="datetimeFigureOut">
              <a:rPr lang="en-US" smtClean="0"/>
              <a:t>27-Nov-24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9DAE30-AC5C-4FDA-B4AC-37FE8E5062E6}" type="slidenum">
              <a:rPr lang="en-US" smtClean="0"/>
              <a:t>‹#›</a:t>
            </a:fld>
            <a:endParaRPr lang="en-US"/>
          </a:p>
        </p:txBody>
      </p:sp>
    </p:spTree>
    <p:extLst>
      <p:ext uri="{BB962C8B-B14F-4D97-AF65-F5344CB8AC3E}">
        <p14:creationId xmlns:p14="http://schemas.microsoft.com/office/powerpoint/2010/main" val="658484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9DAE30-AC5C-4FDA-B4AC-37FE8E5062E6}" type="slidenum">
              <a:rPr lang="en-US" smtClean="0"/>
              <a:t>4</a:t>
            </a:fld>
            <a:endParaRPr lang="en-US"/>
          </a:p>
        </p:txBody>
      </p:sp>
    </p:spTree>
    <p:extLst>
      <p:ext uri="{BB962C8B-B14F-4D97-AF65-F5344CB8AC3E}">
        <p14:creationId xmlns:p14="http://schemas.microsoft.com/office/powerpoint/2010/main" val="20508509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C30B8D-E832-4863-8489-140D0137DC78}" type="datetimeFigureOut">
              <a:rPr lang="en-US" smtClean="0"/>
              <a:t>27-Nov-24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FB57C718-8CBA-4D0D-BD18-6BEAABC42C0C}" type="slidenum">
              <a:rPr lang="en-US" smtClean="0"/>
              <a:t>‹#›</a:t>
            </a:fld>
            <a:endParaRPr lang="en-US"/>
          </a:p>
        </p:txBody>
      </p:sp>
    </p:spTree>
    <p:extLst>
      <p:ext uri="{BB962C8B-B14F-4D97-AF65-F5344CB8AC3E}">
        <p14:creationId xmlns:p14="http://schemas.microsoft.com/office/powerpoint/2010/main" val="143048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C30B8D-E832-4863-8489-140D0137DC78}" type="datetimeFigureOut">
              <a:rPr lang="en-US" smtClean="0"/>
              <a:t>27-Nov-24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FB57C718-8CBA-4D0D-BD18-6BEAABC42C0C}" type="slidenum">
              <a:rPr lang="en-US" smtClean="0"/>
              <a:t>‹#›</a:t>
            </a:fld>
            <a:endParaRPr lang="en-US"/>
          </a:p>
        </p:txBody>
      </p:sp>
    </p:spTree>
    <p:extLst>
      <p:ext uri="{BB962C8B-B14F-4D97-AF65-F5344CB8AC3E}">
        <p14:creationId xmlns:p14="http://schemas.microsoft.com/office/powerpoint/2010/main" val="3220637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C30B8D-E832-4863-8489-140D0137DC78}" type="datetimeFigureOut">
              <a:rPr lang="en-US" smtClean="0"/>
              <a:t>27-Nov-24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FB57C718-8CBA-4D0D-BD18-6BEAABC42C0C}" type="slidenum">
              <a:rPr lang="en-US" smtClean="0"/>
              <a:t>‹#›</a:t>
            </a:fld>
            <a:endParaRPr lang="en-US"/>
          </a:p>
        </p:txBody>
      </p:sp>
    </p:spTree>
    <p:extLst>
      <p:ext uri="{BB962C8B-B14F-4D97-AF65-F5344CB8AC3E}">
        <p14:creationId xmlns:p14="http://schemas.microsoft.com/office/powerpoint/2010/main" val="1820106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C30B8D-E832-4863-8489-140D0137DC78}" type="datetimeFigureOut">
              <a:rPr lang="en-US" smtClean="0"/>
              <a:t>27-Nov-24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B57C718-8CBA-4D0D-BD18-6BEAABC42C0C}"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861341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C30B8D-E832-4863-8489-140D0137DC78}" type="datetimeFigureOut">
              <a:rPr lang="en-US" smtClean="0"/>
              <a:t>27-Nov-24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B57C718-8CBA-4D0D-BD18-6BEAABC42C0C}" type="slidenum">
              <a:rPr lang="en-US" smtClean="0"/>
              <a:t>‹#›</a:t>
            </a:fld>
            <a:endParaRPr lang="en-US"/>
          </a:p>
        </p:txBody>
      </p:sp>
    </p:spTree>
    <p:extLst>
      <p:ext uri="{BB962C8B-B14F-4D97-AF65-F5344CB8AC3E}">
        <p14:creationId xmlns:p14="http://schemas.microsoft.com/office/powerpoint/2010/main" val="2340387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9C30B8D-E832-4863-8489-140D0137DC78}" type="datetimeFigureOut">
              <a:rPr lang="en-US" smtClean="0"/>
              <a:t>27-Nov-24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57C718-8CBA-4D0D-BD18-6BEAABC42C0C}" type="slidenum">
              <a:rPr lang="en-US" smtClean="0"/>
              <a:t>‹#›</a:t>
            </a:fld>
            <a:endParaRPr lang="en-US"/>
          </a:p>
        </p:txBody>
      </p:sp>
    </p:spTree>
    <p:extLst>
      <p:ext uri="{BB962C8B-B14F-4D97-AF65-F5344CB8AC3E}">
        <p14:creationId xmlns:p14="http://schemas.microsoft.com/office/powerpoint/2010/main" val="2359378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9C30B8D-E832-4863-8489-140D0137DC78}" type="datetimeFigureOut">
              <a:rPr lang="en-US" smtClean="0"/>
              <a:t>27-Nov-24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57C718-8CBA-4D0D-BD18-6BEAABC42C0C}" type="slidenum">
              <a:rPr lang="en-US" smtClean="0"/>
              <a:t>‹#›</a:t>
            </a:fld>
            <a:endParaRPr lang="en-US"/>
          </a:p>
        </p:txBody>
      </p:sp>
    </p:spTree>
    <p:extLst>
      <p:ext uri="{BB962C8B-B14F-4D97-AF65-F5344CB8AC3E}">
        <p14:creationId xmlns:p14="http://schemas.microsoft.com/office/powerpoint/2010/main" val="3318523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C30B8D-E832-4863-8489-140D0137DC78}" type="datetimeFigureOut">
              <a:rPr lang="en-US" smtClean="0"/>
              <a:t>27-Nov-24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7C718-8CBA-4D0D-BD18-6BEAABC42C0C}" type="slidenum">
              <a:rPr lang="en-US" smtClean="0"/>
              <a:t>‹#›</a:t>
            </a:fld>
            <a:endParaRPr lang="en-US"/>
          </a:p>
        </p:txBody>
      </p:sp>
    </p:spTree>
    <p:extLst>
      <p:ext uri="{BB962C8B-B14F-4D97-AF65-F5344CB8AC3E}">
        <p14:creationId xmlns:p14="http://schemas.microsoft.com/office/powerpoint/2010/main" val="32115666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9C30B8D-E832-4863-8489-140D0137DC78}" type="datetimeFigureOut">
              <a:rPr lang="en-US" smtClean="0"/>
              <a:t>27-Nov-24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B57C718-8CBA-4D0D-BD18-6BEAABC42C0C}" type="slidenum">
              <a:rPr lang="en-US" smtClean="0"/>
              <a:t>‹#›</a:t>
            </a:fld>
            <a:endParaRPr lang="en-US"/>
          </a:p>
        </p:txBody>
      </p:sp>
    </p:spTree>
    <p:extLst>
      <p:ext uri="{BB962C8B-B14F-4D97-AF65-F5344CB8AC3E}">
        <p14:creationId xmlns:p14="http://schemas.microsoft.com/office/powerpoint/2010/main" val="986233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C30B8D-E832-4863-8489-140D0137DC78}" type="datetimeFigureOut">
              <a:rPr lang="en-US" smtClean="0"/>
              <a:t>27-Nov-24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7C718-8CBA-4D0D-BD18-6BEAABC42C0C}" type="slidenum">
              <a:rPr lang="en-US" smtClean="0"/>
              <a:t>‹#›</a:t>
            </a:fld>
            <a:endParaRPr lang="en-US"/>
          </a:p>
        </p:txBody>
      </p:sp>
    </p:spTree>
    <p:extLst>
      <p:ext uri="{BB962C8B-B14F-4D97-AF65-F5344CB8AC3E}">
        <p14:creationId xmlns:p14="http://schemas.microsoft.com/office/powerpoint/2010/main" val="177505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C30B8D-E832-4863-8489-140D0137DC78}" type="datetimeFigureOut">
              <a:rPr lang="en-US" smtClean="0"/>
              <a:t>27-Nov-24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FB57C718-8CBA-4D0D-BD18-6BEAABC42C0C}" type="slidenum">
              <a:rPr lang="en-US" smtClean="0"/>
              <a:t>‹#›</a:t>
            </a:fld>
            <a:endParaRPr lang="en-US"/>
          </a:p>
        </p:txBody>
      </p:sp>
    </p:spTree>
    <p:extLst>
      <p:ext uri="{BB962C8B-B14F-4D97-AF65-F5344CB8AC3E}">
        <p14:creationId xmlns:p14="http://schemas.microsoft.com/office/powerpoint/2010/main" val="3286526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C30B8D-E832-4863-8489-140D0137DC78}" type="datetimeFigureOut">
              <a:rPr lang="en-US" smtClean="0"/>
              <a:t>27-Nov-24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57C718-8CBA-4D0D-BD18-6BEAABC42C0C}" type="slidenum">
              <a:rPr lang="en-US" smtClean="0"/>
              <a:t>‹#›</a:t>
            </a:fld>
            <a:endParaRPr lang="en-US"/>
          </a:p>
        </p:txBody>
      </p:sp>
    </p:spTree>
    <p:extLst>
      <p:ext uri="{BB962C8B-B14F-4D97-AF65-F5344CB8AC3E}">
        <p14:creationId xmlns:p14="http://schemas.microsoft.com/office/powerpoint/2010/main" val="2231896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C30B8D-E832-4863-8489-140D0137DC78}" type="datetimeFigureOut">
              <a:rPr lang="en-US" smtClean="0"/>
              <a:t>27-Nov-24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57C718-8CBA-4D0D-BD18-6BEAABC42C0C}" type="slidenum">
              <a:rPr lang="en-US" smtClean="0"/>
              <a:t>‹#›</a:t>
            </a:fld>
            <a:endParaRPr lang="en-US"/>
          </a:p>
        </p:txBody>
      </p:sp>
    </p:spTree>
    <p:extLst>
      <p:ext uri="{BB962C8B-B14F-4D97-AF65-F5344CB8AC3E}">
        <p14:creationId xmlns:p14="http://schemas.microsoft.com/office/powerpoint/2010/main" val="1788473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C30B8D-E832-4863-8489-140D0137DC78}" type="datetimeFigureOut">
              <a:rPr lang="en-US" smtClean="0"/>
              <a:t>27-Nov-24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57C718-8CBA-4D0D-BD18-6BEAABC42C0C}" type="slidenum">
              <a:rPr lang="en-US" smtClean="0"/>
              <a:t>‹#›</a:t>
            </a:fld>
            <a:endParaRPr lang="en-US"/>
          </a:p>
        </p:txBody>
      </p:sp>
    </p:spTree>
    <p:extLst>
      <p:ext uri="{BB962C8B-B14F-4D97-AF65-F5344CB8AC3E}">
        <p14:creationId xmlns:p14="http://schemas.microsoft.com/office/powerpoint/2010/main" val="455284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9C30B8D-E832-4863-8489-140D0137DC78}" type="datetimeFigureOut">
              <a:rPr lang="en-US" smtClean="0"/>
              <a:t>27-Nov-24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57C718-8CBA-4D0D-BD18-6BEAABC42C0C}" type="slidenum">
              <a:rPr lang="en-US" smtClean="0"/>
              <a:t>‹#›</a:t>
            </a:fld>
            <a:endParaRPr lang="en-US"/>
          </a:p>
        </p:txBody>
      </p:sp>
    </p:spTree>
    <p:extLst>
      <p:ext uri="{BB962C8B-B14F-4D97-AF65-F5344CB8AC3E}">
        <p14:creationId xmlns:p14="http://schemas.microsoft.com/office/powerpoint/2010/main" val="4098474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C30B8D-E832-4863-8489-140D0137DC78}" type="datetimeFigureOut">
              <a:rPr lang="en-US" smtClean="0"/>
              <a:t>27-Nov-24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57C718-8CBA-4D0D-BD18-6BEAABC42C0C}" type="slidenum">
              <a:rPr lang="en-US" smtClean="0"/>
              <a:t>‹#›</a:t>
            </a:fld>
            <a:endParaRPr lang="en-US"/>
          </a:p>
        </p:txBody>
      </p:sp>
    </p:spTree>
    <p:extLst>
      <p:ext uri="{BB962C8B-B14F-4D97-AF65-F5344CB8AC3E}">
        <p14:creationId xmlns:p14="http://schemas.microsoft.com/office/powerpoint/2010/main" val="619191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C30B8D-E832-4863-8489-140D0137DC78}" type="datetimeFigureOut">
              <a:rPr lang="en-US" smtClean="0"/>
              <a:t>27-Nov-24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57C718-8CBA-4D0D-BD18-6BEAABC42C0C}" type="slidenum">
              <a:rPr lang="en-US" smtClean="0"/>
              <a:t>‹#›</a:t>
            </a:fld>
            <a:endParaRPr lang="en-US"/>
          </a:p>
        </p:txBody>
      </p:sp>
    </p:spTree>
    <p:extLst>
      <p:ext uri="{BB962C8B-B14F-4D97-AF65-F5344CB8AC3E}">
        <p14:creationId xmlns:p14="http://schemas.microsoft.com/office/powerpoint/2010/main" val="4010124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9C30B8D-E832-4863-8489-140D0137DC78}" type="datetimeFigureOut">
              <a:rPr lang="en-US" smtClean="0"/>
              <a:t>27-Nov-24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B57C718-8CBA-4D0D-BD18-6BEAABC42C0C}" type="slidenum">
              <a:rPr lang="en-US" smtClean="0"/>
              <a:t>‹#›</a:t>
            </a:fld>
            <a:endParaRPr lang="en-US"/>
          </a:p>
        </p:txBody>
      </p:sp>
    </p:spTree>
    <p:extLst>
      <p:ext uri="{BB962C8B-B14F-4D97-AF65-F5344CB8AC3E}">
        <p14:creationId xmlns:p14="http://schemas.microsoft.com/office/powerpoint/2010/main" val="2823272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diagramLayout" Target="../diagrams/layout1.xml"/><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openxmlformats.org/officeDocument/2006/relationships/image" Target="../media/image10.png"/><Relationship Id="rId5" Type="http://schemas.openxmlformats.org/officeDocument/2006/relationships/diagramColors" Target="../diagrams/colors1.xml"/><Relationship Id="rId10" Type="http://schemas.openxmlformats.org/officeDocument/2006/relationships/image" Target="../media/image9.svg"/><Relationship Id="rId4" Type="http://schemas.openxmlformats.org/officeDocument/2006/relationships/diagramQuickStyle" Target="../diagrams/quickStyle1.xml"/><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2FE8F-24A3-1CC8-9D89-CA026A576F1B}"/>
              </a:ext>
            </a:extLst>
          </p:cNvPr>
          <p:cNvSpPr>
            <a:spLocks noGrp="1"/>
          </p:cNvSpPr>
          <p:nvPr>
            <p:ph type="ctrTitle"/>
          </p:nvPr>
        </p:nvSpPr>
        <p:spPr/>
        <p:txBody>
          <a:bodyPr/>
          <a:lstStyle/>
          <a:p>
            <a:r>
              <a:rPr lang="en-US" dirty="0">
                <a:latin typeface="Segoe UI Black" panose="020B0A02040204020203" pitchFamily="34" charset="0"/>
                <a:ea typeface="Segoe UI Black" panose="020B0A02040204020203" pitchFamily="34" charset="0"/>
              </a:rPr>
              <a:t>AstroSage Analysis</a:t>
            </a:r>
          </a:p>
        </p:txBody>
      </p:sp>
      <p:sp>
        <p:nvSpPr>
          <p:cNvPr id="3" name="Subtitle 2">
            <a:extLst>
              <a:ext uri="{FF2B5EF4-FFF2-40B4-BE49-F238E27FC236}">
                <a16:creationId xmlns:a16="http://schemas.microsoft.com/office/drawing/2014/main" id="{3AC5295D-7765-5C44-EE9E-BDC64DB1744A}"/>
              </a:ext>
            </a:extLst>
          </p:cNvPr>
          <p:cNvSpPr>
            <a:spLocks noGrp="1"/>
          </p:cNvSpPr>
          <p:nvPr>
            <p:ph type="subTitle" idx="1"/>
          </p:nvPr>
        </p:nvSpPr>
        <p:spPr/>
        <p:txBody>
          <a:bodyPr/>
          <a:lstStyle/>
          <a:p>
            <a:r>
              <a:rPr lang="en-US" dirty="0">
                <a:latin typeface="Segoe UI Semibold" panose="020B0702040204020203" pitchFamily="34" charset="0"/>
                <a:cs typeface="Segoe UI Semibold" panose="020B0702040204020203" pitchFamily="34" charset="0"/>
              </a:rPr>
              <a:t>By KIRAN H D</a:t>
            </a:r>
          </a:p>
          <a:p>
            <a:r>
              <a:rPr lang="en-US" dirty="0">
                <a:latin typeface="Segoe UI Semibold" panose="020B0702040204020203" pitchFamily="34" charset="0"/>
                <a:cs typeface="Segoe UI Semibold" panose="020B0702040204020203" pitchFamily="34" charset="0"/>
              </a:rPr>
              <a:t>On 23-Nov-2024</a:t>
            </a:r>
          </a:p>
        </p:txBody>
      </p:sp>
    </p:spTree>
    <p:extLst>
      <p:ext uri="{BB962C8B-B14F-4D97-AF65-F5344CB8AC3E}">
        <p14:creationId xmlns:p14="http://schemas.microsoft.com/office/powerpoint/2010/main" val="3292102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5CEB93-BE5B-046A-8678-C01984532602}"/>
              </a:ext>
            </a:extLst>
          </p:cNvPr>
          <p:cNvSpPr txBox="1"/>
          <p:nvPr/>
        </p:nvSpPr>
        <p:spPr>
          <a:xfrm>
            <a:off x="680321" y="2245118"/>
            <a:ext cx="5415679" cy="2613985"/>
          </a:xfrm>
          <a:prstGeom prst="rect">
            <a:avLst/>
          </a:prstGeom>
          <a:noFill/>
        </p:spPr>
        <p:txBody>
          <a:bodyPr wrap="square" rtlCol="0">
            <a:spAutoFit/>
          </a:bodyPr>
          <a:lstStyle/>
          <a:p>
            <a:r>
              <a:rPr lang="en-US" b="1" dirty="0">
                <a:latin typeface="Segoe UI Black" panose="020B0A02040204020203" pitchFamily="34" charset="0"/>
                <a:ea typeface="Segoe UI Black" panose="020B0A02040204020203" pitchFamily="34" charset="0"/>
                <a:cs typeface="Segoe UI Semibold" panose="020B0702040204020203" pitchFamily="34" charset="0"/>
              </a:rPr>
              <a:t>Key Insights</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Most Ratings</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2-4, peak at 3 (4,407 gurus).</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Room for Improvement</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Few gurus in higher brackets.</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Top Ratings</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Small number at the top.</a:t>
            </a:r>
          </a:p>
          <a:p>
            <a:endParaRPr lang="en-US" sz="1600" dirty="0">
              <a:latin typeface="Segoe UI Semibold" panose="020B0702040204020203" pitchFamily="34" charset="0"/>
              <a:cs typeface="Segoe UI Semibold" panose="020B0702040204020203" pitchFamily="34" charset="0"/>
            </a:endParaRPr>
          </a:p>
          <a:p>
            <a:r>
              <a:rPr lang="en-US" b="1" dirty="0">
                <a:latin typeface="Segoe UI Black" panose="020B0A02040204020203" pitchFamily="34" charset="0"/>
                <a:ea typeface="Segoe UI Black" panose="020B0A02040204020203" pitchFamily="34" charset="0"/>
                <a:cs typeface="Segoe UI Semibold" panose="020B0702040204020203" pitchFamily="34" charset="0"/>
              </a:rPr>
              <a:t>Recommendations</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Training</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Focus on ratings 2-4.</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Incentives</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Introduce performance-based rewards.</a:t>
            </a:r>
          </a:p>
          <a:p>
            <a:pPr marR="0" lvl="0">
              <a:lnSpc>
                <a:spcPct val="107000"/>
              </a:lnSpc>
              <a:spcAft>
                <a:spcPts val="800"/>
              </a:spcAft>
              <a:buSzPts val="1000"/>
              <a:tabLst>
                <a:tab pos="457200" algn="l"/>
              </a:tabLst>
            </a:pPr>
            <a:endParaRPr lang="en-US" sz="1600" dirty="0">
              <a:latin typeface="Segoe UI Semibold" panose="020B0702040204020203" pitchFamily="34" charset="0"/>
              <a:cs typeface="Segoe UI Semibold" panose="020B0702040204020203" pitchFamily="34" charset="0"/>
            </a:endParaRPr>
          </a:p>
        </p:txBody>
      </p:sp>
      <p:sp>
        <p:nvSpPr>
          <p:cNvPr id="7" name="Rectangle 2">
            <a:extLst>
              <a:ext uri="{FF2B5EF4-FFF2-40B4-BE49-F238E27FC236}">
                <a16:creationId xmlns:a16="http://schemas.microsoft.com/office/drawing/2014/main" id="{77AE76B8-F3DA-ABDE-13BA-F96EC0A96038}"/>
              </a:ext>
            </a:extLst>
          </p:cNvPr>
          <p:cNvSpPr>
            <a:spLocks noGrp="1" noChangeArrowheads="1"/>
          </p:cNvSpPr>
          <p:nvPr>
            <p:ph type="title"/>
          </p:nvPr>
        </p:nvSpPr>
        <p:spPr bwMode="auto">
          <a:xfrm>
            <a:off x="680321" y="693533"/>
            <a:ext cx="816120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rPr>
              <a:t>Analysis of Ratings vs. Guru Count</a:t>
            </a:r>
            <a:r>
              <a:rPr kumimoji="0" lang="en-US" altLang="en-US" b="0"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A72907F9-5453-FAB9-32E7-C512E2060D67}"/>
              </a:ext>
            </a:extLst>
          </p:cNvPr>
          <p:cNvPicPr>
            <a:picLocks noChangeAspect="1"/>
          </p:cNvPicPr>
          <p:nvPr/>
        </p:nvPicPr>
        <p:blipFill>
          <a:blip r:embed="rId2"/>
          <a:stretch>
            <a:fillRect/>
          </a:stretch>
        </p:blipFill>
        <p:spPr>
          <a:xfrm>
            <a:off x="6563713" y="2399692"/>
            <a:ext cx="5365545" cy="3764775"/>
          </a:xfrm>
          <a:prstGeom prst="rect">
            <a:avLst/>
          </a:prstGeom>
        </p:spPr>
      </p:pic>
    </p:spTree>
    <p:extLst>
      <p:ext uri="{BB962C8B-B14F-4D97-AF65-F5344CB8AC3E}">
        <p14:creationId xmlns:p14="http://schemas.microsoft.com/office/powerpoint/2010/main" val="353446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73516-EE7F-910A-2EA3-BB11947155A6}"/>
              </a:ext>
            </a:extLst>
          </p:cNvPr>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rPr>
              <a:t>Top 10 Rated Gurus</a:t>
            </a:r>
          </a:p>
        </p:txBody>
      </p:sp>
      <p:pic>
        <p:nvPicPr>
          <p:cNvPr id="5" name="Content Placeholder 4">
            <a:extLst>
              <a:ext uri="{FF2B5EF4-FFF2-40B4-BE49-F238E27FC236}">
                <a16:creationId xmlns:a16="http://schemas.microsoft.com/office/drawing/2014/main" id="{949EF9FC-173D-80E4-EA8F-3A66060F8C01}"/>
              </a:ext>
            </a:extLst>
          </p:cNvPr>
          <p:cNvPicPr>
            <a:picLocks noGrp="1" noChangeAspect="1"/>
          </p:cNvPicPr>
          <p:nvPr>
            <p:ph idx="1"/>
          </p:nvPr>
        </p:nvPicPr>
        <p:blipFill>
          <a:blip r:embed="rId2"/>
          <a:stretch>
            <a:fillRect/>
          </a:stretch>
        </p:blipFill>
        <p:spPr>
          <a:xfrm>
            <a:off x="7952555" y="2161893"/>
            <a:ext cx="3799423" cy="4052094"/>
          </a:xfrm>
        </p:spPr>
      </p:pic>
      <p:sp>
        <p:nvSpPr>
          <p:cNvPr id="7" name="TextBox 6">
            <a:extLst>
              <a:ext uri="{FF2B5EF4-FFF2-40B4-BE49-F238E27FC236}">
                <a16:creationId xmlns:a16="http://schemas.microsoft.com/office/drawing/2014/main" id="{EC3FDB36-CAFF-1BAE-CF97-20AAB5C0BB7C}"/>
              </a:ext>
            </a:extLst>
          </p:cNvPr>
          <p:cNvSpPr txBox="1"/>
          <p:nvPr/>
        </p:nvSpPr>
        <p:spPr>
          <a:xfrm>
            <a:off x="680321" y="2260175"/>
            <a:ext cx="5179705" cy="3139321"/>
          </a:xfrm>
          <a:prstGeom prst="rect">
            <a:avLst/>
          </a:prstGeom>
          <a:noFill/>
        </p:spPr>
        <p:txBody>
          <a:bodyPr wrap="square">
            <a:spAutoFit/>
          </a:bodyPr>
          <a:lstStyle/>
          <a:p>
            <a:r>
              <a:rPr lang="en-US" b="1" dirty="0">
                <a:latin typeface="Segoe UI Black" panose="020B0A02040204020203" pitchFamily="34" charset="0"/>
                <a:ea typeface="Segoe UI Black" panose="020B0A02040204020203" pitchFamily="34" charset="0"/>
                <a:cs typeface="Segoe UI Semibold" panose="020B0702040204020203" pitchFamily="34" charset="0"/>
              </a:rPr>
              <a:t>Guru Ratings</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Highest (7.5)</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Tarot Mystical &amp; Astro </a:t>
            </a:r>
            <a:r>
              <a:rPr lang="en-US" sz="1600" dirty="0" err="1">
                <a:latin typeface="Segoe UI Semibold" panose="020B0702040204020203" pitchFamily="34" charset="0"/>
                <a:cs typeface="Segoe UI Semibold" panose="020B0702040204020203" pitchFamily="34" charset="0"/>
              </a:rPr>
              <a:t>Pujaa</a:t>
            </a:r>
            <a:r>
              <a:rPr lang="en-US" sz="1600" dirty="0">
                <a:latin typeface="Segoe UI Semibold" panose="020B0702040204020203" pitchFamily="34" charset="0"/>
                <a:cs typeface="Segoe UI Semibold" panose="020B0702040204020203" pitchFamily="34" charset="0"/>
              </a:rPr>
              <a:t> Rai</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Lowest (0)</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Tarot </a:t>
            </a:r>
            <a:r>
              <a:rPr lang="en-US" sz="1600" dirty="0" err="1">
                <a:latin typeface="Segoe UI Semibold" panose="020B0702040204020203" pitchFamily="34" charset="0"/>
                <a:cs typeface="Segoe UI Semibold" panose="020B0702040204020203" pitchFamily="34" charset="0"/>
              </a:rPr>
              <a:t>Rittika</a:t>
            </a:r>
            <a:endParaRPr lang="en-US" sz="1600" dirty="0">
              <a:latin typeface="Segoe UI Semibold" panose="020B0702040204020203" pitchFamily="34" charset="0"/>
              <a:cs typeface="Segoe UI Semibold" panose="020B0702040204020203" pitchFamily="34" charset="0"/>
            </a:endParaRP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Reviews</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82,249</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Avg. Rating</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2.9</a:t>
            </a:r>
          </a:p>
          <a:p>
            <a:endParaRPr lang="en-US" sz="1600" dirty="0">
              <a:latin typeface="Segoe UI Semibold" panose="020B0702040204020203" pitchFamily="34" charset="0"/>
              <a:cs typeface="Segoe UI Semibold" panose="020B0702040204020203" pitchFamily="34" charset="0"/>
            </a:endParaRPr>
          </a:p>
          <a:p>
            <a:r>
              <a:rPr lang="en-US" b="1" dirty="0">
                <a:latin typeface="Segoe UI Black" panose="020B0A02040204020203" pitchFamily="34" charset="0"/>
                <a:ea typeface="Segoe UI Black" panose="020B0A02040204020203" pitchFamily="34" charset="0"/>
                <a:cs typeface="Segoe UI Semibold" panose="020B0702040204020203" pitchFamily="34" charset="0"/>
              </a:rPr>
              <a:t>Recommendations</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Train</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Improve communication &amp; expertise</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Feedback</a:t>
            </a:r>
            <a:r>
              <a:rPr lang="en-US" sz="1600" dirty="0">
                <a:latin typeface="Segoe UI Semibold" panose="020B0702040204020203" pitchFamily="34" charset="0"/>
                <a:cs typeface="Segoe UI Semibold" panose="020B0702040204020203" pitchFamily="34" charset="0"/>
              </a:rPr>
              <a:t>: Collect customer input</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Incentives</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Reward top ratings</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Quality</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Ensure consistency</a:t>
            </a:r>
          </a:p>
          <a:p>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2711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53BB0-2814-1E09-0A06-26B1E836F194}"/>
              </a:ext>
            </a:extLst>
          </p:cNvPr>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rPr>
              <a:t>Daily Call Volume</a:t>
            </a:r>
          </a:p>
        </p:txBody>
      </p:sp>
      <p:pic>
        <p:nvPicPr>
          <p:cNvPr id="5" name="Content Placeholder 4">
            <a:extLst>
              <a:ext uri="{FF2B5EF4-FFF2-40B4-BE49-F238E27FC236}">
                <a16:creationId xmlns:a16="http://schemas.microsoft.com/office/drawing/2014/main" id="{D9586A28-72A7-8115-22AE-F620A403FB06}"/>
              </a:ext>
            </a:extLst>
          </p:cNvPr>
          <p:cNvPicPr>
            <a:picLocks noGrp="1" noChangeAspect="1"/>
          </p:cNvPicPr>
          <p:nvPr>
            <p:ph idx="1"/>
          </p:nvPr>
        </p:nvPicPr>
        <p:blipFill>
          <a:blip r:embed="rId2"/>
          <a:stretch>
            <a:fillRect/>
          </a:stretch>
        </p:blipFill>
        <p:spPr>
          <a:xfrm>
            <a:off x="6096000" y="2458065"/>
            <a:ext cx="5659688" cy="3646707"/>
          </a:xfrm>
        </p:spPr>
      </p:pic>
      <p:sp>
        <p:nvSpPr>
          <p:cNvPr id="7" name="TextBox 6">
            <a:extLst>
              <a:ext uri="{FF2B5EF4-FFF2-40B4-BE49-F238E27FC236}">
                <a16:creationId xmlns:a16="http://schemas.microsoft.com/office/drawing/2014/main" id="{10C52DD9-6B78-3BC7-4C0C-C7605BF28CC5}"/>
              </a:ext>
            </a:extLst>
          </p:cNvPr>
          <p:cNvSpPr txBox="1"/>
          <p:nvPr/>
        </p:nvSpPr>
        <p:spPr>
          <a:xfrm>
            <a:off x="794395" y="2260358"/>
            <a:ext cx="6096000" cy="4278094"/>
          </a:xfrm>
          <a:prstGeom prst="rect">
            <a:avLst/>
          </a:prstGeom>
          <a:noFill/>
        </p:spPr>
        <p:txBody>
          <a:bodyPr wrap="square">
            <a:spAutoFit/>
          </a:bodyPr>
          <a:lstStyle/>
          <a:p>
            <a:r>
              <a:rPr lang="en-US" b="1" dirty="0">
                <a:latin typeface="Segoe UI Black" panose="020B0A02040204020203" pitchFamily="34" charset="0"/>
                <a:ea typeface="Segoe UI Black" panose="020B0A02040204020203" pitchFamily="34" charset="0"/>
                <a:cs typeface="Segoe UI Semibold" panose="020B0702040204020203" pitchFamily="34" charset="0"/>
              </a:rPr>
              <a:t>Call Volume</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Highest (Sunday)</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4,592</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Lowest (Thursday)</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3,341</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Total</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28,027</a:t>
            </a:r>
          </a:p>
          <a:p>
            <a:endParaRPr lang="en-US" sz="1600" dirty="0">
              <a:latin typeface="Segoe UI Semibold" panose="020B0702040204020203" pitchFamily="34" charset="0"/>
              <a:cs typeface="Segoe UI Semibold" panose="020B0702040204020203" pitchFamily="34" charset="0"/>
            </a:endParaRPr>
          </a:p>
          <a:p>
            <a:r>
              <a:rPr lang="en-US" b="1" dirty="0">
                <a:latin typeface="Segoe UI Black" panose="020B0A02040204020203" pitchFamily="34" charset="0"/>
                <a:ea typeface="Segoe UI Black" panose="020B0A02040204020203" pitchFamily="34" charset="0"/>
                <a:cs typeface="Segoe UI Semibold" panose="020B0702040204020203" pitchFamily="34" charset="0"/>
              </a:rPr>
              <a:t>Recommendation</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Promote</a:t>
            </a:r>
            <a:r>
              <a:rPr lang="en-US" sz="1600" dirty="0">
                <a:latin typeface="Segoe UI Semibold" panose="020B0702040204020203" pitchFamily="34" charset="0"/>
                <a:cs typeface="Segoe UI Semibold" panose="020B0702040204020203" pitchFamily="34" charset="0"/>
              </a:rPr>
              <a:t>: Time-limited discounts</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Optimize</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Agent scheduling</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Incentivize</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Reward bookings</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Enhance</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Boost marketing</a:t>
            </a:r>
          </a:p>
          <a:p>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70038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3058196-E05D-0E39-7C01-E3AAD33C434B}"/>
              </a:ext>
            </a:extLst>
          </p:cNvPr>
          <p:cNvSpPr>
            <a:spLocks noGrp="1" noChangeArrowheads="1"/>
          </p:cNvSpPr>
          <p:nvPr>
            <p:ph type="title"/>
          </p:nvPr>
        </p:nvSpPr>
        <p:spPr bwMode="auto">
          <a:xfrm>
            <a:off x="680321" y="693533"/>
            <a:ext cx="714650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rPr>
              <a:t>Overview of Platform Activity</a:t>
            </a:r>
            <a:r>
              <a:rPr kumimoji="0" lang="en-US" altLang="en-US" b="0"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9CE0FB98-2F6A-3230-DCE8-9D2DFCF5B4C6}"/>
              </a:ext>
            </a:extLst>
          </p:cNvPr>
          <p:cNvPicPr>
            <a:picLocks noChangeAspect="1"/>
          </p:cNvPicPr>
          <p:nvPr/>
        </p:nvPicPr>
        <p:blipFill>
          <a:blip r:embed="rId2"/>
          <a:srcRect l="16449" r="8137"/>
          <a:stretch/>
        </p:blipFill>
        <p:spPr>
          <a:xfrm>
            <a:off x="7688827" y="2500712"/>
            <a:ext cx="4061074" cy="3663755"/>
          </a:xfrm>
          <a:prstGeom prst="rect">
            <a:avLst/>
          </a:prstGeom>
        </p:spPr>
      </p:pic>
      <p:sp>
        <p:nvSpPr>
          <p:cNvPr id="10" name="TextBox 9">
            <a:extLst>
              <a:ext uri="{FF2B5EF4-FFF2-40B4-BE49-F238E27FC236}">
                <a16:creationId xmlns:a16="http://schemas.microsoft.com/office/drawing/2014/main" id="{21E32B42-9246-6A6A-035F-607AAF59B14B}"/>
              </a:ext>
            </a:extLst>
          </p:cNvPr>
          <p:cNvSpPr txBox="1"/>
          <p:nvPr/>
        </p:nvSpPr>
        <p:spPr>
          <a:xfrm>
            <a:off x="680321" y="2221695"/>
            <a:ext cx="6096000" cy="3385542"/>
          </a:xfrm>
          <a:prstGeom prst="rect">
            <a:avLst/>
          </a:prstGeom>
          <a:noFill/>
        </p:spPr>
        <p:txBody>
          <a:bodyPr wrap="square">
            <a:spAutoFit/>
          </a:bodyPr>
          <a:lstStyle/>
          <a:p>
            <a:r>
              <a:rPr lang="en-US" b="1" dirty="0">
                <a:latin typeface="Segoe UI Black" panose="020B0A02040204020203" pitchFamily="34" charset="0"/>
                <a:ea typeface="Segoe UI Black" panose="020B0A02040204020203" pitchFamily="34" charset="0"/>
                <a:cs typeface="Segoe UI Semibold" panose="020B0702040204020203" pitchFamily="34" charset="0"/>
              </a:rPr>
              <a:t>Revenue Breakdown:</a:t>
            </a:r>
            <a:endParaRPr lang="en-US" dirty="0">
              <a:latin typeface="Segoe UI Black" panose="020B0A02040204020203" pitchFamily="34" charset="0"/>
              <a:ea typeface="Segoe UI Black" panose="020B0A02040204020203" pitchFamily="34" charset="0"/>
              <a:cs typeface="Segoe UI Semibold" panose="020B0702040204020203" pitchFamily="34" charset="0"/>
            </a:endParaRPr>
          </a:p>
          <a:p>
            <a:pPr>
              <a:buFont typeface="Arial" panose="020B0604020202020204" pitchFamily="34" charset="0"/>
              <a:buChar char="•"/>
            </a:pPr>
            <a:r>
              <a:rPr lang="en-US" sz="1600" dirty="0">
                <a:latin typeface="Segoe UI Semibold" panose="020B0702040204020203" pitchFamily="34" charset="0"/>
                <a:cs typeface="Segoe UI Semibold" panose="020B0702040204020203" pitchFamily="34" charset="0"/>
              </a:rPr>
              <a:t>78.72% from Calls</a:t>
            </a:r>
          </a:p>
          <a:p>
            <a:pPr>
              <a:buFont typeface="Arial" panose="020B0604020202020204" pitchFamily="34" charset="0"/>
              <a:buChar char="•"/>
            </a:pPr>
            <a:r>
              <a:rPr lang="en-US" sz="1600" dirty="0">
                <a:latin typeface="Segoe UI Semibold" panose="020B0702040204020203" pitchFamily="34" charset="0"/>
                <a:cs typeface="Segoe UI Semibold" panose="020B0702040204020203" pitchFamily="34" charset="0"/>
              </a:rPr>
              <a:t>21.26% from Chats</a:t>
            </a:r>
          </a:p>
          <a:p>
            <a:pPr>
              <a:buFont typeface="Arial" panose="020B0604020202020204" pitchFamily="34" charset="0"/>
              <a:buChar char="•"/>
            </a:pPr>
            <a:r>
              <a:rPr lang="en-US" sz="1600" dirty="0">
                <a:latin typeface="Segoe UI Semibold" panose="020B0702040204020203" pitchFamily="34" charset="0"/>
                <a:cs typeface="Segoe UI Semibold" panose="020B0702040204020203" pitchFamily="34" charset="0"/>
              </a:rPr>
              <a:t>0.02% from Public Live Calls</a:t>
            </a:r>
          </a:p>
          <a:p>
            <a:pPr>
              <a:buFont typeface="Arial" panose="020B0604020202020204" pitchFamily="34" charset="0"/>
              <a:buChar char="•"/>
            </a:pPr>
            <a:r>
              <a:rPr lang="en-US" sz="1600" dirty="0">
                <a:latin typeface="Segoe UI Semibold" panose="020B0702040204020203" pitchFamily="34" charset="0"/>
                <a:cs typeface="Segoe UI Semibold" panose="020B0702040204020203" pitchFamily="34" charset="0"/>
              </a:rPr>
              <a:t>0% from Complementary Services</a:t>
            </a:r>
          </a:p>
          <a:p>
            <a:endParaRPr lang="en-US" sz="1600" b="1" dirty="0"/>
          </a:p>
          <a:p>
            <a:r>
              <a:rPr lang="en-US" b="1" dirty="0">
                <a:latin typeface="Segoe UI Black" panose="020B0A02040204020203" pitchFamily="34" charset="0"/>
                <a:ea typeface="Segoe UI Black" panose="020B0A02040204020203" pitchFamily="34" charset="0"/>
                <a:cs typeface="Segoe UI Semibold" panose="020B0702040204020203" pitchFamily="34" charset="0"/>
              </a:rPr>
              <a:t>Recommendations:</a:t>
            </a:r>
            <a:endParaRPr lang="en-US" dirty="0">
              <a:latin typeface="Segoe UI Black" panose="020B0A02040204020203" pitchFamily="34" charset="0"/>
              <a:ea typeface="Segoe UI Black" panose="020B0A02040204020203" pitchFamily="34" charset="0"/>
              <a:cs typeface="Segoe UI Semibold" panose="020B0702040204020203" pitchFamily="34" charset="0"/>
            </a:endParaRPr>
          </a:p>
          <a:p>
            <a:pPr>
              <a:buFont typeface="Arial" panose="020B0604020202020204" pitchFamily="34" charset="0"/>
              <a:buChar char="•"/>
            </a:pPr>
            <a:r>
              <a:rPr lang="en-US" sz="1600" dirty="0">
                <a:latin typeface="Segoe UI Semibold" panose="020B0702040204020203" pitchFamily="34" charset="0"/>
                <a:cs typeface="Segoe UI Semibold" panose="020B0702040204020203" pitchFamily="34" charset="0"/>
              </a:rPr>
              <a:t>Reduce Call Failures</a:t>
            </a:r>
          </a:p>
          <a:p>
            <a:pPr>
              <a:buFont typeface="Arial" panose="020B0604020202020204" pitchFamily="34" charset="0"/>
              <a:buChar char="•"/>
            </a:pPr>
            <a:r>
              <a:rPr lang="en-US" sz="1600" dirty="0">
                <a:latin typeface="Segoe UI Semibold" panose="020B0702040204020203" pitchFamily="34" charset="0"/>
                <a:cs typeface="Segoe UI Semibold" panose="020B0702040204020203" pitchFamily="34" charset="0"/>
              </a:rPr>
              <a:t>Optimize Chats</a:t>
            </a:r>
          </a:p>
          <a:p>
            <a:pPr>
              <a:buFont typeface="Arial" panose="020B0604020202020204" pitchFamily="34" charset="0"/>
              <a:buChar char="•"/>
            </a:pPr>
            <a:r>
              <a:rPr lang="en-US" sz="1600" dirty="0">
                <a:latin typeface="Segoe UI Semibold" panose="020B0702040204020203" pitchFamily="34" charset="0"/>
                <a:cs typeface="Segoe UI Semibold" panose="020B0702040204020203" pitchFamily="34" charset="0"/>
              </a:rPr>
              <a:t>Increase Call Volume</a:t>
            </a:r>
          </a:p>
          <a:p>
            <a:pPr>
              <a:buFont typeface="Arial" panose="020B0604020202020204" pitchFamily="34" charset="0"/>
              <a:buChar char="•"/>
            </a:pPr>
            <a:r>
              <a:rPr lang="en-US" sz="1600" dirty="0">
                <a:latin typeface="Segoe UI Semibold" panose="020B0702040204020203" pitchFamily="34" charset="0"/>
                <a:cs typeface="Segoe UI Semibold" panose="020B0702040204020203" pitchFamily="34" charset="0"/>
              </a:rPr>
              <a:t>Enhance Experience</a:t>
            </a:r>
          </a:p>
          <a:p>
            <a:pPr>
              <a:buFont typeface="Arial" panose="020B0604020202020204" pitchFamily="34" charset="0"/>
              <a:buChar char="•"/>
            </a:pPr>
            <a:r>
              <a:rPr lang="en-US" sz="1600" dirty="0">
                <a:latin typeface="Segoe UI Semibold" panose="020B0702040204020203" pitchFamily="34" charset="0"/>
                <a:cs typeface="Segoe UI Semibold" panose="020B0702040204020203" pitchFamily="34" charset="0"/>
              </a:rPr>
              <a:t>Explore New Revenue</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644316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B5B99-408B-3ACA-C722-2164F9BA3C23}"/>
              </a:ext>
            </a:extLst>
          </p:cNvPr>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rPr>
              <a:t>Website Distribution</a:t>
            </a:r>
          </a:p>
        </p:txBody>
      </p:sp>
      <p:pic>
        <p:nvPicPr>
          <p:cNvPr id="5" name="Content Placeholder 4">
            <a:extLst>
              <a:ext uri="{FF2B5EF4-FFF2-40B4-BE49-F238E27FC236}">
                <a16:creationId xmlns:a16="http://schemas.microsoft.com/office/drawing/2014/main" id="{37861E15-968E-90B1-2D71-FDB0CB963FBA}"/>
              </a:ext>
            </a:extLst>
          </p:cNvPr>
          <p:cNvPicPr>
            <a:picLocks noGrp="1" noChangeAspect="1"/>
          </p:cNvPicPr>
          <p:nvPr>
            <p:ph idx="1"/>
          </p:nvPr>
        </p:nvPicPr>
        <p:blipFill>
          <a:blip r:embed="rId2"/>
          <a:stretch>
            <a:fillRect/>
          </a:stretch>
        </p:blipFill>
        <p:spPr>
          <a:xfrm>
            <a:off x="7934632" y="2707554"/>
            <a:ext cx="3929448" cy="3397218"/>
          </a:xfrm>
        </p:spPr>
      </p:pic>
      <p:sp>
        <p:nvSpPr>
          <p:cNvPr id="9" name="TextBox 8">
            <a:extLst>
              <a:ext uri="{FF2B5EF4-FFF2-40B4-BE49-F238E27FC236}">
                <a16:creationId xmlns:a16="http://schemas.microsoft.com/office/drawing/2014/main" id="{A31F174C-8CBD-372A-E3F6-E6ACDFF1B837}"/>
              </a:ext>
            </a:extLst>
          </p:cNvPr>
          <p:cNvSpPr txBox="1"/>
          <p:nvPr/>
        </p:nvSpPr>
        <p:spPr>
          <a:xfrm>
            <a:off x="798307" y="2578157"/>
            <a:ext cx="6096000" cy="369332"/>
          </a:xfrm>
          <a:prstGeom prst="rect">
            <a:avLst/>
          </a:prstGeom>
          <a:noFill/>
        </p:spPr>
        <p:txBody>
          <a:bodyPr wrap="square">
            <a:spAutoFit/>
          </a:bodyPr>
          <a:lstStyle/>
          <a:p>
            <a:pPr>
              <a:buFont typeface="Arial" panose="020B0604020202020204" pitchFamily="34" charset="0"/>
              <a:buChar char="•"/>
            </a:pPr>
            <a:endParaRPr lang="en-US" dirty="0"/>
          </a:p>
        </p:txBody>
      </p:sp>
      <p:sp>
        <p:nvSpPr>
          <p:cNvPr id="10" name="Rectangle 2">
            <a:extLst>
              <a:ext uri="{FF2B5EF4-FFF2-40B4-BE49-F238E27FC236}">
                <a16:creationId xmlns:a16="http://schemas.microsoft.com/office/drawing/2014/main" id="{0DE2DE25-3259-C6D3-5FA5-8305FF7D1763}"/>
              </a:ext>
            </a:extLst>
          </p:cNvPr>
          <p:cNvSpPr>
            <a:spLocks noChangeArrowheads="1"/>
          </p:cNvSpPr>
          <p:nvPr/>
        </p:nvSpPr>
        <p:spPr bwMode="auto">
          <a:xfrm>
            <a:off x="680321" y="2034560"/>
            <a:ext cx="5401222"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cs typeface="Segoe UI Semibold" panose="020B0702040204020203" pitchFamily="34" charset="0"/>
              </a:rPr>
              <a:t>Usage Breakdown:</a:t>
            </a:r>
            <a:endParaRPr kumimoji="0" lang="en-US" altLang="en-US" b="0"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cs typeface="Segoe UI Semibold" panose="020B07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72.16% use Gurucool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27.83% use App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0.01% use Dashboard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cs typeface="Segoe UI Semibold" panose="020B0702040204020203" pitchFamily="34" charset="0"/>
              </a:rPr>
              <a:t>Recommendations:</a:t>
            </a:r>
            <a:endParaRPr kumimoji="0" lang="en-US" altLang="en-US" b="0"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cs typeface="Segoe UI Semibold" panose="020B07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cs typeface="Segoe UI Semibold" panose="020B0702040204020203" pitchFamily="34" charset="0"/>
              </a:rPr>
              <a:t>Enhance SEO</a:t>
            </a:r>
            <a:r>
              <a:rPr kumimoji="0" lang="en-US" altLang="en-US" sz="1600" b="0"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cs typeface="Segoe UI Semibold" panose="020B0702040204020203" pitchFamily="34" charset="0"/>
              </a:rPr>
              <a:t>: </a:t>
            </a: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Optimize for search engines.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cs typeface="Segoe UI Semibold" panose="020B0702040204020203" pitchFamily="34" charset="0"/>
              </a:rPr>
              <a:t>Improve UX</a:t>
            </a:r>
            <a:r>
              <a:rPr kumimoji="0" lang="en-US" altLang="en-US" sz="1600" b="0"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cs typeface="Segoe UI Semibold" panose="020B0702040204020203" pitchFamily="34" charset="0"/>
              </a:rPr>
              <a:t>: </a:t>
            </a: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Streamline navigation, mobile-friendly.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cs typeface="Segoe UI Semibold" panose="020B0702040204020203" pitchFamily="34" charset="0"/>
              </a:rPr>
              <a:t>Promote</a:t>
            </a:r>
            <a:r>
              <a:rPr kumimoji="0" lang="en-US" altLang="en-US" sz="1600" b="0"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cs typeface="Segoe UI Semibold" panose="020B0702040204020203" pitchFamily="34" charset="0"/>
              </a:rPr>
              <a:t>: </a:t>
            </a: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Boost visibility via social media &amp; emails.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cs typeface="Segoe UI Semibold" panose="020B0702040204020203" pitchFamily="34" charset="0"/>
              </a:rPr>
              <a:t>Leverage Analytics</a:t>
            </a:r>
            <a:r>
              <a:rPr kumimoji="0" lang="en-US" altLang="en-US" sz="1600" b="0"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cs typeface="Segoe UI Semibold" panose="020B0702040204020203" pitchFamily="34" charset="0"/>
              </a:rPr>
              <a:t>: </a:t>
            </a:r>
            <a:r>
              <a:rPr kumimoji="0" lang="en-US" altLang="en-US" sz="1600" b="0" i="0" u="none" strike="noStrike" cap="none" normalizeH="0" baseline="0" dirty="0">
                <a:ln>
                  <a:noFill/>
                </a:ln>
                <a:solidFill>
                  <a:schemeClr val="tx1"/>
                </a:solidFill>
                <a:effectLst/>
                <a:latin typeface="Segoe UI Semibold" panose="020B0702040204020203" pitchFamily="34" charset="0"/>
                <a:ea typeface="Segoe UI Black" panose="020B0A02040204020203" pitchFamily="34" charset="0"/>
                <a:cs typeface="Segoe UI Semibold" panose="020B0702040204020203" pitchFamily="34" charset="0"/>
              </a:rPr>
              <a:t>Analyze user behavior.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cs typeface="Segoe UI Semibold" panose="020B0702040204020203" pitchFamily="34" charset="0"/>
              </a:rPr>
              <a:t>Improve Content</a:t>
            </a:r>
            <a:r>
              <a:rPr kumimoji="0" lang="en-US" altLang="en-US" sz="1600" b="0"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cs typeface="Segoe UI Semibold" panose="020B0702040204020203" pitchFamily="34" charset="0"/>
              </a:rPr>
              <a:t>: </a:t>
            </a: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Create engaging, valuable content.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901815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3BA6C-A4A4-4426-C96C-138F37030726}"/>
              </a:ext>
            </a:extLst>
          </p:cNvPr>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rPr>
              <a:t>Average Rating Percentage</a:t>
            </a:r>
          </a:p>
        </p:txBody>
      </p:sp>
      <p:pic>
        <p:nvPicPr>
          <p:cNvPr id="5" name="Content Placeholder 4">
            <a:extLst>
              <a:ext uri="{FF2B5EF4-FFF2-40B4-BE49-F238E27FC236}">
                <a16:creationId xmlns:a16="http://schemas.microsoft.com/office/drawing/2014/main" id="{B73288A3-45DB-8EE5-9705-6240DFA7BD5C}"/>
              </a:ext>
            </a:extLst>
          </p:cNvPr>
          <p:cNvPicPr>
            <a:picLocks noGrp="1" noChangeAspect="1"/>
          </p:cNvPicPr>
          <p:nvPr>
            <p:ph idx="1"/>
          </p:nvPr>
        </p:nvPicPr>
        <p:blipFill>
          <a:blip r:embed="rId2"/>
          <a:srcRect l="17983" r="15586"/>
          <a:stretch/>
        </p:blipFill>
        <p:spPr>
          <a:xfrm>
            <a:off x="7934632" y="2731832"/>
            <a:ext cx="3923069" cy="3490927"/>
          </a:xfrm>
        </p:spPr>
      </p:pic>
      <p:sp>
        <p:nvSpPr>
          <p:cNvPr id="9" name="Rectangle 2">
            <a:extLst>
              <a:ext uri="{FF2B5EF4-FFF2-40B4-BE49-F238E27FC236}">
                <a16:creationId xmlns:a16="http://schemas.microsoft.com/office/drawing/2014/main" id="{F4C2AE72-5EB4-4631-3A86-CADD18319726}"/>
              </a:ext>
            </a:extLst>
          </p:cNvPr>
          <p:cNvSpPr>
            <a:spLocks noChangeArrowheads="1"/>
          </p:cNvSpPr>
          <p:nvPr/>
        </p:nvSpPr>
        <p:spPr bwMode="auto">
          <a:xfrm>
            <a:off x="680321" y="2161513"/>
            <a:ext cx="620073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cs typeface="Segoe UI Semibold" panose="020B0702040204020203" pitchFamily="34" charset="0"/>
              </a:rPr>
              <a:t>Rating Breakdown:</a:t>
            </a:r>
            <a:endParaRPr kumimoji="0" lang="en-US" altLang="en-US" b="0"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cs typeface="Segoe UI Semibold" panose="020B07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69.63% from Chat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30.36% from Call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0.01% from Public Live Call</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cs typeface="Segoe UI Semibold" panose="020B0702040204020203" pitchFamily="34" charset="0"/>
              </a:rPr>
              <a:t>Recommendations:</a:t>
            </a:r>
            <a:endParaRPr kumimoji="0" lang="en-US" altLang="en-US" b="0"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cs typeface="Segoe UI Semibold" panose="020B07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cs typeface="Segoe UI Semibold" panose="020B0702040204020203" pitchFamily="34" charset="0"/>
              </a:rPr>
              <a:t>Enhance Chat</a:t>
            </a:r>
            <a:r>
              <a:rPr kumimoji="0" lang="en-US" altLang="en-US" sz="1600" b="0"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cs typeface="Segoe UI Semibold" panose="020B0702040204020203" pitchFamily="34" charset="0"/>
              </a:rPr>
              <a:t>: </a:t>
            </a: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Improve response time &amp; accuracy.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cs typeface="Segoe UI Semibold" panose="020B0702040204020203" pitchFamily="34" charset="0"/>
              </a:rPr>
              <a:t>Optimize Calls</a:t>
            </a:r>
            <a:r>
              <a:rPr kumimoji="0" lang="en-US" altLang="en-US" sz="1600" b="0"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cs typeface="Segoe UI Semibold" panose="020B0702040204020203" pitchFamily="34" charset="0"/>
              </a:rPr>
              <a:t>: </a:t>
            </a: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Reduce wait times &amp; improve support.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cs typeface="Segoe UI Semibold" panose="020B0702040204020203" pitchFamily="34" charset="0"/>
              </a:rPr>
              <a:t>Increase Live Call Engagement</a:t>
            </a:r>
            <a:r>
              <a:rPr kumimoji="0" lang="en-US" altLang="en-US" sz="1600" b="0"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cs typeface="Segoe UI Semibold" panose="020B0702040204020203" pitchFamily="34" charset="0"/>
              </a:rPr>
              <a:t>: </a:t>
            </a: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Promote &amp; enhance features.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cs typeface="Segoe UI Semibold" panose="020B0702040204020203" pitchFamily="34" charset="0"/>
              </a:rPr>
              <a:t>Leverage Feedback</a:t>
            </a:r>
            <a:r>
              <a:rPr kumimoji="0" lang="en-US" altLang="en-US" sz="1600" b="0"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cs typeface="Segoe UI Semibold" panose="020B0702040204020203" pitchFamily="34" charset="0"/>
              </a:rPr>
              <a:t>: </a:t>
            </a: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Use ratings to improve services.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243428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2E746-0E49-1CB1-99E4-B36F2CA58FD7}"/>
              </a:ext>
            </a:extLst>
          </p:cNvPr>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rPr>
              <a:t>Call &amp; Chat Status</a:t>
            </a:r>
          </a:p>
        </p:txBody>
      </p:sp>
      <p:pic>
        <p:nvPicPr>
          <p:cNvPr id="5" name="Content Placeholder 4">
            <a:extLst>
              <a:ext uri="{FF2B5EF4-FFF2-40B4-BE49-F238E27FC236}">
                <a16:creationId xmlns:a16="http://schemas.microsoft.com/office/drawing/2014/main" id="{8B1A7EC2-E507-B592-B08E-556DCBDFFFF1}"/>
              </a:ext>
            </a:extLst>
          </p:cNvPr>
          <p:cNvPicPr>
            <a:picLocks noGrp="1" noChangeAspect="1"/>
          </p:cNvPicPr>
          <p:nvPr>
            <p:ph idx="1"/>
          </p:nvPr>
        </p:nvPicPr>
        <p:blipFill>
          <a:blip r:embed="rId2"/>
          <a:srcRect l="3972" r="5481" b="4447"/>
          <a:stretch/>
        </p:blipFill>
        <p:spPr>
          <a:xfrm>
            <a:off x="8190271" y="2747578"/>
            <a:ext cx="3696929" cy="3357194"/>
          </a:xfrm>
        </p:spPr>
      </p:pic>
      <p:sp>
        <p:nvSpPr>
          <p:cNvPr id="6" name="TextBox 5">
            <a:extLst>
              <a:ext uri="{FF2B5EF4-FFF2-40B4-BE49-F238E27FC236}">
                <a16:creationId xmlns:a16="http://schemas.microsoft.com/office/drawing/2014/main" id="{E0A0C5EF-D4D4-1A68-5557-D158A1067F3D}"/>
              </a:ext>
            </a:extLst>
          </p:cNvPr>
          <p:cNvSpPr txBox="1"/>
          <p:nvPr/>
        </p:nvSpPr>
        <p:spPr>
          <a:xfrm>
            <a:off x="680321" y="2352615"/>
            <a:ext cx="5309420" cy="2152769"/>
          </a:xfrm>
          <a:prstGeom prst="rect">
            <a:avLst/>
          </a:prstGeom>
          <a:noFill/>
        </p:spPr>
        <p:txBody>
          <a:bodyPr wrap="square" rtlCol="0">
            <a:spAutoFit/>
          </a:bodyPr>
          <a:lstStyle/>
          <a:p>
            <a:r>
              <a:rPr lang="en-US" b="1" dirty="0">
                <a:latin typeface="Segoe UI Black" panose="020B0A02040204020203" pitchFamily="34" charset="0"/>
                <a:ea typeface="Segoe UI Black" panose="020B0A02040204020203" pitchFamily="34" charset="0"/>
                <a:cs typeface="Segoe UI Semibold" panose="020B0702040204020203" pitchFamily="34" charset="0"/>
              </a:rPr>
              <a:t>Key Insights</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Chat Dominance</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70% of platform activity.</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Call Revenue</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Higher revenue, despite lower activity.</a:t>
            </a:r>
          </a:p>
          <a:p>
            <a:endParaRPr lang="en-US" sz="1600" dirty="0">
              <a:latin typeface="Segoe UI Semibold" panose="020B0702040204020203" pitchFamily="34" charset="0"/>
              <a:cs typeface="Segoe UI Semibold" panose="020B0702040204020203" pitchFamily="34" charset="0"/>
            </a:endParaRPr>
          </a:p>
          <a:p>
            <a:r>
              <a:rPr lang="en-US" b="1" dirty="0">
                <a:latin typeface="Segoe UI Black" panose="020B0A02040204020203" pitchFamily="34" charset="0"/>
                <a:ea typeface="Segoe UI Black" panose="020B0A02040204020203" pitchFamily="34" charset="0"/>
                <a:cs typeface="Segoe UI Semibold" panose="020B0702040204020203" pitchFamily="34" charset="0"/>
              </a:rPr>
              <a:t>Recommendations</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Monetization Focus</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Optimize agent performance and improve chat conversion strategies.</a:t>
            </a:r>
          </a:p>
          <a:p>
            <a:pPr marR="0" lvl="0">
              <a:lnSpc>
                <a:spcPct val="107000"/>
              </a:lnSpc>
              <a:spcAft>
                <a:spcPts val="800"/>
              </a:spcAft>
              <a:buSzPts val="1000"/>
              <a:tabLst>
                <a:tab pos="457200" algn="l"/>
              </a:tabLst>
            </a:pPr>
            <a:endParaRPr lang="en-US" dirty="0"/>
          </a:p>
        </p:txBody>
      </p:sp>
    </p:spTree>
    <p:extLst>
      <p:ext uri="{BB962C8B-B14F-4D97-AF65-F5344CB8AC3E}">
        <p14:creationId xmlns:p14="http://schemas.microsoft.com/office/powerpoint/2010/main" val="1389253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B112B9-F02C-17B9-C744-2FA75955BF10}"/>
              </a:ext>
            </a:extLst>
          </p:cNvPr>
          <p:cNvSpPr>
            <a:spLocks noGrp="1"/>
          </p:cNvSpPr>
          <p:nvPr>
            <p:ph idx="1"/>
          </p:nvPr>
        </p:nvSpPr>
        <p:spPr>
          <a:xfrm>
            <a:off x="680321" y="2054942"/>
            <a:ext cx="7708490" cy="4803058"/>
          </a:xfrm>
        </p:spPr>
        <p:txBody>
          <a:bodyPr>
            <a:normAutofit/>
          </a:bodyPr>
          <a:lstStyle/>
          <a:p>
            <a:pPr marL="0" indent="0">
              <a:buNone/>
            </a:pPr>
            <a:r>
              <a:rPr lang="en-US" sz="1800" b="1" dirty="0">
                <a:latin typeface="Segoe UI Black" panose="020B0A02040204020203" pitchFamily="34" charset="0"/>
                <a:ea typeface="Segoe UI Black" panose="020B0A02040204020203" pitchFamily="34" charset="0"/>
                <a:cs typeface="Segoe UI Semibold" panose="020B0702040204020203" pitchFamily="34" charset="0"/>
              </a:rPr>
              <a:t>Enhancing Customer Satisfaction</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Communication</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Train for clarity.</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Problem-Solving</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Equip for complex queries.</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Technical Knowledge</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Improve system skills.</a:t>
            </a:r>
          </a:p>
          <a:p>
            <a:pPr marL="0" indent="0">
              <a:buNone/>
            </a:pPr>
            <a:r>
              <a:rPr lang="en-US" sz="1800" b="1" dirty="0">
                <a:latin typeface="Segoe UI Black" panose="020B0A02040204020203" pitchFamily="34" charset="0"/>
                <a:ea typeface="Segoe UI Black" panose="020B0A02040204020203" pitchFamily="34" charset="0"/>
                <a:cs typeface="Segoe UI Semibold" panose="020B0702040204020203" pitchFamily="34" charset="0"/>
              </a:rPr>
              <a:t>Assessment</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KPI Tracking</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Measure effectiveness.</a:t>
            </a:r>
          </a:p>
          <a:p>
            <a:pPr marL="0" indent="0">
              <a:buNone/>
            </a:pPr>
            <a:r>
              <a:rPr lang="en-US" sz="1800" b="1" dirty="0">
                <a:latin typeface="Segoe UI Black" panose="020B0A02040204020203" pitchFamily="34" charset="0"/>
                <a:ea typeface="Segoe UI Black" panose="020B0A02040204020203" pitchFamily="34" charset="0"/>
                <a:cs typeface="Segoe UI Semibold" panose="020B0702040204020203" pitchFamily="34" charset="0"/>
              </a:rPr>
              <a:t>Risks &amp; Impact</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Failure Rate</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Monitor performance changes.</a:t>
            </a:r>
          </a:p>
          <a:p>
            <a:pPr marL="0" indent="0">
              <a:buNone/>
            </a:pPr>
            <a:endParaRPr lang="en-US" dirty="0"/>
          </a:p>
        </p:txBody>
      </p:sp>
      <p:sp>
        <p:nvSpPr>
          <p:cNvPr id="4" name="Rectangle 1">
            <a:extLst>
              <a:ext uri="{FF2B5EF4-FFF2-40B4-BE49-F238E27FC236}">
                <a16:creationId xmlns:a16="http://schemas.microsoft.com/office/drawing/2014/main" id="{AE57AAAA-3823-EA88-02FA-E22DEC18A2CE}"/>
              </a:ext>
            </a:extLst>
          </p:cNvPr>
          <p:cNvSpPr>
            <a:spLocks noGrp="1" noChangeArrowheads="1"/>
          </p:cNvSpPr>
          <p:nvPr>
            <p:ph type="title"/>
          </p:nvPr>
        </p:nvSpPr>
        <p:spPr bwMode="auto">
          <a:xfrm>
            <a:off x="680321" y="693533"/>
            <a:ext cx="669446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rPr>
              <a:t>Strategic Recommendations</a:t>
            </a:r>
            <a:r>
              <a:rPr kumimoji="0" lang="en-US" altLang="en-US" b="0"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descr="A green and blue circle with a white exclamation mark&#10;&#10;Description automatically generated">
            <a:extLst>
              <a:ext uri="{FF2B5EF4-FFF2-40B4-BE49-F238E27FC236}">
                <a16:creationId xmlns:a16="http://schemas.microsoft.com/office/drawing/2014/main" id="{9E75BC82-2C31-C1D9-1A3A-76A68D13E57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47499" y="3906021"/>
            <a:ext cx="4269198" cy="2353440"/>
          </a:xfrm>
          <a:prstGeom prst="rect">
            <a:avLst/>
          </a:prstGeom>
        </p:spPr>
      </p:pic>
    </p:spTree>
    <p:extLst>
      <p:ext uri="{BB962C8B-B14F-4D97-AF65-F5344CB8AC3E}">
        <p14:creationId xmlns:p14="http://schemas.microsoft.com/office/powerpoint/2010/main" val="2196416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0A07F-CAC1-CE64-AFD3-A1CC9C850D75}"/>
              </a:ext>
            </a:extLst>
          </p:cNvPr>
          <p:cNvSpPr>
            <a:spLocks noGrp="1"/>
          </p:cNvSpPr>
          <p:nvPr>
            <p:ph type="title"/>
          </p:nvPr>
        </p:nvSpPr>
        <p:spPr/>
        <p:txBody>
          <a:bodyPr/>
          <a:lstStyle/>
          <a:p>
            <a:r>
              <a:rPr kumimoji="0" lang="en-US" altLang="en-US" b="1"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rPr>
              <a:t>Strategic Recommendations</a:t>
            </a:r>
            <a:r>
              <a:rPr kumimoji="0" lang="en-US" altLang="en-US" b="0"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rPr>
              <a:t> </a:t>
            </a:r>
            <a:endParaRPr lang="en-US" dirty="0"/>
          </a:p>
        </p:txBody>
      </p:sp>
      <p:sp>
        <p:nvSpPr>
          <p:cNvPr id="3" name="Content Placeholder 2">
            <a:extLst>
              <a:ext uri="{FF2B5EF4-FFF2-40B4-BE49-F238E27FC236}">
                <a16:creationId xmlns:a16="http://schemas.microsoft.com/office/drawing/2014/main" id="{9129DC38-C351-70AF-99ED-2FF1FB26E144}"/>
              </a:ext>
            </a:extLst>
          </p:cNvPr>
          <p:cNvSpPr>
            <a:spLocks noGrp="1"/>
          </p:cNvSpPr>
          <p:nvPr>
            <p:ph idx="1"/>
          </p:nvPr>
        </p:nvSpPr>
        <p:spPr>
          <a:xfrm>
            <a:off x="680321" y="2113935"/>
            <a:ext cx="9250261" cy="4994787"/>
          </a:xfrm>
        </p:spPr>
        <p:txBody>
          <a:bodyPr>
            <a:normAutofit/>
          </a:bodyPr>
          <a:lstStyle/>
          <a:p>
            <a:pPr marL="0" indent="0">
              <a:buNone/>
            </a:pPr>
            <a:r>
              <a:rPr lang="en-US" sz="2000" b="1" dirty="0">
                <a:latin typeface="Segoe UI Black" panose="020B0A02040204020203" pitchFamily="34" charset="0"/>
                <a:ea typeface="Segoe UI Black" panose="020B0A02040204020203" pitchFamily="34" charset="0"/>
                <a:cs typeface="Segoe UI Semibold" panose="020B0702040204020203" pitchFamily="34" charset="0"/>
              </a:rPr>
              <a:t>Optimizing Call Operations</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Peak Prediction</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Adjust staffing during peak times.</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Shift Work</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Flexible scheduling to reduce burnout.</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Skill-Based Routing</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AI-driven call routing.</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Workload Balancing</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Automate fair call distribution.</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Customer Satisfaction</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Analyze post-implementation ratings.</a:t>
            </a:r>
          </a:p>
          <a:p>
            <a:pPr marL="0" indent="0">
              <a:buNone/>
            </a:pPr>
            <a:endParaRPr lang="en-US" dirty="0"/>
          </a:p>
        </p:txBody>
      </p:sp>
      <p:pic>
        <p:nvPicPr>
          <p:cNvPr id="7" name="Picture 6">
            <a:extLst>
              <a:ext uri="{FF2B5EF4-FFF2-40B4-BE49-F238E27FC236}">
                <a16:creationId xmlns:a16="http://schemas.microsoft.com/office/drawing/2014/main" id="{34F90A2B-ED5D-950E-F9D2-051514B4995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319088" y="3851788"/>
            <a:ext cx="2517058" cy="2517058"/>
          </a:xfrm>
          <a:prstGeom prst="rect">
            <a:avLst/>
          </a:prstGeom>
        </p:spPr>
      </p:pic>
    </p:spTree>
    <p:extLst>
      <p:ext uri="{BB962C8B-B14F-4D97-AF65-F5344CB8AC3E}">
        <p14:creationId xmlns:p14="http://schemas.microsoft.com/office/powerpoint/2010/main" val="4025709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DFF9D-F027-7476-3D94-2795C7CCF86E}"/>
              </a:ext>
            </a:extLst>
          </p:cNvPr>
          <p:cNvSpPr>
            <a:spLocks noGrp="1"/>
          </p:cNvSpPr>
          <p:nvPr>
            <p:ph type="title"/>
          </p:nvPr>
        </p:nvSpPr>
        <p:spPr/>
        <p:txBody>
          <a:bodyPr/>
          <a:lstStyle/>
          <a:p>
            <a:r>
              <a:rPr kumimoji="0" lang="en-US" altLang="en-US" b="1"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rPr>
              <a:t>Strategic Recommendations</a:t>
            </a:r>
            <a:r>
              <a:rPr kumimoji="0" lang="en-US" altLang="en-US" b="0"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rPr>
              <a:t> </a:t>
            </a:r>
            <a:endParaRPr lang="en-US" dirty="0"/>
          </a:p>
        </p:txBody>
      </p:sp>
      <p:sp>
        <p:nvSpPr>
          <p:cNvPr id="3" name="Content Placeholder 2">
            <a:extLst>
              <a:ext uri="{FF2B5EF4-FFF2-40B4-BE49-F238E27FC236}">
                <a16:creationId xmlns:a16="http://schemas.microsoft.com/office/drawing/2014/main" id="{AA71318C-D734-8B38-7996-B48E7F12DE35}"/>
              </a:ext>
            </a:extLst>
          </p:cNvPr>
          <p:cNvSpPr>
            <a:spLocks noGrp="1"/>
          </p:cNvSpPr>
          <p:nvPr>
            <p:ph idx="1"/>
          </p:nvPr>
        </p:nvSpPr>
        <p:spPr>
          <a:xfrm>
            <a:off x="680321" y="2025446"/>
            <a:ext cx="8485237" cy="4621160"/>
          </a:xfrm>
        </p:spPr>
        <p:txBody>
          <a:bodyPr/>
          <a:lstStyle/>
          <a:p>
            <a:pPr marL="0" indent="0">
              <a:buNone/>
            </a:pPr>
            <a:r>
              <a:rPr lang="en-US" sz="1800" b="1" dirty="0">
                <a:latin typeface="Segoe UI Black" panose="020B0A02040204020203" pitchFamily="34" charset="0"/>
                <a:ea typeface="Segoe UI Black" panose="020B0A02040204020203" pitchFamily="34" charset="0"/>
                <a:cs typeface="Segoe UI Semibold" panose="020B0702040204020203" pitchFamily="34" charset="0"/>
              </a:rPr>
              <a:t>New Technologies for Growth</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AI &amp; ML</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Automate tasks, optimize resources.</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AI Chatbots</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Handle queries, reduce traffic.</a:t>
            </a:r>
          </a:p>
          <a:p>
            <a:pPr marL="0" indent="0">
              <a:buNone/>
            </a:pPr>
            <a:r>
              <a:rPr lang="en-US" sz="1800" b="1" dirty="0">
                <a:latin typeface="Segoe UI Black" panose="020B0A02040204020203" pitchFamily="34" charset="0"/>
                <a:ea typeface="Segoe UI Black" panose="020B0A02040204020203" pitchFamily="34" charset="0"/>
                <a:cs typeface="Segoe UI Semibold" panose="020B0702040204020203" pitchFamily="34" charset="0"/>
              </a:rPr>
              <a:t>Tools</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IBM Watson</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Manage queries.</a:t>
            </a:r>
          </a:p>
          <a:p>
            <a:pPr>
              <a:buFont typeface="Arial" panose="020B0604020202020204" pitchFamily="34" charset="0"/>
              <a:buChar char="•"/>
            </a:pPr>
            <a:r>
              <a:rPr lang="en-US" sz="1600" b="1" dirty="0" err="1">
                <a:latin typeface="Segoe UI Black" panose="020B0A02040204020203" pitchFamily="34" charset="0"/>
                <a:ea typeface="Segoe UI Black" panose="020B0A02040204020203" pitchFamily="34" charset="0"/>
                <a:cs typeface="Segoe UI Semibold" panose="020B0702040204020203" pitchFamily="34" charset="0"/>
              </a:rPr>
              <a:t>Dialogflow</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Customizable chatbot.</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Zendesk Bot</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Automate FAQs.</a:t>
            </a:r>
          </a:p>
          <a:p>
            <a:pPr marL="0" indent="0">
              <a:buNone/>
            </a:pPr>
            <a:endParaRPr lang="en-US" dirty="0"/>
          </a:p>
        </p:txBody>
      </p:sp>
      <p:pic>
        <p:nvPicPr>
          <p:cNvPr id="12296" name="Picture 8" descr="Artificial intelligence Computer Icons Robotics Chatbot, inteligencia artificial, text, rectangle, number png">
            <a:extLst>
              <a:ext uri="{FF2B5EF4-FFF2-40B4-BE49-F238E27FC236}">
                <a16:creationId xmlns:a16="http://schemas.microsoft.com/office/drawing/2014/main" id="{C2F5DBD2-B6E0-0430-9E43-9054BCB6BD95}"/>
              </a:ext>
            </a:extLst>
          </p:cNvPr>
          <p:cNvPicPr>
            <a:picLocks noChangeAspect="1" noChangeArrowheads="1"/>
          </p:cNvPicPr>
          <p:nvPr/>
        </p:nvPicPr>
        <p:blipFill>
          <a:blip r:embed="rId2" cstate="email">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a:ext>
            </a:extLst>
          </a:blip>
          <a:srcRect/>
          <a:stretch>
            <a:fillRect/>
          </a:stretch>
        </p:blipFill>
        <p:spPr bwMode="auto">
          <a:xfrm>
            <a:off x="8815656" y="3545309"/>
            <a:ext cx="2957052" cy="2957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604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0B8E3-B0D0-033B-56BD-778082A164C8}"/>
              </a:ext>
            </a:extLst>
          </p:cNvPr>
          <p:cNvSpPr>
            <a:spLocks noGrp="1"/>
          </p:cNvSpPr>
          <p:nvPr>
            <p:ph type="title"/>
          </p:nvPr>
        </p:nvSpPr>
        <p:spPr/>
        <p:txBody>
          <a:bodyPr/>
          <a:lstStyle/>
          <a:p>
            <a:r>
              <a:rPr lang="en" sz="3600" b="1" dirty="0">
                <a:latin typeface="Segoe UI Black" panose="020B0A02040204020203" pitchFamily="34" charset="0"/>
                <a:ea typeface="Segoe UI Black" panose="020B0A02040204020203" pitchFamily="34" charset="0"/>
                <a:cs typeface="Segoe UI Semibold" panose="020B0702040204020203" pitchFamily="34" charset="0"/>
                <a:sym typeface="Arial"/>
              </a:rPr>
              <a:t>Problem Statement</a:t>
            </a:r>
            <a:endParaRPr lang="en-US" b="1" dirty="0">
              <a:latin typeface="Segoe UI Black" panose="020B0A02040204020203" pitchFamily="34" charset="0"/>
              <a:ea typeface="Segoe UI Black" panose="020B0A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664A8D8E-E7E2-DF0B-6555-1D681390E6F6}"/>
              </a:ext>
            </a:extLst>
          </p:cNvPr>
          <p:cNvSpPr>
            <a:spLocks noGrp="1"/>
          </p:cNvSpPr>
          <p:nvPr>
            <p:ph idx="1"/>
          </p:nvPr>
        </p:nvSpPr>
        <p:spPr>
          <a:xfrm>
            <a:off x="294969" y="2202426"/>
            <a:ext cx="11897032" cy="4345858"/>
          </a:xfrm>
          <a:noFill/>
        </p:spPr>
        <p:txBody>
          <a:bodyPr/>
          <a:lstStyle/>
          <a:p>
            <a:pPr marL="0" indent="0">
              <a:buNone/>
            </a:pPr>
            <a:r>
              <a:rPr lang="en-US" sz="1800" dirty="0">
                <a:latin typeface="Segoe UI Semibold" panose="020B0702040204020203" pitchFamily="34" charset="0"/>
                <a:ea typeface="Lato"/>
                <a:cs typeface="Segoe UI Semibold" panose="020B0702040204020203" pitchFamily="34" charset="0"/>
                <a:sym typeface="Lato"/>
              </a:rPr>
              <a:t>AstroSage has received a 1 crore investment and aims to optimize its call center operations. The goal is to determine how to allocate this investment to maximize operational efficiency, customer satisfaction, and profitability. The analysis will consider historical call data, performance metrics, and market trends to make informed decisions.</a:t>
            </a:r>
            <a:endParaRPr lang="en-US" sz="1800" dirty="0">
              <a:latin typeface="Segoe UI Semibold" panose="020B0702040204020203" pitchFamily="34" charset="0"/>
              <a:cs typeface="Segoe UI Semibold" panose="020B0702040204020203" pitchFamily="34" charset="0"/>
            </a:endParaRPr>
          </a:p>
          <a:p>
            <a:pPr marL="0" indent="0">
              <a:buNone/>
            </a:pPr>
            <a:endParaRPr lang="en-US" dirty="0"/>
          </a:p>
        </p:txBody>
      </p:sp>
      <p:pic>
        <p:nvPicPr>
          <p:cNvPr id="5" name="Picture 4" descr="A white puzzle piece on a black background&#10;&#10;Description automatically generated">
            <a:extLst>
              <a:ext uri="{FF2B5EF4-FFF2-40B4-BE49-F238E27FC236}">
                <a16:creationId xmlns:a16="http://schemas.microsoft.com/office/drawing/2014/main" id="{D577ED9B-E8EA-F353-70DF-546A74965D1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564195" y="3429000"/>
            <a:ext cx="5358580" cy="2934727"/>
          </a:xfrm>
          <a:prstGeom prst="rect">
            <a:avLst/>
          </a:prstGeom>
          <a:noFill/>
        </p:spPr>
      </p:pic>
    </p:spTree>
    <p:extLst>
      <p:ext uri="{BB962C8B-B14F-4D97-AF65-F5344CB8AC3E}">
        <p14:creationId xmlns:p14="http://schemas.microsoft.com/office/powerpoint/2010/main" val="4164820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450BE81-FE82-1F8C-0B76-2367A682945E}"/>
              </a:ext>
            </a:extLst>
          </p:cNvPr>
          <p:cNvSpPr>
            <a:spLocks noGrp="1" noChangeArrowheads="1"/>
          </p:cNvSpPr>
          <p:nvPr>
            <p:ph type="title"/>
          </p:nvPr>
        </p:nvSpPr>
        <p:spPr bwMode="auto">
          <a:xfrm>
            <a:off x="680321" y="970532"/>
            <a:ext cx="60596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rPr>
              <a:t>Data Analytics Dashboard</a:t>
            </a:r>
          </a:p>
        </p:txBody>
      </p:sp>
      <p:pic>
        <p:nvPicPr>
          <p:cNvPr id="9" name="Content Placeholder 8">
            <a:extLst>
              <a:ext uri="{FF2B5EF4-FFF2-40B4-BE49-F238E27FC236}">
                <a16:creationId xmlns:a16="http://schemas.microsoft.com/office/drawing/2014/main" id="{1E58D1AB-505B-03CC-6922-1B3339146D44}"/>
              </a:ext>
            </a:extLst>
          </p:cNvPr>
          <p:cNvPicPr>
            <a:picLocks noGrp="1" noChangeAspect="1"/>
          </p:cNvPicPr>
          <p:nvPr>
            <p:ph idx="1"/>
          </p:nvPr>
        </p:nvPicPr>
        <p:blipFill>
          <a:blip r:embed="rId2"/>
          <a:stretch>
            <a:fillRect/>
          </a:stretch>
        </p:blipFill>
        <p:spPr>
          <a:xfrm>
            <a:off x="702076" y="1995948"/>
            <a:ext cx="10872089" cy="4862052"/>
          </a:xfrm>
        </p:spPr>
      </p:pic>
    </p:spTree>
    <p:extLst>
      <p:ext uri="{BB962C8B-B14F-4D97-AF65-F5344CB8AC3E}">
        <p14:creationId xmlns:p14="http://schemas.microsoft.com/office/powerpoint/2010/main" val="3514761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0782B-C956-4F3F-E69D-F8C187A703CC}"/>
              </a:ext>
            </a:extLst>
          </p:cNvPr>
          <p:cNvSpPr>
            <a:spLocks noGrp="1"/>
          </p:cNvSpPr>
          <p:nvPr>
            <p:ph type="title"/>
          </p:nvPr>
        </p:nvSpPr>
        <p:spPr/>
        <p:txBody>
          <a:bodyPr>
            <a:normAutofit/>
          </a:bodyPr>
          <a:lstStyle/>
          <a:p>
            <a:r>
              <a:rPr lang="en" dirty="0">
                <a:latin typeface="Segoe UI Black" panose="020B0A02040204020203" pitchFamily="34" charset="0"/>
                <a:ea typeface="Segoe UI Black" panose="020B0A02040204020203" pitchFamily="34" charset="0"/>
                <a:cs typeface="Arial"/>
                <a:sym typeface="Arial"/>
              </a:rPr>
              <a:t>Conclusion</a:t>
            </a:r>
            <a:endParaRPr lang="en-US" dirty="0">
              <a:latin typeface="Segoe UI Black" panose="020B0A02040204020203" pitchFamily="34" charset="0"/>
              <a:ea typeface="Segoe UI Black" panose="020B0A02040204020203" pitchFamily="34" charset="0"/>
            </a:endParaRPr>
          </a:p>
        </p:txBody>
      </p:sp>
      <p:sp>
        <p:nvSpPr>
          <p:cNvPr id="3" name="Content Placeholder 2">
            <a:extLst>
              <a:ext uri="{FF2B5EF4-FFF2-40B4-BE49-F238E27FC236}">
                <a16:creationId xmlns:a16="http://schemas.microsoft.com/office/drawing/2014/main" id="{0486E14A-F601-99AE-4D77-3188ECB543A2}"/>
              </a:ext>
            </a:extLst>
          </p:cNvPr>
          <p:cNvSpPr>
            <a:spLocks noGrp="1"/>
          </p:cNvSpPr>
          <p:nvPr>
            <p:ph idx="1"/>
          </p:nvPr>
        </p:nvSpPr>
        <p:spPr>
          <a:xfrm>
            <a:off x="680321" y="2071401"/>
            <a:ext cx="7224814" cy="3926277"/>
          </a:xfrm>
        </p:spPr>
        <p:txBody>
          <a:bodyPr>
            <a:normAutofit/>
          </a:bodyPr>
          <a:lstStyle/>
          <a:p>
            <a:pPr marL="0" indent="0">
              <a:buNone/>
            </a:pPr>
            <a:r>
              <a:rPr lang="en-US" sz="1800" b="1" dirty="0">
                <a:latin typeface="Segoe UI Black" panose="020B0A02040204020203" pitchFamily="34" charset="0"/>
                <a:ea typeface="Segoe UI Black" panose="020B0A02040204020203" pitchFamily="34" charset="0"/>
                <a:cs typeface="Segoe UI Semibold" panose="020B0702040204020203" pitchFamily="34" charset="0"/>
              </a:rPr>
              <a:t>Key Findings</a:t>
            </a:r>
          </a:p>
          <a:p>
            <a:pPr>
              <a:buFont typeface="Arial" panose="020B0604020202020204" pitchFamily="34" charset="0"/>
              <a:buChar char="•"/>
            </a:pPr>
            <a:r>
              <a:rPr lang="en-US" sz="1600" dirty="0">
                <a:latin typeface="Segoe UI Black" panose="020B0A02040204020203" pitchFamily="34" charset="0"/>
                <a:ea typeface="Segoe UI Black" panose="020B0A02040204020203" pitchFamily="34" charset="0"/>
                <a:cs typeface="Segoe UI Semibold" panose="020B0702040204020203" pitchFamily="34" charset="0"/>
              </a:rPr>
              <a:t>Low Satisfaction: </a:t>
            </a:r>
            <a:r>
              <a:rPr lang="en-US" sz="1600" dirty="0">
                <a:latin typeface="Segoe UI Semibold" panose="020B0702040204020203" pitchFamily="34" charset="0"/>
                <a:cs typeface="Segoe UI Semibold" panose="020B0702040204020203" pitchFamily="34" charset="0"/>
              </a:rPr>
              <a:t>Declining ratings.</a:t>
            </a:r>
          </a:p>
          <a:p>
            <a:pPr>
              <a:buFont typeface="Arial" panose="020B0604020202020204" pitchFamily="34" charset="0"/>
              <a:buChar char="•"/>
            </a:pPr>
            <a:r>
              <a:rPr lang="en-US" sz="1600" dirty="0">
                <a:latin typeface="Segoe UI Black" panose="020B0A02040204020203" pitchFamily="34" charset="0"/>
                <a:ea typeface="Segoe UI Black" panose="020B0A02040204020203" pitchFamily="34" charset="0"/>
                <a:cs typeface="Segoe UI Semibold" panose="020B0702040204020203" pitchFamily="34" charset="0"/>
              </a:rPr>
              <a:t>Low Revenue: </a:t>
            </a:r>
            <a:r>
              <a:rPr lang="en-US" sz="1600" dirty="0">
                <a:latin typeface="Segoe UI Semibold" panose="020B0702040204020203" pitchFamily="34" charset="0"/>
                <a:cs typeface="Segoe UI Semibold" panose="020B0702040204020203" pitchFamily="34" charset="0"/>
              </a:rPr>
              <a:t>Free chats and failures affect earnings.</a:t>
            </a:r>
          </a:p>
          <a:p>
            <a:pPr marL="0" indent="0">
              <a:buNone/>
            </a:pPr>
            <a:r>
              <a:rPr lang="en-US" sz="1800" b="1" dirty="0">
                <a:latin typeface="Segoe UI Black" panose="020B0A02040204020203" pitchFamily="34" charset="0"/>
                <a:ea typeface="Segoe UI Black" panose="020B0A02040204020203" pitchFamily="34" charset="0"/>
                <a:cs typeface="Segoe UI Semibold" panose="020B0702040204020203" pitchFamily="34" charset="0"/>
              </a:rPr>
              <a:t>Implications</a:t>
            </a:r>
          </a:p>
          <a:p>
            <a:pPr>
              <a:buFont typeface="Arial" panose="020B0604020202020204" pitchFamily="34" charset="0"/>
              <a:buChar char="•"/>
            </a:pPr>
            <a:r>
              <a:rPr lang="en-US" sz="1600" dirty="0">
                <a:latin typeface="Segoe UI Black" panose="020B0A02040204020203" pitchFamily="34" charset="0"/>
                <a:ea typeface="Segoe UI Black" panose="020B0A02040204020203" pitchFamily="34" charset="0"/>
                <a:cs typeface="Segoe UI Semibold" panose="020B0702040204020203" pitchFamily="34" charset="0"/>
              </a:rPr>
              <a:t>Growth: </a:t>
            </a:r>
            <a:r>
              <a:rPr lang="en-US" sz="1600" dirty="0">
                <a:latin typeface="Segoe UI Semibold" panose="020B0702040204020203" pitchFamily="34" charset="0"/>
                <a:cs typeface="Segoe UI Semibold" panose="020B0702040204020203" pitchFamily="34" charset="0"/>
              </a:rPr>
              <a:t>Better satisfaction = higher retention.</a:t>
            </a:r>
          </a:p>
          <a:p>
            <a:pPr>
              <a:buFont typeface="Arial" panose="020B0604020202020204" pitchFamily="34" charset="0"/>
              <a:buChar char="•"/>
            </a:pPr>
            <a:r>
              <a:rPr lang="en-US" sz="1600" dirty="0">
                <a:latin typeface="Segoe UI Black" panose="020B0A02040204020203" pitchFamily="34" charset="0"/>
                <a:ea typeface="Segoe UI Black" panose="020B0A02040204020203" pitchFamily="34" charset="0"/>
                <a:cs typeface="Segoe UI Semibold" panose="020B0702040204020203" pitchFamily="34" charset="0"/>
              </a:rPr>
              <a:t>Leadership: </a:t>
            </a:r>
            <a:r>
              <a:rPr lang="en-US" sz="1600" dirty="0">
                <a:latin typeface="Segoe UI Semibold" panose="020B0702040204020203" pitchFamily="34" charset="0"/>
                <a:cs typeface="Segoe UI Semibold" panose="020B0702040204020203" pitchFamily="34" charset="0"/>
              </a:rPr>
              <a:t>AI chatbots reduce costs, lead competition.</a:t>
            </a:r>
          </a:p>
          <a:p>
            <a:pPr marL="0" indent="0">
              <a:buNone/>
            </a:pPr>
            <a:r>
              <a:rPr lang="en-US" sz="1800" b="1" dirty="0">
                <a:latin typeface="Segoe UI Black" panose="020B0A02040204020203" pitchFamily="34" charset="0"/>
                <a:ea typeface="Segoe UI Black" panose="020B0A02040204020203" pitchFamily="34" charset="0"/>
                <a:cs typeface="Segoe UI Semibold" panose="020B0702040204020203" pitchFamily="34" charset="0"/>
              </a:rPr>
              <a:t>Closing</a:t>
            </a:r>
          </a:p>
          <a:p>
            <a:r>
              <a:rPr lang="en-US" sz="1600" dirty="0" err="1">
                <a:latin typeface="Segoe UI Semibold" panose="020B0702040204020203" pitchFamily="34" charset="0"/>
                <a:cs typeface="Segoe UI Semibold" panose="020B0702040204020203" pitchFamily="34" charset="0"/>
              </a:rPr>
              <a:t>AstroSage</a:t>
            </a:r>
            <a:r>
              <a:rPr lang="en-US" sz="1600" dirty="0">
                <a:latin typeface="Segoe UI Semibold" panose="020B0702040204020203" pitchFamily="34" charset="0"/>
                <a:cs typeface="Segoe UI Semibold" panose="020B0702040204020203" pitchFamily="34" charset="0"/>
              </a:rPr>
              <a:t> has strong potential for growth.</a:t>
            </a:r>
          </a:p>
          <a:p>
            <a:pPr marL="0" indent="0">
              <a:buNone/>
            </a:pPr>
            <a:endParaRPr lang="en-US" dirty="0"/>
          </a:p>
        </p:txBody>
      </p:sp>
      <p:pic>
        <p:nvPicPr>
          <p:cNvPr id="14342" name="Picture 6" descr="Conclusion, planning, problem solving, solution, strategy icon - Download  on Iconfinder">
            <a:extLst>
              <a:ext uri="{FF2B5EF4-FFF2-40B4-BE49-F238E27FC236}">
                <a16:creationId xmlns:a16="http://schemas.microsoft.com/office/drawing/2014/main" id="{D48E871D-8091-3BEA-E5B3-FA082911591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963140" y="3519949"/>
            <a:ext cx="2841522" cy="2841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172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BB781-246E-4988-397A-19262FBBF404}"/>
              </a:ext>
            </a:extLst>
          </p:cNvPr>
          <p:cNvSpPr>
            <a:spLocks noGrp="1"/>
          </p:cNvSpPr>
          <p:nvPr>
            <p:ph type="title"/>
          </p:nvPr>
        </p:nvSpPr>
        <p:spPr/>
        <p:txBody>
          <a:bodyPr/>
          <a:lstStyle/>
          <a:p>
            <a:r>
              <a:rPr lang="en" sz="3600" dirty="0">
                <a:latin typeface="Segoe UI Black" panose="020B0A02040204020203" pitchFamily="34" charset="0"/>
                <a:ea typeface="Segoe UI Black" panose="020B0A02040204020203" pitchFamily="34" charset="0"/>
                <a:cs typeface="Arial"/>
                <a:sym typeface="Arial"/>
              </a:rPr>
              <a:t>References</a:t>
            </a:r>
            <a:endParaRPr lang="en-US" dirty="0">
              <a:latin typeface="Segoe UI Black" panose="020B0A02040204020203" pitchFamily="34" charset="0"/>
              <a:ea typeface="Segoe UI Black" panose="020B0A02040204020203" pitchFamily="34" charset="0"/>
            </a:endParaRPr>
          </a:p>
        </p:txBody>
      </p:sp>
      <p:sp>
        <p:nvSpPr>
          <p:cNvPr id="6" name="Content Placeholder 5">
            <a:extLst>
              <a:ext uri="{FF2B5EF4-FFF2-40B4-BE49-F238E27FC236}">
                <a16:creationId xmlns:a16="http://schemas.microsoft.com/office/drawing/2014/main" id="{29CD1EF6-5185-3EE2-C83F-29F8724BF14B}"/>
              </a:ext>
            </a:extLst>
          </p:cNvPr>
          <p:cNvSpPr>
            <a:spLocks noGrp="1"/>
          </p:cNvSpPr>
          <p:nvPr>
            <p:ph idx="1"/>
          </p:nvPr>
        </p:nvSpPr>
        <p:spPr/>
        <p:txBody>
          <a:bodyPr/>
          <a:lstStyle/>
          <a:p>
            <a:pPr>
              <a:buClr>
                <a:schemeClr val="tx1"/>
              </a:buClr>
              <a:buFont typeface="Segoe UI Black" panose="020B0A02040204020203" pitchFamily="34" charset="0"/>
              <a:buChar char="»"/>
            </a:pPr>
            <a:r>
              <a:rPr lang="en-IN" sz="1600" b="0" i="0" u="none" strike="noStrike" cap="none" dirty="0">
                <a:latin typeface="Segoe UI Semibold" panose="020B0702040204020203" pitchFamily="34" charset="0"/>
                <a:ea typeface="Calibri"/>
                <a:cs typeface="Segoe UI Semibold" panose="020B0702040204020203" pitchFamily="34" charset="0"/>
                <a:sym typeface="Calibri"/>
              </a:rPr>
              <a:t>AstroSage Report 2023</a:t>
            </a:r>
          </a:p>
          <a:p>
            <a:pPr>
              <a:buClr>
                <a:schemeClr val="tx1"/>
              </a:buClr>
              <a:buFont typeface="Segoe UI Black" panose="020B0A02040204020203" pitchFamily="34" charset="0"/>
              <a:buChar char="»"/>
            </a:pPr>
            <a:r>
              <a:rPr lang="en-IN" sz="1600" b="0" i="0" u="none" strike="noStrike" cap="none" dirty="0">
                <a:latin typeface="Segoe UI Semibold" panose="020B0702040204020203" pitchFamily="34" charset="0"/>
                <a:ea typeface="Calibri"/>
                <a:cs typeface="Segoe UI Semibold" panose="020B0702040204020203" pitchFamily="34" charset="0"/>
                <a:sym typeface="Calibri"/>
              </a:rPr>
              <a:t>Data-cleaning methodologies - GeeksforGeeks.com, DataCamp.com</a:t>
            </a:r>
          </a:p>
          <a:p>
            <a:pPr>
              <a:buClr>
                <a:schemeClr val="tx1"/>
              </a:buClr>
              <a:buFont typeface="Segoe UI Black" panose="020B0A02040204020203" pitchFamily="34" charset="0"/>
              <a:buChar char="»"/>
            </a:pPr>
            <a:r>
              <a:rPr lang="en-US" sz="1600" b="0" i="0" u="none" strike="noStrike" cap="none" dirty="0">
                <a:latin typeface="Segoe UI Semibold" panose="020B0702040204020203" pitchFamily="34" charset="0"/>
                <a:ea typeface="Calibri"/>
                <a:cs typeface="Segoe UI Semibold" panose="020B0702040204020203" pitchFamily="34" charset="0"/>
                <a:sym typeface="Calibri"/>
              </a:rPr>
              <a:t>Image generation tool for slides – PowerPoint</a:t>
            </a:r>
            <a:endParaRPr lang="en-US" sz="1600" dirty="0">
              <a:latin typeface="Segoe UI Semibold" panose="020B0702040204020203" pitchFamily="34" charset="0"/>
              <a:ea typeface="Calibri"/>
              <a:cs typeface="Segoe UI Semibold" panose="020B0702040204020203" pitchFamily="34" charset="0"/>
              <a:sym typeface="Calibri"/>
            </a:endParaRPr>
          </a:p>
          <a:p>
            <a:pPr>
              <a:buClr>
                <a:schemeClr val="tx1"/>
              </a:buClr>
              <a:buFont typeface="Segoe UI Black" panose="020B0A02040204020203" pitchFamily="34" charset="0"/>
              <a:buChar char="»"/>
            </a:pPr>
            <a:r>
              <a:rPr lang="en-US" sz="1600" b="0" i="0" u="none" strike="noStrike" cap="none" dirty="0">
                <a:latin typeface="Segoe UI Semibold" panose="020B0702040204020203" pitchFamily="34" charset="0"/>
                <a:ea typeface="Calibri"/>
                <a:cs typeface="Segoe UI Semibold" panose="020B0702040204020203" pitchFamily="34" charset="0"/>
                <a:sym typeface="Calibri"/>
              </a:rPr>
              <a:t>Software used – MS Excel and MS PowerPoint</a:t>
            </a:r>
          </a:p>
          <a:p>
            <a:endParaRPr lang="en-US" dirty="0"/>
          </a:p>
        </p:txBody>
      </p:sp>
      <p:pic>
        <p:nvPicPr>
          <p:cNvPr id="15374" name="Picture 14" descr="Order booking pixel perfect rgb color icon Vector Image">
            <a:extLst>
              <a:ext uri="{FF2B5EF4-FFF2-40B4-BE49-F238E27FC236}">
                <a16:creationId xmlns:a16="http://schemas.microsoft.com/office/drawing/2014/main" id="{550634E6-4624-6FDD-617E-E6FF20918C55}"/>
              </a:ext>
            </a:extLst>
          </p:cNvPr>
          <p:cNvPicPr>
            <a:picLocks noChangeAspect="1" noChangeArrowheads="1"/>
          </p:cNvPicPr>
          <p:nvPr/>
        </p:nvPicPr>
        <p:blipFill>
          <a:blip r:embed="rId2" cstate="email">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a:ext>
            </a:extLst>
          </a:blip>
          <a:srcRect/>
          <a:stretch>
            <a:fillRect/>
          </a:stretch>
        </p:blipFill>
        <p:spPr bwMode="auto">
          <a:xfrm>
            <a:off x="8359103" y="3584323"/>
            <a:ext cx="3687466" cy="3982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077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891A-7480-E753-8BE0-0A9E400C9950}"/>
              </a:ext>
            </a:extLst>
          </p:cNvPr>
          <p:cNvSpPr>
            <a:spLocks noGrp="1"/>
          </p:cNvSpPr>
          <p:nvPr>
            <p:ph type="ctrTitle"/>
          </p:nvPr>
        </p:nvSpPr>
        <p:spPr/>
        <p:txBody>
          <a:bodyPr/>
          <a:lstStyle/>
          <a:p>
            <a:pPr algn="ctr"/>
            <a:r>
              <a:rPr lang="en-US" sz="6000" dirty="0">
                <a:latin typeface="Segoe UI Black" panose="020B0A02040204020203" pitchFamily="34" charset="0"/>
                <a:ea typeface="Segoe UI Black" panose="020B0A02040204020203" pitchFamily="34" charset="0"/>
              </a:rPr>
              <a:t>Thank You</a:t>
            </a:r>
          </a:p>
        </p:txBody>
      </p:sp>
    </p:spTree>
    <p:extLst>
      <p:ext uri="{BB962C8B-B14F-4D97-AF65-F5344CB8AC3E}">
        <p14:creationId xmlns:p14="http://schemas.microsoft.com/office/powerpoint/2010/main" val="1570769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8EDAA-5F39-BD51-2B1E-999AAC1E7DE3}"/>
              </a:ext>
            </a:extLst>
          </p:cNvPr>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rPr>
              <a:t>About AstroSage</a:t>
            </a:r>
          </a:p>
        </p:txBody>
      </p:sp>
      <p:pic>
        <p:nvPicPr>
          <p:cNvPr id="2051" name="Picture 3" descr="Unveiling the Truths Behind Hindu Astrology">
            <a:extLst>
              <a:ext uri="{FF2B5EF4-FFF2-40B4-BE49-F238E27FC236}">
                <a16:creationId xmlns:a16="http://schemas.microsoft.com/office/drawing/2014/main" id="{F20518D6-841C-4799-21D9-77A9DCD81148}"/>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 y="4925961"/>
            <a:ext cx="12191998" cy="19320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AEEFF630-DEAF-38FE-B3CB-EC7EE488723F}"/>
              </a:ext>
            </a:extLst>
          </p:cNvPr>
          <p:cNvSpPr>
            <a:spLocks noChangeArrowheads="1"/>
          </p:cNvSpPr>
          <p:nvPr/>
        </p:nvSpPr>
        <p:spPr bwMode="auto">
          <a:xfrm>
            <a:off x="452284" y="2286225"/>
            <a:ext cx="8603226"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cs typeface="Segoe UI Semibold" panose="020B0702040204020203" pitchFamily="34" charset="0"/>
              </a:rPr>
              <a:t>Comprehensive Services</a:t>
            </a:r>
            <a:r>
              <a:rPr kumimoji="0" lang="en-US" altLang="en-US" sz="1600" b="0"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cs typeface="Segoe UI Semibold" panose="020B0702040204020203" pitchFamily="34" charset="0"/>
              </a:rPr>
              <a:t>: </a:t>
            </a: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Personalized horoscopes, Vedic astrology, and numerology.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cs typeface="Segoe UI Semibold" panose="020B0702040204020203" pitchFamily="34" charset="0"/>
              </a:rPr>
              <a:t>Tailored Guidance</a:t>
            </a:r>
            <a:r>
              <a:rPr kumimoji="0" lang="en-US" altLang="en-US" sz="1600" b="0"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cs typeface="Segoe UI Semibold" panose="020B0702040204020203" pitchFamily="34" charset="0"/>
              </a:rPr>
              <a:t>: </a:t>
            </a: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Life, relationship, and career insights.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cs typeface="Segoe UI Semibold" panose="020B0702040204020203" pitchFamily="34" charset="0"/>
              </a:rPr>
              <a:t>Flexible Consultations</a:t>
            </a:r>
            <a:r>
              <a:rPr kumimoji="0" lang="en-US" altLang="en-US" sz="1600" b="0"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cs typeface="Segoe UI Semibold" panose="020B0702040204020203" pitchFamily="34" charset="0"/>
              </a:rPr>
              <a:t>: </a:t>
            </a: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Chat, call, or video with expert astrologers.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cs typeface="Segoe UI Semibold" panose="020B0702040204020203" pitchFamily="34" charset="0"/>
              </a:rPr>
              <a:t>Empowering Growth</a:t>
            </a:r>
            <a:r>
              <a:rPr kumimoji="0" lang="en-US" altLang="en-US" sz="1600" b="0"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cs typeface="Segoe UI Semibold" panose="020B0702040204020203" pitchFamily="34" charset="0"/>
              </a:rPr>
              <a:t>: </a:t>
            </a: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Astrology for personal and collective betterment. </a:t>
            </a:r>
          </a:p>
        </p:txBody>
      </p:sp>
    </p:spTree>
    <p:extLst>
      <p:ext uri="{BB962C8B-B14F-4D97-AF65-F5344CB8AC3E}">
        <p14:creationId xmlns:p14="http://schemas.microsoft.com/office/powerpoint/2010/main" val="2998701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AF13E-2B16-0673-17D5-065094DF017C}"/>
              </a:ext>
            </a:extLst>
          </p:cNvPr>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rPr>
              <a:t>How AstroSage Works?..!</a:t>
            </a:r>
          </a:p>
        </p:txBody>
      </p:sp>
      <p:grpSp>
        <p:nvGrpSpPr>
          <p:cNvPr id="21" name="Group 20">
            <a:extLst>
              <a:ext uri="{FF2B5EF4-FFF2-40B4-BE49-F238E27FC236}">
                <a16:creationId xmlns:a16="http://schemas.microsoft.com/office/drawing/2014/main" id="{384A06D9-13CC-950F-CAD3-458CDAAD6CB9}"/>
              </a:ext>
            </a:extLst>
          </p:cNvPr>
          <p:cNvGrpSpPr/>
          <p:nvPr/>
        </p:nvGrpSpPr>
        <p:grpSpPr>
          <a:xfrm>
            <a:off x="680321" y="3285203"/>
            <a:ext cx="11128219" cy="2593258"/>
            <a:chOff x="699986" y="3293806"/>
            <a:chExt cx="11128219" cy="2593258"/>
          </a:xfrm>
        </p:grpSpPr>
        <p:sp>
          <p:nvSpPr>
            <p:cNvPr id="16" name="Rectangle: Single Corner Rounded 15">
              <a:extLst>
                <a:ext uri="{FF2B5EF4-FFF2-40B4-BE49-F238E27FC236}">
                  <a16:creationId xmlns:a16="http://schemas.microsoft.com/office/drawing/2014/main" id="{6C996113-3357-52E0-80C3-2A8C69EDFD33}"/>
                </a:ext>
              </a:extLst>
            </p:cNvPr>
            <p:cNvSpPr/>
            <p:nvPr/>
          </p:nvSpPr>
          <p:spPr>
            <a:xfrm>
              <a:off x="699986" y="3293806"/>
              <a:ext cx="2062879" cy="2576052"/>
            </a:xfrm>
            <a:prstGeom prst="round1Rect">
              <a:avLst/>
            </a:prstGeom>
            <a:solidFill>
              <a:srgbClr val="F7C481"/>
            </a:solidFill>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Single Corner Rounded 16">
              <a:extLst>
                <a:ext uri="{FF2B5EF4-FFF2-40B4-BE49-F238E27FC236}">
                  <a16:creationId xmlns:a16="http://schemas.microsoft.com/office/drawing/2014/main" id="{BAEC92A5-6CDD-92A4-F246-1D029B786EBF}"/>
                </a:ext>
              </a:extLst>
            </p:cNvPr>
            <p:cNvSpPr/>
            <p:nvPr/>
          </p:nvSpPr>
          <p:spPr>
            <a:xfrm>
              <a:off x="2966321" y="3293806"/>
              <a:ext cx="2062879" cy="2576052"/>
            </a:xfrm>
            <a:prstGeom prst="round1Rect">
              <a:avLst/>
            </a:prstGeom>
            <a:solidFill>
              <a:srgbClr val="F7C481"/>
            </a:solidFill>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Single Corner Rounded 17">
              <a:extLst>
                <a:ext uri="{FF2B5EF4-FFF2-40B4-BE49-F238E27FC236}">
                  <a16:creationId xmlns:a16="http://schemas.microsoft.com/office/drawing/2014/main" id="{B27FA59D-435D-EEAA-CD6A-9A6E7CA4ADB0}"/>
                </a:ext>
              </a:extLst>
            </p:cNvPr>
            <p:cNvSpPr/>
            <p:nvPr/>
          </p:nvSpPr>
          <p:spPr>
            <a:xfrm>
              <a:off x="5232656" y="3293806"/>
              <a:ext cx="2062879" cy="2576052"/>
            </a:xfrm>
            <a:prstGeom prst="round1Rect">
              <a:avLst/>
            </a:prstGeom>
            <a:solidFill>
              <a:srgbClr val="F7C481"/>
            </a:solidFill>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Single Corner Rounded 18">
              <a:extLst>
                <a:ext uri="{FF2B5EF4-FFF2-40B4-BE49-F238E27FC236}">
                  <a16:creationId xmlns:a16="http://schemas.microsoft.com/office/drawing/2014/main" id="{210B713C-A532-12B3-65C4-A51C9CF8BB3F}"/>
                </a:ext>
              </a:extLst>
            </p:cNvPr>
            <p:cNvSpPr/>
            <p:nvPr/>
          </p:nvSpPr>
          <p:spPr>
            <a:xfrm>
              <a:off x="7498991" y="3311012"/>
              <a:ext cx="2062879" cy="2576052"/>
            </a:xfrm>
            <a:prstGeom prst="round1Rect">
              <a:avLst/>
            </a:prstGeom>
            <a:solidFill>
              <a:srgbClr val="F7C481"/>
            </a:solidFill>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Single Corner Rounded 19">
              <a:extLst>
                <a:ext uri="{FF2B5EF4-FFF2-40B4-BE49-F238E27FC236}">
                  <a16:creationId xmlns:a16="http://schemas.microsoft.com/office/drawing/2014/main" id="{A3EFE630-D771-655E-431D-FDFDB1CE411F}"/>
                </a:ext>
              </a:extLst>
            </p:cNvPr>
            <p:cNvSpPr/>
            <p:nvPr/>
          </p:nvSpPr>
          <p:spPr>
            <a:xfrm>
              <a:off x="9765326" y="3311012"/>
              <a:ext cx="2062879" cy="2576052"/>
            </a:xfrm>
            <a:prstGeom prst="round1Rect">
              <a:avLst/>
            </a:prstGeom>
            <a:solidFill>
              <a:srgbClr val="F7C481"/>
            </a:solidFill>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1">
            <a:extLst>
              <a:ext uri="{FF2B5EF4-FFF2-40B4-BE49-F238E27FC236}">
                <a16:creationId xmlns:a16="http://schemas.microsoft.com/office/drawing/2014/main" id="{F45E98A7-857D-72CE-F08A-60EFFF862131}"/>
              </a:ext>
            </a:extLst>
          </p:cNvPr>
          <p:cNvSpPr>
            <a:spLocks noGrp="1" noChangeArrowheads="1"/>
          </p:cNvSpPr>
          <p:nvPr>
            <p:ph idx="1"/>
          </p:nvPr>
        </p:nvSpPr>
        <p:spPr bwMode="auto">
          <a:xfrm>
            <a:off x="746689" y="3580650"/>
            <a:ext cx="1930144" cy="992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US" altLang="en-US" sz="1050" b="1" dirty="0">
                <a:solidFill>
                  <a:schemeClr val="bg1"/>
                </a:solidFill>
                <a:latin typeface="Segoe UI Black" panose="020B0A02040204020203" pitchFamily="34" charset="0"/>
                <a:ea typeface="Segoe UI Black" panose="020B0A02040204020203" pitchFamily="34" charset="0"/>
                <a:cs typeface="Segoe UI Semibold" panose="020B0702040204020203" pitchFamily="34" charset="0"/>
              </a:rPr>
              <a:t>User Registration</a:t>
            </a:r>
            <a:r>
              <a:rPr lang="en-US" altLang="en-US" sz="1050" dirty="0">
                <a:solidFill>
                  <a:schemeClr val="bg1"/>
                </a:solidFill>
                <a:latin typeface="Segoe UI Black" panose="020B0A02040204020203" pitchFamily="34" charset="0"/>
                <a:ea typeface="Segoe UI Black" panose="020B0A02040204020203" pitchFamily="34" charset="0"/>
                <a:cs typeface="Segoe UI Semibold" panose="020B07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000" b="1" dirty="0">
                <a:solidFill>
                  <a:schemeClr val="bg1"/>
                </a:solidFill>
                <a:latin typeface="Segoe UI Semibold" panose="020B0702040204020203" pitchFamily="34" charset="0"/>
                <a:cs typeface="Segoe UI Semibold" panose="020B0702040204020203" pitchFamily="34" charset="0"/>
              </a:rPr>
              <a:t>Easy Sign-Up</a:t>
            </a:r>
            <a:r>
              <a:rPr lang="en-US" sz="1000" dirty="0">
                <a:solidFill>
                  <a:schemeClr val="bg1"/>
                </a:solidFill>
                <a:latin typeface="Segoe UI Semibold" panose="020B0702040204020203" pitchFamily="34" charset="0"/>
                <a:cs typeface="Segoe UI Semibold" panose="020B0702040204020203" pitchFamily="34" charset="0"/>
              </a:rPr>
              <a:t>: Provide name, birthdate, and preferred services.</a:t>
            </a:r>
            <a:endParaRPr kumimoji="0" lang="en-US" altLang="en-US" sz="1000"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endParaRPr>
          </a:p>
        </p:txBody>
      </p:sp>
      <p:sp>
        <p:nvSpPr>
          <p:cNvPr id="26" name="Rectangle 2">
            <a:extLst>
              <a:ext uri="{FF2B5EF4-FFF2-40B4-BE49-F238E27FC236}">
                <a16:creationId xmlns:a16="http://schemas.microsoft.com/office/drawing/2014/main" id="{3B10BF3E-320D-DC9D-124F-3B68FC0B1009}"/>
              </a:ext>
            </a:extLst>
          </p:cNvPr>
          <p:cNvSpPr txBox="1">
            <a:spLocks noChangeArrowheads="1"/>
          </p:cNvSpPr>
          <p:nvPr/>
        </p:nvSpPr>
        <p:spPr bwMode="auto">
          <a:xfrm>
            <a:off x="3097835" y="3324469"/>
            <a:ext cx="1760520" cy="1269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endParaRPr lang="en-US" altLang="en-US" sz="1800" dirty="0">
              <a:latin typeface="Arial" panose="020B0604020202020204" pitchFamily="34" charset="0"/>
            </a:endParaRPr>
          </a:p>
          <a:p>
            <a:pPr marL="0" indent="0" eaLnBrk="0" fontAlgn="base" hangingPunct="0">
              <a:lnSpc>
                <a:spcPct val="100000"/>
              </a:lnSpc>
              <a:spcBef>
                <a:spcPct val="0"/>
              </a:spcBef>
              <a:spcAft>
                <a:spcPct val="0"/>
              </a:spcAft>
              <a:buFont typeface="Arial" panose="020B0604020202020204" pitchFamily="34" charset="0"/>
              <a:buNone/>
            </a:pPr>
            <a:r>
              <a:rPr lang="en-US" altLang="en-US" sz="1050" b="1" dirty="0">
                <a:solidFill>
                  <a:schemeClr val="bg1"/>
                </a:solidFill>
                <a:latin typeface="Segoe UI Black" panose="020B0A02040204020203" pitchFamily="34" charset="0"/>
                <a:ea typeface="Segoe UI Black" panose="020B0A02040204020203" pitchFamily="34" charset="0"/>
              </a:rPr>
              <a:t>Select Desired Service:</a:t>
            </a:r>
          </a:p>
          <a:p>
            <a:pPr marL="0" indent="0" eaLnBrk="0" fontAlgn="base" hangingPunct="0">
              <a:lnSpc>
                <a:spcPct val="100000"/>
              </a:lnSpc>
              <a:spcBef>
                <a:spcPct val="0"/>
              </a:spcBef>
              <a:spcAft>
                <a:spcPct val="0"/>
              </a:spcAft>
              <a:buFont typeface="Arial" panose="020B0604020202020204" pitchFamily="34" charset="0"/>
              <a:buNone/>
            </a:pPr>
            <a:endParaRPr lang="en-US" altLang="en-US" sz="900" b="1" dirty="0">
              <a:solidFill>
                <a:schemeClr val="bg1"/>
              </a:solidFill>
              <a:latin typeface="Arial" panose="020B0604020202020204" pitchFamily="34" charset="0"/>
            </a:endParaRPr>
          </a:p>
          <a:p>
            <a:pPr marL="0" indent="0" eaLnBrk="0" fontAlgn="base" hangingPunct="0">
              <a:lnSpc>
                <a:spcPct val="100000"/>
              </a:lnSpc>
              <a:spcBef>
                <a:spcPct val="0"/>
              </a:spcBef>
              <a:spcAft>
                <a:spcPct val="0"/>
              </a:spcAft>
              <a:buFont typeface="Arial" panose="020B0604020202020204" pitchFamily="34" charset="0"/>
              <a:buNone/>
            </a:pPr>
            <a:endParaRPr lang="en-US" altLang="en-US" sz="900" dirty="0">
              <a:solidFill>
                <a:schemeClr val="bg1"/>
              </a:solidFill>
              <a:latin typeface="Segoe UI Semibold" panose="020B0702040204020203" pitchFamily="34" charset="0"/>
              <a:cs typeface="Segoe UI Semibold" panose="020B0702040204020203" pitchFamily="34" charset="0"/>
            </a:endParaRPr>
          </a:p>
          <a:p>
            <a:pPr marL="0" indent="0" eaLnBrk="0" fontAlgn="base" hangingPunct="0">
              <a:lnSpc>
                <a:spcPct val="100000"/>
              </a:lnSpc>
              <a:spcBef>
                <a:spcPct val="0"/>
              </a:spcBef>
              <a:spcAft>
                <a:spcPct val="0"/>
              </a:spcAft>
              <a:buFontTx/>
              <a:buNone/>
            </a:pPr>
            <a:r>
              <a:rPr lang="en-US" sz="1000" b="1" dirty="0">
                <a:solidFill>
                  <a:schemeClr val="bg1"/>
                </a:solidFill>
                <a:latin typeface="Segoe UI Semibold" panose="020B0702040204020203" pitchFamily="34" charset="0"/>
                <a:cs typeface="Segoe UI Semibold" panose="020B0702040204020203" pitchFamily="34" charset="0"/>
              </a:rPr>
              <a:t>Browse &amp; Choose</a:t>
            </a:r>
            <a:r>
              <a:rPr lang="en-US" sz="1000" dirty="0">
                <a:solidFill>
                  <a:schemeClr val="bg1"/>
                </a:solidFill>
                <a:latin typeface="Segoe UI Semibold" panose="020B0702040204020203" pitchFamily="34" charset="0"/>
                <a:cs typeface="Segoe UI Semibold" panose="020B0702040204020203" pitchFamily="34" charset="0"/>
              </a:rPr>
              <a:t>: Based on ratings, reviews, and experience.</a:t>
            </a:r>
            <a:endParaRPr lang="en-US" altLang="en-US" sz="1000" dirty="0">
              <a:solidFill>
                <a:schemeClr val="bg1"/>
              </a:solidFill>
              <a:latin typeface="Segoe UI Semibold" panose="020B0702040204020203" pitchFamily="34" charset="0"/>
              <a:cs typeface="Segoe UI Semibold" panose="020B0702040204020203" pitchFamily="34" charset="0"/>
            </a:endParaRPr>
          </a:p>
        </p:txBody>
      </p:sp>
      <p:sp>
        <p:nvSpPr>
          <p:cNvPr id="27" name="Rectangle 3">
            <a:extLst>
              <a:ext uri="{FF2B5EF4-FFF2-40B4-BE49-F238E27FC236}">
                <a16:creationId xmlns:a16="http://schemas.microsoft.com/office/drawing/2014/main" id="{95C9AD00-6494-CDA5-53C4-C8DC6AB8CA1E}"/>
              </a:ext>
            </a:extLst>
          </p:cNvPr>
          <p:cNvSpPr>
            <a:spLocks noChangeArrowheads="1"/>
          </p:cNvSpPr>
          <p:nvPr/>
        </p:nvSpPr>
        <p:spPr bwMode="auto">
          <a:xfrm>
            <a:off x="5338378" y="3370635"/>
            <a:ext cx="1846138" cy="1115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050" i="0" u="none" strike="noStrike" cap="none" normalizeH="0" baseline="0" dirty="0">
                <a:ln>
                  <a:noFill/>
                </a:ln>
                <a:solidFill>
                  <a:schemeClr val="bg1"/>
                </a:solidFill>
                <a:effectLst/>
                <a:latin typeface="Segoe UI Black" panose="020B0A02040204020203" pitchFamily="34" charset="0"/>
                <a:ea typeface="Segoe UI Black" panose="020B0A02040204020203" pitchFamily="34" charset="0"/>
                <a:cs typeface="Segoe UI Semibold" panose="020B0702040204020203" pitchFamily="34" charset="0"/>
              </a:rPr>
              <a:t>Booking a Consultation: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90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900" dirty="0">
              <a:solidFill>
                <a:schemeClr val="bg1"/>
              </a:solidFill>
              <a:latin typeface="Segoe UI Semibold" panose="020B0702040204020203" pitchFamily="34" charset="0"/>
              <a:cs typeface="Segoe UI Semibold" panose="020B07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000" b="1" dirty="0">
                <a:solidFill>
                  <a:schemeClr val="bg1"/>
                </a:solidFill>
                <a:latin typeface="Segoe UI Semibold" panose="020B0702040204020203" pitchFamily="34" charset="0"/>
                <a:cs typeface="Segoe UI Semibold" panose="020B0702040204020203" pitchFamily="34" charset="0"/>
              </a:rPr>
              <a:t>Book via Call or Chat</a:t>
            </a:r>
            <a:r>
              <a:rPr lang="en-US" sz="1000" dirty="0">
                <a:solidFill>
                  <a:schemeClr val="bg1"/>
                </a:solidFill>
                <a:latin typeface="Segoe UI Semibold" panose="020B0702040204020203" pitchFamily="34" charset="0"/>
                <a:cs typeface="Segoe UI Semibold" panose="020B0702040204020203" pitchFamily="34" charset="0"/>
              </a:rPr>
              <a:t>: At preferred time.</a:t>
            </a:r>
            <a:endParaRPr kumimoji="0" lang="en-US" altLang="en-US" sz="1000"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endParaRPr>
          </a:p>
        </p:txBody>
      </p:sp>
      <p:sp>
        <p:nvSpPr>
          <p:cNvPr id="28" name="Rectangle 4">
            <a:extLst>
              <a:ext uri="{FF2B5EF4-FFF2-40B4-BE49-F238E27FC236}">
                <a16:creationId xmlns:a16="http://schemas.microsoft.com/office/drawing/2014/main" id="{5961288A-08B0-D99C-77E9-69D2513182FE}"/>
              </a:ext>
            </a:extLst>
          </p:cNvPr>
          <p:cNvSpPr>
            <a:spLocks noChangeArrowheads="1"/>
          </p:cNvSpPr>
          <p:nvPr/>
        </p:nvSpPr>
        <p:spPr bwMode="auto">
          <a:xfrm>
            <a:off x="7535276" y="3391379"/>
            <a:ext cx="1950975" cy="1115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050" b="1" i="0" u="none" strike="noStrike" cap="none" normalizeH="0" baseline="0" dirty="0">
                <a:ln>
                  <a:noFill/>
                </a:ln>
                <a:solidFill>
                  <a:schemeClr val="bg1"/>
                </a:solidFill>
                <a:effectLst/>
                <a:latin typeface="Segoe UI Black" panose="020B0A02040204020203" pitchFamily="34" charset="0"/>
                <a:ea typeface="Segoe UI Black" panose="020B0A02040204020203" pitchFamily="34" charset="0"/>
                <a:cs typeface="Segoe UI Semibold" panose="020B0702040204020203" pitchFamily="34" charset="0"/>
              </a:rPr>
              <a:t>Expert Recommendations</a:t>
            </a:r>
            <a:r>
              <a:rPr kumimoji="0" lang="en-US" altLang="en-US" sz="1050" b="0" i="0" u="none" strike="noStrike" cap="none" normalizeH="0" baseline="0" dirty="0">
                <a:ln>
                  <a:noFill/>
                </a:ln>
                <a:solidFill>
                  <a:schemeClr val="bg1"/>
                </a:solidFill>
                <a:effectLst/>
                <a:latin typeface="Segoe UI Black" panose="020B0A02040204020203" pitchFamily="34" charset="0"/>
                <a:ea typeface="Segoe UI Black" panose="020B0A02040204020203" pitchFamily="34" charset="0"/>
                <a:cs typeface="Segoe UI Semibold" panose="020B0702040204020203" pitchFamily="34" charset="0"/>
              </a:rPr>
              <a:t>: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900"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900" dirty="0">
              <a:solidFill>
                <a:schemeClr val="bg1"/>
              </a:solidFill>
              <a:latin typeface="Segoe UI Semibold" panose="020B0702040204020203" pitchFamily="34" charset="0"/>
              <a:cs typeface="Segoe UI Semibold" panose="020B07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000" b="1" dirty="0">
                <a:solidFill>
                  <a:schemeClr val="bg1"/>
                </a:solidFill>
                <a:latin typeface="Segoe UI Semibold" panose="020B0702040204020203" pitchFamily="34" charset="0"/>
                <a:cs typeface="Segoe UI Semibold" panose="020B0702040204020203" pitchFamily="34" charset="0"/>
              </a:rPr>
              <a:t>Personalized Guidance</a:t>
            </a:r>
            <a:r>
              <a:rPr lang="en-US" sz="1000" dirty="0">
                <a:solidFill>
                  <a:schemeClr val="bg1"/>
                </a:solidFill>
                <a:latin typeface="Segoe UI Semibold" panose="020B0702040204020203" pitchFamily="34" charset="0"/>
                <a:cs typeface="Segoe UI Semibold" panose="020B0702040204020203" pitchFamily="34" charset="0"/>
              </a:rPr>
              <a:t>: Enhance quality of life.</a:t>
            </a:r>
            <a:endParaRPr kumimoji="0" lang="en-US" altLang="en-US" sz="1000"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endParaRPr>
          </a:p>
        </p:txBody>
      </p:sp>
      <p:sp>
        <p:nvSpPr>
          <p:cNvPr id="29" name="Rectangle 5">
            <a:extLst>
              <a:ext uri="{FF2B5EF4-FFF2-40B4-BE49-F238E27FC236}">
                <a16:creationId xmlns:a16="http://schemas.microsoft.com/office/drawing/2014/main" id="{DC52CB52-40D7-4836-35C4-67D3D84F6F3E}"/>
              </a:ext>
            </a:extLst>
          </p:cNvPr>
          <p:cNvSpPr>
            <a:spLocks noChangeArrowheads="1"/>
          </p:cNvSpPr>
          <p:nvPr/>
        </p:nvSpPr>
        <p:spPr bwMode="auto">
          <a:xfrm>
            <a:off x="9845569" y="3391379"/>
            <a:ext cx="2110429"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050" i="0" u="none" strike="noStrike" cap="none" normalizeH="0" baseline="0" dirty="0">
                <a:ln>
                  <a:noFill/>
                </a:ln>
                <a:solidFill>
                  <a:schemeClr val="bg1"/>
                </a:solidFill>
                <a:effectLst/>
                <a:latin typeface="Segoe UI Black" panose="020B0A02040204020203" pitchFamily="34" charset="0"/>
                <a:ea typeface="Segoe UI Black" panose="020B0A02040204020203" pitchFamily="34" charset="0"/>
                <a:cs typeface="Segoe UI Semibold" panose="020B0702040204020203" pitchFamily="34" charset="0"/>
              </a:rPr>
              <a:t>User Feedback and </a:t>
            </a:r>
          </a:p>
          <a:p>
            <a:pPr marL="0" marR="0" lvl="0" indent="0" algn="l" defTabSz="914400" rtl="0" eaLnBrk="0" fontAlgn="base" latinLnBrk="0" hangingPunct="0">
              <a:lnSpc>
                <a:spcPct val="100000"/>
              </a:lnSpc>
              <a:spcBef>
                <a:spcPct val="0"/>
              </a:spcBef>
              <a:spcAft>
                <a:spcPct val="0"/>
              </a:spcAft>
              <a:buClrTx/>
              <a:buSzTx/>
              <a:tabLst/>
            </a:pPr>
            <a:r>
              <a:rPr kumimoji="0" lang="en-US" altLang="en-US" sz="1050" i="0" u="none" strike="noStrike" cap="none" normalizeH="0" baseline="0" dirty="0">
                <a:ln>
                  <a:noFill/>
                </a:ln>
                <a:solidFill>
                  <a:schemeClr val="bg1"/>
                </a:solidFill>
                <a:effectLst/>
                <a:latin typeface="Segoe UI Black" panose="020B0A02040204020203" pitchFamily="34" charset="0"/>
                <a:ea typeface="Segoe UI Black" panose="020B0A02040204020203" pitchFamily="34" charset="0"/>
                <a:cs typeface="Segoe UI Semibold" panose="020B0702040204020203" pitchFamily="34" charset="0"/>
              </a:rPr>
              <a:t>Detailed Report: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90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900" dirty="0">
              <a:solidFill>
                <a:schemeClr val="bg1"/>
              </a:solidFill>
              <a:latin typeface="Segoe UI Semibold" panose="020B0702040204020203" pitchFamily="34" charset="0"/>
              <a:cs typeface="Segoe UI Semibold" panose="020B07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000" b="1" dirty="0">
                <a:solidFill>
                  <a:schemeClr val="bg1"/>
                </a:solidFill>
                <a:latin typeface="Segoe UI Semibold" panose="020B0702040204020203" pitchFamily="34" charset="0"/>
                <a:cs typeface="Segoe UI Semibold" panose="020B0702040204020203" pitchFamily="34" charset="0"/>
              </a:rPr>
              <a:t>Feedback &amp; Report</a:t>
            </a:r>
            <a:r>
              <a:rPr lang="en-US" sz="1000" dirty="0">
                <a:solidFill>
                  <a:schemeClr val="bg1"/>
                </a:solidFill>
                <a:latin typeface="Segoe UI Semibold" panose="020B0702040204020203" pitchFamily="34" charset="0"/>
                <a:cs typeface="Segoe UI Semibold" panose="020B0702040204020203" pitchFamily="34" charset="0"/>
              </a:rPr>
              <a:t>: Schedule follow-ups if needed.</a:t>
            </a:r>
            <a:endParaRPr kumimoji="0" lang="en-US" altLang="en-US" sz="1000"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endParaRPr>
          </a:p>
        </p:txBody>
      </p:sp>
      <p:sp>
        <p:nvSpPr>
          <p:cNvPr id="30" name="Arrow: Striped Right 29">
            <a:extLst>
              <a:ext uri="{FF2B5EF4-FFF2-40B4-BE49-F238E27FC236}">
                <a16:creationId xmlns:a16="http://schemas.microsoft.com/office/drawing/2014/main" id="{442C57B7-FE08-454C-6659-52C60E4F6407}"/>
              </a:ext>
            </a:extLst>
          </p:cNvPr>
          <p:cNvSpPr/>
          <p:nvPr/>
        </p:nvSpPr>
        <p:spPr>
          <a:xfrm>
            <a:off x="1071716" y="2410131"/>
            <a:ext cx="1111045" cy="875072"/>
          </a:xfrm>
          <a:prstGeom prst="stripedRightArrow">
            <a:avLst>
              <a:gd name="adj1" fmla="val 56840"/>
              <a:gd name="adj2" fmla="val 59405"/>
            </a:avLst>
          </a:prstGeom>
          <a:solidFill>
            <a:srgbClr val="BB700D"/>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831D420C-2DD7-5239-2C72-1207589D1086}"/>
              </a:ext>
            </a:extLst>
          </p:cNvPr>
          <p:cNvSpPr txBox="1"/>
          <p:nvPr/>
        </p:nvSpPr>
        <p:spPr>
          <a:xfrm>
            <a:off x="1268360" y="2684978"/>
            <a:ext cx="717755" cy="307777"/>
          </a:xfrm>
          <a:prstGeom prst="rect">
            <a:avLst/>
          </a:prstGeom>
          <a:noFill/>
        </p:spPr>
        <p:txBody>
          <a:bodyPr wrap="square" rtlCol="0">
            <a:spAutoFit/>
          </a:bodyPr>
          <a:lstStyle/>
          <a:p>
            <a:r>
              <a:rPr lang="en-US" sz="1400" dirty="0">
                <a:latin typeface="Segoe UI Black" panose="020B0A02040204020203" pitchFamily="34" charset="0"/>
                <a:ea typeface="Segoe UI Black" panose="020B0A02040204020203" pitchFamily="34" charset="0"/>
              </a:rPr>
              <a:t>Step 1</a:t>
            </a:r>
          </a:p>
        </p:txBody>
      </p:sp>
      <p:sp>
        <p:nvSpPr>
          <p:cNvPr id="32" name="Arrow: Striped Right 31">
            <a:extLst>
              <a:ext uri="{FF2B5EF4-FFF2-40B4-BE49-F238E27FC236}">
                <a16:creationId xmlns:a16="http://schemas.microsoft.com/office/drawing/2014/main" id="{A3FACC1A-3F8B-644B-2388-FAA0DC5C1F59}"/>
              </a:ext>
            </a:extLst>
          </p:cNvPr>
          <p:cNvSpPr/>
          <p:nvPr/>
        </p:nvSpPr>
        <p:spPr>
          <a:xfrm>
            <a:off x="3422572" y="2390498"/>
            <a:ext cx="1111045" cy="875072"/>
          </a:xfrm>
          <a:prstGeom prst="stripedRightArrow">
            <a:avLst>
              <a:gd name="adj1" fmla="val 56840"/>
              <a:gd name="adj2" fmla="val 59405"/>
            </a:avLst>
          </a:prstGeom>
          <a:solidFill>
            <a:srgbClr val="BB700D"/>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Striped Right 32">
            <a:extLst>
              <a:ext uri="{FF2B5EF4-FFF2-40B4-BE49-F238E27FC236}">
                <a16:creationId xmlns:a16="http://schemas.microsoft.com/office/drawing/2014/main" id="{C2017C9B-2E87-E2AC-D0C1-B5B4F6118A5D}"/>
              </a:ext>
            </a:extLst>
          </p:cNvPr>
          <p:cNvSpPr/>
          <p:nvPr/>
        </p:nvSpPr>
        <p:spPr>
          <a:xfrm>
            <a:off x="5705925" y="2401330"/>
            <a:ext cx="1111045" cy="875072"/>
          </a:xfrm>
          <a:prstGeom prst="stripedRightArrow">
            <a:avLst>
              <a:gd name="adj1" fmla="val 56840"/>
              <a:gd name="adj2" fmla="val 59405"/>
            </a:avLst>
          </a:prstGeom>
          <a:solidFill>
            <a:srgbClr val="BB700D"/>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Striped Right 33">
            <a:extLst>
              <a:ext uri="{FF2B5EF4-FFF2-40B4-BE49-F238E27FC236}">
                <a16:creationId xmlns:a16="http://schemas.microsoft.com/office/drawing/2014/main" id="{9BD314F7-F8D2-F4F7-FC25-8F60EDD0D87E}"/>
              </a:ext>
            </a:extLst>
          </p:cNvPr>
          <p:cNvSpPr/>
          <p:nvPr/>
        </p:nvSpPr>
        <p:spPr>
          <a:xfrm>
            <a:off x="7955242" y="2390498"/>
            <a:ext cx="1111045" cy="875072"/>
          </a:xfrm>
          <a:prstGeom prst="stripedRightArrow">
            <a:avLst>
              <a:gd name="adj1" fmla="val 56840"/>
              <a:gd name="adj2" fmla="val 59405"/>
            </a:avLst>
          </a:prstGeom>
          <a:solidFill>
            <a:srgbClr val="BB700D"/>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Striped Right 34">
            <a:extLst>
              <a:ext uri="{FF2B5EF4-FFF2-40B4-BE49-F238E27FC236}">
                <a16:creationId xmlns:a16="http://schemas.microsoft.com/office/drawing/2014/main" id="{82710472-44F1-7249-6303-3431D451C334}"/>
              </a:ext>
            </a:extLst>
          </p:cNvPr>
          <p:cNvSpPr/>
          <p:nvPr/>
        </p:nvSpPr>
        <p:spPr>
          <a:xfrm>
            <a:off x="10221577" y="2390498"/>
            <a:ext cx="1111045" cy="875072"/>
          </a:xfrm>
          <a:prstGeom prst="stripedRightArrow">
            <a:avLst>
              <a:gd name="adj1" fmla="val 56840"/>
              <a:gd name="adj2" fmla="val 59405"/>
            </a:avLst>
          </a:prstGeom>
          <a:solidFill>
            <a:srgbClr val="BB700D"/>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0684CE3-EE07-5855-8D77-460F45C15AC7}"/>
              </a:ext>
            </a:extLst>
          </p:cNvPr>
          <p:cNvSpPr txBox="1"/>
          <p:nvPr/>
        </p:nvSpPr>
        <p:spPr>
          <a:xfrm>
            <a:off x="3615650" y="2699693"/>
            <a:ext cx="773532" cy="307777"/>
          </a:xfrm>
          <a:prstGeom prst="rect">
            <a:avLst/>
          </a:prstGeom>
          <a:noFill/>
        </p:spPr>
        <p:txBody>
          <a:bodyPr wrap="square" rtlCol="0">
            <a:spAutoFit/>
          </a:bodyPr>
          <a:lstStyle/>
          <a:p>
            <a:r>
              <a:rPr lang="en-US" sz="1400" dirty="0">
                <a:latin typeface="Segoe UI Black" panose="020B0A02040204020203" pitchFamily="34" charset="0"/>
                <a:ea typeface="Segoe UI Black" panose="020B0A02040204020203" pitchFamily="34" charset="0"/>
              </a:rPr>
              <a:t>Step 2</a:t>
            </a:r>
          </a:p>
        </p:txBody>
      </p:sp>
      <p:sp>
        <p:nvSpPr>
          <p:cNvPr id="37" name="TextBox 36">
            <a:extLst>
              <a:ext uri="{FF2B5EF4-FFF2-40B4-BE49-F238E27FC236}">
                <a16:creationId xmlns:a16="http://schemas.microsoft.com/office/drawing/2014/main" id="{0FF23849-19AA-69FB-0FEF-F95C53299FB8}"/>
              </a:ext>
            </a:extLst>
          </p:cNvPr>
          <p:cNvSpPr txBox="1"/>
          <p:nvPr/>
        </p:nvSpPr>
        <p:spPr>
          <a:xfrm>
            <a:off x="5902569" y="2693778"/>
            <a:ext cx="822696" cy="307777"/>
          </a:xfrm>
          <a:prstGeom prst="rect">
            <a:avLst/>
          </a:prstGeom>
          <a:noFill/>
        </p:spPr>
        <p:txBody>
          <a:bodyPr wrap="square" rtlCol="0">
            <a:spAutoFit/>
          </a:bodyPr>
          <a:lstStyle/>
          <a:p>
            <a:r>
              <a:rPr lang="en-US" sz="1400" dirty="0">
                <a:latin typeface="Segoe UI Black" panose="020B0A02040204020203" pitchFamily="34" charset="0"/>
                <a:ea typeface="Segoe UI Black" panose="020B0A02040204020203" pitchFamily="34" charset="0"/>
              </a:rPr>
              <a:t>Step 3</a:t>
            </a:r>
          </a:p>
        </p:txBody>
      </p:sp>
      <p:sp>
        <p:nvSpPr>
          <p:cNvPr id="38" name="TextBox 37">
            <a:extLst>
              <a:ext uri="{FF2B5EF4-FFF2-40B4-BE49-F238E27FC236}">
                <a16:creationId xmlns:a16="http://schemas.microsoft.com/office/drawing/2014/main" id="{076600BE-2755-F198-6453-D51E52D2824B}"/>
              </a:ext>
            </a:extLst>
          </p:cNvPr>
          <p:cNvSpPr txBox="1"/>
          <p:nvPr/>
        </p:nvSpPr>
        <p:spPr>
          <a:xfrm>
            <a:off x="8151886" y="2684977"/>
            <a:ext cx="914401" cy="307777"/>
          </a:xfrm>
          <a:prstGeom prst="rect">
            <a:avLst/>
          </a:prstGeom>
          <a:noFill/>
        </p:spPr>
        <p:txBody>
          <a:bodyPr wrap="square" rtlCol="0">
            <a:spAutoFit/>
          </a:bodyPr>
          <a:lstStyle/>
          <a:p>
            <a:r>
              <a:rPr lang="en-US" sz="1400" dirty="0">
                <a:latin typeface="Segoe UI Black" panose="020B0A02040204020203" pitchFamily="34" charset="0"/>
                <a:ea typeface="Segoe UI Black" panose="020B0A02040204020203" pitchFamily="34" charset="0"/>
              </a:rPr>
              <a:t>Step 4</a:t>
            </a:r>
          </a:p>
        </p:txBody>
      </p:sp>
      <p:sp>
        <p:nvSpPr>
          <p:cNvPr id="39" name="TextBox 38">
            <a:extLst>
              <a:ext uri="{FF2B5EF4-FFF2-40B4-BE49-F238E27FC236}">
                <a16:creationId xmlns:a16="http://schemas.microsoft.com/office/drawing/2014/main" id="{8D4D5A17-C853-935D-0AED-13F56412C8F5}"/>
              </a:ext>
            </a:extLst>
          </p:cNvPr>
          <p:cNvSpPr txBox="1"/>
          <p:nvPr/>
        </p:nvSpPr>
        <p:spPr>
          <a:xfrm>
            <a:off x="10369060" y="2674145"/>
            <a:ext cx="816077" cy="307777"/>
          </a:xfrm>
          <a:prstGeom prst="rect">
            <a:avLst/>
          </a:prstGeom>
          <a:noFill/>
        </p:spPr>
        <p:txBody>
          <a:bodyPr wrap="square" rtlCol="0">
            <a:spAutoFit/>
          </a:bodyPr>
          <a:lstStyle/>
          <a:p>
            <a:r>
              <a:rPr lang="en-US" sz="1400" dirty="0">
                <a:latin typeface="Segoe UI Black" panose="020B0A02040204020203" pitchFamily="34" charset="0"/>
                <a:ea typeface="Segoe UI Black" panose="020B0A02040204020203" pitchFamily="34" charset="0"/>
              </a:rPr>
              <a:t>Step 5</a:t>
            </a:r>
          </a:p>
        </p:txBody>
      </p:sp>
    </p:spTree>
    <p:extLst>
      <p:ext uri="{BB962C8B-B14F-4D97-AF65-F5344CB8AC3E}">
        <p14:creationId xmlns:p14="http://schemas.microsoft.com/office/powerpoint/2010/main" val="3467815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B4599-779D-591B-AB93-F6FE3E644DA5}"/>
              </a:ext>
            </a:extLst>
          </p:cNvPr>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rPr>
              <a:t>Overview of AstroSage Data</a:t>
            </a:r>
          </a:p>
        </p:txBody>
      </p:sp>
      <p:graphicFrame>
        <p:nvGraphicFramePr>
          <p:cNvPr id="6" name="Content Placeholder 5">
            <a:extLst>
              <a:ext uri="{FF2B5EF4-FFF2-40B4-BE49-F238E27FC236}">
                <a16:creationId xmlns:a16="http://schemas.microsoft.com/office/drawing/2014/main" id="{0078BF23-0D03-1438-0980-444A23DCF168}"/>
              </a:ext>
            </a:extLst>
          </p:cNvPr>
          <p:cNvGraphicFramePr>
            <a:graphicFrameLocks noGrp="1"/>
          </p:cNvGraphicFramePr>
          <p:nvPr>
            <p:ph sz="half" idx="1"/>
            <p:extLst>
              <p:ext uri="{D42A27DB-BD31-4B8C-83A1-F6EECF244321}">
                <p14:modId xmlns:p14="http://schemas.microsoft.com/office/powerpoint/2010/main" val="3192457779"/>
              </p:ext>
            </p:extLst>
          </p:nvPr>
        </p:nvGraphicFramePr>
        <p:xfrm>
          <a:off x="680320" y="2336873"/>
          <a:ext cx="4698358"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a:extLst>
              <a:ext uri="{FF2B5EF4-FFF2-40B4-BE49-F238E27FC236}">
                <a16:creationId xmlns:a16="http://schemas.microsoft.com/office/drawing/2014/main" id="{720E5B3F-3695-C6EC-6D5F-5ED63752E043}"/>
              </a:ext>
            </a:extLst>
          </p:cNvPr>
          <p:cNvSpPr>
            <a:spLocks noGrp="1"/>
          </p:cNvSpPr>
          <p:nvPr>
            <p:ph sz="half" idx="2"/>
          </p:nvPr>
        </p:nvSpPr>
        <p:spPr>
          <a:xfrm>
            <a:off x="5799570" y="2336873"/>
            <a:ext cx="6224252" cy="3886946"/>
          </a:xfrm>
        </p:spPr>
        <p:txBody>
          <a:bodyPr>
            <a:normAutofit/>
          </a:bodyPr>
          <a:lstStyle/>
          <a:p>
            <a:pPr marL="0" indent="0">
              <a:buNone/>
            </a:pPr>
            <a:r>
              <a:rPr lang="en-US" sz="1800" b="1" dirty="0">
                <a:latin typeface="Segoe UI Black" panose="020B0A02040204020203" pitchFamily="34" charset="0"/>
                <a:ea typeface="Segoe UI Black" panose="020B0A02040204020203" pitchFamily="34" charset="0"/>
                <a:cs typeface="Segoe UI Semibold" panose="020B0702040204020203" pitchFamily="34" charset="0"/>
              </a:rPr>
              <a:t>Dataset Overview</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Columns</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37 (e.g., id, user, </a:t>
            </a:r>
            <a:r>
              <a:rPr lang="en-US" sz="1600" dirty="0" err="1">
                <a:latin typeface="Segoe UI Semibold" panose="020B0702040204020203" pitchFamily="34" charset="0"/>
                <a:cs typeface="Segoe UI Semibold" panose="020B0702040204020203" pitchFamily="34" charset="0"/>
              </a:rPr>
              <a:t>chatStatus</a:t>
            </a:r>
            <a:r>
              <a:rPr lang="en-US" sz="1600" dirty="0">
                <a:latin typeface="Segoe UI Semibold" panose="020B0702040204020203" pitchFamily="34" charset="0"/>
                <a:cs typeface="Segoe UI Semibold" panose="020B0702040204020203" pitchFamily="34" charset="0"/>
              </a:rPr>
              <a:t>, guru, amount, rating).</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Categorical Columns</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15 (e.g., </a:t>
            </a:r>
            <a:r>
              <a:rPr lang="en-US" sz="1600" dirty="0" err="1">
                <a:latin typeface="Segoe UI Semibold" panose="020B0702040204020203" pitchFamily="34" charset="0"/>
                <a:cs typeface="Segoe UI Semibold" panose="020B0702040204020203" pitchFamily="34" charset="0"/>
              </a:rPr>
              <a:t>chatStatus</a:t>
            </a:r>
            <a:r>
              <a:rPr lang="en-US" sz="1600" dirty="0">
                <a:latin typeface="Segoe UI Semibold" panose="020B0702040204020203" pitchFamily="34" charset="0"/>
                <a:cs typeface="Segoe UI Semibold" panose="020B0702040204020203" pitchFamily="34" charset="0"/>
              </a:rPr>
              <a:t>, </a:t>
            </a:r>
            <a:r>
              <a:rPr lang="en-US" sz="1600" dirty="0" err="1">
                <a:latin typeface="Segoe UI Semibold" panose="020B0702040204020203" pitchFamily="34" charset="0"/>
                <a:cs typeface="Segoe UI Semibold" panose="020B0702040204020203" pitchFamily="34" charset="0"/>
              </a:rPr>
              <a:t>consultationType</a:t>
            </a:r>
            <a:r>
              <a:rPr lang="en-US" sz="1600" dirty="0">
                <a:latin typeface="Segoe UI Semibold" panose="020B0702040204020203" pitchFamily="34" charset="0"/>
                <a:cs typeface="Segoe UI Semibold" panose="020B0702040204020203" pitchFamily="34" charset="0"/>
              </a:rPr>
              <a:t>, </a:t>
            </a:r>
            <a:r>
              <a:rPr lang="en-US" sz="1600" dirty="0" err="1">
                <a:latin typeface="Segoe UI Semibold" panose="020B0702040204020203" pitchFamily="34" charset="0"/>
                <a:cs typeface="Segoe UI Semibold" panose="020B0702040204020203" pitchFamily="34" charset="0"/>
              </a:rPr>
              <a:t>refundStatus</a:t>
            </a:r>
            <a:r>
              <a:rPr lang="en-US" sz="1600" dirty="0">
                <a:latin typeface="Segoe UI Semibold" panose="020B0702040204020203" pitchFamily="34" charset="0"/>
                <a:cs typeface="Segoe UI Semibold" panose="020B0702040204020203" pitchFamily="34" charset="0"/>
              </a:rPr>
              <a:t>, region, rating).</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Rows</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28,027 consultations.</a:t>
            </a:r>
          </a:p>
          <a:p>
            <a:pPr marL="0" indent="0">
              <a:buNone/>
            </a:pPr>
            <a:endParaRPr lang="en-US" sz="1600" dirty="0">
              <a:latin typeface="Segoe UI Semibold" panose="020B0702040204020203" pitchFamily="34" charset="0"/>
              <a:cs typeface="Segoe UI Semibold" panose="020B0702040204020203" pitchFamily="34" charset="0"/>
            </a:endParaRPr>
          </a:p>
        </p:txBody>
      </p:sp>
      <p:pic>
        <p:nvPicPr>
          <p:cNvPr id="8" name="Graphic 7" descr="Money with solid fill">
            <a:extLst>
              <a:ext uri="{FF2B5EF4-FFF2-40B4-BE49-F238E27FC236}">
                <a16:creationId xmlns:a16="http://schemas.microsoft.com/office/drawing/2014/main" id="{D24CE527-E099-095D-BF7B-04C030741E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6244" y="2698953"/>
            <a:ext cx="730047" cy="730047"/>
          </a:xfrm>
          <a:prstGeom prst="rect">
            <a:avLst/>
          </a:prstGeom>
        </p:spPr>
      </p:pic>
      <p:pic>
        <p:nvPicPr>
          <p:cNvPr id="10" name="Graphic 9" descr="Call center with solid fill">
            <a:extLst>
              <a:ext uri="{FF2B5EF4-FFF2-40B4-BE49-F238E27FC236}">
                <a16:creationId xmlns:a16="http://schemas.microsoft.com/office/drawing/2014/main" id="{41EDA6CB-D007-215E-C676-FD36C5F6B19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01212" y="3791080"/>
            <a:ext cx="668594" cy="668594"/>
          </a:xfrm>
          <a:prstGeom prst="rect">
            <a:avLst/>
          </a:prstGeom>
        </p:spPr>
      </p:pic>
      <p:pic>
        <p:nvPicPr>
          <p:cNvPr id="12" name="Graphic 11" descr="Customer review with solid fill">
            <a:extLst>
              <a:ext uri="{FF2B5EF4-FFF2-40B4-BE49-F238E27FC236}">
                <a16:creationId xmlns:a16="http://schemas.microsoft.com/office/drawing/2014/main" id="{6D6CF722-0572-5385-6BA6-6A3E057F8FC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6244" y="4883207"/>
            <a:ext cx="710510" cy="710510"/>
          </a:xfrm>
          <a:prstGeom prst="rect">
            <a:avLst/>
          </a:prstGeom>
        </p:spPr>
      </p:pic>
    </p:spTree>
    <p:extLst>
      <p:ext uri="{BB962C8B-B14F-4D97-AF65-F5344CB8AC3E}">
        <p14:creationId xmlns:p14="http://schemas.microsoft.com/office/powerpoint/2010/main" val="3785557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D47BA51-E0FD-DFFE-5303-ED4648D04322}"/>
              </a:ext>
            </a:extLst>
          </p:cNvPr>
          <p:cNvSpPr>
            <a:spLocks noGrp="1"/>
          </p:cNvSpPr>
          <p:nvPr>
            <p:ph type="title"/>
          </p:nvPr>
        </p:nvSpPr>
        <p:spPr/>
        <p:txBody>
          <a:bodyPr/>
          <a:lstStyle/>
          <a:p>
            <a:r>
              <a:rPr lang="en-IN" sz="3600" b="1" dirty="0">
                <a:latin typeface="Segoe UI Black" panose="020B0A02040204020203" pitchFamily="34" charset="0"/>
                <a:ea typeface="Segoe UI Black" panose="020B0A02040204020203" pitchFamily="34" charset="0"/>
              </a:rPr>
              <a:t>Data Cleaning &amp; Preprocessing </a:t>
            </a:r>
            <a:endParaRPr lang="en-US" dirty="0">
              <a:latin typeface="Segoe UI Black" panose="020B0A02040204020203" pitchFamily="34" charset="0"/>
              <a:ea typeface="Segoe UI Black" panose="020B0A02040204020203" pitchFamily="34" charset="0"/>
            </a:endParaRPr>
          </a:p>
        </p:txBody>
      </p:sp>
      <p:sp>
        <p:nvSpPr>
          <p:cNvPr id="10" name="Rectangle 1">
            <a:extLst>
              <a:ext uri="{FF2B5EF4-FFF2-40B4-BE49-F238E27FC236}">
                <a16:creationId xmlns:a16="http://schemas.microsoft.com/office/drawing/2014/main" id="{810A1F02-CBEA-A124-3252-E281AF4734A1}"/>
              </a:ext>
            </a:extLst>
          </p:cNvPr>
          <p:cNvSpPr>
            <a:spLocks noChangeArrowheads="1"/>
          </p:cNvSpPr>
          <p:nvPr/>
        </p:nvSpPr>
        <p:spPr bwMode="auto">
          <a:xfrm>
            <a:off x="0"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7453834A-4ACB-D75F-7569-8906D842D826}"/>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32384B28-26EE-7B2C-EC62-A289F6D67480}"/>
              </a:ext>
            </a:extLst>
          </p:cNvPr>
          <p:cNvSpPr>
            <a:spLocks noChangeArrowheads="1"/>
          </p:cNvSpPr>
          <p:nvPr/>
        </p:nvSpPr>
        <p:spPr bwMode="auto">
          <a:xfrm>
            <a:off x="0"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3400837E-6FC0-ADCD-F617-A4731486BD0F}"/>
              </a:ext>
            </a:extLst>
          </p:cNvPr>
          <p:cNvSpPr>
            <a:spLocks noChangeArrowheads="1"/>
          </p:cNvSpPr>
          <p:nvPr/>
        </p:nvSpPr>
        <p:spPr bwMode="auto">
          <a:xfrm>
            <a:off x="0"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FD7BE1F6-B13D-2066-2236-64E6B4C2EE19}"/>
              </a:ext>
            </a:extLst>
          </p:cNvPr>
          <p:cNvSpPr>
            <a:spLocks noChangeArrowheads="1"/>
          </p:cNvSpPr>
          <p:nvPr/>
        </p:nvSpPr>
        <p:spPr bwMode="auto">
          <a:xfrm>
            <a:off x="0"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6">
            <a:extLst>
              <a:ext uri="{FF2B5EF4-FFF2-40B4-BE49-F238E27FC236}">
                <a16:creationId xmlns:a16="http://schemas.microsoft.com/office/drawing/2014/main" id="{51A1045E-0222-AD42-9B61-A6E9E8B9861D}"/>
              </a:ext>
            </a:extLst>
          </p:cNvPr>
          <p:cNvSpPr>
            <a:spLocks noChangeArrowheads="1"/>
          </p:cNvSpPr>
          <p:nvPr/>
        </p:nvSpPr>
        <p:spPr bwMode="auto">
          <a:xfrm>
            <a:off x="0"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7">
            <a:extLst>
              <a:ext uri="{FF2B5EF4-FFF2-40B4-BE49-F238E27FC236}">
                <a16:creationId xmlns:a16="http://schemas.microsoft.com/office/drawing/2014/main" id="{EFA3416E-3E4A-1291-96A9-744FA4C959C8}"/>
              </a:ext>
            </a:extLst>
          </p:cNvPr>
          <p:cNvSpPr>
            <a:spLocks noChangeArrowheads="1"/>
          </p:cNvSpPr>
          <p:nvPr/>
        </p:nvSpPr>
        <p:spPr bwMode="auto">
          <a:xfrm>
            <a:off x="0"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8">
            <a:extLst>
              <a:ext uri="{FF2B5EF4-FFF2-40B4-BE49-F238E27FC236}">
                <a16:creationId xmlns:a16="http://schemas.microsoft.com/office/drawing/2014/main" id="{031601F1-4FDD-628B-6668-137E60D77EF1}"/>
              </a:ext>
            </a:extLst>
          </p:cNvPr>
          <p:cNvSpPr>
            <a:spLocks noChangeArrowheads="1"/>
          </p:cNvSpPr>
          <p:nvPr/>
        </p:nvSpPr>
        <p:spPr bwMode="auto">
          <a:xfrm>
            <a:off x="0"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9" name="Picture 18" descr="A computer folder with a broom and files&#10;&#10;Description automatically generated with medium confidence">
            <a:extLst>
              <a:ext uri="{FF2B5EF4-FFF2-40B4-BE49-F238E27FC236}">
                <a16:creationId xmlns:a16="http://schemas.microsoft.com/office/drawing/2014/main" id="{78574591-218E-74DA-8E39-B91E72B9D2FC}"/>
              </a:ext>
            </a:extLst>
          </p:cNvPr>
          <p:cNvPicPr>
            <a:picLocks noChangeAspect="1"/>
          </p:cNvPicPr>
          <p:nvPr/>
        </p:nvPicPr>
        <p:blipFill>
          <a:blip r:embed="rId2" cstate="screen">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a:ext>
            </a:extLst>
          </a:blip>
          <a:stretch>
            <a:fillRect/>
          </a:stretch>
        </p:blipFill>
        <p:spPr>
          <a:xfrm>
            <a:off x="7376651" y="2280519"/>
            <a:ext cx="4469325" cy="4469325"/>
          </a:xfrm>
          <a:prstGeom prst="rect">
            <a:avLst/>
          </a:prstGeom>
          <a:ln>
            <a:noFill/>
          </a:ln>
        </p:spPr>
      </p:pic>
      <p:sp>
        <p:nvSpPr>
          <p:cNvPr id="4" name="Rectangle 2">
            <a:extLst>
              <a:ext uri="{FF2B5EF4-FFF2-40B4-BE49-F238E27FC236}">
                <a16:creationId xmlns:a16="http://schemas.microsoft.com/office/drawing/2014/main" id="{0AF999CD-CC83-642B-2E84-44CF9CA41319}"/>
              </a:ext>
            </a:extLst>
          </p:cNvPr>
          <p:cNvSpPr>
            <a:spLocks noChangeArrowheads="1"/>
          </p:cNvSpPr>
          <p:nvPr/>
        </p:nvSpPr>
        <p:spPr bwMode="auto">
          <a:xfrm>
            <a:off x="680321" y="2102123"/>
            <a:ext cx="6408737"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latin typeface="Segoe UI Black" panose="020B0A02040204020203" pitchFamily="34" charset="0"/>
                <a:ea typeface="Segoe UI Black" panose="020B0A02040204020203" pitchFamily="34" charset="0"/>
                <a:cs typeface="Segoe UI Semibold" panose="020B0702040204020203" pitchFamily="34" charset="0"/>
              </a:rPr>
              <a:t>Data Cleaning &amp; Optimization</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Formatting</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a:t>
            </a:r>
            <a:r>
              <a:rPr lang="en-US" sz="1600" dirty="0" err="1">
                <a:latin typeface="Segoe UI Semibold" panose="020B0702040204020203" pitchFamily="34" charset="0"/>
                <a:cs typeface="Segoe UI Semibold" panose="020B0702040204020203" pitchFamily="34" charset="0"/>
              </a:rPr>
              <a:t>CreatedAt</a:t>
            </a:r>
            <a:r>
              <a:rPr lang="en-US" sz="1600" dirty="0">
                <a:latin typeface="Segoe UI Semibold" panose="020B0702040204020203" pitchFamily="34" charset="0"/>
                <a:cs typeface="Segoe UI Semibold" panose="020B0702040204020203" pitchFamily="34" charset="0"/>
              </a:rPr>
              <a:t>" to datetime; added month column.</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Optimization</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Removed static data (e.g., "</a:t>
            </a:r>
            <a:r>
              <a:rPr lang="en-US" sz="1600" dirty="0" err="1">
                <a:latin typeface="Segoe UI Semibold" panose="020B0702040204020203" pitchFamily="34" charset="0"/>
                <a:cs typeface="Segoe UI Semibold" panose="020B0702040204020203" pitchFamily="34" charset="0"/>
              </a:rPr>
              <a:t>TimeDuration</a:t>
            </a:r>
            <a:r>
              <a:rPr lang="en-US" sz="1600" dirty="0">
                <a:latin typeface="Segoe UI Semibold" panose="020B0702040204020203" pitchFamily="34" charset="0"/>
                <a:cs typeface="Segoe UI Semibold" panose="020B0702040204020203" pitchFamily="34" charset="0"/>
              </a:rPr>
              <a:t>").</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Consistency</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Cleaned "</a:t>
            </a:r>
            <a:r>
              <a:rPr lang="en-US" sz="1600" dirty="0" err="1">
                <a:latin typeface="Segoe UI Semibold" panose="020B0702040204020203" pitchFamily="34" charset="0"/>
                <a:cs typeface="Segoe UI Semibold" panose="020B0702040204020203" pitchFamily="34" charset="0"/>
              </a:rPr>
              <a:t>chatStartTime</a:t>
            </a:r>
            <a:r>
              <a:rPr lang="en-US" sz="1600" dirty="0">
                <a:latin typeface="Segoe UI Semibold" panose="020B0702040204020203" pitchFamily="34" charset="0"/>
                <a:cs typeface="Segoe UI Semibold" panose="020B0702040204020203" pitchFamily="34" charset="0"/>
              </a:rPr>
              <a:t>" and "</a:t>
            </a:r>
            <a:r>
              <a:rPr lang="en-US" sz="1600" dirty="0" err="1">
                <a:latin typeface="Segoe UI Semibold" panose="020B0702040204020203" pitchFamily="34" charset="0"/>
                <a:cs typeface="Segoe UI Semibold" panose="020B0702040204020203" pitchFamily="34" charset="0"/>
              </a:rPr>
              <a:t>chatEndTime</a:t>
            </a:r>
            <a:r>
              <a:rPr lang="en-US" sz="1600" dirty="0">
                <a:latin typeface="Segoe UI Semibold" panose="020B0702040204020203" pitchFamily="34" charset="0"/>
                <a:cs typeface="Segoe UI Semibold" panose="020B0702040204020203" pitchFamily="34" charset="0"/>
              </a:rPr>
              <a:t>".</a:t>
            </a:r>
          </a:p>
          <a:p>
            <a:endParaRPr lang="en-US" sz="1600" dirty="0">
              <a:latin typeface="Segoe UI Semibold" panose="020B0702040204020203" pitchFamily="34" charset="0"/>
              <a:cs typeface="Segoe UI Semibold" panose="020B0702040204020203" pitchFamily="34" charset="0"/>
            </a:endParaRPr>
          </a:p>
          <a:p>
            <a:r>
              <a:rPr lang="en-US" b="1" dirty="0">
                <a:latin typeface="Segoe UI Black" panose="020B0A02040204020203" pitchFamily="34" charset="0"/>
                <a:ea typeface="Segoe UI Black" panose="020B0A02040204020203" pitchFamily="34" charset="0"/>
                <a:cs typeface="Segoe UI Semibold" panose="020B0702040204020203" pitchFamily="34" charset="0"/>
              </a:rPr>
              <a:t>Analysis &amp; Insights</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Data Use</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Time series and performance insights.</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Actionable Insights</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Key points for growth.</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Dashboard</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Pivot tables, lookups, and charts.</a:t>
            </a:r>
          </a:p>
          <a:p>
            <a:endParaRPr lang="en-US" sz="1600" dirty="0">
              <a:latin typeface="Segoe UI Semibold" panose="020B0702040204020203" pitchFamily="34" charset="0"/>
              <a:cs typeface="Segoe UI Semibold" panose="020B0702040204020203" pitchFamily="34" charset="0"/>
            </a:endParaRPr>
          </a:p>
          <a:p>
            <a:r>
              <a:rPr lang="en-US" b="1" dirty="0">
                <a:latin typeface="Segoe UI Black" panose="020B0A02040204020203" pitchFamily="34" charset="0"/>
                <a:ea typeface="Segoe UI Black" panose="020B0A02040204020203" pitchFamily="34" charset="0"/>
                <a:cs typeface="Segoe UI Semibold" panose="020B0702040204020203" pitchFamily="34" charset="0"/>
              </a:rPr>
              <a:t>Investment Analysis</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Rs 1 Crore</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Allocated for growth.</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498886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7C5B0FDA-8FE0-3C19-9CE5-9CB56B24AE15}"/>
              </a:ext>
            </a:extLst>
          </p:cNvPr>
          <p:cNvSpPr>
            <a:spLocks noGrp="1" noChangeArrowheads="1"/>
          </p:cNvSpPr>
          <p:nvPr>
            <p:ph type="title"/>
          </p:nvPr>
        </p:nvSpPr>
        <p:spPr bwMode="auto">
          <a:xfrm>
            <a:off x="680321" y="693533"/>
            <a:ext cx="632897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rPr>
              <a:t>Daily Call Volume Analysis</a:t>
            </a:r>
            <a:r>
              <a:rPr kumimoji="0" lang="en-US" altLang="en-US" b="0"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5F285601-6F5F-8019-DCF8-B624AF6FEB86}"/>
              </a:ext>
            </a:extLst>
          </p:cNvPr>
          <p:cNvSpPr>
            <a:spLocks noChangeArrowheads="1"/>
          </p:cNvSpPr>
          <p:nvPr/>
        </p:nvSpPr>
        <p:spPr bwMode="auto">
          <a:xfrm>
            <a:off x="246581" y="2459504"/>
            <a:ext cx="555522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
                <a:schemeClr val="tx1"/>
              </a:buClr>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cs typeface="Segoe UI Semibold" panose="020B0702040204020203" pitchFamily="34" charset="0"/>
              </a:rPr>
              <a:t>Declining Call Volumes</a:t>
            </a:r>
            <a:r>
              <a:rPr kumimoji="0" lang="en-US" altLang="en-US" sz="1600" b="0"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Gradual drop in daily call volumes (trendline).</a:t>
            </a:r>
            <a:r>
              <a:rPr kumimoji="0" lang="en-US" altLang="en-US" sz="16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1"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a:p>
            <a:pPr marL="285750" marR="0" lvl="0" indent="-285750" algn="l" defTabSz="914400" rtl="0" eaLnBrk="0" fontAlgn="base" latinLnBrk="0" hangingPunct="0">
              <a:lnSpc>
                <a:spcPct val="100000"/>
              </a:lnSpc>
              <a:spcBef>
                <a:spcPct val="0"/>
              </a:spcBef>
              <a:spcAft>
                <a:spcPct val="0"/>
              </a:spcAft>
              <a:buClr>
                <a:schemeClr val="tx1"/>
              </a:buClr>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cs typeface="Segoe UI Semibold" panose="020B0702040204020203" pitchFamily="34" charset="0"/>
              </a:rPr>
              <a:t>Revenue Impact</a:t>
            </a:r>
            <a:r>
              <a:rPr kumimoji="0" lang="en-US" altLang="en-US" sz="1600" b="0"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cs typeface="Segoe UI Semibold" panose="020B0702040204020203" pitchFamily="34" charset="0"/>
              </a:rPr>
              <a:t>:</a:t>
            </a:r>
            <a:r>
              <a:rPr lang="en-US" alt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Decline directly affects revenue.</a:t>
            </a:r>
          </a:p>
          <a:p>
            <a:pPr marL="285750" marR="0" lvl="0" indent="-285750" algn="l" defTabSz="914400" rtl="0" eaLnBrk="0" fontAlgn="base" latinLnBrk="0" hangingPunct="0">
              <a:lnSpc>
                <a:spcPct val="100000"/>
              </a:lnSpc>
              <a:spcBef>
                <a:spcPct val="0"/>
              </a:spcBef>
              <a:spcAft>
                <a:spcPct val="0"/>
              </a:spcAft>
              <a:buClr>
                <a:schemeClr val="tx1"/>
              </a:buClr>
              <a:buSzTx/>
              <a:buFont typeface="Arial" panose="020B0604020202020204" pitchFamily="34" charset="0"/>
              <a:buChar char="•"/>
              <a:tabLst/>
            </a:pPr>
            <a:endParaRPr lang="en-US" altLang="en-US" sz="1600" dirty="0">
              <a:latin typeface="Segoe UI Semibold" panose="020B0702040204020203" pitchFamily="34" charset="0"/>
              <a:cs typeface="Segoe UI Semibold" panose="020B0702040204020203" pitchFamily="34" charset="0"/>
            </a:endParaRPr>
          </a:p>
          <a:p>
            <a:pPr marL="285750" marR="0" lvl="0" indent="-285750" algn="l" defTabSz="914400" rtl="0" eaLnBrk="0" fontAlgn="base" latinLnBrk="0" hangingPunct="0">
              <a:lnSpc>
                <a:spcPct val="100000"/>
              </a:lnSpc>
              <a:spcBef>
                <a:spcPct val="0"/>
              </a:spcBef>
              <a:spcAft>
                <a:spcPct val="0"/>
              </a:spcAft>
              <a:buClr>
                <a:schemeClr val="tx1"/>
              </a:buClr>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cs typeface="Segoe UI Semibold" panose="020B0702040204020203" pitchFamily="34" charset="0"/>
              </a:rPr>
              <a:t>Cause of Decline</a:t>
            </a:r>
            <a:r>
              <a:rPr kumimoji="0" lang="en-US" altLang="en-US" sz="1600" b="0"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58.74% of calls are failed/incomplete, worsening the issue.</a:t>
            </a:r>
            <a:endParaRPr lang="en-US" altLang="en-US" sz="1600" dirty="0">
              <a:latin typeface="Segoe UI Semibold" panose="020B0702040204020203" pitchFamily="34" charset="0"/>
              <a:cs typeface="Segoe UI Semibold" panose="020B0702040204020203" pitchFamily="34" charset="0"/>
            </a:endParaRPr>
          </a:p>
        </p:txBody>
      </p:sp>
      <p:pic>
        <p:nvPicPr>
          <p:cNvPr id="3" name="Picture 2">
            <a:extLst>
              <a:ext uri="{FF2B5EF4-FFF2-40B4-BE49-F238E27FC236}">
                <a16:creationId xmlns:a16="http://schemas.microsoft.com/office/drawing/2014/main" id="{8ACD0496-E900-A464-453D-9354F87CA9C9}"/>
              </a:ext>
            </a:extLst>
          </p:cNvPr>
          <p:cNvPicPr>
            <a:picLocks noChangeAspect="1"/>
          </p:cNvPicPr>
          <p:nvPr/>
        </p:nvPicPr>
        <p:blipFill>
          <a:blip r:embed="rId2"/>
          <a:stretch>
            <a:fillRect/>
          </a:stretch>
        </p:blipFill>
        <p:spPr>
          <a:xfrm>
            <a:off x="5749822" y="2336393"/>
            <a:ext cx="6195597" cy="3558848"/>
          </a:xfrm>
          <a:prstGeom prst="rect">
            <a:avLst/>
          </a:prstGeom>
        </p:spPr>
      </p:pic>
    </p:spTree>
    <p:extLst>
      <p:ext uri="{BB962C8B-B14F-4D97-AF65-F5344CB8AC3E}">
        <p14:creationId xmlns:p14="http://schemas.microsoft.com/office/powerpoint/2010/main" val="1623911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13BF428D-C79D-AE9E-ED4B-077620143F8F}"/>
              </a:ext>
            </a:extLst>
          </p:cNvPr>
          <p:cNvSpPr>
            <a:spLocks noGrp="1" noChangeArrowheads="1"/>
          </p:cNvSpPr>
          <p:nvPr>
            <p:ph type="title"/>
          </p:nvPr>
        </p:nvSpPr>
        <p:spPr bwMode="auto">
          <a:xfrm>
            <a:off x="680321" y="693533"/>
            <a:ext cx="783259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rPr>
              <a:t>Revenue Breakdown by Category</a:t>
            </a:r>
            <a:r>
              <a:rPr kumimoji="0" lang="en-US" altLang="en-US" b="0"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46F6B270-C5F5-0736-4F50-BB5F51CEDB74}"/>
              </a:ext>
            </a:extLst>
          </p:cNvPr>
          <p:cNvSpPr txBox="1"/>
          <p:nvPr/>
        </p:nvSpPr>
        <p:spPr>
          <a:xfrm>
            <a:off x="680321" y="2071039"/>
            <a:ext cx="5425624" cy="3139321"/>
          </a:xfrm>
          <a:prstGeom prst="rect">
            <a:avLst/>
          </a:prstGeom>
          <a:noFill/>
        </p:spPr>
        <p:txBody>
          <a:bodyPr wrap="square" rtlCol="0">
            <a:spAutoFit/>
          </a:bodyPr>
          <a:lstStyle/>
          <a:p>
            <a:r>
              <a:rPr lang="en-US" b="1" dirty="0">
                <a:latin typeface="Segoe UI Black" panose="020B0A02040204020203" pitchFamily="34" charset="0"/>
                <a:ea typeface="Segoe UI Black" panose="020B0A02040204020203" pitchFamily="34" charset="0"/>
                <a:cs typeface="Segoe UI Semibold" panose="020B0702040204020203" pitchFamily="34" charset="0"/>
              </a:rPr>
              <a:t>Activity vs. Revenue</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Volume</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19,514 chats &amp; 8,508 calls.</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Revenue</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₹45,495 (chats) vs. ₹168,442 (calls).</a:t>
            </a:r>
          </a:p>
          <a:p>
            <a:pPr>
              <a:buFont typeface="Arial" panose="020B0604020202020204" pitchFamily="34" charset="0"/>
              <a:buChar char="•"/>
            </a:pPr>
            <a:endParaRPr lang="en-US" sz="1600" dirty="0">
              <a:latin typeface="Segoe UI Semibold" panose="020B0702040204020203" pitchFamily="34" charset="0"/>
              <a:cs typeface="Segoe UI Semibold" panose="020B0702040204020203" pitchFamily="34" charset="0"/>
            </a:endParaRPr>
          </a:p>
          <a:p>
            <a:r>
              <a:rPr lang="en-US" b="1" dirty="0">
                <a:latin typeface="Segoe UI Black" panose="020B0A02040204020203" pitchFamily="34" charset="0"/>
                <a:ea typeface="Segoe UI Black" panose="020B0A02040204020203" pitchFamily="34" charset="0"/>
                <a:cs typeface="Segoe UI Semibold" panose="020B0702040204020203" pitchFamily="34" charset="0"/>
              </a:rPr>
              <a:t>Resource Utilization</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Free Chats</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Strain resources.</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AI Chatbot</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Optimize &amp; attract customers.</a:t>
            </a:r>
          </a:p>
          <a:p>
            <a:endParaRPr lang="en-US" sz="1600" dirty="0">
              <a:latin typeface="Segoe UI Semibold" panose="020B0702040204020203" pitchFamily="34" charset="0"/>
              <a:cs typeface="Segoe UI Semibold" panose="020B0702040204020203" pitchFamily="34" charset="0"/>
            </a:endParaRPr>
          </a:p>
          <a:p>
            <a:r>
              <a:rPr lang="en-US" b="1" dirty="0">
                <a:latin typeface="Segoe UI Black" panose="020B0A02040204020203" pitchFamily="34" charset="0"/>
                <a:ea typeface="Segoe UI Black" panose="020B0A02040204020203" pitchFamily="34" charset="0"/>
                <a:cs typeface="Segoe UI Semibold" panose="020B0702040204020203" pitchFamily="34" charset="0"/>
              </a:rPr>
              <a:t>Recommendations</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Enhance Chat</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Add horoscopes, follow-ups, and document sharing.</a:t>
            </a:r>
          </a:p>
          <a:p>
            <a:endParaRPr lang="en-US" sz="1600" dirty="0">
              <a:latin typeface="Segoe UI Semibold" panose="020B0702040204020203" pitchFamily="34" charset="0"/>
              <a:cs typeface="Segoe UI Semibold" panose="020B0702040204020203" pitchFamily="34" charset="0"/>
            </a:endParaRPr>
          </a:p>
        </p:txBody>
      </p:sp>
      <p:pic>
        <p:nvPicPr>
          <p:cNvPr id="7" name="Picture 6">
            <a:extLst>
              <a:ext uri="{FF2B5EF4-FFF2-40B4-BE49-F238E27FC236}">
                <a16:creationId xmlns:a16="http://schemas.microsoft.com/office/drawing/2014/main" id="{AEE49BFD-1DCF-2F8A-3678-F1476101E5C1}"/>
              </a:ext>
            </a:extLst>
          </p:cNvPr>
          <p:cNvPicPr>
            <a:picLocks noChangeAspect="1"/>
          </p:cNvPicPr>
          <p:nvPr/>
        </p:nvPicPr>
        <p:blipFill>
          <a:blip r:embed="rId2"/>
          <a:stretch>
            <a:fillRect/>
          </a:stretch>
        </p:blipFill>
        <p:spPr>
          <a:xfrm>
            <a:off x="6096000" y="2730687"/>
            <a:ext cx="5784966" cy="3355480"/>
          </a:xfrm>
          <a:prstGeom prst="rect">
            <a:avLst/>
          </a:prstGeom>
        </p:spPr>
      </p:pic>
    </p:spTree>
    <p:extLst>
      <p:ext uri="{BB962C8B-B14F-4D97-AF65-F5344CB8AC3E}">
        <p14:creationId xmlns:p14="http://schemas.microsoft.com/office/powerpoint/2010/main" val="1829997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00B5129-DC21-E45E-D4B5-42AF333CA1FC}"/>
              </a:ext>
            </a:extLst>
          </p:cNvPr>
          <p:cNvSpPr>
            <a:spLocks noGrp="1" noChangeArrowheads="1"/>
          </p:cNvSpPr>
          <p:nvPr>
            <p:ph type="title"/>
          </p:nvPr>
        </p:nvSpPr>
        <p:spPr bwMode="auto">
          <a:xfrm>
            <a:off x="680321" y="693533"/>
            <a:ext cx="896271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rPr>
              <a:t>Peak Call Hours &amp; Agent Optimization</a:t>
            </a:r>
            <a:r>
              <a:rPr kumimoji="0" lang="en-US" altLang="en-US" b="0" i="0" u="none" strike="noStrike" cap="none" normalizeH="0" baseline="0" dirty="0">
                <a:ln>
                  <a:noFill/>
                </a:ln>
                <a:solidFill>
                  <a:schemeClr val="tx1"/>
                </a:solidFill>
                <a:effectLst/>
                <a:latin typeface="Segoe UI Black" panose="020B0A02040204020203" pitchFamily="34" charset="0"/>
                <a:ea typeface="Segoe UI Black" panose="020B0A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3E74A0AD-085B-8668-3956-CE5D4DC652C5}"/>
              </a:ext>
            </a:extLst>
          </p:cNvPr>
          <p:cNvSpPr txBox="1"/>
          <p:nvPr/>
        </p:nvSpPr>
        <p:spPr>
          <a:xfrm>
            <a:off x="680321" y="2106618"/>
            <a:ext cx="5415679" cy="2890984"/>
          </a:xfrm>
          <a:prstGeom prst="rect">
            <a:avLst/>
          </a:prstGeom>
          <a:noFill/>
        </p:spPr>
        <p:txBody>
          <a:bodyPr wrap="square" rtlCol="0">
            <a:spAutoFit/>
          </a:bodyPr>
          <a:lstStyle/>
          <a:p>
            <a:r>
              <a:rPr lang="en-US" b="1" dirty="0">
                <a:latin typeface="Segoe UI Black" panose="020B0A02040204020203" pitchFamily="34" charset="0"/>
                <a:ea typeface="Segoe UI Black" panose="020B0A02040204020203" pitchFamily="34" charset="0"/>
                <a:cs typeface="Segoe UI Semibold" panose="020B0702040204020203" pitchFamily="34" charset="0"/>
              </a:rPr>
              <a:t>Call Volume Distribution</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Peak Hours</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5 AM - 5 PM (79.92% of volume).</a:t>
            </a:r>
          </a:p>
          <a:p>
            <a:pPr>
              <a:buFont typeface="Arial" panose="020B0604020202020204" pitchFamily="34" charset="0"/>
              <a:buChar char="•"/>
            </a:pPr>
            <a:endParaRPr lang="en-US" sz="1600" dirty="0">
              <a:latin typeface="Segoe UI Semibold" panose="020B0702040204020203" pitchFamily="34" charset="0"/>
              <a:cs typeface="Segoe UI Semibold" panose="020B0702040204020203" pitchFamily="34" charset="0"/>
            </a:endParaRPr>
          </a:p>
          <a:p>
            <a:r>
              <a:rPr lang="en-US" b="1" dirty="0">
                <a:latin typeface="Segoe UI Black" panose="020B0A02040204020203" pitchFamily="34" charset="0"/>
                <a:ea typeface="Segoe UI Black" panose="020B0A02040204020203" pitchFamily="34" charset="0"/>
                <a:cs typeface="Segoe UI Semibold" panose="020B0702040204020203" pitchFamily="34" charset="0"/>
              </a:rPr>
              <a:t>Agent Shift Optimization</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Optimize Shifts</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Assign experienced agents during peaks.</a:t>
            </a:r>
          </a:p>
          <a:p>
            <a:endParaRPr lang="en-US" sz="1600" dirty="0">
              <a:latin typeface="Segoe UI Semibold" panose="020B0702040204020203" pitchFamily="34" charset="0"/>
              <a:cs typeface="Segoe UI Semibold" panose="020B0702040204020203" pitchFamily="34" charset="0"/>
            </a:endParaRPr>
          </a:p>
          <a:p>
            <a:r>
              <a:rPr lang="en-US" b="1" dirty="0">
                <a:latin typeface="Segoe UI Black" panose="020B0A02040204020203" pitchFamily="34" charset="0"/>
                <a:ea typeface="Segoe UI Black" panose="020B0A02040204020203" pitchFamily="34" charset="0"/>
                <a:cs typeface="Segoe UI Semibold" panose="020B0702040204020203" pitchFamily="34" charset="0"/>
              </a:rPr>
              <a:t>Flexible Working Pattern</a:t>
            </a:r>
          </a:p>
          <a:p>
            <a:pPr>
              <a:buFont typeface="Arial" panose="020B0604020202020204" pitchFamily="34" charset="0"/>
              <a:buChar char="•"/>
            </a:pPr>
            <a:r>
              <a:rPr lang="en-US" sz="1600" b="1" dirty="0">
                <a:latin typeface="Segoe UI Black" panose="020B0A02040204020203" pitchFamily="34" charset="0"/>
                <a:ea typeface="Segoe UI Black" panose="020B0A02040204020203" pitchFamily="34" charset="0"/>
                <a:cs typeface="Segoe UI Semibold" panose="020B0702040204020203" pitchFamily="34" charset="0"/>
              </a:rPr>
              <a:t>Implement Flexibility</a:t>
            </a:r>
            <a:r>
              <a:rPr lang="en-US" sz="1600" dirty="0">
                <a:latin typeface="Segoe UI Black" panose="020B0A02040204020203" pitchFamily="34" charset="0"/>
                <a:ea typeface="Segoe UI Black" panose="020B0A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Improve allocation, prevent burnout.</a:t>
            </a:r>
          </a:p>
          <a:p>
            <a:pPr marR="0" lvl="0">
              <a:lnSpc>
                <a:spcPct val="107000"/>
              </a:lnSpc>
              <a:spcAft>
                <a:spcPts val="800"/>
              </a:spcAft>
              <a:buSzPts val="1000"/>
              <a:tabLst>
                <a:tab pos="457200" algn="l"/>
              </a:tabLst>
            </a:pPr>
            <a:endParaRPr lang="en-US" sz="1600" kern="100" dirty="0">
              <a:effectLst/>
              <a:latin typeface="Segoe UI Semibold" panose="020B0702040204020203" pitchFamily="34" charset="0"/>
              <a:ea typeface="Aptos" panose="020B0004020202020204" pitchFamily="34" charset="0"/>
              <a:cs typeface="Segoe UI Semibold" panose="020B0702040204020203" pitchFamily="34" charset="0"/>
            </a:endParaRPr>
          </a:p>
        </p:txBody>
      </p:sp>
      <p:pic>
        <p:nvPicPr>
          <p:cNvPr id="7" name="Picture 6">
            <a:extLst>
              <a:ext uri="{FF2B5EF4-FFF2-40B4-BE49-F238E27FC236}">
                <a16:creationId xmlns:a16="http://schemas.microsoft.com/office/drawing/2014/main" id="{4ECD0F62-CA98-7703-5933-3915D02B8D40}"/>
              </a:ext>
            </a:extLst>
          </p:cNvPr>
          <p:cNvPicPr>
            <a:picLocks noChangeAspect="1"/>
          </p:cNvPicPr>
          <p:nvPr/>
        </p:nvPicPr>
        <p:blipFill>
          <a:blip r:embed="rId2"/>
          <a:stretch>
            <a:fillRect/>
          </a:stretch>
        </p:blipFill>
        <p:spPr>
          <a:xfrm>
            <a:off x="5737884" y="2801893"/>
            <a:ext cx="6263670" cy="3430105"/>
          </a:xfrm>
          <a:prstGeom prst="rect">
            <a:avLst/>
          </a:prstGeom>
        </p:spPr>
      </p:pic>
    </p:spTree>
    <p:extLst>
      <p:ext uri="{BB962C8B-B14F-4D97-AF65-F5344CB8AC3E}">
        <p14:creationId xmlns:p14="http://schemas.microsoft.com/office/powerpoint/2010/main" val="306129146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1290</TotalTime>
  <Words>1049</Words>
  <Application>Microsoft Office PowerPoint</Application>
  <PresentationFormat>Widescreen</PresentationFormat>
  <Paragraphs>217</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Arial</vt:lpstr>
      <vt:lpstr>Segoe UI Black</vt:lpstr>
      <vt:lpstr>Segoe UI Semibold</vt:lpstr>
      <vt:lpstr>Trebuchet MS</vt:lpstr>
      <vt:lpstr>Berlin</vt:lpstr>
      <vt:lpstr>AstroSage Analysis</vt:lpstr>
      <vt:lpstr>Problem Statement</vt:lpstr>
      <vt:lpstr>About AstroSage</vt:lpstr>
      <vt:lpstr>How AstroSage Works?..!</vt:lpstr>
      <vt:lpstr>Overview of AstroSage Data</vt:lpstr>
      <vt:lpstr>Data Cleaning &amp; Preprocessing </vt:lpstr>
      <vt:lpstr> Daily Call Volume Analysis  </vt:lpstr>
      <vt:lpstr> Revenue Breakdown by Category  </vt:lpstr>
      <vt:lpstr> Peak Call Hours &amp; Agent Optimization  </vt:lpstr>
      <vt:lpstr> Analysis of Ratings vs. Guru Count  </vt:lpstr>
      <vt:lpstr>Top 10 Rated Gurus</vt:lpstr>
      <vt:lpstr>Daily Call Volume</vt:lpstr>
      <vt:lpstr> Overview of Platform Activity  </vt:lpstr>
      <vt:lpstr>Website Distribution</vt:lpstr>
      <vt:lpstr>Average Rating Percentage</vt:lpstr>
      <vt:lpstr>Call &amp; Chat Status</vt:lpstr>
      <vt:lpstr> Strategic Recommendations  </vt:lpstr>
      <vt:lpstr>Strategic Recommendations </vt:lpstr>
      <vt:lpstr>Strategic Recommendations </vt:lpstr>
      <vt:lpstr>Data Analytics Dashboard</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KIRAN HD</dc:creator>
  <cp:lastModifiedBy>KIRAN HD</cp:lastModifiedBy>
  <cp:revision>109</cp:revision>
  <dcterms:created xsi:type="dcterms:W3CDTF">2024-11-23T06:43:36Z</dcterms:created>
  <dcterms:modified xsi:type="dcterms:W3CDTF">2024-11-27T18:12:27Z</dcterms:modified>
</cp:coreProperties>
</file>