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77" r:id="rId15"/>
    <p:sldId id="278" r:id="rId16"/>
    <p:sldId id="27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97597-7459-4DDE-94B1-7AA18916E35C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31EA-7DBF-42FB-B811-24A14823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231EA-7DBF-42FB-B811-24A148238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231EA-7DBF-42FB-B811-24A148238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0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168B-4719-C5C4-4A7F-09CFD0DE4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80474-AD07-D365-4028-67B225D70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6B8BD-6736-D201-C6DB-E2588B0E2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7230-F2CA-BB87-B3CC-BA70F286F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231EA-7DBF-42FB-B811-24A1482385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9D7C-82D3-EA40-6798-389A9B0F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123B5-368D-8461-9D84-187CC4897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07C93-C6A8-D04B-AB6D-193648AF1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CE165-FEF0-290F-476B-8D379F96A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231EA-7DBF-42FB-B811-24A1482385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E919-C630-C179-2985-58149A47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29E1-93AB-C0D6-B7D3-3E41DBFCD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0FD0-39C1-401A-EADF-8D187E7C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02AD-16D6-69D8-5B6C-51E470F2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CEBA-24CA-2BAD-C3FF-3865E481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9582-2DFE-432F-3214-A9D0FBCE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AE591-1CE8-70E6-5080-B779D30A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6C60-DDFA-93D1-B981-473276F9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195E-2780-BBBF-3BFC-7A5C2D2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5144-E6B4-EA60-A1DF-DC387EF4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61EEC-7CAC-9E58-0660-6B896A0D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400E6-4CA8-4682-095C-B536F690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C7E5-9BAF-BD4C-60AC-B6A8AD84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0F8F-38B5-6337-1698-BF9D20F6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4323-98BD-E433-149D-2B83A467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B98A-C18F-8C8E-A348-F9D8143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8D01-8967-C36F-70D4-994396EF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8E08-334C-56B2-81AF-4E072D5E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A7A9-8735-0A27-47D6-3A594435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D994-D629-3A57-E4C2-CAE755C5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428-66DD-1302-9D95-4894FF03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3666-44CD-A0FA-2980-2ADEF878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367B-DDBB-DF7A-82A1-7E2C4690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F2BC-9AFE-4CD6-33CC-D32CF0FB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18FE-2EB4-A27B-0A43-2D955073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DFB3-BAE7-9152-EC2D-7860AB94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A63B-48D6-4F5C-064A-35B381F8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48F7-9933-764D-E1E3-009F3161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F5CD-D4EF-59CA-D8C5-F145D91B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5750F-6A04-3899-335F-4FCA0AB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84D9-CE85-8B59-D1BC-702D94B5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FBB9-253D-3622-8733-7DC884BE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D5AC-1DAB-2EC1-30DC-1A1B4EAB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1F38-F7C4-73AB-2F7D-555CF098B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2AB0-8857-07D5-26E4-C11BBAF21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8C939-A7D8-D48D-59BF-B0CFDC2C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B32D7-326F-68DE-9058-2435132F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AF403-1183-DEFC-DB47-8806350A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133FA-EEE2-BD37-6027-2F79D852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6440-5210-C9E2-BD66-4CFF051B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B208A-3A59-06EE-4908-D98F1303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86E7F-CB0E-0DD4-F22C-5ED964E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8409C-627B-4595-55A6-D7E4C003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2F095-831A-5A35-3C8F-3AD6CAC8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3BA99-90D9-556F-5C41-0CF84BB8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5F99-2C23-6C2C-96DA-2CFAF0DA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A48-C1EF-DD08-3019-94F661F0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77C2-7CAB-4B1E-5049-9048C7D5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1A48-6EF3-E1E1-3B5D-BF89E79B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C4685-A769-63A6-9F38-261A30EF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C00A-FF4A-9533-21F6-E06E852E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F35BA-C0D3-C125-E677-88B4851F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B352-3253-55EB-B640-DD50E45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52B7F-F292-F493-8AB2-EB696419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51097-F832-5907-E2FC-593E5DABA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9BA9-8735-3D5D-6C4D-D83E139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8637-A41D-4C5A-8C02-81E005D9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AD94-DA99-50BA-9059-4011AAC1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D99F4-5236-6DA6-9E78-041CE118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544DE-B877-2151-5F68-38B14201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1DFA-565F-01B8-DA66-616F550F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17047-91FE-4E16-9AE3-2F07D85C3B83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97E4-4171-5C2A-B500-26339689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BB37-9938-42B2-A5B2-8DD2A2F7A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1EA26-08D5-45E9-A778-5DBCB9759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219F-C0F2-4A77-F63D-2EB9D141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565" y="2363299"/>
            <a:ext cx="971843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Columbia Asia Hospital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175CD-8D6E-EA06-77F2-E949F747A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0899"/>
            <a:ext cx="9144000" cy="1655762"/>
          </a:xfrm>
        </p:spPr>
        <p:txBody>
          <a:bodyPr/>
          <a:lstStyle/>
          <a:p>
            <a:r>
              <a:rPr lang="en-US" b="1" dirty="0"/>
              <a:t>Presented By: Kiran H D</a:t>
            </a:r>
          </a:p>
        </p:txBody>
      </p:sp>
      <p:pic>
        <p:nvPicPr>
          <p:cNvPr id="5" name="Picture 4" descr="A large building with glass windows&#10;&#10;AI-generated content may be incorrect.">
            <a:extLst>
              <a:ext uri="{FF2B5EF4-FFF2-40B4-BE49-F238E27FC236}">
                <a16:creationId xmlns:a16="http://schemas.microsoft.com/office/drawing/2014/main" id="{F8019947-A5A2-109A-F84F-748F1DD1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51" y="528329"/>
            <a:ext cx="6064097" cy="3185753"/>
          </a:xfrm>
          <a:prstGeom prst="rect">
            <a:avLst/>
          </a:prstGeom>
        </p:spPr>
      </p:pic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68A2AB59-B171-E4D2-AC00-777B8B00A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1077D-DF63-A54F-447B-075B0499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3A217648-0F47-FCD1-E921-D9E2B160E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104F0-AC5E-EC68-FAF5-BFA952064A7C}"/>
              </a:ext>
            </a:extLst>
          </p:cNvPr>
          <p:cNvSpPr txBox="1"/>
          <p:nvPr/>
        </p:nvSpPr>
        <p:spPr>
          <a:xfrm>
            <a:off x="2503365" y="241317"/>
            <a:ext cx="811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by Race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7D899-7E3F-C402-4048-A8B1FDEAE9E6}"/>
              </a:ext>
            </a:extLst>
          </p:cNvPr>
          <p:cNvSpPr txBox="1"/>
          <p:nvPr/>
        </p:nvSpPr>
        <p:spPr>
          <a:xfrm>
            <a:off x="837615" y="1933674"/>
            <a:ext cx="4688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White demographic generated the highest revenue, contributing 141 million to the government, followed by African Americans with 110 million.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Native American demographic recorded the lowest revenue, contributing 30 million.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E886F-0AF8-E89E-4773-92FE03A65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866" y="1855016"/>
            <a:ext cx="6215533" cy="33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7FAE-7485-A758-FC5D-974717A07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FAA63005-354E-7B22-DACE-705D25E62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B4182-1CBB-FDDD-597F-B54C2148626A}"/>
              </a:ext>
            </a:extLst>
          </p:cNvPr>
          <p:cNvSpPr txBox="1"/>
          <p:nvPr/>
        </p:nvSpPr>
        <p:spPr>
          <a:xfrm>
            <a:off x="2964714" y="241317"/>
            <a:ext cx="7655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by Gender 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186F2-C1B9-62ED-6806-9417A64D1374}"/>
              </a:ext>
            </a:extLst>
          </p:cNvPr>
          <p:cNvSpPr txBox="1"/>
          <p:nvPr/>
        </p:nvSpPr>
        <p:spPr>
          <a:xfrm>
            <a:off x="955605" y="1910428"/>
            <a:ext cx="5012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Males generated the highest revenue, contributing 263.9 million (51.82%), followed by Females with 244.3 million (47.97%).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Not Mentioned category contributed the remaining 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3561B-5AE9-C59A-6439-EC98BA48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01"/>
          <a:stretch/>
        </p:blipFill>
        <p:spPr>
          <a:xfrm>
            <a:off x="6803923" y="4514006"/>
            <a:ext cx="4499387" cy="159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91A09-3C30-8A52-9696-D92A8AA17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20" y="1283037"/>
            <a:ext cx="5319251" cy="31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467C8-33A2-B6A9-3775-C6BCC44A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C7C36AF1-CFCE-88DB-E2D4-B249EF8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2607E-D91C-4F4D-3934-8975E16F886B}"/>
              </a:ext>
            </a:extLst>
          </p:cNvPr>
          <p:cNvSpPr txBox="1"/>
          <p:nvPr/>
        </p:nvSpPr>
        <p:spPr>
          <a:xfrm>
            <a:off x="904568" y="460390"/>
            <a:ext cx="11012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Department-Wise Average Waiting Time 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5A19B-E288-3CA0-494C-36C28DD9C0C5}"/>
              </a:ext>
            </a:extLst>
          </p:cNvPr>
          <p:cNvSpPr txBox="1"/>
          <p:nvPr/>
        </p:nvSpPr>
        <p:spPr>
          <a:xfrm>
            <a:off x="808535" y="2009879"/>
            <a:ext cx="4657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Neurology Department has the highest average waiting time of 36.80 minutes, followed closely by Physiotherapy with 36.57 minutes.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Renal Department has the lowest average waiting time of 34.70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9D74F-08D6-AB1E-FBB0-CD376302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58" y="1748341"/>
            <a:ext cx="6744741" cy="39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88D1-F804-8D33-6297-CAB847F1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A82C6906-42A2-0EEE-9C91-AF3BDDD8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1BD99-EAF4-037F-DA6E-8C85FBAF8FB6}"/>
              </a:ext>
            </a:extLst>
          </p:cNvPr>
          <p:cNvSpPr txBox="1"/>
          <p:nvPr/>
        </p:nvSpPr>
        <p:spPr>
          <a:xfrm>
            <a:off x="2964714" y="241317"/>
            <a:ext cx="7655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 by Year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C1BB-51BD-AE91-25D3-E1556A538F55}"/>
              </a:ext>
            </a:extLst>
          </p:cNvPr>
          <p:cNvSpPr txBox="1"/>
          <p:nvPr/>
        </p:nvSpPr>
        <p:spPr>
          <a:xfrm>
            <a:off x="844587" y="1840322"/>
            <a:ext cx="478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2019, the total profit was 238 million, with the peak profit recorded in June at 30.2 million.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2020, the total profit increased to 266 million, with the highest profit in January at 29.9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B9425-3078-66FC-E7F0-21E05199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22" y="1547934"/>
            <a:ext cx="6560978" cy="39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D761-B85A-06BA-E410-915DB3E9A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C3A72711-134C-7C7A-103F-593A3CE00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C0ADC-1CBA-37B0-C42B-0A4F87E1CF22}"/>
              </a:ext>
            </a:extLst>
          </p:cNvPr>
          <p:cNvSpPr txBox="1"/>
          <p:nvPr/>
        </p:nvSpPr>
        <p:spPr>
          <a:xfrm>
            <a:off x="1573162" y="354134"/>
            <a:ext cx="101763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Race-Wise Average Satisfaction Rate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80C6D-5372-C521-5C6A-12FF16CEBDCB}"/>
              </a:ext>
            </a:extLst>
          </p:cNvPr>
          <p:cNvSpPr txBox="1"/>
          <p:nvPr/>
        </p:nvSpPr>
        <p:spPr>
          <a:xfrm>
            <a:off x="965437" y="1855711"/>
            <a:ext cx="4284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highest average satisfaction score is among Pacific Islanders at 5.09, followed by Native Americans at 5.03.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lowest average satisfaction score is 4.96.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20AD95-1E45-91AE-DC4B-4C656CA5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426" y="1800684"/>
            <a:ext cx="6409776" cy="35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4E7DD-8C38-294A-400B-B5BB29CE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69D72C13-DA47-2A82-4307-CE119A808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30320-3CDF-3C5E-908C-ACFFCC5EEBB4}"/>
              </a:ext>
            </a:extLst>
          </p:cNvPr>
          <p:cNvSpPr txBox="1"/>
          <p:nvPr/>
        </p:nvSpPr>
        <p:spPr>
          <a:xfrm>
            <a:off x="1514168" y="200246"/>
            <a:ext cx="101763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 for Hiring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5368-E4B2-5C62-C441-771E9B97714C}"/>
              </a:ext>
            </a:extLst>
          </p:cNvPr>
          <p:cNvSpPr txBox="1"/>
          <p:nvPr/>
        </p:nvSpPr>
        <p:spPr>
          <a:xfrm>
            <a:off x="955605" y="1757388"/>
            <a:ext cx="4284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Practice: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the highest demand of 7,240 patients, 3.62M in appointment fees, and 164.07M total bill, this department is the primary choice for new hires.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Orthopedics: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General Practice is not prioritized, the next best option is Orthopedics, with 995 patients, 696.5K in appointment fees, and 172.94M total bill, indicating strong revenue potential.</a:t>
            </a:r>
          </a:p>
          <a:p>
            <a:pPr marL="305435" indent="-305435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01918-B0E1-A0DF-B28A-B9CC633DC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975" y="1757388"/>
            <a:ext cx="6232903" cy="29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D9B7C-5532-3A01-C7BE-66C25796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6A72F9CA-A084-7BC9-F455-F9F7F2CC1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0C1B1-2314-689E-FB59-5FDB665F8A96}"/>
              </a:ext>
            </a:extLst>
          </p:cNvPr>
          <p:cNvSpPr txBox="1"/>
          <p:nvPr/>
        </p:nvSpPr>
        <p:spPr>
          <a:xfrm>
            <a:off x="1514168" y="200246"/>
            <a:ext cx="101763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Eligibility Analysis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DE91E-4B54-8075-02EC-1F6AECE5086D}"/>
              </a:ext>
            </a:extLst>
          </p:cNvPr>
          <p:cNvSpPr txBox="1"/>
          <p:nvPr/>
        </p:nvSpPr>
        <p:spPr>
          <a:xfrm>
            <a:off x="1236298" y="1651065"/>
            <a:ext cx="4284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 of 9,216 patients, 12.46% are eligible for a discount, based on spending over 10,000 and a satisfaction score above 6.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remaining 87.54% of patients are not eligible for the discount.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7B417-3112-0918-A010-2BDA21CA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517" y="1291728"/>
            <a:ext cx="5314808" cy="42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4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B417C-A700-140C-1C47-093AE337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1530A21E-F53D-7197-035F-5A906881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174D0-68EE-F5E5-1F01-A2329BD96240}"/>
              </a:ext>
            </a:extLst>
          </p:cNvPr>
          <p:cNvSpPr txBox="1"/>
          <p:nvPr/>
        </p:nvSpPr>
        <p:spPr>
          <a:xfrm>
            <a:off x="2964713" y="241317"/>
            <a:ext cx="7832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Recommendations 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66F40-0A74-2DD5-5188-A3BEE3E54157}"/>
              </a:ext>
            </a:extLst>
          </p:cNvPr>
          <p:cNvSpPr txBox="1"/>
          <p:nvPr/>
        </p:nvSpPr>
        <p:spPr>
          <a:xfrm>
            <a:off x="1309565" y="1664909"/>
            <a:ext cx="62907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 High-Demand Department Efficiency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volume in General Practice and Orthopedics may cause bottlenecks and longer wait times, affecting satisfaction.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Hire more staff in high-demand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improved scheduling and queue management to         reduce wait times and boost efficiency.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B7069-16ED-3F31-883D-40C62311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14" y="3723968"/>
            <a:ext cx="3338050" cy="2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9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84C2-1E16-4931-C55F-ADFCF7517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4D359DB4-D5E5-2111-6021-A41499F0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218B5-8DC8-062C-CA76-9C0EC2A8EBFC}"/>
              </a:ext>
            </a:extLst>
          </p:cNvPr>
          <p:cNvSpPr txBox="1"/>
          <p:nvPr/>
        </p:nvSpPr>
        <p:spPr>
          <a:xfrm>
            <a:off x="2964713" y="241317"/>
            <a:ext cx="7832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Recommendations 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63887-1BF4-B041-F9CC-35E40AC3B400}"/>
              </a:ext>
            </a:extLst>
          </p:cNvPr>
          <p:cNvSpPr txBox="1"/>
          <p:nvPr/>
        </p:nvSpPr>
        <p:spPr>
          <a:xfrm>
            <a:off x="1309565" y="1664909"/>
            <a:ext cx="6290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Tailored Patient Satisfaction Initiatives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Satisfaction varies across age and race, with some groups reporting lower scores.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 targeted engagement strategies for low-scoring demographics.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Customize services and communication for a more personalized experience.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C2DE32-0D32-1A89-641B-E65DDA82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35" y="3746090"/>
            <a:ext cx="3399503" cy="22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B2E3-E3E0-056F-5171-BBDC96A4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12AAB8D4-095D-03B0-11CE-C174674D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B6487-F816-3C47-715E-B4CC2F319544}"/>
              </a:ext>
            </a:extLst>
          </p:cNvPr>
          <p:cNvSpPr txBox="1"/>
          <p:nvPr/>
        </p:nvSpPr>
        <p:spPr>
          <a:xfrm>
            <a:off x="2964713" y="241317"/>
            <a:ext cx="7832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Recommendations 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C5D72-D6EA-4179-F78C-4698053EB851}"/>
              </a:ext>
            </a:extLst>
          </p:cNvPr>
          <p:cNvSpPr txBox="1"/>
          <p:nvPr/>
        </p:nvSpPr>
        <p:spPr>
          <a:xfrm>
            <a:off x="1309565" y="1664909"/>
            <a:ext cx="6290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Optimize Discount Strategy for Patient Retention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Medium to high discounts boost patient satisfaction.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 discounts for patients with high out-of-pocket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Introduce loyalty and follow-up visit discounts to encourage repeat visits.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AB3234-591B-1622-EA7C-7831ADE3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84" y="3788567"/>
            <a:ext cx="3345271" cy="21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6CACA-3C3F-EE23-4DC1-98031B7C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A870588C-03B5-512F-B20C-4D0992D8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40CBA-A158-C189-60B7-29DDDB048B96}"/>
              </a:ext>
            </a:extLst>
          </p:cNvPr>
          <p:cNvSpPr txBox="1"/>
          <p:nvPr/>
        </p:nvSpPr>
        <p:spPr>
          <a:xfrm>
            <a:off x="1500554" y="1254369"/>
            <a:ext cx="587326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Objectives with Problem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Analysis and Key finding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Strategic Recommendations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1598C-5826-2A59-A5A1-0CCD6420B4B7}"/>
              </a:ext>
            </a:extLst>
          </p:cNvPr>
          <p:cNvSpPr txBox="1"/>
          <p:nvPr/>
        </p:nvSpPr>
        <p:spPr>
          <a:xfrm>
            <a:off x="2989384" y="187569"/>
            <a:ext cx="6213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Overview</a:t>
            </a:r>
          </a:p>
          <a:p>
            <a:pPr algn="ctr"/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octor holding a clipboard and pen&#10;&#10;AI-generated content may be incorrect.">
            <a:extLst>
              <a:ext uri="{FF2B5EF4-FFF2-40B4-BE49-F238E27FC236}">
                <a16:creationId xmlns:a16="http://schemas.microsoft.com/office/drawing/2014/main" id="{7E7DF8D9-5DD5-59F3-F02F-25624AC24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32" y="1254369"/>
            <a:ext cx="5707432" cy="41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D5D3-8940-C6A8-BC31-FD04977F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2F9CBFA2-E4F1-8538-C28C-7CABDF3D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F7709-B135-1070-A0EB-788F95CE0125}"/>
              </a:ext>
            </a:extLst>
          </p:cNvPr>
          <p:cNvSpPr txBox="1"/>
          <p:nvPr/>
        </p:nvSpPr>
        <p:spPr>
          <a:xfrm>
            <a:off x="2964713" y="241317"/>
            <a:ext cx="78322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Dashboard </a:t>
            </a:r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(Main Tab)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D8F6C-5452-8A6A-6319-0CFFD5FC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09" y="1202716"/>
            <a:ext cx="8662582" cy="53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7D39F-4E55-6124-F13E-87BC6717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DAA19-D1C8-3E63-6A6B-180C2253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08" y="1202715"/>
            <a:ext cx="8662582" cy="5316071"/>
          </a:xfrm>
          <a:prstGeom prst="rect">
            <a:avLst/>
          </a:prstGeom>
        </p:spPr>
      </p:pic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453DAB91-2554-F3AC-EF12-BD139F4F7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FBCC6-CE4A-62B0-C103-70E2B303B37F}"/>
              </a:ext>
            </a:extLst>
          </p:cNvPr>
          <p:cNvSpPr txBox="1"/>
          <p:nvPr/>
        </p:nvSpPr>
        <p:spPr>
          <a:xfrm>
            <a:off x="2964713" y="241317"/>
            <a:ext cx="8332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Dashboard </a:t>
            </a:r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(Doctors’ Tab)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34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BF908-E0F2-6954-2D09-B30BCB80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BA7CA0-BBC3-8E22-37D2-085C3767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08" y="1202714"/>
            <a:ext cx="8670864" cy="5316071"/>
          </a:xfrm>
          <a:prstGeom prst="rect">
            <a:avLst/>
          </a:prstGeom>
        </p:spPr>
      </p:pic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EC67F7AF-1685-FB21-CC68-4DE6C7178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10992-C5DA-1E24-C7D5-57E8D9F22490}"/>
              </a:ext>
            </a:extLst>
          </p:cNvPr>
          <p:cNvSpPr txBox="1"/>
          <p:nvPr/>
        </p:nvSpPr>
        <p:spPr>
          <a:xfrm>
            <a:off x="2964713" y="241317"/>
            <a:ext cx="8332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Dashboard </a:t>
            </a:r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(Patients’ Tab)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96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8721-B9AF-06E5-00A7-CF4BE1035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C93EAC33-D72B-18E9-AB29-B07EBCAE9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BBC71-778F-B787-4D43-F7DFA0DAF508}"/>
              </a:ext>
            </a:extLst>
          </p:cNvPr>
          <p:cNvSpPr txBox="1"/>
          <p:nvPr/>
        </p:nvSpPr>
        <p:spPr>
          <a:xfrm>
            <a:off x="1929723" y="354134"/>
            <a:ext cx="8332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AAE0F-CF27-FC5B-9284-7165F47704D4}"/>
              </a:ext>
            </a:extLst>
          </p:cNvPr>
          <p:cNvSpPr txBox="1"/>
          <p:nvPr/>
        </p:nvSpPr>
        <p:spPr>
          <a:xfrm>
            <a:off x="1207476" y="1634119"/>
            <a:ext cx="78480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high-demand department efficiency and tailored patient satisfaction initiatives to enhance patient experience and revenue.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targeted discounts to improve retention, especially among cost-sensitive patients.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staffing, service customization, and financial incentives to elevate care, boost satisfaction, and drive revenue growth.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implementation will strengthen operational performance and the hospital’s reputation.</a:t>
            </a:r>
          </a:p>
        </p:txBody>
      </p:sp>
    </p:spTree>
    <p:extLst>
      <p:ext uri="{BB962C8B-B14F-4D97-AF65-F5344CB8AC3E}">
        <p14:creationId xmlns:p14="http://schemas.microsoft.com/office/powerpoint/2010/main" val="4272782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06E84-2C4F-0222-052F-58DA9BCB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AF4295B8-76D4-4388-2A93-98C81055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2D8B6-B53C-12BD-CB22-E7579301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785" y="1035837"/>
            <a:ext cx="971843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02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FACB9-B582-E448-97B6-C2CCF282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3A2F0C44-5A4A-6FEA-24F5-DC7A9E45A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7BE30-FE02-EDFE-BEE4-444076E6C910}"/>
              </a:ext>
            </a:extLst>
          </p:cNvPr>
          <p:cNvSpPr txBox="1"/>
          <p:nvPr/>
        </p:nvSpPr>
        <p:spPr>
          <a:xfrm>
            <a:off x="1207476" y="1453661"/>
            <a:ext cx="9777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Columbia Asia Hospital is committed to delivering quality healthcare while optimizing its operations. In this project, I analyze hospital data to uncover insights on revenue generation, patient satisfaction, and departmental efficiency. By understanding key metrics, I aim to provide actionable recommendations that can enhance patient experience and improve the hospital’s overall performance.</a:t>
            </a:r>
          </a:p>
          <a:p>
            <a:endParaRPr lang="en-US" sz="18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Key Focus Areas:</a:t>
            </a:r>
          </a:p>
          <a:p>
            <a:endParaRPr lang="en-US" sz="18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Assessing the hospital's revenue streams and identifying high-revenue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Analyzing patient satisfaction scores across demographics and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Identifying departments with high patient volume for potential staffing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Developing strategies for targeted patient discounts to improve satisfaction and loyalty.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F8885-0E71-DA2B-57BB-6FEB601C94AD}"/>
              </a:ext>
            </a:extLst>
          </p:cNvPr>
          <p:cNvSpPr txBox="1"/>
          <p:nvPr/>
        </p:nvSpPr>
        <p:spPr>
          <a:xfrm>
            <a:off x="2989384" y="187569"/>
            <a:ext cx="6213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/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8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4F48-6468-FAD5-F98E-1C4F20B0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9051DEC4-461D-12BE-515E-EA3770F6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7A66D-DF90-4A36-7835-00C5837D003F}"/>
              </a:ext>
            </a:extLst>
          </p:cNvPr>
          <p:cNvSpPr txBox="1"/>
          <p:nvPr/>
        </p:nvSpPr>
        <p:spPr>
          <a:xfrm>
            <a:off x="1207476" y="1634119"/>
            <a:ext cx="9777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 analyze the hospital’s revenue streams and identify departments that contribute most to overall income.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 evaluate patient satisfaction scores across demographics and departments to understand key drivers of patient experience.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 assess departmental demand and identify potential areas for staffing improvements.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 provide actionable strategies and recommendations for targeted discounts and improved patient engagement.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002F1-5509-5881-CBBB-2353507CBAE6}"/>
              </a:ext>
            </a:extLst>
          </p:cNvPr>
          <p:cNvSpPr txBox="1"/>
          <p:nvPr/>
        </p:nvSpPr>
        <p:spPr>
          <a:xfrm>
            <a:off x="2989384" y="187569"/>
            <a:ext cx="6213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algn="ctr"/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1C613-4341-8EF6-0E58-C38A67FF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7107A940-F7A5-6C02-097C-A40468DC9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46DEB-7BDA-18EC-3CD4-920BF16668AC}"/>
              </a:ext>
            </a:extLst>
          </p:cNvPr>
          <p:cNvSpPr txBox="1"/>
          <p:nvPr/>
        </p:nvSpPr>
        <p:spPr>
          <a:xfrm>
            <a:off x="1207476" y="1634119"/>
            <a:ext cx="9777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Columbia Asia Hospital is focused on optimizing its operational performance and enhancing patient satisfaction. The hospital seeks a comprehensive analysis to identify revenue-driving departments, understand patient demographics, and evaluate patient satisfaction across various age and racial groups. Additionally, assessing patient wait times, discount eligibility, and department-wise demand is crucial for creating effective strategies to improve patient engagement and streamline hospital services.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45530-3B53-D527-3E87-842B8926506E}"/>
              </a:ext>
            </a:extLst>
          </p:cNvPr>
          <p:cNvSpPr txBox="1"/>
          <p:nvPr/>
        </p:nvSpPr>
        <p:spPr>
          <a:xfrm>
            <a:off x="2989384" y="187569"/>
            <a:ext cx="6213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ctr"/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FF471-463A-C275-F501-8AC68A206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C8AE1CD3-4167-A591-C0EB-547BB15E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B230E-A619-2305-AED7-31E66B04EBE1}"/>
              </a:ext>
            </a:extLst>
          </p:cNvPr>
          <p:cNvSpPr txBox="1"/>
          <p:nvPr/>
        </p:nvSpPr>
        <p:spPr>
          <a:xfrm>
            <a:off x="1309565" y="1430704"/>
            <a:ext cx="9433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Data Source: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dataset includes comprehensive records of patient visits, doctor referrals, and billing information from Columbia Asia Hospital.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Key tables, such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doctor_patients_data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hospital_er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capture details on patient demographics, appointment fees, satisfaction scores, and wait times, offering a full view of hospital operations and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Tools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SQL for data querying and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Power BI for data visualization and insights generation.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3FE73-71AE-FAC5-8811-B2936B342B96}"/>
              </a:ext>
            </a:extLst>
          </p:cNvPr>
          <p:cNvSpPr txBox="1"/>
          <p:nvPr/>
        </p:nvSpPr>
        <p:spPr>
          <a:xfrm>
            <a:off x="2989384" y="187569"/>
            <a:ext cx="6213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  <a:p>
            <a:pPr algn="ctr"/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9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74A28-BAA6-7BD4-CA28-88D9E13C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D97D8-D0F1-BF66-3396-C72333AA634B}"/>
              </a:ext>
            </a:extLst>
          </p:cNvPr>
          <p:cNvSpPr/>
          <p:nvPr/>
        </p:nvSpPr>
        <p:spPr>
          <a:xfrm>
            <a:off x="6399087" y="3394969"/>
            <a:ext cx="5205046" cy="1922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4E200A-CDA4-E459-71E2-A08D227995E5}"/>
              </a:ext>
            </a:extLst>
          </p:cNvPr>
          <p:cNvSpPr/>
          <p:nvPr/>
        </p:nvSpPr>
        <p:spPr>
          <a:xfrm>
            <a:off x="6477487" y="1263864"/>
            <a:ext cx="5205046" cy="1922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5877E5-FAD0-4816-6FF4-4E1B1C95B365}"/>
              </a:ext>
            </a:extLst>
          </p:cNvPr>
          <p:cNvSpPr/>
          <p:nvPr/>
        </p:nvSpPr>
        <p:spPr>
          <a:xfrm>
            <a:off x="1004764" y="3407728"/>
            <a:ext cx="5205046" cy="1922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C0E8E690-4054-E223-6C73-422145E5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AFD48-8897-11D1-FD70-31FA614AA228}"/>
              </a:ext>
            </a:extLst>
          </p:cNvPr>
          <p:cNvSpPr txBox="1"/>
          <p:nvPr/>
        </p:nvSpPr>
        <p:spPr>
          <a:xfrm>
            <a:off x="2989384" y="187569"/>
            <a:ext cx="6213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algn="ctr"/>
            <a:endParaRPr lang="en-US" sz="4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1BFBB-4942-145A-6608-60F204DD0D36}"/>
              </a:ext>
            </a:extLst>
          </p:cNvPr>
          <p:cNvSpPr txBox="1"/>
          <p:nvPr/>
        </p:nvSpPr>
        <p:spPr>
          <a:xfrm>
            <a:off x="1285623" y="3662594"/>
            <a:ext cx="4803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3: Financial &amp; Operational Insights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Assess revenue by department and identify staffing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correlations between wait times and satisfaction to identify key experience factors.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591CB-8B7E-1A19-F085-A57253CE9049}"/>
              </a:ext>
            </a:extLst>
          </p:cNvPr>
          <p:cNvSpPr txBox="1"/>
          <p:nvPr/>
        </p:nvSpPr>
        <p:spPr>
          <a:xfrm>
            <a:off x="6793522" y="1547934"/>
            <a:ext cx="4818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2: Patient &amp; Department Analysis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patient satisfaction by age, race, and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Evaluate department performance based on revenue, patient volume, and wait times.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7AF8F1-4F21-4763-982B-07EB705D4E6B}"/>
              </a:ext>
            </a:extLst>
          </p:cNvPr>
          <p:cNvSpPr/>
          <p:nvPr/>
        </p:nvSpPr>
        <p:spPr>
          <a:xfrm>
            <a:off x="1004764" y="1274994"/>
            <a:ext cx="5205046" cy="1922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9575-A784-7C02-AE11-B3BC659DB339}"/>
              </a:ext>
            </a:extLst>
          </p:cNvPr>
          <p:cNvSpPr txBox="1"/>
          <p:nvPr/>
        </p:nvSpPr>
        <p:spPr>
          <a:xfrm>
            <a:off x="6792299" y="3633286"/>
            <a:ext cx="4575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4: Recommendations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 discounts and staffing improvements to boost satisfaction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Suggest engagement initiatives based on satisfaction scores to enhance loyalty.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4F7AA-3B0A-FBC7-CDE4-ADCF5254CAC0}"/>
              </a:ext>
            </a:extLst>
          </p:cNvPr>
          <p:cNvSpPr txBox="1"/>
          <p:nvPr/>
        </p:nvSpPr>
        <p:spPr>
          <a:xfrm>
            <a:off x="1309565" y="1558816"/>
            <a:ext cx="4816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1: Data Extraction &amp;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Extract and clean data using Excel &amp;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Aggregate metrics on patient demographics, billing, referrals,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0866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14BD1-C005-072C-8FAB-67C95EF49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4C9F26C2-F333-2E3B-5AE1-A126D9FB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72C17-D4DD-56BB-DE49-A88AB2E52CB3}"/>
              </a:ext>
            </a:extLst>
          </p:cNvPr>
          <p:cNvSpPr txBox="1"/>
          <p:nvPr/>
        </p:nvSpPr>
        <p:spPr>
          <a:xfrm>
            <a:off x="2664543" y="241317"/>
            <a:ext cx="8593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70002-A53F-16A7-BB5C-9634FAB60EBF}"/>
              </a:ext>
            </a:extLst>
          </p:cNvPr>
          <p:cNvSpPr txBox="1"/>
          <p:nvPr/>
        </p:nvSpPr>
        <p:spPr>
          <a:xfrm>
            <a:off x="1229032" y="1897625"/>
            <a:ext cx="4198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Orthopedics Department recorded the highest total revenue among all departments, generating 173 million.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Renal Department had the lowest total revenue, contributing just 5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graph of revenue&#10;&#10;AI-generated content may be incorrect.">
            <a:extLst>
              <a:ext uri="{FF2B5EF4-FFF2-40B4-BE49-F238E27FC236}">
                <a16:creationId xmlns:a16="http://schemas.microsoft.com/office/drawing/2014/main" id="{055718B3-9B18-365D-75CD-96ACE640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9134"/>
            <a:ext cx="561042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0E941-DBF3-5C8F-AB2A-3F3CE3D1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text&#10;&#10;AI-generated content may be incorrect.">
            <a:extLst>
              <a:ext uri="{FF2B5EF4-FFF2-40B4-BE49-F238E27FC236}">
                <a16:creationId xmlns:a16="http://schemas.microsoft.com/office/drawing/2014/main" id="{1E5719FD-F5C5-391C-A3B4-11EBFEBC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" y="-839666"/>
            <a:ext cx="2387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8A8A5-3116-DF57-1038-A8C74E9BF0EB}"/>
              </a:ext>
            </a:extLst>
          </p:cNvPr>
          <p:cNvSpPr txBox="1"/>
          <p:nvPr/>
        </p:nvSpPr>
        <p:spPr>
          <a:xfrm>
            <a:off x="2503365" y="241317"/>
            <a:ext cx="8116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by Age Group </a:t>
            </a:r>
          </a:p>
          <a:p>
            <a:pPr algn="ctr"/>
            <a:r>
              <a:rPr lang="en-US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01934-70EF-E312-AD8D-B617CE86A0BF}"/>
              </a:ext>
            </a:extLst>
          </p:cNvPr>
          <p:cNvSpPr txBox="1"/>
          <p:nvPr/>
        </p:nvSpPr>
        <p:spPr>
          <a:xfrm>
            <a:off x="1122752" y="1854878"/>
            <a:ext cx="4412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age group 0-17 generated the highest revenue, totaling 115 million. Followed by the 18-34 age group with 114 million.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lowest revenue was recorded in the 65+ age group, contributing 88 million.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3D4CB-058E-312E-339A-79F3FEAB8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74" y="1854878"/>
            <a:ext cx="6096000" cy="37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1081</Words>
  <Application>Microsoft Office PowerPoint</Application>
  <PresentationFormat>Widescreen</PresentationFormat>
  <Paragraphs>151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Office Theme</vt:lpstr>
      <vt:lpstr>Columbia Asia Hospital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HD</dc:creator>
  <cp:lastModifiedBy>KIRAN HD</cp:lastModifiedBy>
  <cp:revision>45</cp:revision>
  <dcterms:created xsi:type="dcterms:W3CDTF">2025-02-22T18:51:46Z</dcterms:created>
  <dcterms:modified xsi:type="dcterms:W3CDTF">2025-03-02T07:57:11Z</dcterms:modified>
</cp:coreProperties>
</file>