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20" r:id="rId3"/>
    <p:sldId id="321" r:id="rId4"/>
    <p:sldId id="267" r:id="rId5"/>
    <p:sldId id="268" r:id="rId6"/>
    <p:sldId id="269" r:id="rId7"/>
    <p:sldId id="324" r:id="rId8"/>
    <p:sldId id="325" r:id="rId9"/>
    <p:sldId id="326" r:id="rId10"/>
    <p:sldId id="327" r:id="rId11"/>
    <p:sldId id="329" r:id="rId12"/>
    <p:sldId id="330" r:id="rId13"/>
    <p:sldId id="332" r:id="rId14"/>
    <p:sldId id="333" r:id="rId15"/>
    <p:sldId id="334" r:id="rId16"/>
    <p:sldId id="335" r:id="rId17"/>
    <p:sldId id="331" r:id="rId18"/>
    <p:sldId id="336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8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12/12/2022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679" y="2244830"/>
            <a:ext cx="8931469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7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677" y="4682063"/>
            <a:ext cx="8934519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799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1348A08-244A-42CB-8F84-06C84863108C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8676" y="5177408"/>
            <a:ext cx="5728803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177408"/>
            <a:ext cx="1955471" cy="228600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BA94-2484-4635-9FA5-6627407EB77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32" y="2275166"/>
            <a:ext cx="8931362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7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32" y="4682062"/>
            <a:ext cx="893745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873" algn="l"/>
              </a:tabLst>
              <a:defRPr sz="1799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7375" y="1344503"/>
            <a:ext cx="1554075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D548F3-8C9E-4C06-AFEA-2CD250031B4B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8733" y="5177408"/>
            <a:ext cx="565866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4" y="5177408"/>
            <a:ext cx="195782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77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2C35-5B8F-4763-9124-39EE213DD20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 i="0">
                <a:solidFill>
                  <a:schemeClr val="tx1"/>
                </a:solidFill>
                <a:latin typeface="+mn-lt"/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92473"/>
            <a:ext cx="4662226" cy="3163825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7030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>
                <a:solidFill>
                  <a:schemeClr val="tx1"/>
                </a:solidFill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7030" y="2792472"/>
            <a:ext cx="4662226" cy="3164509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CE6B-D2C3-4147-8F14-80982C9B5AC9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E0F-6A56-4AC0-B559-E5131D256FC9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3118-6D26-44B6-AED4-94897017ACE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998" y="607392"/>
            <a:ext cx="3161140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99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6856214" cy="5334000"/>
          </a:xfrm>
        </p:spPr>
        <p:txBody>
          <a:bodyPr/>
          <a:lstStyle>
            <a:lvl1pPr>
              <a:defRPr sz="18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998" y="2336800"/>
            <a:ext cx="3161140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6545" y="6035040"/>
            <a:ext cx="195529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C434AB-74BB-40CE-83E2-E7CE6026803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622" y="6035040"/>
            <a:ext cx="4583506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4021" y="6035040"/>
            <a:ext cx="122311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7694197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0863" y="6035040"/>
            <a:ext cx="207142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4E573A-0D4A-463F-9FE3-F97CC574E68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489" y="6035040"/>
            <a:ext cx="4586807" cy="365760"/>
          </a:xfrm>
        </p:spPr>
        <p:txBody>
          <a:bodyPr/>
          <a:lstStyle>
            <a:lvl1pPr marL="0" algn="r" defTabSz="914126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0" y="6035040"/>
            <a:ext cx="1224977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042" y="603504"/>
            <a:ext cx="3143955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199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5042" y="2386584"/>
            <a:ext cx="3143955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759" y="374904"/>
            <a:ext cx="1144530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4905" y="6035040"/>
            <a:ext cx="289229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EFC1D7-0A6B-4BDD-B2A5-AD7318419AF4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522" y="6035040"/>
            <a:ext cx="581508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4321" y="6035040"/>
            <a:ext cx="83798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3999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147" y="20117"/>
            <a:ext cx="12431117" cy="68562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3584" y="1808954"/>
            <a:ext cx="5451107" cy="3240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483" y="1975483"/>
            <a:ext cx="5119307" cy="2907035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6532" y="2708920"/>
            <a:ext cx="5285208" cy="1241220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SCIENCE_QTECH EMPLOYEE PERFORMANCE MAPPING- WRITE UP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 assessment 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7B36-8B53-45B5-9973-4F0130B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68" y="692696"/>
            <a:ext cx="11593288" cy="129614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9. Calculate the minimum and the maximum salary of the employees in each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E290C-1ED3-4739-AE9A-6F49F1A5F6D5}"/>
              </a:ext>
            </a:extLst>
          </p:cNvPr>
          <p:cNvSpPr txBox="1"/>
          <p:nvPr/>
        </p:nvSpPr>
        <p:spPr>
          <a:xfrm>
            <a:off x="1341884" y="2636912"/>
            <a:ext cx="9999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IN" dirty="0"/>
              <a:t>Calculate maximum and minimum salary for each role using partition clause.</a:t>
            </a:r>
          </a:p>
        </p:txBody>
      </p:sp>
    </p:spTree>
    <p:extLst>
      <p:ext uri="{BB962C8B-B14F-4D97-AF65-F5344CB8AC3E}">
        <p14:creationId xmlns:p14="http://schemas.microsoft.com/office/powerpoint/2010/main" val="161667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116632"/>
            <a:ext cx="11521280" cy="1653994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10. Assign ranks to each employee based on their experience. Take data from the employee record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A1CEB-2B7B-4B7F-BA84-C4544AB5A68B}"/>
              </a:ext>
            </a:extLst>
          </p:cNvPr>
          <p:cNvSpPr txBox="1"/>
          <p:nvPr/>
        </p:nvSpPr>
        <p:spPr>
          <a:xfrm>
            <a:off x="693812" y="2348881"/>
            <a:ext cx="10873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IN" dirty="0"/>
              <a:t>Assign ranks to employees from each department using Rank() function.  The partition clause is used to apply ranks through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35976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406855"/>
            <a:ext cx="11449272" cy="1296144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11. Create a view that displays employees in various countries whose salary is more than six thousand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57201-0929-491A-A221-1CEDA8F5DE2D}"/>
              </a:ext>
            </a:extLst>
          </p:cNvPr>
          <p:cNvSpPr txBox="1"/>
          <p:nvPr/>
        </p:nvSpPr>
        <p:spPr>
          <a:xfrm>
            <a:off x="664142" y="2492896"/>
            <a:ext cx="1086053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</a:t>
            </a:r>
            <a:r>
              <a:rPr lang="en-IN" dirty="0" err="1"/>
              <a:t>emp_view</a:t>
            </a:r>
            <a:r>
              <a:rPr lang="en-IN" dirty="0"/>
              <a:t> using CREATE statement and filter records having salary more than 6000 using WHERE clause.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SELECT all records to display the view.</a:t>
            </a:r>
          </a:p>
        </p:txBody>
      </p:sp>
    </p:spTree>
    <p:extLst>
      <p:ext uri="{BB962C8B-B14F-4D97-AF65-F5344CB8AC3E}">
        <p14:creationId xmlns:p14="http://schemas.microsoft.com/office/powerpoint/2010/main" val="335143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4" y="462028"/>
            <a:ext cx="11223434" cy="129614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12. Nested query to find employees with experience of more than ten years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1058C-86FB-4AEE-AB8E-7BDD2A43713D}"/>
              </a:ext>
            </a:extLst>
          </p:cNvPr>
          <p:cNvSpPr txBox="1"/>
          <p:nvPr/>
        </p:nvSpPr>
        <p:spPr>
          <a:xfrm>
            <a:off x="482694" y="2314451"/>
            <a:ext cx="11223434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IN" dirty="0"/>
              <a:t>Nested Query:</a:t>
            </a:r>
          </a:p>
          <a:p>
            <a:endParaRPr lang="en-IN" dirty="0"/>
          </a:p>
          <a:p>
            <a:r>
              <a:rPr lang="en-IN" dirty="0"/>
              <a:t>The subquery returns employee ids from record who have experience greater than 10 years.</a:t>
            </a:r>
          </a:p>
          <a:p>
            <a:endParaRPr lang="en-IN" dirty="0"/>
          </a:p>
          <a:p>
            <a:r>
              <a:rPr lang="en-IN" dirty="0"/>
              <a:t>The outer query selects the records which have matching employee ids with those returned by the subquery.</a:t>
            </a:r>
          </a:p>
        </p:txBody>
      </p:sp>
    </p:spTree>
    <p:extLst>
      <p:ext uri="{BB962C8B-B14F-4D97-AF65-F5344CB8AC3E}">
        <p14:creationId xmlns:p14="http://schemas.microsoft.com/office/powerpoint/2010/main" val="231942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5" y="260648"/>
            <a:ext cx="11593288" cy="1581985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13. Create a stored procedure to retrieve the details of the employees whose experience is more than three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0532C-AE3C-4AC9-AB45-450BEAACF9FC}"/>
              </a:ext>
            </a:extLst>
          </p:cNvPr>
          <p:cNvSpPr txBox="1"/>
          <p:nvPr/>
        </p:nvSpPr>
        <p:spPr>
          <a:xfrm>
            <a:off x="693813" y="2642414"/>
            <a:ext cx="107291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IN" dirty="0"/>
              <a:t>Change the delimiter to &amp;&amp;, so that the procedure gets executed as a block. Create a procedure named </a:t>
            </a:r>
            <a:r>
              <a:rPr lang="en-IN" dirty="0" err="1"/>
              <a:t>get_exp</a:t>
            </a:r>
            <a:r>
              <a:rPr lang="en-IN" dirty="0"/>
              <a:t>- to retrieve data of employees having more than 3 years of experience.</a:t>
            </a:r>
          </a:p>
          <a:p>
            <a:endParaRPr lang="en-IN" dirty="0"/>
          </a:p>
          <a:p>
            <a:r>
              <a:rPr lang="en-IN" dirty="0"/>
              <a:t>Call </a:t>
            </a:r>
            <a:r>
              <a:rPr lang="en-IN" dirty="0" err="1"/>
              <a:t>get_exp</a:t>
            </a:r>
            <a:r>
              <a:rPr lang="en-IN" dirty="0"/>
              <a:t>() is used to run the procedure and display records.</a:t>
            </a:r>
          </a:p>
        </p:txBody>
      </p:sp>
    </p:spTree>
    <p:extLst>
      <p:ext uri="{BB962C8B-B14F-4D97-AF65-F5344CB8AC3E}">
        <p14:creationId xmlns:p14="http://schemas.microsoft.com/office/powerpoint/2010/main" val="368625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68" y="0"/>
            <a:ext cx="11593288" cy="2093861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14. Using stored functions in the project table to check whether the job profile assigned to each employee in the data science team matches the organization’s set standard.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F2D68-4DC4-4082-B825-FE2CE1BB2C77}"/>
              </a:ext>
            </a:extLst>
          </p:cNvPr>
          <p:cNvSpPr txBox="1"/>
          <p:nvPr/>
        </p:nvSpPr>
        <p:spPr>
          <a:xfrm>
            <a:off x="405780" y="2491775"/>
            <a:ext cx="11377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IN" dirty="0"/>
              <a:t>Create function that takes experience and roles as input and returns the result as matched or not matched based on the conditions specified. </a:t>
            </a:r>
          </a:p>
          <a:p>
            <a:endParaRPr lang="en-IN" dirty="0"/>
          </a:p>
          <a:p>
            <a:r>
              <a:rPr lang="en-IN" dirty="0"/>
              <a:t>IF-THEN-ELSEIF-THEN  statement is used to specify the conditions as per organization standards.</a:t>
            </a:r>
          </a:p>
        </p:txBody>
      </p:sp>
    </p:spTree>
    <p:extLst>
      <p:ext uri="{BB962C8B-B14F-4D97-AF65-F5344CB8AC3E}">
        <p14:creationId xmlns:p14="http://schemas.microsoft.com/office/powerpoint/2010/main" val="124840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406855"/>
            <a:ext cx="11521280" cy="1296144"/>
          </a:xfrm>
        </p:spPr>
        <p:txBody>
          <a:bodyPr>
            <a:noAutofit/>
          </a:bodyPr>
          <a:lstStyle/>
          <a:p>
            <a:pPr algn="ctr"/>
            <a:r>
              <a:rPr lang="en-IN" sz="3000" dirty="0"/>
              <a:t>15. Create an index to improve the cost and performance of the query to find the employee whose FIRST_NAME is ‘Eric’ in the employee table after checking the execution plan.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F5714-6266-4ACC-8CE0-28E9664C430B}"/>
              </a:ext>
            </a:extLst>
          </p:cNvPr>
          <p:cNvSpPr txBox="1"/>
          <p:nvPr/>
        </p:nvSpPr>
        <p:spPr>
          <a:xfrm>
            <a:off x="765820" y="2759523"/>
            <a:ext cx="101507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IN" dirty="0"/>
              <a:t>Create index </a:t>
            </a:r>
            <a:r>
              <a:rPr lang="en-IN" dirty="0" err="1"/>
              <a:t>indx</a:t>
            </a:r>
            <a:r>
              <a:rPr lang="en-IN" dirty="0"/>
              <a:t> to assign index to </a:t>
            </a:r>
            <a:r>
              <a:rPr lang="en-IN" dirty="0" err="1"/>
              <a:t>first_name</a:t>
            </a:r>
            <a:r>
              <a:rPr lang="en-IN" dirty="0"/>
              <a:t> column.</a:t>
            </a:r>
          </a:p>
          <a:p>
            <a:endParaRPr lang="en-IN" dirty="0"/>
          </a:p>
          <a:p>
            <a:r>
              <a:rPr lang="en-IN" dirty="0"/>
              <a:t>The Explain statement shows that only one row was used to select the search criteria.</a:t>
            </a:r>
          </a:p>
        </p:txBody>
      </p:sp>
    </p:spTree>
    <p:extLst>
      <p:ext uri="{BB962C8B-B14F-4D97-AF65-F5344CB8AC3E}">
        <p14:creationId xmlns:p14="http://schemas.microsoft.com/office/powerpoint/2010/main" val="100170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07" y="406854"/>
            <a:ext cx="11357637" cy="14379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16. Query to calculate the bonus for all the employees, based on their ratings and salaries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5C8FE-1D1A-4ACF-9BBF-F3314650E91D}"/>
              </a:ext>
            </a:extLst>
          </p:cNvPr>
          <p:cNvSpPr txBox="1"/>
          <p:nvPr/>
        </p:nvSpPr>
        <p:spPr>
          <a:xfrm>
            <a:off x="425407" y="2780928"/>
            <a:ext cx="112332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IN" dirty="0"/>
              <a:t>Retrieve and display each employee from the record along with their bonus.</a:t>
            </a:r>
          </a:p>
        </p:txBody>
      </p:sp>
    </p:spTree>
    <p:extLst>
      <p:ext uri="{BB962C8B-B14F-4D97-AF65-F5344CB8AC3E}">
        <p14:creationId xmlns:p14="http://schemas.microsoft.com/office/powerpoint/2010/main" val="337303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406854"/>
            <a:ext cx="11593288" cy="150997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17. Calculate the average salary distribution based on the continent and country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FF5BF-8B5B-4B01-B6F9-AE06895208AE}"/>
              </a:ext>
            </a:extLst>
          </p:cNvPr>
          <p:cNvSpPr txBox="1"/>
          <p:nvPr/>
        </p:nvSpPr>
        <p:spPr>
          <a:xfrm>
            <a:off x="650607" y="2998113"/>
            <a:ext cx="1088761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IN" dirty="0"/>
              <a:t>Retrieve details of average salary of each country and continent using AVG function and Partition by clause.</a:t>
            </a:r>
          </a:p>
        </p:txBody>
      </p:sp>
    </p:spTree>
    <p:extLst>
      <p:ext uri="{BB962C8B-B14F-4D97-AF65-F5344CB8AC3E}">
        <p14:creationId xmlns:p14="http://schemas.microsoft.com/office/powerpoint/2010/main" val="263630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F16AEB-BD08-4D9E-B5CA-413D688EC96B}"/>
              </a:ext>
            </a:extLst>
          </p:cNvPr>
          <p:cNvSpPr txBox="1">
            <a:spLocks/>
          </p:cNvSpPr>
          <p:nvPr/>
        </p:nvSpPr>
        <p:spPr>
          <a:xfrm>
            <a:off x="1066522" y="1988840"/>
            <a:ext cx="10356482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>
              <a:lnSpc>
                <a:spcPct val="90000"/>
              </a:lnSpc>
              <a:spcBef>
                <a:spcPct val="0"/>
              </a:spcBef>
              <a:buNone/>
              <a:defRPr lang="en-US" sz="3999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</a:lstStyle>
          <a:p>
            <a:pPr algn="l"/>
            <a:r>
              <a:rPr lang="en-IN" sz="2500" dirty="0"/>
              <a:t>Create a database using CREATE DATABASE statement.</a:t>
            </a:r>
          </a:p>
          <a:p>
            <a:pPr algn="l"/>
            <a:endParaRPr lang="en-IN" sz="2500" dirty="0"/>
          </a:p>
          <a:p>
            <a:pPr algn="l"/>
            <a:r>
              <a:rPr lang="en-IN" sz="2500" dirty="0"/>
              <a:t>Import the following tables using import wizard: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 dirty="0"/>
              <a:t>data_science_team.csv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 dirty="0"/>
              <a:t>proj_table.csv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 dirty="0"/>
              <a:t>emp_record_table.csv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AFEED-129C-484A-8229-56C6C521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66246"/>
            <a:ext cx="11305256" cy="1371600"/>
          </a:xfrm>
        </p:spPr>
        <p:txBody>
          <a:bodyPr/>
          <a:lstStyle/>
          <a:p>
            <a:pPr algn="ctr"/>
            <a:r>
              <a:rPr lang="en-IN" dirty="0"/>
              <a:t>1. Create a Database named employee</a:t>
            </a:r>
          </a:p>
        </p:txBody>
      </p:sp>
    </p:spTree>
    <p:extLst>
      <p:ext uri="{BB962C8B-B14F-4D97-AF65-F5344CB8AC3E}">
        <p14:creationId xmlns:p14="http://schemas.microsoft.com/office/powerpoint/2010/main" val="22439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DF0F-8F99-4E86-B141-5F848FC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E8F854-52BB-4A91-B04C-9DEA3D981457}"/>
              </a:ext>
            </a:extLst>
          </p:cNvPr>
          <p:cNvSpPr txBox="1">
            <a:spLocks/>
          </p:cNvSpPr>
          <p:nvPr/>
        </p:nvSpPr>
        <p:spPr>
          <a:xfrm>
            <a:off x="325686" y="457200"/>
            <a:ext cx="11537452" cy="98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2. Create an ER diagram for the given </a:t>
            </a:r>
            <a:r>
              <a:rPr lang="en-IN" sz="4000" dirty="0"/>
              <a:t>employee</a:t>
            </a:r>
            <a:r>
              <a:rPr lang="en-IN" b="1" dirty="0"/>
              <a:t> </a:t>
            </a:r>
            <a:r>
              <a:rPr lang="en-IN" dirty="0"/>
              <a:t>database.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E3A3E-41A0-46C0-92FE-CDCE7C29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443406"/>
            <a:ext cx="5652628" cy="47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0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123-EEAE-437E-883A-EB730A43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70" y="116632"/>
            <a:ext cx="11557284" cy="1686227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3. List of employees and details of their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835054C-C451-4B80-8615-6DB8B6F65DB0}"/>
              </a:ext>
            </a:extLst>
          </p:cNvPr>
          <p:cNvSpPr txBox="1">
            <a:spLocks/>
          </p:cNvSpPr>
          <p:nvPr/>
        </p:nvSpPr>
        <p:spPr>
          <a:xfrm>
            <a:off x="916171" y="1996098"/>
            <a:ext cx="10356482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>
              <a:lnSpc>
                <a:spcPct val="90000"/>
              </a:lnSpc>
              <a:spcBef>
                <a:spcPct val="0"/>
              </a:spcBef>
              <a:buNone/>
              <a:defRPr lang="en-US" sz="3999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</a:lstStyle>
          <a:p>
            <a:pPr algn="l"/>
            <a:endParaRPr lang="en-IN" sz="25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89ACF2-62FE-466B-B931-961FAC2064C5}"/>
              </a:ext>
            </a:extLst>
          </p:cNvPr>
          <p:cNvSpPr txBox="1">
            <a:spLocks/>
          </p:cNvSpPr>
          <p:nvPr/>
        </p:nvSpPr>
        <p:spPr>
          <a:xfrm>
            <a:off x="1019201" y="1535403"/>
            <a:ext cx="11169624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>
              <a:lnSpc>
                <a:spcPct val="90000"/>
              </a:lnSpc>
              <a:spcBef>
                <a:spcPct val="0"/>
              </a:spcBef>
              <a:buNone/>
              <a:defRPr lang="en-US" sz="3999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</a:lstStyle>
          <a:p>
            <a:pPr algn="l"/>
            <a:r>
              <a:rPr lang="en-IN" sz="2500" dirty="0"/>
              <a:t>Retrieve employee id, first name, last name, gender and department from </a:t>
            </a:r>
            <a:r>
              <a:rPr lang="en-IN" sz="2500" dirty="0" err="1"/>
              <a:t>emp_record_table</a:t>
            </a:r>
            <a:r>
              <a:rPr lang="en-IN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EA4A-7973-4BF9-807F-822FE3B1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26015"/>
            <a:ext cx="11377264" cy="1935258"/>
          </a:xfrm>
        </p:spPr>
        <p:txBody>
          <a:bodyPr>
            <a:noAutofit/>
          </a:bodyPr>
          <a:lstStyle/>
          <a:p>
            <a:r>
              <a:rPr lang="en-IN" sz="2500" dirty="0"/>
              <a:t>4. EMP_ID, FIRST_NAME, LAST_NAME, GENDER, DEPARTMENT, and EMP_RATING if the EMP_RATING is: </a:t>
            </a:r>
            <a:br>
              <a:rPr lang="en-IN" sz="2500" dirty="0"/>
            </a:br>
            <a:r>
              <a:rPr lang="en-IN" sz="2500" dirty="0" err="1"/>
              <a:t>i</a:t>
            </a:r>
            <a:r>
              <a:rPr lang="en-IN" sz="2500" dirty="0"/>
              <a:t>) less than two.</a:t>
            </a:r>
            <a:br>
              <a:rPr lang="en-IN" sz="2500" dirty="0"/>
            </a:br>
            <a:r>
              <a:rPr lang="en-IN" sz="2500" dirty="0"/>
              <a:t>ii) greater than four. </a:t>
            </a:r>
            <a:br>
              <a:rPr lang="en-IN" sz="2500" dirty="0"/>
            </a:br>
            <a:r>
              <a:rPr lang="en-IN" sz="2500" dirty="0"/>
              <a:t>iii) between two and four.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1A7F-9690-4653-A4A0-34AA81D1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C503405-748A-47FF-8D34-BBE1A9279BA1}"/>
              </a:ext>
            </a:extLst>
          </p:cNvPr>
          <p:cNvSpPr txBox="1">
            <a:spLocks/>
          </p:cNvSpPr>
          <p:nvPr/>
        </p:nvSpPr>
        <p:spPr>
          <a:xfrm>
            <a:off x="765820" y="1746245"/>
            <a:ext cx="11169624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>
              <a:lnSpc>
                <a:spcPct val="90000"/>
              </a:lnSpc>
              <a:spcBef>
                <a:spcPct val="0"/>
              </a:spcBef>
              <a:buNone/>
              <a:defRPr lang="en-US" sz="3999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</a:lstStyle>
          <a:p>
            <a:pPr algn="l"/>
            <a:r>
              <a:rPr lang="en-IN" sz="2500" dirty="0"/>
              <a:t>Retrieve employee id, first name, last name, gender, department  and employee rating from </a:t>
            </a:r>
            <a:r>
              <a:rPr lang="en-IN" sz="2500" dirty="0" err="1"/>
              <a:t>emp_record_table</a:t>
            </a:r>
            <a:r>
              <a:rPr lang="en-IN" sz="2500" dirty="0"/>
              <a:t> using FROM and WHERE clauses.</a:t>
            </a:r>
          </a:p>
        </p:txBody>
      </p:sp>
    </p:spTree>
    <p:extLst>
      <p:ext uri="{BB962C8B-B14F-4D97-AF65-F5344CB8AC3E}">
        <p14:creationId xmlns:p14="http://schemas.microsoft.com/office/powerpoint/2010/main" val="352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76" y="457200"/>
            <a:ext cx="11413268" cy="1603648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5. Concatenate First Name and Last Name of Employees in Finance Department into column called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79ED0-DAD1-4BD1-B195-3ABFF2FA8FC4}"/>
              </a:ext>
            </a:extLst>
          </p:cNvPr>
          <p:cNvSpPr txBox="1"/>
          <p:nvPr/>
        </p:nvSpPr>
        <p:spPr>
          <a:xfrm>
            <a:off x="578230" y="2708920"/>
            <a:ext cx="116390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Retrieve full name of employees from Finance department using concatenate(CONCAT) function</a:t>
            </a:r>
            <a:r>
              <a:rPr lang="en-IN" sz="18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69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76" y="457200"/>
            <a:ext cx="11449272" cy="16036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6. List of employees who have someone reporting to them, Also show the number of reporters (including the President).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711C0-AFE4-419A-8871-75C6E0F48415}"/>
              </a:ext>
            </a:extLst>
          </p:cNvPr>
          <p:cNvSpPr txBox="1"/>
          <p:nvPr/>
        </p:nvSpPr>
        <p:spPr>
          <a:xfrm>
            <a:off x="369776" y="2420888"/>
            <a:ext cx="11449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Select the employees whose employee id is present in </a:t>
            </a:r>
            <a:r>
              <a:rPr lang="en-IN" dirty="0" err="1"/>
              <a:t>manager_id</a:t>
            </a:r>
            <a:r>
              <a:rPr lang="en-IN" dirty="0"/>
              <a:t> column using aliases.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Count the distinct entries to find the number of reporters.</a:t>
            </a:r>
          </a:p>
        </p:txBody>
      </p:sp>
    </p:spTree>
    <p:extLst>
      <p:ext uri="{BB962C8B-B14F-4D97-AF65-F5344CB8AC3E}">
        <p14:creationId xmlns:p14="http://schemas.microsoft.com/office/powerpoint/2010/main" val="34420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47576"/>
            <a:ext cx="10055781" cy="129614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7. List down all the employees from the healthcare and finance departments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BEE13-55C7-4421-9D3F-A249C1471A4B}"/>
              </a:ext>
            </a:extLst>
          </p:cNvPr>
          <p:cNvSpPr txBox="1"/>
          <p:nvPr/>
        </p:nvSpPr>
        <p:spPr>
          <a:xfrm>
            <a:off x="405780" y="2763536"/>
            <a:ext cx="1137726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Retrieve individual records of employees from healthcare and finance departments from </a:t>
            </a:r>
            <a:r>
              <a:rPr lang="en-IN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emp_record_table</a:t>
            </a:r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and combine the results using UNION .</a:t>
            </a:r>
          </a:p>
        </p:txBody>
      </p:sp>
    </p:spTree>
    <p:extLst>
      <p:ext uri="{BB962C8B-B14F-4D97-AF65-F5344CB8AC3E}">
        <p14:creationId xmlns:p14="http://schemas.microsoft.com/office/powerpoint/2010/main" val="374262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33" y="188640"/>
            <a:ext cx="11616158" cy="1908629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8. List down employee details grouped by department. Also include the respective employee rating along with the max emp rating for the department.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FB6D9-2389-482C-9734-4DD4C128FA52}"/>
              </a:ext>
            </a:extLst>
          </p:cNvPr>
          <p:cNvSpPr txBox="1"/>
          <p:nvPr/>
        </p:nvSpPr>
        <p:spPr>
          <a:xfrm>
            <a:off x="477788" y="2708920"/>
            <a:ext cx="1123015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Retrieve employee records along with the maximum rating in each department. The maximum rating of employees from each department can be obtained by partition clause.</a:t>
            </a:r>
          </a:p>
        </p:txBody>
      </p:sp>
    </p:spTree>
    <p:extLst>
      <p:ext uri="{BB962C8B-B14F-4D97-AF65-F5344CB8AC3E}">
        <p14:creationId xmlns:p14="http://schemas.microsoft.com/office/powerpoint/2010/main" val="2891685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1444</TotalTime>
  <Words>796</Words>
  <Application>Microsoft Office PowerPoint</Application>
  <PresentationFormat>Custom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Corbel</vt:lpstr>
      <vt:lpstr>Garamond</vt:lpstr>
      <vt:lpstr>Times New Roman</vt:lpstr>
      <vt:lpstr>SavonVTI</vt:lpstr>
      <vt:lpstr>SCIENCE_QTECH EMPLOYEE PERFORMANCE MAPPING- WRITE UP   SQL  assessment </vt:lpstr>
      <vt:lpstr>1. Create a Database named employee</vt:lpstr>
      <vt:lpstr>PowerPoint Presentation</vt:lpstr>
      <vt:lpstr>3. List of employees and details of their department</vt:lpstr>
      <vt:lpstr>4. EMP_ID, FIRST_NAME, LAST_NAME, GENDER, DEPARTMENT, and EMP_RATING if the EMP_RATING is:  i) less than two. ii) greater than four.  iii) between two and four.</vt:lpstr>
      <vt:lpstr>5. Concatenate First Name and Last Name of Employees in Finance Department into column called Name</vt:lpstr>
      <vt:lpstr>6. List of employees who have someone reporting to them, Also show the number of reporters (including the President).</vt:lpstr>
      <vt:lpstr>7. List down all the employees from the healthcare and finance departments</vt:lpstr>
      <vt:lpstr>8. List down employee details grouped by department. Also include the respective employee rating along with the max emp rating for the department.</vt:lpstr>
      <vt:lpstr>9. Calculate the minimum and the maximum salary of the employees in each role</vt:lpstr>
      <vt:lpstr>10. Assign ranks to each employee based on their experience. Take data from the employee record table.</vt:lpstr>
      <vt:lpstr>11. Create a view that displays employees in various countries whose salary is more than six thousand</vt:lpstr>
      <vt:lpstr>12. Nested query to find employees with experience of more than ten years </vt:lpstr>
      <vt:lpstr>13. Create a stored procedure to retrieve the details of the employees whose experience is more than three years.</vt:lpstr>
      <vt:lpstr>14. Using stored functions in the project table to check whether the job profile assigned to each employee in the data science team matches the organization’s set standard.</vt:lpstr>
      <vt:lpstr>15. Create an index to improve the cost and performance of the query to find the employee whose FIRST_NAME is ‘Eric’ in the employee table after checking the execution plan.</vt:lpstr>
      <vt:lpstr>16. Query to calculate the bonus for all the employees, based on their ratings and salaries </vt:lpstr>
      <vt:lpstr>17. Calculate the average salary distribution based on the continent and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BACKLASH TEST FIXTURES FOR AN IRAD PROJECT</dc:title>
  <dc:creator>KIRAN JEEVA</dc:creator>
  <cp:lastModifiedBy>Kiran Jeeva</cp:lastModifiedBy>
  <cp:revision>60</cp:revision>
  <dcterms:created xsi:type="dcterms:W3CDTF">2020-04-02T05:15:14Z</dcterms:created>
  <dcterms:modified xsi:type="dcterms:W3CDTF">2022-12-12T03:17:46Z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