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20" r:id="rId3"/>
    <p:sldId id="321" r:id="rId4"/>
    <p:sldId id="267" r:id="rId5"/>
    <p:sldId id="332" r:id="rId6"/>
    <p:sldId id="268" r:id="rId7"/>
    <p:sldId id="269" r:id="rId8"/>
    <p:sldId id="324" r:id="rId9"/>
    <p:sldId id="325" r:id="rId10"/>
    <p:sldId id="326" r:id="rId11"/>
    <p:sldId id="327" r:id="rId12"/>
    <p:sldId id="329" r:id="rId13"/>
    <p:sldId id="330" r:id="rId14"/>
    <p:sldId id="334" r:id="rId15"/>
    <p:sldId id="335" r:id="rId16"/>
    <p:sldId id="336" r:id="rId17"/>
    <p:sldId id="337" r:id="rId18"/>
    <p:sldId id="33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532" y="2708920"/>
            <a:ext cx="5285208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MARKET ANALYSIS 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6" y="257840"/>
            <a:ext cx="11521280" cy="1875015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Based on trend and seasonality, choose an appropriate exponential smoothing method to forecast the weekend share price value for the next 12 months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A22A7E-59A1-40EE-A0B4-5B3547FBEA3C}"/>
              </a:ext>
            </a:extLst>
          </p:cNvPr>
          <p:cNvSpPr txBox="1">
            <a:spLocks/>
          </p:cNvSpPr>
          <p:nvPr/>
        </p:nvSpPr>
        <p:spPr>
          <a:xfrm>
            <a:off x="333772" y="1553985"/>
            <a:ext cx="11521280" cy="187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000" b="1" dirty="0"/>
              <a:t>Perform an augmented Dickey–Fuller test (ADF) to check for the stationarity of Apple stock.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3B0BD-1094-40AF-8BB4-9736997AB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94"/>
          <a:stretch/>
        </p:blipFill>
        <p:spPr>
          <a:xfrm>
            <a:off x="1989956" y="1484784"/>
            <a:ext cx="7297168" cy="504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E3A081-C734-424E-B5A2-CF69AC49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01" y="2732470"/>
            <a:ext cx="6716347" cy="35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p, d, and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EFC4D-9C3B-4303-AF56-EBC82503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1415805"/>
            <a:ext cx="4735600" cy="48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Find the mean absolute percentage error (MAPE) for a 12-month period to validate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E6917F-452E-478F-82B9-2A01368F90FA}"/>
              </a:ext>
            </a:extLst>
          </p:cNvPr>
          <p:cNvSpPr txBox="1">
            <a:spLocks/>
          </p:cNvSpPr>
          <p:nvPr/>
        </p:nvSpPr>
        <p:spPr>
          <a:xfrm>
            <a:off x="1048655" y="2280858"/>
            <a:ext cx="10055781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Identify the top 2 companies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ACF88-7FCB-4C3E-AF36-4E9D1087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792451"/>
            <a:ext cx="6611273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9E6DC5-375D-4C39-A207-1DADC585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3577002"/>
            <a:ext cx="648743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7200"/>
            <a:ext cx="10055781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Conduct an ADF test to verify the stationarity of the companies selected in the previous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A72801-7868-4C6C-8554-D4180CFA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22" y="1998861"/>
            <a:ext cx="10055780" cy="3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7200"/>
            <a:ext cx="10055781" cy="1296144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Perform batch forecasting for the top 2 companies from each sector based on market capitalization for the weekend share price value for the next 12 months using Auto ARIMA, and find the MAPE for a 12-month period to validate the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FBFA3-1303-4533-B420-071A7AC7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49" y="1891597"/>
            <a:ext cx="717332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7200"/>
            <a:ext cx="10055781" cy="1296144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EXCEL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C91C8-F443-4FEF-9828-4844CE93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5" y="1718253"/>
            <a:ext cx="10200978" cy="35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7200"/>
            <a:ext cx="10055781" cy="1296144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TABLEAU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133C45-D3D0-4043-8283-3DAE1923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3" y="1428999"/>
            <a:ext cx="10545817" cy="46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7200"/>
            <a:ext cx="10055781" cy="1296144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TABLEAU STORYBOARD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DC2D0-408D-46DB-9E14-E69E7A05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6" y="1388396"/>
            <a:ext cx="10414892" cy="46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7200"/>
            <a:ext cx="10055781" cy="1296144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SQL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3A820-3AC8-4EFC-BBF2-FA1E7447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97" y="2123120"/>
            <a:ext cx="9938883" cy="26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EED-129C-484A-8229-56C6C521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32" y="49033"/>
            <a:ext cx="10055781" cy="1371600"/>
          </a:xfrm>
        </p:spPr>
        <p:txBody>
          <a:bodyPr/>
          <a:lstStyle/>
          <a:p>
            <a:pPr algn="ctr"/>
            <a:r>
              <a:rPr lang="en-IN" dirty="0"/>
              <a:t>Import the required Libraries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07221D-9A6B-4F7B-91DF-27E27CF73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60" y="1196752"/>
            <a:ext cx="6944176" cy="5040560"/>
          </a:xfrm>
        </p:spPr>
      </p:pic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6039-5C08-4DDA-8AAB-A6F35641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4" y="332656"/>
            <a:ext cx="10055781" cy="9862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Loading the csv file into a </a:t>
            </a:r>
            <a:r>
              <a:rPr lang="en-IN" dirty="0" err="1"/>
              <a:t>DataFrame</a:t>
            </a:r>
            <a:r>
              <a:rPr lang="en-IN" dirty="0"/>
              <a:t> (df)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DF0F-8F99-4E86-B141-5F848FC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E8F854-52BB-4A91-B04C-9DEA3D981457}"/>
              </a:ext>
            </a:extLst>
          </p:cNvPr>
          <p:cNvSpPr txBox="1">
            <a:spLocks/>
          </p:cNvSpPr>
          <p:nvPr/>
        </p:nvSpPr>
        <p:spPr>
          <a:xfrm>
            <a:off x="261764" y="1844824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dirty="0"/>
              <a:t>Append files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A4C1F6-08A1-4B86-BA42-88CB2AAC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94" y="1100750"/>
            <a:ext cx="9938396" cy="476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2F65A-764B-409C-BF6F-04D60473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07" y="2834884"/>
            <a:ext cx="10077753" cy="22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68" y="-177843"/>
            <a:ext cx="11593288" cy="1878651"/>
          </a:xfrm>
        </p:spPr>
        <p:txBody>
          <a:bodyPr>
            <a:normAutofit/>
          </a:bodyPr>
          <a:lstStyle/>
          <a:p>
            <a:pPr algn="ctr"/>
            <a:r>
              <a:rPr lang="en-IN" sz="1800" dirty="0"/>
              <a:t>Include the fields Market cap and Last sale in addition to the various metrics in Nasdaq100 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90ADEA-7C1C-4D31-8701-A3C8EAFD6954}"/>
              </a:ext>
            </a:extLst>
          </p:cNvPr>
          <p:cNvSpPr txBox="1">
            <a:spLocks/>
          </p:cNvSpPr>
          <p:nvPr/>
        </p:nvSpPr>
        <p:spPr>
          <a:xfrm>
            <a:off x="297768" y="2138603"/>
            <a:ext cx="11593288" cy="187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1800" dirty="0"/>
              <a:t>Identify the variables whose variance is less than .005 (as these do not contribute to model building), and eliminate those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7CA18C-1A45-4F36-AF04-8E4A275E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2" y="1474164"/>
            <a:ext cx="10981220" cy="453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B9FDB6-CA7E-4638-9EB3-11D1C23F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3" y="4017254"/>
            <a:ext cx="10250361" cy="8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213"/>
            <a:ext cx="11593288" cy="1878651"/>
          </a:xfrm>
        </p:spPr>
        <p:txBody>
          <a:bodyPr>
            <a:normAutofit/>
          </a:bodyPr>
          <a:lstStyle/>
          <a:p>
            <a:pPr algn="ctr"/>
            <a:r>
              <a:rPr lang="en-IN" sz="1800" dirty="0"/>
              <a:t>Delete the variables in nasdaq100_metrics_ratios.xlsx where 30% or more of the values are missing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96BCBB-C1F0-4F32-AC05-AC349685577F}"/>
              </a:ext>
            </a:extLst>
          </p:cNvPr>
          <p:cNvSpPr txBox="1">
            <a:spLocks/>
          </p:cNvSpPr>
          <p:nvPr/>
        </p:nvSpPr>
        <p:spPr>
          <a:xfrm>
            <a:off x="397025" y="2122901"/>
            <a:ext cx="11593288" cy="187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1800" dirty="0"/>
              <a:t>Perform missing value imputation for variables with less than 30% missing values by considering the company's sector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EE2DD-C933-4546-9584-51F2EEA6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812324"/>
            <a:ext cx="10556531" cy="392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E95B2-A258-44DB-9192-1DA9EA63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06" y="3789040"/>
            <a:ext cx="10887577" cy="14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A4A-7973-4BF9-807F-822FE3B1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2076"/>
            <a:ext cx="10055781" cy="907674"/>
          </a:xfrm>
        </p:spPr>
        <p:txBody>
          <a:bodyPr/>
          <a:lstStyle/>
          <a:p>
            <a:pPr algn="ctr"/>
            <a:r>
              <a:rPr lang="en-IN" dirty="0"/>
              <a:t>Visualisations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1A7F-9690-4653-A4A0-34AA81D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1E8BCF-9AE0-4F73-AACB-FED7E015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56" y="1196752"/>
            <a:ext cx="6408712" cy="47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Perform PCA to reduce the number of variables in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5E4815-D7F4-40C1-AAA1-83F94E4AF2A2}"/>
              </a:ext>
            </a:extLst>
          </p:cNvPr>
          <p:cNvSpPr txBox="1">
            <a:spLocks/>
          </p:cNvSpPr>
          <p:nvPr/>
        </p:nvSpPr>
        <p:spPr>
          <a:xfrm>
            <a:off x="909836" y="3079904"/>
            <a:ext cx="10055781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Identify cohorts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C45AE-63A8-49BD-8914-4B447B9D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44" y="1654843"/>
            <a:ext cx="8564936" cy="118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9B66BC-7AFB-4FB3-B5FB-1FF527DC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58" y="4221088"/>
            <a:ext cx="9363907" cy="14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0709"/>
            <a:ext cx="10055781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Highlight companies from different sectors falling into the same cohort,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5F414-6C20-4B8D-A761-354C07B3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7" y="1628800"/>
            <a:ext cx="5760640" cy="47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5" y="457200"/>
            <a:ext cx="10716522" cy="15316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Plot seasonality, trend, and irregular components over time for the historical stock price of Apple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60E39-6CD8-432B-9F91-1044070B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5" y="2007282"/>
            <a:ext cx="640169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4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866</TotalTime>
  <Words>300</Words>
  <Application>Microsoft Office PowerPoint</Application>
  <PresentationFormat>Custom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Corbel</vt:lpstr>
      <vt:lpstr>Garamond</vt:lpstr>
      <vt:lpstr>Times New Roman</vt:lpstr>
      <vt:lpstr>SavonVTI</vt:lpstr>
      <vt:lpstr>SHARE MARKET ANALYSIS   CAPSTONE PROJECT</vt:lpstr>
      <vt:lpstr>Import the required Libraries</vt:lpstr>
      <vt:lpstr>Loading the csv file into a DataFrame (df)</vt:lpstr>
      <vt:lpstr>Include the fields Market cap and Last sale in addition to the various metrics in Nasdaq100 metrics</vt:lpstr>
      <vt:lpstr>Delete the variables in nasdaq100_metrics_ratios.xlsx where 30% or more of the values are missing</vt:lpstr>
      <vt:lpstr>Visualisations</vt:lpstr>
      <vt:lpstr>Perform PCA to reduce the number of variables in the data</vt:lpstr>
      <vt:lpstr>Highlight companies from different sectors falling into the same cohort, </vt:lpstr>
      <vt:lpstr>Plot seasonality, trend, and irregular components over time for the historical stock price of Apple</vt:lpstr>
      <vt:lpstr>Based on trend and seasonality, choose an appropriate exponential smoothing method to forecast the weekend share price value for the next 12 months </vt:lpstr>
      <vt:lpstr>p, d, and q</vt:lpstr>
      <vt:lpstr>Find the mean absolute percentage error (MAPE) for a 12-month period to validate the model</vt:lpstr>
      <vt:lpstr>Conduct an ADF test to verify the stationarity of the companies selected in the previous step </vt:lpstr>
      <vt:lpstr>Perform batch forecasting for the top 2 companies from each sector based on market capitalization for the weekend share price value for the next 12 months using Auto ARIMA, and find the MAPE for a 12-month period to validate the model </vt:lpstr>
      <vt:lpstr>EXCEL DASHBOARD</vt:lpstr>
      <vt:lpstr>TABLEAU DASHBOARD</vt:lpstr>
      <vt:lpstr>TABLEAU STORYBOARD</vt:lpstr>
      <vt:lpstr>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58</cp:revision>
  <dcterms:created xsi:type="dcterms:W3CDTF">2020-04-02T05:15:14Z</dcterms:created>
  <dcterms:modified xsi:type="dcterms:W3CDTF">2023-09-20T17:44:06Z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