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7" r:id="rId6"/>
    <p:sldId id="268" r:id="rId7"/>
    <p:sldId id="269" r:id="rId8"/>
    <p:sldId id="270" r:id="rId9"/>
    <p:sldId id="261" r:id="rId10"/>
    <p:sldId id="265" r:id="rId11"/>
    <p:sldId id="266" r:id="rId12"/>
    <p:sldId id="272" r:id="rId13"/>
    <p:sldId id="259" r:id="rId14"/>
    <p:sldId id="264"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p:scale>
          <a:sx n="84" d="100"/>
          <a:sy n="84" d="100"/>
        </p:scale>
        <p:origin x="211"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12/20/2022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A33CB2A-1702-4C1D-9CC4-8D472D39F19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24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310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48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72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2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566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20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09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7690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346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E351CED-465B-40B5-ADCE-957C918F227B}" type="datetimeFigureOut">
              <a:rPr lang="en-US" smtClean="0"/>
              <a:t>12/20/2022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9758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E351CED-465B-40B5-ADCE-957C918F227B}" type="datetimeFigureOut">
              <a:rPr lang="en-US" smtClean="0"/>
              <a:t>12/20/2022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A33CB2A-1702-4C1D-9CC4-8D472D39F19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832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descr="Icon&#10;&#10;Description automatically generated">
            <a:extLst>
              <a:ext uri="{FF2B5EF4-FFF2-40B4-BE49-F238E27FC236}">
                <a16:creationId xmlns:a16="http://schemas.microsoft.com/office/drawing/2014/main" id="{350A3D1E-82A6-2976-14B8-FC8225CD2367}"/>
              </a:ext>
            </a:extLst>
          </p:cNvPr>
          <p:cNvPicPr>
            <a:picLocks noChangeAspect="1"/>
          </p:cNvPicPr>
          <p:nvPr/>
        </p:nvPicPr>
        <p:blipFill rotWithShape="1">
          <a:blip r:embed="rId2">
            <a:duotone>
              <a:schemeClr val="bg2">
                <a:shade val="45000"/>
                <a:satMod val="135000"/>
              </a:schemeClr>
              <a:prstClr val="white"/>
            </a:duotone>
            <a:alphaModFix amt="50000"/>
          </a:blip>
          <a:srcRect t="24998" r="-1" b="-1"/>
          <a:stretch/>
        </p:blipFill>
        <p:spPr>
          <a:xfrm>
            <a:off x="20" y="10"/>
            <a:ext cx="12191979" cy="6857989"/>
          </a:xfrm>
          <a:prstGeom prst="rect">
            <a:avLst/>
          </a:prstGeom>
        </p:spPr>
      </p:pic>
      <p:sp>
        <p:nvSpPr>
          <p:cNvPr id="32" name="Rectangle 31">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D1755-C225-A128-3CB3-0B335CB6B001}"/>
              </a:ext>
            </a:extLst>
          </p:cNvPr>
          <p:cNvSpPr>
            <a:spLocks noGrp="1"/>
          </p:cNvSpPr>
          <p:nvPr>
            <p:ph type="ctrTitle"/>
          </p:nvPr>
        </p:nvSpPr>
        <p:spPr>
          <a:xfrm>
            <a:off x="4087585" y="223160"/>
            <a:ext cx="7032171" cy="3103631"/>
          </a:xfrm>
        </p:spPr>
        <p:txBody>
          <a:bodyPr>
            <a:normAutofit fontScale="90000"/>
          </a:bodyPr>
          <a:lstStyle/>
          <a:p>
            <a:br>
              <a:rPr lang="en-US" sz="4000" b="1" dirty="0">
                <a:latin typeface="Calibri" panose="020F0502020204030204" pitchFamily="34" charset="0"/>
                <a:ea typeface="Calibri" panose="020F0502020204030204" pitchFamily="34" charset="0"/>
                <a:cs typeface="Calibri" panose="020F0502020204030204" pitchFamily="34" charset="0"/>
              </a:rPr>
            </a:br>
            <a:br>
              <a:rPr lang="en-US" sz="4000" b="1" dirty="0">
                <a:latin typeface="Calibri" panose="020F0502020204030204" pitchFamily="34" charset="0"/>
                <a:ea typeface="Calibri" panose="020F0502020204030204" pitchFamily="34" charset="0"/>
                <a:cs typeface="Calibri" panose="020F0502020204030204" pitchFamily="34" charset="0"/>
              </a:rPr>
            </a:br>
            <a:br>
              <a:rPr lang="en-US" sz="4000" b="1" dirty="0">
                <a:latin typeface="Calibri" panose="020F0502020204030204" pitchFamily="34" charset="0"/>
                <a:ea typeface="Calibri" panose="020F0502020204030204" pitchFamily="34" charset="0"/>
                <a:cs typeface="Calibri" panose="020F0502020204030204" pitchFamily="34" charset="0"/>
              </a:rPr>
            </a:br>
            <a:br>
              <a:rPr lang="en-US" sz="4000" b="1" dirty="0">
                <a:latin typeface="Calibri" panose="020F0502020204030204" pitchFamily="34" charset="0"/>
                <a:ea typeface="Calibri" panose="020F0502020204030204" pitchFamily="34" charset="0"/>
                <a:cs typeface="Calibri" panose="020F0502020204030204" pitchFamily="34" charset="0"/>
              </a:rPr>
            </a:br>
            <a:br>
              <a:rPr lang="en-US" sz="4000" b="1" dirty="0">
                <a:latin typeface="Calibri" panose="020F0502020204030204" pitchFamily="34" charset="0"/>
                <a:ea typeface="Calibri" panose="020F0502020204030204" pitchFamily="34" charset="0"/>
                <a:cs typeface="Calibri" panose="020F0502020204030204" pitchFamily="34" charset="0"/>
              </a:rPr>
            </a:br>
            <a:r>
              <a:rPr lang="en-US" sz="8000" b="1" dirty="0">
                <a:latin typeface="Calibri" panose="020F0502020204030204" pitchFamily="34" charset="0"/>
                <a:ea typeface="Calibri" panose="020F0502020204030204" pitchFamily="34" charset="0"/>
                <a:cs typeface="Calibri" panose="020F0502020204030204" pitchFamily="34" charset="0"/>
              </a:rPr>
              <a:t>Debt simplification</a:t>
            </a:r>
            <a:br>
              <a:rPr lang="en-US" sz="4000" b="1" dirty="0">
                <a:latin typeface="Calibri" panose="020F0502020204030204" pitchFamily="34" charset="0"/>
                <a:ea typeface="Calibri" panose="020F0502020204030204" pitchFamily="34" charset="0"/>
                <a:cs typeface="Calibri" panose="020F0502020204030204" pitchFamily="34" charset="0"/>
              </a:rPr>
            </a:br>
            <a:r>
              <a:rPr lang="en-US" sz="4000" b="1" dirty="0">
                <a:latin typeface="Calibri" panose="020F0502020204030204" pitchFamily="34" charset="0"/>
                <a:ea typeface="Calibri" panose="020F0502020204030204" pitchFamily="34" charset="0"/>
                <a:cs typeface="Calibri" panose="020F0502020204030204" pitchFamily="34" charset="0"/>
              </a:rPr>
              <a:t>CS 512 - FINAL PROJECT </a:t>
            </a:r>
            <a:br>
              <a:rPr lang="en-US" sz="4000" b="1" dirty="0">
                <a:latin typeface="Calibri" panose="020F0502020204030204" pitchFamily="34" charset="0"/>
                <a:ea typeface="Calibri" panose="020F0502020204030204" pitchFamily="34" charset="0"/>
                <a:cs typeface="Calibri" panose="020F0502020204030204" pitchFamily="34" charset="0"/>
              </a:rPr>
            </a:br>
            <a:r>
              <a:rPr lang="en-US" sz="4000" b="1" dirty="0">
                <a:latin typeface="Calibri" panose="020F0502020204030204" pitchFamily="34" charset="0"/>
                <a:ea typeface="Calibri" panose="020F0502020204030204" pitchFamily="34" charset="0"/>
                <a:cs typeface="Calibri" panose="020F0502020204030204" pitchFamily="34" charset="0"/>
              </a:rPr>
              <a:t>GROUP – 31</a:t>
            </a:r>
            <a:endParaRPr lang="en-US" sz="5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F7E37B3-DA92-CDCB-28C7-DCFF508FAB36}"/>
              </a:ext>
            </a:extLst>
          </p:cNvPr>
          <p:cNvSpPr>
            <a:spLocks noGrp="1"/>
          </p:cNvSpPr>
          <p:nvPr>
            <p:ph type="subTitle" idx="1"/>
          </p:nvPr>
        </p:nvSpPr>
        <p:spPr>
          <a:xfrm>
            <a:off x="2417780" y="3531204"/>
            <a:ext cx="8637072" cy="2078025"/>
          </a:xfrm>
        </p:spPr>
        <p:txBody>
          <a:bodyPr>
            <a:normAutofit fontScale="25000" lnSpcReduction="20000"/>
          </a:bodyPr>
          <a:lstStyle/>
          <a:p>
            <a:r>
              <a:rPr lang="en-US" sz="5600" dirty="0">
                <a:latin typeface="Calibri" panose="020F0502020204030204" pitchFamily="34" charset="0"/>
                <a:ea typeface="Calibri" panose="020F0502020204030204" pitchFamily="34" charset="0"/>
                <a:cs typeface="Calibri" panose="020F0502020204030204" pitchFamily="34" charset="0"/>
              </a:rPr>
              <a:t>Submitted by:</a:t>
            </a:r>
          </a:p>
          <a:p>
            <a:r>
              <a:rPr lang="en-US" sz="7200" b="1" dirty="0">
                <a:effectLst/>
                <a:latin typeface="Calibri" panose="020F0502020204030204" pitchFamily="34" charset="0"/>
                <a:ea typeface="Calibri" panose="020F0502020204030204" pitchFamily="34" charset="0"/>
                <a:cs typeface="Calibri" panose="020F0502020204030204" pitchFamily="34" charset="0"/>
              </a:rPr>
              <a:t>DHRUVI LALIT JAIN DJ470</a:t>
            </a:r>
          </a:p>
          <a:p>
            <a:r>
              <a:rPr lang="en-US" sz="7200" b="1" dirty="0">
                <a:effectLst/>
                <a:latin typeface="Calibri" panose="020F0502020204030204" pitchFamily="34" charset="0"/>
                <a:ea typeface="Calibri" panose="020F0502020204030204" pitchFamily="34" charset="0"/>
                <a:cs typeface="Calibri" panose="020F0502020204030204" pitchFamily="34" charset="0"/>
              </a:rPr>
              <a:t>KANCHU KIRAN KK1219</a:t>
            </a:r>
          </a:p>
          <a:p>
            <a:r>
              <a:rPr lang="en-US" sz="7200" b="1" dirty="0">
                <a:effectLst/>
                <a:latin typeface="Calibri" panose="020F0502020204030204" pitchFamily="34" charset="0"/>
                <a:ea typeface="Calibri" panose="020F0502020204030204" pitchFamily="34" charset="0"/>
                <a:cs typeface="Calibri" panose="020F0502020204030204" pitchFamily="34" charset="0"/>
              </a:rPr>
              <a:t>SIDDHARTH DEVENDRA GUPTA SDG141</a:t>
            </a:r>
          </a:p>
          <a:p>
            <a:r>
              <a:rPr lang="en-US" sz="7200" b="1" dirty="0">
                <a:effectLst/>
                <a:latin typeface="Calibri" panose="020F0502020204030204" pitchFamily="34" charset="0"/>
                <a:ea typeface="Calibri" panose="020F0502020204030204" pitchFamily="34" charset="0"/>
                <a:cs typeface="Calibri" panose="020F0502020204030204" pitchFamily="34" charset="0"/>
              </a:rPr>
              <a:t>SHRADDHA SANJEEV PATTANSHETTI SP2304</a:t>
            </a:r>
          </a:p>
          <a:p>
            <a:endParaRPr lang="en-US" dirty="0"/>
          </a:p>
        </p:txBody>
      </p:sp>
      <p:cxnSp>
        <p:nvCxnSpPr>
          <p:cNvPr id="34" name="Straight Connector 33">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6" name="Picture 35">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E75D-5823-E0A9-4831-95F6EB3A593F}"/>
              </a:ext>
            </a:extLst>
          </p:cNvPr>
          <p:cNvSpPr>
            <a:spLocks noGrp="1"/>
          </p:cNvSpPr>
          <p:nvPr>
            <p:ph type="title"/>
          </p:nvPr>
        </p:nvSpPr>
        <p:spPr>
          <a:xfrm>
            <a:off x="1451579" y="409433"/>
            <a:ext cx="9603275" cy="1444321"/>
          </a:xfrm>
        </p:spPr>
        <p:txBody>
          <a:bodyPr>
            <a:noAutofit/>
          </a:bodyPr>
          <a:lstStyle/>
          <a:p>
            <a:r>
              <a:rPr lang="en-US" sz="4800" dirty="0">
                <a:solidFill>
                  <a:srgbClr val="000000"/>
                </a:solidFill>
                <a:effectLst/>
                <a:latin typeface="Calibri" panose="020F0502020204030204" pitchFamily="34" charset="0"/>
                <a:ea typeface="Calibri" panose="020F0502020204030204" pitchFamily="34" charset="0"/>
              </a:rPr>
              <a:t>Transaction simplification using the </a:t>
            </a:r>
            <a:r>
              <a:rPr lang="en-US" sz="4800" dirty="0" err="1">
                <a:solidFill>
                  <a:srgbClr val="000000"/>
                </a:solidFill>
                <a:effectLst/>
                <a:latin typeface="Calibri" panose="020F0502020204030204" pitchFamily="34" charset="0"/>
                <a:ea typeface="Calibri" panose="020F0502020204030204" pitchFamily="34" charset="0"/>
              </a:rPr>
              <a:t>Dinic</a:t>
            </a:r>
            <a:r>
              <a:rPr lang="en-US" sz="4800" dirty="0">
                <a:solidFill>
                  <a:srgbClr val="000000"/>
                </a:solidFill>
                <a:effectLst/>
                <a:latin typeface="Calibri" panose="020F0502020204030204" pitchFamily="34" charset="0"/>
                <a:ea typeface="Calibri" panose="020F0502020204030204" pitchFamily="34" charset="0"/>
              </a:rPr>
              <a:t> Algorithm</a:t>
            </a:r>
            <a:br>
              <a:rPr lang="en-US" sz="4000" dirty="0">
                <a:solidFill>
                  <a:srgbClr val="000000"/>
                </a:solidFill>
                <a:effectLst/>
                <a:latin typeface="Calibri" panose="020F0502020204030204" pitchFamily="34" charset="0"/>
                <a:ea typeface="Calibri" panose="020F0502020204030204" pitchFamily="34" charset="0"/>
              </a:rPr>
            </a:br>
            <a:br>
              <a:rPr lang="en-US" sz="4800" dirty="0">
                <a:solidFill>
                  <a:srgbClr val="000000"/>
                </a:solidFill>
                <a:effectLst/>
                <a:latin typeface="Calibri" panose="020F0502020204030204" pitchFamily="34" charset="0"/>
                <a:ea typeface="Calibri" panose="020F0502020204030204" pitchFamily="34" charset="0"/>
              </a:rPr>
            </a:br>
            <a:br>
              <a:rPr lang="en-US" sz="4800" b="1" dirty="0">
                <a:solidFill>
                  <a:srgbClr val="000000"/>
                </a:solidFill>
                <a:effectLst/>
                <a:latin typeface="Calibri" panose="020F0502020204030204" pitchFamily="34" charset="0"/>
                <a:ea typeface="Calibri" panose="020F0502020204030204" pitchFamily="34" charset="0"/>
              </a:rPr>
            </a:br>
            <a:endParaRPr lang="en-US" sz="4800" dirty="0"/>
          </a:p>
        </p:txBody>
      </p:sp>
      <p:sp>
        <p:nvSpPr>
          <p:cNvPr id="3" name="Content Placeholder 2">
            <a:extLst>
              <a:ext uri="{FF2B5EF4-FFF2-40B4-BE49-F238E27FC236}">
                <a16:creationId xmlns:a16="http://schemas.microsoft.com/office/drawing/2014/main" id="{18CF42B5-208F-DFFD-647B-A5C3D221A6F8}"/>
              </a:ext>
            </a:extLst>
          </p:cNvPr>
          <p:cNvSpPr>
            <a:spLocks noGrp="1"/>
          </p:cNvSpPr>
          <p:nvPr>
            <p:ph idx="1"/>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After adjusting [‘</a:t>
            </a:r>
            <a:r>
              <a:rPr lang="en-US" dirty="0" err="1">
                <a:latin typeface="Calibri" panose="020F0502020204030204" pitchFamily="34" charset="0"/>
                <a:ea typeface="Calibri" panose="020F0502020204030204" pitchFamily="34" charset="0"/>
                <a:cs typeface="Calibri" panose="020F0502020204030204" pitchFamily="34" charset="0"/>
              </a:rPr>
              <a:t>Nachiketa</a:t>
            </a:r>
            <a:r>
              <a:rPr lang="en-US" dirty="0">
                <a:latin typeface="Calibri" panose="020F0502020204030204" pitchFamily="34" charset="0"/>
                <a:ea typeface="Calibri" panose="020F0502020204030204" pitchFamily="34" charset="0"/>
                <a:cs typeface="Calibri" panose="020F0502020204030204" pitchFamily="34" charset="0"/>
              </a:rPr>
              <a:t>’, ‘Atharva’, ‘Siddharth’] by -17.61</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B9D3342-7F79-8557-7FD8-FAB6D5321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004" y="2779594"/>
            <a:ext cx="4772025" cy="3020704"/>
          </a:xfrm>
          <a:prstGeom prst="rect">
            <a:avLst/>
          </a:prstGeom>
        </p:spPr>
      </p:pic>
    </p:spTree>
    <p:extLst>
      <p:ext uri="{BB962C8B-B14F-4D97-AF65-F5344CB8AC3E}">
        <p14:creationId xmlns:p14="http://schemas.microsoft.com/office/powerpoint/2010/main" val="149025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60B71149-EF12-409B-9E8F-12D4AD678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C566F3-C07E-4D3A-BBEB-E92FCDC70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E754DC9-6EE5-7B58-EA30-2370FF2FCA8E}"/>
              </a:ext>
            </a:extLst>
          </p:cNvPr>
          <p:cNvSpPr>
            <a:spLocks noGrp="1"/>
          </p:cNvSpPr>
          <p:nvPr>
            <p:ph type="title"/>
          </p:nvPr>
        </p:nvSpPr>
        <p:spPr>
          <a:xfrm>
            <a:off x="1444467" y="1687772"/>
            <a:ext cx="5541503" cy="2069903"/>
          </a:xfrm>
        </p:spPr>
        <p:txBody>
          <a:bodyPr vert="horz" lIns="91440" tIns="45720" rIns="91440" bIns="0" rtlCol="0" anchor="b">
            <a:normAutofit/>
          </a:bodyPr>
          <a:lstStyle/>
          <a:p>
            <a:r>
              <a:rPr lang="en-US" sz="2000" cap="none" dirty="0">
                <a:latin typeface="Calibri" panose="020F0502020204030204" pitchFamily="34" charset="0"/>
                <a:ea typeface="Calibri" panose="020F0502020204030204" pitchFamily="34" charset="0"/>
                <a:cs typeface="Calibri" panose="020F0502020204030204" pitchFamily="34" charset="0"/>
              </a:rPr>
              <a:t>After adjusting [‘</a:t>
            </a:r>
            <a:r>
              <a:rPr lang="en-US" sz="2000" cap="none" dirty="0" err="1">
                <a:latin typeface="Calibri" panose="020F0502020204030204" pitchFamily="34" charset="0"/>
                <a:ea typeface="Calibri" panose="020F0502020204030204" pitchFamily="34" charset="0"/>
                <a:cs typeface="Calibri" panose="020F0502020204030204" pitchFamily="34" charset="0"/>
              </a:rPr>
              <a:t>Nachiketa</a:t>
            </a:r>
            <a:r>
              <a:rPr lang="en-US" sz="2000" cap="none" dirty="0">
                <a:latin typeface="Calibri" panose="020F0502020204030204" pitchFamily="34" charset="0"/>
                <a:ea typeface="Calibri" panose="020F0502020204030204" pitchFamily="34" charset="0"/>
                <a:cs typeface="Calibri" panose="020F0502020204030204" pitchFamily="34" charset="0"/>
              </a:rPr>
              <a:t>,’ ‘Sumanth,’ ‘Atharva'] by 30.85</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Diagram&#10;&#10;Description automatically generated">
            <a:extLst>
              <a:ext uri="{FF2B5EF4-FFF2-40B4-BE49-F238E27FC236}">
                <a16:creationId xmlns:a16="http://schemas.microsoft.com/office/drawing/2014/main" id="{8EA5E5F4-731D-8A11-F3EE-32491F85D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0742" y="481108"/>
            <a:ext cx="3300539" cy="2491907"/>
          </a:xfrm>
          <a:prstGeom prst="rect">
            <a:avLst/>
          </a:prstGeom>
        </p:spPr>
      </p:pic>
      <p:cxnSp>
        <p:nvCxnSpPr>
          <p:cNvPr id="23" name="Straight Connector 22">
            <a:extLst>
              <a:ext uri="{FF2B5EF4-FFF2-40B4-BE49-F238E27FC236}">
                <a16:creationId xmlns:a16="http://schemas.microsoft.com/office/drawing/2014/main" id="{D4628083-088A-4340-9F78-79BB3B772B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2924" y="3526496"/>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 Placeholder 3">
            <a:extLst>
              <a:ext uri="{FF2B5EF4-FFF2-40B4-BE49-F238E27FC236}">
                <a16:creationId xmlns:a16="http://schemas.microsoft.com/office/drawing/2014/main" id="{83BC5778-BF88-ECC8-9470-BCB62EED537A}"/>
              </a:ext>
            </a:extLst>
          </p:cNvPr>
          <p:cNvSpPr>
            <a:spLocks noGrp="1"/>
          </p:cNvSpPr>
          <p:nvPr>
            <p:ph type="body" sz="half" idx="2"/>
          </p:nvPr>
        </p:nvSpPr>
        <p:spPr>
          <a:xfrm>
            <a:off x="1444468" y="3531204"/>
            <a:ext cx="5541502" cy="977621"/>
          </a:xfrm>
        </p:spPr>
        <p:txBody>
          <a:bodyPr vert="horz" lIns="91440" tIns="91440" rIns="91440" bIns="91440" rtlCol="0">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After adjusting [‘Atharva,’ ‘Siddharth,’ ‘Sumanth'] by 82.83</a:t>
            </a:r>
          </a:p>
        </p:txBody>
      </p:sp>
      <p:pic>
        <p:nvPicPr>
          <p:cNvPr id="5" name="Content Placeholder 4" descr="Chart, diagram&#10;&#10;Description automatically generated">
            <a:extLst>
              <a:ext uri="{FF2B5EF4-FFF2-40B4-BE49-F238E27FC236}">
                <a16:creationId xmlns:a16="http://schemas.microsoft.com/office/drawing/2014/main" id="{A4F81D5B-A296-ED24-A6D6-35D13E07CE7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860741" y="3138582"/>
            <a:ext cx="3300539" cy="2491907"/>
          </a:xfrm>
          <a:prstGeom prst="rect">
            <a:avLst/>
          </a:prstGeom>
        </p:spPr>
      </p:pic>
      <p:pic>
        <p:nvPicPr>
          <p:cNvPr id="25" name="Picture 24">
            <a:extLst>
              <a:ext uri="{FF2B5EF4-FFF2-40B4-BE49-F238E27FC236}">
                <a16:creationId xmlns:a16="http://schemas.microsoft.com/office/drawing/2014/main" id="{219E7FDC-6797-4817-820D-2594ED9389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C9DF5848-4888-4C68-B050-02B3D1032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83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CF45-737B-05DF-A701-84CEC426D054}"/>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FINAL OUTPUT</a:t>
            </a:r>
          </a:p>
        </p:txBody>
      </p:sp>
      <p:sp>
        <p:nvSpPr>
          <p:cNvPr id="3" name="Content Placeholder 2">
            <a:extLst>
              <a:ext uri="{FF2B5EF4-FFF2-40B4-BE49-F238E27FC236}">
                <a16:creationId xmlns:a16="http://schemas.microsoft.com/office/drawing/2014/main" id="{29C4A235-F9FA-30AC-43B1-9517DF1E3715}"/>
              </a:ext>
            </a:extLst>
          </p:cNvPr>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Atharva owes </a:t>
            </a:r>
            <a:r>
              <a:rPr lang="en-US" sz="2400" dirty="0" err="1">
                <a:latin typeface="Calibri" panose="020F0502020204030204" pitchFamily="34" charset="0"/>
                <a:ea typeface="Calibri" panose="020F0502020204030204" pitchFamily="34" charset="0"/>
                <a:cs typeface="Calibri" panose="020F0502020204030204" pitchFamily="34" charset="0"/>
              </a:rPr>
              <a:t>Nachiketa</a:t>
            </a:r>
            <a:r>
              <a:rPr lang="en-US" sz="2400" dirty="0">
                <a:latin typeface="Calibri" panose="020F0502020204030204" pitchFamily="34" charset="0"/>
                <a:ea typeface="Calibri" panose="020F0502020204030204" pitchFamily="34" charset="0"/>
                <a:cs typeface="Calibri" panose="020F0502020204030204" pitchFamily="34" charset="0"/>
              </a:rPr>
              <a:t> Prasad $ 33.58</a:t>
            </a:r>
          </a:p>
          <a:p>
            <a:r>
              <a:rPr lang="en-US" sz="2400" dirty="0">
                <a:latin typeface="Calibri" panose="020F0502020204030204" pitchFamily="34" charset="0"/>
                <a:ea typeface="Calibri" panose="020F0502020204030204" pitchFamily="34" charset="0"/>
                <a:cs typeface="Calibri" panose="020F0502020204030204" pitchFamily="34" charset="0"/>
              </a:rPr>
              <a:t>Atharva owes Sumanth </a:t>
            </a:r>
            <a:r>
              <a:rPr lang="en-US" sz="2400" dirty="0" err="1">
                <a:latin typeface="Calibri" panose="020F0502020204030204" pitchFamily="34" charset="0"/>
                <a:ea typeface="Calibri" panose="020F0502020204030204" pitchFamily="34" charset="0"/>
                <a:cs typeface="Calibri" panose="020F0502020204030204" pitchFamily="34" charset="0"/>
              </a:rPr>
              <a:t>Tangirala</a:t>
            </a:r>
            <a:r>
              <a:rPr lang="en-US" sz="2400" dirty="0">
                <a:latin typeface="Calibri" panose="020F0502020204030204" pitchFamily="34" charset="0"/>
                <a:ea typeface="Calibri" panose="020F0502020204030204" pitchFamily="34" charset="0"/>
                <a:cs typeface="Calibri" panose="020F0502020204030204" pitchFamily="34" charset="0"/>
              </a:rPr>
              <a:t> $ 7.21</a:t>
            </a:r>
          </a:p>
          <a:p>
            <a:r>
              <a:rPr lang="en-US" sz="2400" dirty="0">
                <a:latin typeface="Calibri" panose="020F0502020204030204" pitchFamily="34" charset="0"/>
                <a:ea typeface="Calibri" panose="020F0502020204030204" pitchFamily="34" charset="0"/>
                <a:cs typeface="Calibri" panose="020F0502020204030204" pitchFamily="34" charset="0"/>
              </a:rPr>
              <a:t>Sumanth </a:t>
            </a:r>
            <a:r>
              <a:rPr lang="en-US" sz="2400" dirty="0" err="1">
                <a:latin typeface="Calibri" panose="020F0502020204030204" pitchFamily="34" charset="0"/>
                <a:ea typeface="Calibri" panose="020F0502020204030204" pitchFamily="34" charset="0"/>
                <a:cs typeface="Calibri" panose="020F0502020204030204" pitchFamily="34" charset="0"/>
              </a:rPr>
              <a:t>Tangirala</a:t>
            </a:r>
            <a:r>
              <a:rPr lang="en-US" sz="2400" dirty="0">
                <a:latin typeface="Calibri" panose="020F0502020204030204" pitchFamily="34" charset="0"/>
                <a:ea typeface="Calibri" panose="020F0502020204030204" pitchFamily="34" charset="0"/>
                <a:cs typeface="Calibri" panose="020F0502020204030204" pitchFamily="34" charset="0"/>
              </a:rPr>
              <a:t> owes Siddharth Gupta $ 6.95</a:t>
            </a:r>
          </a:p>
        </p:txBody>
      </p:sp>
    </p:spTree>
    <p:extLst>
      <p:ext uri="{BB962C8B-B14F-4D97-AF65-F5344CB8AC3E}">
        <p14:creationId xmlns:p14="http://schemas.microsoft.com/office/powerpoint/2010/main" val="196635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21AB-339A-A257-FB98-8318E7F23C7C}"/>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TIME COMPLEXITY OF ALGORITHM</a:t>
            </a:r>
          </a:p>
        </p:txBody>
      </p:sp>
      <p:sp>
        <p:nvSpPr>
          <p:cNvPr id="3" name="Content Placeholder 2">
            <a:extLst>
              <a:ext uri="{FF2B5EF4-FFF2-40B4-BE49-F238E27FC236}">
                <a16:creationId xmlns:a16="http://schemas.microsoft.com/office/drawing/2014/main" id="{191D6BA3-4D86-5774-2265-600446C51767}"/>
              </a:ext>
            </a:extLst>
          </p:cNvPr>
          <p:cNvSpPr>
            <a:spLocks noGrp="1"/>
          </p:cNvSpPr>
          <p:nvPr>
            <p:ph idx="1"/>
          </p:nvPr>
        </p:nvSpPr>
        <p:spPr>
          <a:xfrm>
            <a:off x="1451579" y="1978926"/>
            <a:ext cx="9603275" cy="3487420"/>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Doing a BFS to construct a level graph takes O(E) time. </a:t>
            </a:r>
          </a:p>
          <a:p>
            <a:r>
              <a:rPr lang="en-US" dirty="0">
                <a:latin typeface="Calibri" panose="020F0502020204030204" pitchFamily="34" charset="0"/>
                <a:ea typeface="Calibri" panose="020F0502020204030204" pitchFamily="34" charset="0"/>
                <a:cs typeface="Calibri" panose="020F0502020204030204" pitchFamily="34" charset="0"/>
              </a:rPr>
              <a:t>Sending multiple more flows until a blocking flow is reached takes O(VE) time. </a:t>
            </a:r>
          </a:p>
          <a:p>
            <a:r>
              <a:rPr lang="en-US" dirty="0">
                <a:latin typeface="Calibri" panose="020F0502020204030204" pitchFamily="34" charset="0"/>
                <a:ea typeface="Calibri" panose="020F0502020204030204" pitchFamily="34" charset="0"/>
                <a:cs typeface="Calibri" panose="020F0502020204030204" pitchFamily="34" charset="0"/>
              </a:rPr>
              <a:t>The outer loop runs at-most O(V) time.  </a:t>
            </a:r>
          </a:p>
          <a:p>
            <a:r>
              <a:rPr lang="en-US" dirty="0">
                <a:latin typeface="Calibri" panose="020F0502020204030204" pitchFamily="34" charset="0"/>
                <a:ea typeface="Calibri" panose="020F0502020204030204" pitchFamily="34" charset="0"/>
                <a:cs typeface="Calibri" panose="020F0502020204030204" pitchFamily="34" charset="0"/>
              </a:rPr>
              <a:t>In each iteration, we construct a new level graph and find blocking flow. It can be proved that the number of levels increases at least by one in every iteration. So, the outer loop runs at most O(V) times. </a:t>
            </a:r>
          </a:p>
          <a:p>
            <a:r>
              <a:rPr lang="en-US" dirty="0">
                <a:latin typeface="Calibri" panose="020F0502020204030204" pitchFamily="34" charset="0"/>
                <a:ea typeface="Calibri" panose="020F0502020204030204" pitchFamily="34" charset="0"/>
                <a:cs typeface="Calibri" panose="020F0502020204030204" pitchFamily="34" charset="0"/>
              </a:rPr>
              <a:t>Therefore, the overall time complexity is O(EV2)</a:t>
            </a:r>
          </a:p>
        </p:txBody>
      </p:sp>
    </p:spTree>
    <p:extLst>
      <p:ext uri="{BB962C8B-B14F-4D97-AF65-F5344CB8AC3E}">
        <p14:creationId xmlns:p14="http://schemas.microsoft.com/office/powerpoint/2010/main" val="425526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1556-6C4B-F204-2801-F07B5FFB54F3}"/>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RESULTS AND ANALYSIS</a:t>
            </a:r>
            <a:endParaRPr lang="en-US" sz="4800" dirty="0"/>
          </a:p>
        </p:txBody>
      </p:sp>
      <p:sp>
        <p:nvSpPr>
          <p:cNvPr id="4" name="Text Placeholder 3">
            <a:extLst>
              <a:ext uri="{FF2B5EF4-FFF2-40B4-BE49-F238E27FC236}">
                <a16:creationId xmlns:a16="http://schemas.microsoft.com/office/drawing/2014/main" id="{D82570AE-399F-6A36-2DAC-BBCF933D0887}"/>
              </a:ext>
            </a:extLst>
          </p:cNvPr>
          <p:cNvSpPr>
            <a:spLocks noGrp="1"/>
          </p:cNvSpPr>
          <p:nvPr>
            <p:ph type="body" sz="half" idx="2"/>
          </p:nvPr>
        </p:nvSpPr>
        <p:spPr/>
        <p:txBody>
          <a:bodyPr/>
          <a:lstStyle/>
          <a:p>
            <a:r>
              <a:rPr lang="en-US" sz="2000" dirty="0">
                <a:solidFill>
                  <a:srgbClr val="000000"/>
                </a:solidFill>
                <a:effectLst/>
                <a:latin typeface="Calibri" panose="020F0502020204030204" pitchFamily="34" charset="0"/>
                <a:ea typeface="Times New Roman" panose="02020603050405020304" pitchFamily="18" charset="0"/>
              </a:rPr>
              <a:t>The file is read and parsed, and (the debtor, creditor, and amount) are created and stored for graph edge creation. Below is a sample file read and tuple values:</a:t>
            </a:r>
          </a:p>
          <a:p>
            <a:endParaRPr lang="en-US" dirty="0"/>
          </a:p>
        </p:txBody>
      </p:sp>
      <p:pic>
        <p:nvPicPr>
          <p:cNvPr id="5" name="Picture Placeholder 4" descr="Text&#10;&#10;Description automatically generated">
            <a:extLst>
              <a:ext uri="{FF2B5EF4-FFF2-40B4-BE49-F238E27FC236}">
                <a16:creationId xmlns:a16="http://schemas.microsoft.com/office/drawing/2014/main" id="{135D02E6-4DFA-AF71-7E62-57DB1B08F0E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4" r="1204"/>
          <a:stretch>
            <a:fillRect/>
          </a:stretch>
        </p:blipFill>
        <p:spPr>
          <a:xfrm>
            <a:off x="8063387" y="1037230"/>
            <a:ext cx="2852263" cy="3952283"/>
          </a:xfrm>
          <a:prstGeom prst="rect">
            <a:avLst/>
          </a:prstGeom>
        </p:spPr>
      </p:pic>
    </p:spTree>
    <p:extLst>
      <p:ext uri="{BB962C8B-B14F-4D97-AF65-F5344CB8AC3E}">
        <p14:creationId xmlns:p14="http://schemas.microsoft.com/office/powerpoint/2010/main" val="2956178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EB72-F82E-BAF4-140F-AFEF8FA0D501}"/>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31AE94B6-71F5-7D91-9CBC-A429E5CD8A25}"/>
              </a:ext>
            </a:extLst>
          </p:cNvPr>
          <p:cNvSpPr>
            <a:spLocks noGrp="1"/>
          </p:cNvSpPr>
          <p:nvPr>
            <p:ph idx="1"/>
          </p:nvPr>
        </p:nvSpPr>
        <p:spPr/>
        <p:txBody>
          <a:bodyPr>
            <a:noAutofit/>
          </a:bodyPr>
          <a:lstStyle/>
          <a:p>
            <a:pPr marL="0" marR="0" algn="just">
              <a:lnSpc>
                <a:spcPct val="150000"/>
              </a:lnSpc>
              <a:spcBef>
                <a:spcPts val="0"/>
              </a:spcBef>
              <a:spcAft>
                <a:spcPts val="0"/>
              </a:spcAft>
            </a:pP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People foot the bill for different expenses and need to get paid back later. Debt Simplification does all the bookkeeping for you, which helps you keep track of your debits and credits. Furthermore, it assists people in narrowing the complex task of splitting the bill among several people.  </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50000"/>
              </a:lnSpc>
              <a:spcBef>
                <a:spcPts val="0"/>
              </a:spcBef>
              <a:spcAft>
                <a:spcPts val="0"/>
              </a:spcAft>
            </a:pP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Many algorithms can be used to accomplish the task of implementing the application. A few are </a:t>
            </a:r>
            <a:r>
              <a:rPr lang="en-US"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Karzanov</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Galil, </a:t>
            </a:r>
            <a:r>
              <a:rPr lang="en-US"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Tarjan</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Bertsekas</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Edmonds and Karp, </a:t>
            </a:r>
            <a:r>
              <a:rPr lang="en-US"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Dinics</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and many more. Of these, the </a:t>
            </a:r>
            <a:r>
              <a:rPr lang="en-US"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Dinics</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algorithm is one of the best options in terms of Time complexity which is O(n</a:t>
            </a:r>
            <a:r>
              <a:rPr lang="en-US" baseline="300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2</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m).</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247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DCC8-2DD3-11B9-1578-39651F6D7CCF}"/>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A1DF73EE-7DBF-954F-3CED-A1011D78D8A7}"/>
              </a:ext>
            </a:extLst>
          </p:cNvPr>
          <p:cNvSpPr>
            <a:spLocks noGrp="1"/>
          </p:cNvSpPr>
          <p:nvPr>
            <p:ph idx="1"/>
          </p:nvPr>
        </p:nvSpPr>
        <p:spPr/>
        <p:txBody>
          <a:bodyPr/>
          <a:lstStyle/>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One of the main reasons to implement debt simplification is to reduce the tedious task of splitting the dues.</a:t>
            </a:r>
          </a:p>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Moreover, the system reduces the number of transactions, making it more efficient to interpret while keeping the total amount intact.</a:t>
            </a:r>
          </a:p>
          <a:p>
            <a:pPr marL="0" marR="0" algn="just">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They store and </a:t>
            </a:r>
            <a:r>
              <a:rPr lang="en-US" sz="2400" dirty="0">
                <a:effectLst/>
                <a:latin typeface="Calibri" panose="020F0502020204030204" pitchFamily="34" charset="0"/>
                <a:ea typeface="Calibri" panose="020F0502020204030204" pitchFamily="34" charset="0"/>
                <a:cs typeface="Times New Roman" panose="02020603050405020304" pitchFamily="18" charset="0"/>
              </a:rPr>
              <a:t>maintain user data and transaction details.</a:t>
            </a:r>
          </a:p>
          <a:p>
            <a:pPr marL="0" indent="0">
              <a:buNone/>
            </a:pPr>
            <a:endParaRPr lang="en-US" dirty="0"/>
          </a:p>
        </p:txBody>
      </p:sp>
    </p:spTree>
    <p:extLst>
      <p:ext uri="{BB962C8B-B14F-4D97-AF65-F5344CB8AC3E}">
        <p14:creationId xmlns:p14="http://schemas.microsoft.com/office/powerpoint/2010/main" val="41698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2DA1-717B-5AB7-A60E-22EBCD7D95FB}"/>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Algorithm used</a:t>
            </a:r>
          </a:p>
        </p:txBody>
      </p:sp>
      <p:sp>
        <p:nvSpPr>
          <p:cNvPr id="3" name="Content Placeholder 2">
            <a:extLst>
              <a:ext uri="{FF2B5EF4-FFF2-40B4-BE49-F238E27FC236}">
                <a16:creationId xmlns:a16="http://schemas.microsoft.com/office/drawing/2014/main" id="{47C52828-040F-43E2-2222-00B156F9B2CA}"/>
              </a:ext>
            </a:extLst>
          </p:cNvPr>
          <p:cNvSpPr>
            <a:spLocks noGrp="1"/>
          </p:cNvSpPr>
          <p:nvPr>
            <p:ph idx="1"/>
          </p:nvPr>
        </p:nvSpPr>
        <p:spPr/>
        <p:txBody>
          <a:bodyPr>
            <a:normAutofit/>
          </a:bodyPr>
          <a:lstStyle/>
          <a:p>
            <a:pPr marL="228600" marR="0" algn="just">
              <a:lnSpc>
                <a:spcPct val="150000"/>
              </a:lnSpc>
              <a:spcBef>
                <a:spcPts val="0"/>
              </a:spcBef>
              <a:spcAft>
                <a:spcPts val="0"/>
              </a:spcAft>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algorithm used to implement the debt simplification Project is </a:t>
            </a:r>
            <a:r>
              <a:rPr lang="en-US"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Dinic’s</a:t>
            </a: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Algorithm</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is a Maximum Flow Algorithm. Its run time is independent of the flow graph’s capacity value, which could be very large. It has a runtime of O (V</a:t>
            </a:r>
            <a:r>
              <a:rPr lang="en-US"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 It tremendously increases the performance of bipartite graphs giving a time complexity of O((√VE)). </a:t>
            </a:r>
            <a:r>
              <a:rPr lang="en-US" dirty="0">
                <a:effectLst/>
                <a:latin typeface="Calibri" panose="020F0502020204030204" pitchFamily="34" charset="0"/>
                <a:ea typeface="Calibri" panose="020F0502020204030204" pitchFamily="34" charset="0"/>
                <a:cs typeface="Calibri" panose="020F0502020204030204" pitchFamily="34" charset="0"/>
              </a:rPr>
              <a:t> </a:t>
            </a:r>
          </a:p>
          <a:p>
            <a:pPr marL="228600" marR="0" algn="just">
              <a:lnSpc>
                <a:spcPct val="150000"/>
              </a:lnSpc>
              <a:spcBef>
                <a:spcPts val="0"/>
              </a:spcBef>
              <a:spcAft>
                <a:spcPts val="0"/>
              </a:spcAft>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perform BFS on the source and obtain a level graph. An edge is a part of the level graph if it follows the path to the sink. This means it must advance from one level to another after omitting back and side edges. </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833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0689-A231-6C4C-45CE-C987B59FB6DD}"/>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IMPLEMENTATION</a:t>
            </a:r>
          </a:p>
        </p:txBody>
      </p:sp>
      <p:sp>
        <p:nvSpPr>
          <p:cNvPr id="3" name="Content Placeholder 2">
            <a:extLst>
              <a:ext uri="{FF2B5EF4-FFF2-40B4-BE49-F238E27FC236}">
                <a16:creationId xmlns:a16="http://schemas.microsoft.com/office/drawing/2014/main" id="{3DCCD099-4B12-200B-A753-0F91FF90101C}"/>
              </a:ext>
            </a:extLst>
          </p:cNvPr>
          <p:cNvSpPr>
            <a:spLocks noGrp="1"/>
          </p:cNvSpPr>
          <p:nvPr>
            <p:ph idx="1"/>
          </p:nvPr>
        </p:nvSpPr>
        <p:spPr>
          <a:xfrm flipH="1">
            <a:off x="5841242" y="1988024"/>
            <a:ext cx="5372666" cy="3935104"/>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Stepwise Procedure to minimize transactions: </a:t>
            </a:r>
          </a:p>
          <a:p>
            <a:pPr marL="0" indent="0">
              <a:buNone/>
            </a:pPr>
            <a:r>
              <a:rPr lang="en-US" dirty="0">
                <a:solidFill>
                  <a:srgbClr val="000000"/>
                </a:solidFill>
                <a:effectLst/>
                <a:latin typeface="Calibri" panose="020F0502020204030204" pitchFamily="34" charset="0"/>
                <a:ea typeface="Times New Roman" panose="02020603050405020304" pitchFamily="18" charset="0"/>
              </a:rPr>
              <a:t>STEP 1: The file is parsed a 3-tuple is created, which contains information regarding (the debtor, creditor, and amount). A directed edge is created from the debtor to the creditor, and a weight is assigned to it, equal to the amount owed by the debtor to the creditor, and graph G is generated.</a:t>
            </a:r>
          </a:p>
          <a:p>
            <a:pPr marL="0" indent="0">
              <a:buNone/>
            </a:pPr>
            <a:endParaRPr lang="en-US" dirty="0">
              <a:solidFill>
                <a:srgbClr val="000000"/>
              </a:solidFill>
              <a:effectLst/>
              <a:latin typeface="Calibri" panose="020F0502020204030204" pitchFamily="34"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C358162-D50E-578E-7567-626F87F38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329" y="2304130"/>
            <a:ext cx="3340100" cy="3150493"/>
          </a:xfrm>
          <a:prstGeom prst="rect">
            <a:avLst/>
          </a:prstGeom>
        </p:spPr>
      </p:pic>
    </p:spTree>
    <p:extLst>
      <p:ext uri="{BB962C8B-B14F-4D97-AF65-F5344CB8AC3E}">
        <p14:creationId xmlns:p14="http://schemas.microsoft.com/office/powerpoint/2010/main" val="123092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1DC5-392D-A490-7FAB-999A80C07D37}"/>
              </a:ext>
            </a:extLst>
          </p:cNvPr>
          <p:cNvSpPr>
            <a:spLocks noGrp="1"/>
          </p:cNvSpPr>
          <p:nvPr>
            <p:ph type="title"/>
          </p:nvPr>
        </p:nvSpPr>
        <p:spPr>
          <a:xfrm>
            <a:off x="1444671" y="798973"/>
            <a:ext cx="3273099" cy="2572024"/>
          </a:xfrm>
        </p:spPr>
        <p:txBody>
          <a:bodyPr>
            <a:normAutofit/>
          </a:bodyPr>
          <a:lstStyle/>
          <a:p>
            <a:r>
              <a:rPr lang="en-US" sz="2000"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STEP 2: Initialize residual graph G as generated graph from the data parsed from a CSV file.</a:t>
            </a:r>
            <a:br>
              <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US" sz="2000" dirty="0"/>
          </a:p>
        </p:txBody>
      </p:sp>
      <p:sp>
        <p:nvSpPr>
          <p:cNvPr id="4" name="Text Placeholder 3">
            <a:extLst>
              <a:ext uri="{FF2B5EF4-FFF2-40B4-BE49-F238E27FC236}">
                <a16:creationId xmlns:a16="http://schemas.microsoft.com/office/drawing/2014/main" id="{820C900B-DC6C-5D05-AD7F-C2BCD019C0E3}"/>
              </a:ext>
            </a:extLst>
          </p:cNvPr>
          <p:cNvSpPr>
            <a:spLocks noGrp="1"/>
          </p:cNvSpPr>
          <p:nvPr>
            <p:ph type="body" sz="half" idx="2"/>
          </p:nvPr>
        </p:nvSpPr>
        <p:spPr/>
        <p:txBody>
          <a:bodyPr/>
          <a:lstStyle/>
          <a:p>
            <a:endParaRPr lang="en-US" dirty="0"/>
          </a:p>
        </p:txBody>
      </p:sp>
      <p:pic>
        <p:nvPicPr>
          <p:cNvPr id="5" name="Content Placeholder 4">
            <a:extLst>
              <a:ext uri="{FF2B5EF4-FFF2-40B4-BE49-F238E27FC236}">
                <a16:creationId xmlns:a16="http://schemas.microsoft.com/office/drawing/2014/main" id="{E7B09AB6-4282-880F-DB9D-A2A548651F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3250" y="1085056"/>
            <a:ext cx="4733925" cy="4086225"/>
          </a:xfrm>
          <a:prstGeom prst="rect">
            <a:avLst/>
          </a:prstGeom>
        </p:spPr>
      </p:pic>
    </p:spTree>
    <p:extLst>
      <p:ext uri="{BB962C8B-B14F-4D97-AF65-F5344CB8AC3E}">
        <p14:creationId xmlns:p14="http://schemas.microsoft.com/office/powerpoint/2010/main" val="57935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2E62-101E-18C7-C5D7-8362900CBF27}"/>
              </a:ext>
            </a:extLst>
          </p:cNvPr>
          <p:cNvSpPr>
            <a:spLocks noGrp="1"/>
          </p:cNvSpPr>
          <p:nvPr>
            <p:ph type="title"/>
          </p:nvPr>
        </p:nvSpPr>
        <p:spPr/>
        <p:txBody>
          <a:bodyPr/>
          <a:lstStyle/>
          <a:p>
            <a:r>
              <a:rPr lang="en-US" dirty="0"/>
              <a:t>IMPLEMENTATION CONTINUED..</a:t>
            </a:r>
          </a:p>
        </p:txBody>
      </p:sp>
      <p:sp>
        <p:nvSpPr>
          <p:cNvPr id="3" name="Content Placeholder 2">
            <a:extLst>
              <a:ext uri="{FF2B5EF4-FFF2-40B4-BE49-F238E27FC236}">
                <a16:creationId xmlns:a16="http://schemas.microsoft.com/office/drawing/2014/main" id="{8D148B80-743D-3C0C-92C1-50F235793508}"/>
              </a:ext>
            </a:extLst>
          </p:cNvPr>
          <p:cNvSpPr>
            <a:spLocks noGrp="1"/>
          </p:cNvSpPr>
          <p:nvPr>
            <p:ph idx="1"/>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Step 3: Call </a:t>
            </a:r>
            <a:r>
              <a:rPr lang="en-US" dirty="0" err="1">
                <a:latin typeface="Calibri" panose="020F0502020204030204" pitchFamily="34" charset="0"/>
                <a:ea typeface="Calibri" panose="020F0502020204030204" pitchFamily="34" charset="0"/>
                <a:cs typeface="Calibri" panose="020F0502020204030204" pitchFamily="34" charset="0"/>
              </a:rPr>
              <a:t>Dinics</a:t>
            </a:r>
            <a:r>
              <a:rPr lang="en-US" dirty="0">
                <a:latin typeface="Calibri" panose="020F0502020204030204" pitchFamily="34" charset="0"/>
                <a:ea typeface="Calibri" panose="020F0502020204030204" pitchFamily="34" charset="0"/>
                <a:cs typeface="Calibri" panose="020F0502020204030204" pitchFamily="34" charset="0"/>
              </a:rPr>
              <a:t> for all pairs of vertices. Do BFS of G to construct a level graph (or assign levels to vertices) and check if more flow is possible. </a:t>
            </a:r>
          </a:p>
          <a:p>
            <a:r>
              <a:rPr lang="en-US" dirty="0">
                <a:latin typeface="Calibri" panose="020F0502020204030204" pitchFamily="34" charset="0"/>
                <a:ea typeface="Calibri" panose="020F0502020204030204" pitchFamily="34" charset="0"/>
                <a:cs typeface="Calibri" panose="020F0502020204030204" pitchFamily="34" charset="0"/>
              </a:rPr>
              <a:t>Step 4: If more flow is not possible, then return</a:t>
            </a:r>
          </a:p>
          <a:p>
            <a:r>
              <a:rPr lang="en-US" dirty="0">
                <a:latin typeface="Calibri" panose="020F0502020204030204" pitchFamily="34" charset="0"/>
                <a:ea typeface="Calibri" panose="020F0502020204030204" pitchFamily="34" charset="0"/>
                <a:cs typeface="Calibri" panose="020F0502020204030204" pitchFamily="34" charset="0"/>
              </a:rPr>
              <a:t>Step 5: Send multiple flows in G using a level graph until blocking flow is reached</a:t>
            </a:r>
          </a:p>
        </p:txBody>
      </p:sp>
    </p:spTree>
    <p:extLst>
      <p:ext uri="{BB962C8B-B14F-4D97-AF65-F5344CB8AC3E}">
        <p14:creationId xmlns:p14="http://schemas.microsoft.com/office/powerpoint/2010/main" val="365032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EABD-D6C7-A5DF-D4BB-D4C6B219ED1B}"/>
              </a:ext>
            </a:extLst>
          </p:cNvPr>
          <p:cNvSpPr>
            <a:spLocks noGrp="1"/>
          </p:cNvSpPr>
          <p:nvPr>
            <p:ph type="title"/>
          </p:nvPr>
        </p:nvSpPr>
        <p:spPr/>
        <p:txBody>
          <a:bodyPr/>
          <a:lstStyle/>
          <a:p>
            <a:r>
              <a:rPr lang="en-US" dirty="0"/>
              <a:t>IMPLEMENTATION CONTINUED..</a:t>
            </a:r>
          </a:p>
        </p:txBody>
      </p:sp>
      <p:sp>
        <p:nvSpPr>
          <p:cNvPr id="3" name="Content Placeholder 2">
            <a:extLst>
              <a:ext uri="{FF2B5EF4-FFF2-40B4-BE49-F238E27FC236}">
                <a16:creationId xmlns:a16="http://schemas.microsoft.com/office/drawing/2014/main" id="{403F6816-6A8E-43A5-CA83-BD05B655854B}"/>
              </a:ext>
            </a:extLst>
          </p:cNvPr>
          <p:cNvSpPr>
            <a:spLocks noGrp="1"/>
          </p:cNvSpPr>
          <p:nvPr>
            <p:ph idx="1"/>
          </p:nvPr>
        </p:nvSpPr>
        <p:spPr/>
        <p:txBody>
          <a:bodyPr/>
          <a:lstStyle/>
          <a:p>
            <a:r>
              <a:rPr lang="en-US" sz="2000" dirty="0" err="1">
                <a:effectLst/>
                <a:latin typeface="Calibri" panose="020F0502020204030204" pitchFamily="34" charset="0"/>
                <a:ea typeface="Calibri" panose="020F0502020204030204" pitchFamily="34" charset="0"/>
                <a:cs typeface="Calibri" panose="020F0502020204030204" pitchFamily="34" charset="0"/>
              </a:rPr>
              <a:t>Dinic</a:t>
            </a:r>
            <a:r>
              <a:rPr lang="en-US" sz="2000" dirty="0">
                <a:effectLst/>
                <a:latin typeface="Calibri" panose="020F0502020204030204" pitchFamily="34" charset="0"/>
                <a:ea typeface="Calibri" panose="020F0502020204030204" pitchFamily="34" charset="0"/>
                <a:cs typeface="Calibri" panose="020F0502020204030204" pitchFamily="34" charset="0"/>
              </a:rPr>
              <a:t> network solver code, which calls BFS from source to sink and computes the depth/level of each node:</a:t>
            </a:r>
          </a:p>
          <a:p>
            <a:endParaRPr lang="en-US" dirty="0"/>
          </a:p>
        </p:txBody>
      </p:sp>
      <p:pic>
        <p:nvPicPr>
          <p:cNvPr id="4" name="Picture 3">
            <a:extLst>
              <a:ext uri="{FF2B5EF4-FFF2-40B4-BE49-F238E27FC236}">
                <a16:creationId xmlns:a16="http://schemas.microsoft.com/office/drawing/2014/main" id="{31968B45-B0D9-A15D-9F5C-D01CE671C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947916"/>
            <a:ext cx="3718806" cy="2893326"/>
          </a:xfrm>
          <a:prstGeom prst="rect">
            <a:avLst/>
          </a:prstGeom>
        </p:spPr>
      </p:pic>
      <p:pic>
        <p:nvPicPr>
          <p:cNvPr id="5" name="Picture 4">
            <a:extLst>
              <a:ext uri="{FF2B5EF4-FFF2-40B4-BE49-F238E27FC236}">
                <a16:creationId xmlns:a16="http://schemas.microsoft.com/office/drawing/2014/main" id="{4D7D2734-2E12-3420-E88C-187B446C7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072" y="2947916"/>
            <a:ext cx="3975536" cy="2893326"/>
          </a:xfrm>
          <a:prstGeom prst="rect">
            <a:avLst/>
          </a:prstGeom>
        </p:spPr>
      </p:pic>
    </p:spTree>
    <p:extLst>
      <p:ext uri="{BB962C8B-B14F-4D97-AF65-F5344CB8AC3E}">
        <p14:creationId xmlns:p14="http://schemas.microsoft.com/office/powerpoint/2010/main" val="308381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8509EAE-17EB-8942-33F5-8600EA6DBAE0}"/>
              </a:ext>
            </a:extLst>
          </p:cNvPr>
          <p:cNvSpPr>
            <a:spLocks noGrp="1"/>
          </p:cNvSpPr>
          <p:nvPr>
            <p:ph type="title"/>
          </p:nvPr>
        </p:nvSpPr>
        <p:spPr>
          <a:xfrm>
            <a:off x="7555992" y="707475"/>
            <a:ext cx="3157577" cy="1312001"/>
          </a:xfrm>
        </p:spPr>
        <p:txBody>
          <a:bodyPr anchor="t">
            <a:normAutofit/>
          </a:bodyPr>
          <a:lstStyle/>
          <a:p>
            <a:r>
              <a:rPr lang="en-US" sz="2800" dirty="0"/>
              <a:t>IMPLEMENTATION CONTINUED..</a:t>
            </a:r>
          </a:p>
        </p:txBody>
      </p:sp>
      <p:cxnSp>
        <p:nvCxnSpPr>
          <p:cNvPr id="13" name="Straight Connector 1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Picture 3" descr="Text&#10;&#10;Description automatically generated">
            <a:extLst>
              <a:ext uri="{FF2B5EF4-FFF2-40B4-BE49-F238E27FC236}">
                <a16:creationId xmlns:a16="http://schemas.microsoft.com/office/drawing/2014/main" id="{36A3E483-9901-C5B2-39D8-C05EE4630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348" y="1134993"/>
            <a:ext cx="5761020" cy="4652022"/>
          </a:xfrm>
          <a:prstGeom prst="rect">
            <a:avLst/>
          </a:prstGeom>
        </p:spPr>
      </p:pic>
      <p:sp>
        <p:nvSpPr>
          <p:cNvPr id="3" name="Content Placeholder 2">
            <a:extLst>
              <a:ext uri="{FF2B5EF4-FFF2-40B4-BE49-F238E27FC236}">
                <a16:creationId xmlns:a16="http://schemas.microsoft.com/office/drawing/2014/main" id="{2E2D9AB4-ECF1-3683-E65A-2A8D4738527E}"/>
              </a:ext>
            </a:extLst>
          </p:cNvPr>
          <p:cNvSpPr>
            <a:spLocks noGrp="1"/>
          </p:cNvSpPr>
          <p:nvPr>
            <p:ph idx="1"/>
          </p:nvPr>
        </p:nvSpPr>
        <p:spPr>
          <a:xfrm>
            <a:off x="7554138" y="2273608"/>
            <a:ext cx="3159432" cy="3940925"/>
          </a:xfrm>
        </p:spPr>
        <p:txBody>
          <a:bodyPr>
            <a:normAutofit lnSpcReduction="10000"/>
          </a:bodyPr>
          <a:lstStyle/>
          <a:p>
            <a:pPr marL="342900" marR="0" lvl="0" indent="-342900" fontAlgn="base">
              <a:lnSpc>
                <a:spcPct val="110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Times New Roman" panose="02020603050405020304" pitchFamily="18" charset="0"/>
                <a:cs typeface="Calibri" panose="020F0502020204030204" pitchFamily="34" charset="0"/>
              </a:rPr>
              <a:t>Here, using a level graph means, in every flow, levels of path nodes should be 0, 1, 2… (in order) from s to t.</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10000"/>
              </a:lnSpc>
              <a:spcBef>
                <a:spcPts val="0"/>
              </a:spcBef>
              <a:spcAft>
                <a:spcPts val="800"/>
              </a:spcAft>
              <a:buFont typeface="Symbol" panose="05050102010706020507" pitchFamily="18" charset="2"/>
              <a:buChar char=""/>
            </a:pPr>
            <a:r>
              <a:rPr lang="en-US" spc="10" dirty="0">
                <a:effectLst/>
                <a:latin typeface="Calibri" panose="020F0502020204030204" pitchFamily="34" charset="0"/>
                <a:ea typeface="Calibri" panose="020F0502020204030204" pitchFamily="34" charset="0"/>
                <a:cs typeface="Calibri" panose="020F0502020204030204" pitchFamily="34" charset="0"/>
              </a:rPr>
              <a:t>A flow is </a:t>
            </a:r>
            <a:r>
              <a:rPr lang="en-US" b="1" spc="10" dirty="0">
                <a:effectLst/>
                <a:latin typeface="Calibri" panose="020F0502020204030204" pitchFamily="34" charset="0"/>
                <a:ea typeface="Calibri" panose="020F0502020204030204" pitchFamily="34" charset="0"/>
                <a:cs typeface="Mangal" panose="02040503050203030202" pitchFamily="18" charset="0"/>
              </a:rPr>
              <a:t>Blocking Flow</a:t>
            </a:r>
            <a:r>
              <a:rPr lang="en-US" spc="10" dirty="0">
                <a:effectLst/>
                <a:latin typeface="Calibri" panose="020F0502020204030204" pitchFamily="34" charset="0"/>
                <a:ea typeface="Calibri" panose="020F0502020204030204" pitchFamily="34" charset="0"/>
                <a:cs typeface="Calibri" panose="020F0502020204030204" pitchFamily="34" charset="0"/>
              </a:rPr>
              <a:t> if no more flow can be sent using a level graph, i.e., no more s-t path exists such that path vertices have current levels 0, 1, 2… in order.</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a:lnSpc>
                <a:spcPct val="110000"/>
              </a:lnSpc>
            </a:pPr>
            <a:endParaRPr lang="en-US" sz="1700" dirty="0"/>
          </a:p>
        </p:txBody>
      </p:sp>
    </p:spTree>
    <p:extLst>
      <p:ext uri="{BB962C8B-B14F-4D97-AF65-F5344CB8AC3E}">
        <p14:creationId xmlns:p14="http://schemas.microsoft.com/office/powerpoint/2010/main" val="170537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FBC4-DF7B-66D3-D5ED-AF403CDB5A2D}"/>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GRAPH CREATION</a:t>
            </a:r>
          </a:p>
        </p:txBody>
      </p:sp>
      <p:sp>
        <p:nvSpPr>
          <p:cNvPr id="3" name="Content Placeholder 2">
            <a:extLst>
              <a:ext uri="{FF2B5EF4-FFF2-40B4-BE49-F238E27FC236}">
                <a16:creationId xmlns:a16="http://schemas.microsoft.com/office/drawing/2014/main" id="{C8CD4871-B85A-50A2-6AC9-5F5E35650176}"/>
              </a:ext>
            </a:extLst>
          </p:cNvPr>
          <p:cNvSpPr>
            <a:spLocks noGrp="1"/>
          </p:cNvSpPr>
          <p:nvPr>
            <p:ph idx="1"/>
          </p:nvPr>
        </p:nvSpPr>
        <p:spPr>
          <a:xfrm>
            <a:off x="1451580" y="2015732"/>
            <a:ext cx="6450474" cy="3820961"/>
          </a:xfrm>
        </p:spPr>
        <p:txBody>
          <a:bodyPr>
            <a:normAutofit fontScale="55000" lnSpcReduction="20000"/>
          </a:bodyPr>
          <a:lstStyle/>
          <a:p>
            <a:pPr marL="0" marR="0" algn="just">
              <a:lnSpc>
                <a:spcPct val="150000"/>
              </a:lnSpc>
              <a:spcBef>
                <a:spcPts val="0"/>
              </a:spcBef>
              <a:spcAft>
                <a:spcPts val="0"/>
              </a:spcAft>
            </a:pPr>
            <a:r>
              <a:rPr lang="en-US" sz="3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Graph is created with one directed edge for each transaction mentioned above. If there are multiple transactions from the same creditor to the same debtor, the weight is updated by adding the new amount.</a:t>
            </a:r>
            <a:endParaRPr lang="en-US" sz="32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50000"/>
              </a:lnSpc>
              <a:spcBef>
                <a:spcPts val="0"/>
              </a:spcBef>
              <a:spcAft>
                <a:spcPts val="0"/>
              </a:spcAft>
            </a:pPr>
            <a:r>
              <a:rPr lang="en-US" sz="3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can see that vertices in the below graph denote the people involved in the transactions, and there is one vertex created for every person in the group.</a:t>
            </a:r>
            <a:endParaRPr lang="en-US" sz="32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50000"/>
              </a:lnSpc>
              <a:spcBef>
                <a:spcPts val="0"/>
              </a:spcBef>
              <a:spcAft>
                <a:spcPts val="0"/>
              </a:spcAft>
            </a:pPr>
            <a:r>
              <a:rPr lang="en-US" sz="3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directed edge is created for each effective transition from the above transaction tuples, and the weight is updated accordingly. </a:t>
            </a:r>
            <a:endParaRPr lang="en-US" sz="32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7F1D426C-72CC-03C7-4B4B-060E23060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961" y="2374710"/>
            <a:ext cx="3846376" cy="2906973"/>
          </a:xfrm>
          <a:prstGeom prst="rect">
            <a:avLst/>
          </a:prstGeom>
        </p:spPr>
      </p:pic>
    </p:spTree>
    <p:extLst>
      <p:ext uri="{BB962C8B-B14F-4D97-AF65-F5344CB8AC3E}">
        <p14:creationId xmlns:p14="http://schemas.microsoft.com/office/powerpoint/2010/main" val="31753446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295</TotalTime>
  <Words>883</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Symbol</vt:lpstr>
      <vt:lpstr>Times New Roman</vt:lpstr>
      <vt:lpstr>Gallery</vt:lpstr>
      <vt:lpstr>     Debt simplification CS 512 - FINAL PROJECT  GROUP – 31</vt:lpstr>
      <vt:lpstr>PROBLEM STATEMENT</vt:lpstr>
      <vt:lpstr>Algorithm used</vt:lpstr>
      <vt:lpstr>IMPLEMENTATION</vt:lpstr>
      <vt:lpstr>STEP 2: Initialize residual graph G as generated graph from the data parsed from a CSV file. </vt:lpstr>
      <vt:lpstr>IMPLEMENTATION CONTINUED..</vt:lpstr>
      <vt:lpstr>IMPLEMENTATION CONTINUED..</vt:lpstr>
      <vt:lpstr>IMPLEMENTATION CONTINUED..</vt:lpstr>
      <vt:lpstr>GRAPH CREATION</vt:lpstr>
      <vt:lpstr>Transaction simplification using the Dinic Algorithm   </vt:lpstr>
      <vt:lpstr>After adjusting [‘Nachiketa,’ ‘Sumanth,’ ‘Atharva'] by 30.85 </vt:lpstr>
      <vt:lpstr>FINAL OUTPUT</vt:lpstr>
      <vt:lpstr>TIME COMPLEXITY OF ALGORITHM</vt:lpstr>
      <vt:lpstr>RESULTS AND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Debt simplification CS 512 - FINAL PROJECT  GROUP – 31</dc:title>
  <dc:creator>Shraddha Pattanshetti</dc:creator>
  <cp:lastModifiedBy>Shraddha Pattanshetti</cp:lastModifiedBy>
  <cp:revision>16</cp:revision>
  <dcterms:created xsi:type="dcterms:W3CDTF">2022-12-20T08:19:29Z</dcterms:created>
  <dcterms:modified xsi:type="dcterms:W3CDTF">2022-12-20T20:34:15Z</dcterms:modified>
</cp:coreProperties>
</file>