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239064"/>
            <a:ext cx="8791575" cy="2387600"/>
          </a:xfrm>
        </p:spPr>
        <p:txBody>
          <a:bodyPr/>
          <a:lstStyle/>
          <a:p>
            <a:r>
              <a:rPr lang="en-US" dirty="0">
                <a:latin typeface="Times New Roman" panose="02020603050405020304" pitchFamily="18" charset="0"/>
                <a:ea typeface="Arial" panose="020B0604020202020204" pitchFamily="34" charset="0"/>
              </a:rPr>
              <a:t>A Step Towards Smart Ration Card System Using RFID </a:t>
            </a:r>
            <a:r>
              <a:rPr lang="en-US" dirty="0" smtClean="0">
                <a:latin typeface="Times New Roman" panose="02020603050405020304" pitchFamily="18" charset="0"/>
                <a:ea typeface="Arial" panose="020B0604020202020204" pitchFamily="34" charset="0"/>
              </a:rPr>
              <a:t>&amp; IOT</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49723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Arial" panose="020B0604020202020204" pitchFamily="34" charset="0"/>
                <a:cs typeface="Arial" panose="020B0604020202020204" pitchFamily="34" charset="0"/>
              </a:rPr>
              <a:t>Input/ Output and Modules </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ADMIN AUTHENTICATION </a:t>
            </a:r>
          </a:p>
          <a:p>
            <a:pPr marL="457200" indent="-457200">
              <a:buFont typeface="+mj-lt"/>
              <a:buAutoNum type="arabicPeriod"/>
            </a:pPr>
            <a:r>
              <a:rPr lang="en-US" sz="2000" dirty="0" smtClean="0"/>
              <a:t>USER AUTHENTICATION </a:t>
            </a:r>
          </a:p>
          <a:p>
            <a:pPr marL="457200" indent="-457200">
              <a:buFont typeface="+mj-lt"/>
              <a:buAutoNum type="arabicPeriod"/>
            </a:pPr>
            <a:r>
              <a:rPr lang="en-US" sz="2000" dirty="0" smtClean="0"/>
              <a:t>DATA VERIFICATION</a:t>
            </a:r>
          </a:p>
          <a:p>
            <a:pPr marL="457200" indent="-457200">
              <a:buFont typeface="+mj-lt"/>
              <a:buAutoNum type="arabicPeriod"/>
            </a:pPr>
            <a:r>
              <a:rPr lang="en-US" sz="2000" dirty="0" smtClean="0"/>
              <a:t>PRODUCT DISTRIBUTION </a:t>
            </a:r>
          </a:p>
          <a:p>
            <a:pPr marL="457200" indent="-457200">
              <a:buFont typeface="+mj-lt"/>
              <a:buAutoNum type="arabicPeriod"/>
            </a:pPr>
            <a:r>
              <a:rPr lang="en-US" sz="2000" dirty="0" smtClean="0"/>
              <a:t>UPDATION </a:t>
            </a:r>
          </a:p>
          <a:p>
            <a:pPr marL="0" indent="0">
              <a:buNone/>
            </a:pPr>
            <a:endParaRPr lang="en-US" sz="2000" dirty="0" smtClean="0"/>
          </a:p>
          <a:p>
            <a:pPr marL="457200" indent="-457200">
              <a:buFont typeface="+mj-lt"/>
              <a:buAutoNum type="arabicPeriod"/>
            </a:pPr>
            <a:endParaRPr lang="en-US" sz="2000" dirty="0" smtClean="0"/>
          </a:p>
          <a:p>
            <a:pPr marL="0" indent="0">
              <a:buNone/>
            </a:pPr>
            <a:endParaRPr lang="en-IN" sz="2000" dirty="0"/>
          </a:p>
        </p:txBody>
      </p:sp>
    </p:spTree>
    <p:extLst>
      <p:ext uri="{BB962C8B-B14F-4D97-AF65-F5344CB8AC3E}">
        <p14:creationId xmlns:p14="http://schemas.microsoft.com/office/powerpoint/2010/main" val="541462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mbria" panose="02040503050406030204" pitchFamily="18" charset="0"/>
                <a:ea typeface="Arial" panose="020B0604020202020204" pitchFamily="34" charset="0"/>
                <a:cs typeface="Arial" panose="020B0604020202020204" pitchFamily="34" charset="0"/>
              </a:rPr>
              <a:t>BLOCK DIAGRAM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443" y="1935247"/>
            <a:ext cx="10883788" cy="4481463"/>
          </a:xfrm>
        </p:spPr>
      </p:pic>
    </p:spTree>
    <p:extLst>
      <p:ext uri="{BB962C8B-B14F-4D97-AF65-F5344CB8AC3E}">
        <p14:creationId xmlns:p14="http://schemas.microsoft.com/office/powerpoint/2010/main" val="1353007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39866" y="3115433"/>
            <a:ext cx="10707546" cy="2675767"/>
          </a:xfrm>
        </p:spPr>
        <p:txBody>
          <a:bodyPr>
            <a:normAutofit/>
          </a:bodyPr>
          <a:lstStyle/>
          <a:p>
            <a:pPr marL="0" indent="0" algn="ctr">
              <a:buNone/>
            </a:pPr>
            <a:r>
              <a:rPr lang="en-US" sz="7200" dirty="0" smtClean="0">
                <a:latin typeface="Bradley Hand ITC" panose="03070402050302030203" pitchFamily="66" charset="0"/>
              </a:rPr>
              <a:t>THANK YOU</a:t>
            </a:r>
            <a:endParaRPr lang="en-IN" sz="7200" dirty="0">
              <a:latin typeface="Bradley Hand ITC" panose="03070402050302030203" pitchFamily="66" charset="0"/>
            </a:endParaRPr>
          </a:p>
        </p:txBody>
      </p:sp>
    </p:spTree>
    <p:extLst>
      <p:ext uri="{BB962C8B-B14F-4D97-AF65-F5344CB8AC3E}">
        <p14:creationId xmlns:p14="http://schemas.microsoft.com/office/powerpoint/2010/main" val="3121743096"/>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Arial" panose="020B0604020202020204" pitchFamily="34" charset="0"/>
                <a:cs typeface="Arial" panose="020B0604020202020204" pitchFamily="34" charset="0"/>
              </a:rPr>
              <a:t>Relevance</a:t>
            </a:r>
            <a:endParaRPr lang="en-IN" dirty="0"/>
          </a:p>
        </p:txBody>
      </p:sp>
      <p:sp>
        <p:nvSpPr>
          <p:cNvPr id="3" name="Content Placeholder 2"/>
          <p:cNvSpPr>
            <a:spLocks noGrp="1"/>
          </p:cNvSpPr>
          <p:nvPr>
            <p:ph idx="1"/>
          </p:nvPr>
        </p:nvSpPr>
        <p:spPr/>
        <p:txBody>
          <a:bodyPr>
            <a:normAutofit/>
          </a:bodyPr>
          <a:lstStyle/>
          <a:p>
            <a:r>
              <a:rPr lang="en-US" sz="1800" dirty="0"/>
              <a:t>Ration card is extremely vital for every home. It perform as address evidence for various purposes. It is used for various fields such as for obtaining family members details, to obtain gas connection, etc. Every home has a ration card to obtain the various materials (sugar, rice, oil, kerosene, etc.) from the ration shops</a:t>
            </a:r>
            <a:r>
              <a:rPr lang="en-US" sz="1800" dirty="0" smtClean="0"/>
              <a:t>.</a:t>
            </a:r>
          </a:p>
          <a:p>
            <a:r>
              <a:rPr lang="en-US" sz="1800" dirty="0"/>
              <a:t>The proposed automatic ration shop for public distribution framework is based on Smart Automating rationing system that replaces ordinary ration cards. Smart rationing system based on RFID card is a valuable innovation for productive, precise, and auto- mated strategy of proportion conveyance.</a:t>
            </a:r>
            <a:endParaRPr lang="en-IN" sz="1800" dirty="0"/>
          </a:p>
          <a:p>
            <a:pPr marL="0" indent="0">
              <a:buNone/>
            </a:pPr>
            <a:endParaRPr lang="en-IN" sz="1800" dirty="0"/>
          </a:p>
        </p:txBody>
      </p:sp>
    </p:spTree>
    <p:extLst>
      <p:ext uri="{BB962C8B-B14F-4D97-AF65-F5344CB8AC3E}">
        <p14:creationId xmlns:p14="http://schemas.microsoft.com/office/powerpoint/2010/main" val="3011914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Arial" panose="020B0604020202020204" pitchFamily="34" charset="0"/>
                <a:cs typeface="Arial" panose="020B0604020202020204" pitchFamily="34" charset="0"/>
              </a:rPr>
              <a:t>Description</a:t>
            </a:r>
            <a:endParaRPr lang="en-IN" dirty="0"/>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ea typeface="Times New Roman" panose="02020603050405020304" pitchFamily="18" charset="0"/>
              </a:rPr>
              <a:t>The proposed automatic ration shop for public distribution framework is based on</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Smart Automating rationing system that replaces ordinary ration </a:t>
            </a:r>
            <a:r>
              <a:rPr lang="en-US" sz="1800" dirty="0" smtClean="0">
                <a:latin typeface="Times New Roman" panose="02020603050405020304" pitchFamily="18" charset="0"/>
                <a:ea typeface="Times New Roman" panose="02020603050405020304" pitchFamily="18" charset="0"/>
              </a:rPr>
              <a:t>cards</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 fingerprint sensor is used for identification. The proposed distribution framework has the ability to overcome disadvantages of the existing system like wrong amount of products, low processing speed, and large wait in time, material theft in ration shop. The principle goal of the planned framework is the automation of ration shops to give straightforwardness. Main goal of the planned system is the real time authentication of the consumer and automation of material distribution in ration shop. We propose to design a smart rationing system in which the authentication is based on Smart ration card that replaces the present paper based ration card. Here the RFID tag act as smart card which consist of all the details about the card holder like family details, type of </a:t>
            </a:r>
            <a:r>
              <a:rPr lang="en-US" sz="1800" dirty="0" smtClean="0">
                <a:latin typeface="Times New Roman" panose="02020603050405020304" pitchFamily="18" charset="0"/>
                <a:cs typeface="Times New Roman" panose="02020603050405020304" pitchFamily="18" charset="0"/>
              </a:rPr>
              <a:t>card</a:t>
            </a:r>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66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Arial" panose="020B0604020202020204" pitchFamily="34" charset="0"/>
                <a:cs typeface="Arial" panose="020B0604020202020204" pitchFamily="34" charset="0"/>
              </a:rPr>
              <a:t>Description</a:t>
            </a:r>
            <a:endParaRPr lang="en-IN" dirty="0"/>
          </a:p>
        </p:txBody>
      </p:sp>
      <p:sp>
        <p:nvSpPr>
          <p:cNvPr id="3" name="Content Placeholder 2"/>
          <p:cNvSpPr>
            <a:spLocks noGrp="1"/>
          </p:cNvSpPr>
          <p:nvPr>
            <p:ph idx="1"/>
          </p:nvPr>
        </p:nvSpPr>
        <p:spPr/>
        <p:txBody>
          <a:bodyPr>
            <a:normAutofit/>
          </a:bodyPr>
          <a:lstStyle/>
          <a:p>
            <a:pPr marL="304800" marR="795655" indent="222885" algn="just">
              <a:lnSpc>
                <a:spcPct val="156000"/>
              </a:lnSpc>
              <a:spcBef>
                <a:spcPts val="5"/>
              </a:spcBef>
              <a:spcAft>
                <a:spcPts val="0"/>
              </a:spcAft>
            </a:pPr>
            <a:r>
              <a:rPr lang="en-US" sz="1800" dirty="0">
                <a:latin typeface="Times New Roman" panose="02020603050405020304" pitchFamily="18" charset="0"/>
                <a:ea typeface="Times New Roman" panose="02020603050405020304" pitchFamily="18" charset="0"/>
              </a:rPr>
              <a:t>Customer needs to scan RFID Tag on RFID reader, which is followed by fingerprint scanning and the then microcontroller checks customer’s details with stored to</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distribute material in ration shop. After successful verification, customers need to enter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type of material as well as quantity of material using keypad the material get automatically</a:t>
            </a:r>
            <a:r>
              <a:rPr lang="en-US" sz="1800" spc="-6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displayed</a:t>
            </a:r>
            <a:r>
              <a:rPr lang="en-US" sz="1800" spc="-6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in</a:t>
            </a:r>
            <a:r>
              <a:rPr lang="en-US" sz="1800" spc="-6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LCD</a:t>
            </a:r>
            <a:r>
              <a:rPr lang="en-US" sz="1800" spc="-6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display</a:t>
            </a:r>
            <a:r>
              <a:rPr lang="en-US" sz="1800" spc="-6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and</a:t>
            </a:r>
            <a:r>
              <a:rPr lang="en-US" sz="1800" spc="-6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commodities</a:t>
            </a:r>
            <a:r>
              <a:rPr lang="en-US" sz="1800" spc="-6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are</a:t>
            </a:r>
            <a:r>
              <a:rPr lang="en-US" sz="1800" spc="-6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dispatched</a:t>
            </a:r>
            <a:r>
              <a:rPr lang="en-US" sz="1800" spc="-6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without</a:t>
            </a:r>
            <a:r>
              <a:rPr lang="en-US" sz="1800" spc="-6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manual</a:t>
            </a:r>
            <a:r>
              <a:rPr lang="en-US" sz="1800" spc="-6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interpretation. Once the commodities are dispensed, the microcontroller sends the information</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to</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customer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through</a:t>
            </a:r>
            <a:r>
              <a:rPr lang="en-US" sz="1800" spc="-5"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IoT</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technology.</a:t>
            </a:r>
            <a:endParaRPr lang="en-IN" sz="1800" dirty="0">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418966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Arial" panose="020B0604020202020204" pitchFamily="34" charset="0"/>
                <a:cs typeface="Arial" panose="020B0604020202020204" pitchFamily="34" charset="0"/>
              </a:rPr>
              <a:t>Objectives</a:t>
            </a:r>
            <a:endParaRPr lang="en-IN" dirty="0"/>
          </a:p>
        </p:txBody>
      </p:sp>
      <p:sp>
        <p:nvSpPr>
          <p:cNvPr id="3" name="Content Placeholder 2"/>
          <p:cNvSpPr>
            <a:spLocks noGrp="1"/>
          </p:cNvSpPr>
          <p:nvPr>
            <p:ph idx="1"/>
          </p:nvPr>
        </p:nvSpPr>
        <p:spPr/>
        <p:txBody>
          <a:bodyPr>
            <a:normAutofit fontScale="92500" lnSpcReduction="20000"/>
          </a:bodyPr>
          <a:lstStyle/>
          <a:p>
            <a:pPr marL="304800" marR="796290" algn="just">
              <a:lnSpc>
                <a:spcPct val="156000"/>
              </a:lnSpc>
              <a:spcBef>
                <a:spcPts val="1860"/>
              </a:spcBef>
              <a:spcAft>
                <a:spcPts val="0"/>
              </a:spcAft>
            </a:pPr>
            <a:r>
              <a:rPr lang="en-US" sz="1900" dirty="0">
                <a:latin typeface="Times New Roman" panose="02020603050405020304" pitchFamily="18" charset="0"/>
                <a:ea typeface="Times New Roman" panose="02020603050405020304" pitchFamily="18" charset="0"/>
              </a:rPr>
              <a:t>The project titled smart E-Rationing system propose to develop a system which enable</a:t>
            </a:r>
            <a:r>
              <a:rPr lang="en-US" sz="1900" spc="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the real time authentication of the consumer and automation of material distribution in</a:t>
            </a:r>
            <a:r>
              <a:rPr lang="en-US" sz="1900" spc="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ration shop. We propose to design a smart rationing system in which the authentication is</a:t>
            </a:r>
            <a:r>
              <a:rPr lang="en-US" sz="1900" spc="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based on Smart ration card that replaces the present paper based ration card. Fingerprint</a:t>
            </a:r>
            <a:r>
              <a:rPr lang="en-US" sz="1900" spc="-28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module and RFID module is interfaced to the Arduino Microcontroller through serial</a:t>
            </a:r>
            <a:r>
              <a:rPr lang="en-US" sz="1900" spc="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port. The user scans the smart card, which is then verified using a stored database. It is</a:t>
            </a:r>
            <a:r>
              <a:rPr lang="en-US" sz="1900" spc="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followed by Fingerprint identification to verify the identity of the user. The fingerprint</a:t>
            </a:r>
            <a:r>
              <a:rPr lang="en-US" sz="1900" spc="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scanner</a:t>
            </a:r>
            <a:r>
              <a:rPr lang="en-US" sz="1900" spc="90"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acts</a:t>
            </a:r>
            <a:r>
              <a:rPr lang="en-US" sz="1900" spc="90"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as</a:t>
            </a:r>
            <a:r>
              <a:rPr lang="en-US" sz="1900" spc="9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a</a:t>
            </a:r>
            <a:r>
              <a:rPr lang="en-US" sz="1900" spc="90"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level</a:t>
            </a:r>
            <a:r>
              <a:rPr lang="en-US" sz="1900" spc="9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2</a:t>
            </a:r>
            <a:r>
              <a:rPr lang="en-US" sz="1900" spc="90"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authentication</a:t>
            </a:r>
            <a:r>
              <a:rPr lang="en-US" sz="1900" spc="9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to</a:t>
            </a:r>
            <a:r>
              <a:rPr lang="en-US" sz="1900" spc="90"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stop</a:t>
            </a:r>
            <a:r>
              <a:rPr lang="en-US" sz="1900" spc="95"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any</a:t>
            </a:r>
            <a:r>
              <a:rPr lang="en-US" sz="1900" spc="90"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fraudulent</a:t>
            </a:r>
            <a:r>
              <a:rPr lang="en-US" sz="1900" spc="90" dirty="0">
                <a:latin typeface="Times New Roman" panose="02020603050405020304" pitchFamily="18" charset="0"/>
                <a:ea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rPr>
              <a:t>activity.</a:t>
            </a:r>
            <a:r>
              <a:rPr lang="en-US" sz="1900" spc="90" dirty="0">
                <a:latin typeface="Times New Roman" panose="02020603050405020304" pitchFamily="18" charset="0"/>
                <a:ea typeface="Times New Roman" panose="02020603050405020304" pitchFamily="18" charset="0"/>
              </a:rPr>
              <a:t> </a:t>
            </a:r>
            <a:endParaRPr lang="en-IN" sz="1900" dirty="0">
              <a:latin typeface="Times New Roman" panose="02020603050405020304" pitchFamily="18" charset="0"/>
              <a:ea typeface="Times New Roman" panose="02020603050405020304" pitchFamily="18" charset="0"/>
            </a:endParaRPr>
          </a:p>
          <a:p>
            <a:pPr marL="0" indent="0">
              <a:spcBef>
                <a:spcPts val="10"/>
              </a:spcBef>
              <a:spcAft>
                <a:spcPts val="0"/>
              </a:spcAft>
              <a:buNone/>
            </a:pPr>
            <a:r>
              <a:rPr lang="en-US" sz="1600" dirty="0">
                <a:latin typeface="Times New Roman" panose="02020603050405020304" pitchFamily="18" charset="0"/>
                <a:ea typeface="Times New Roman" panose="02020603050405020304" pitchFamily="18" charset="0"/>
              </a:rPr>
              <a:t/>
            </a:r>
            <a:br>
              <a:rPr lang="en-US" sz="1600" dirty="0">
                <a:latin typeface="Times New Roman" panose="02020603050405020304" pitchFamily="18" charset="0"/>
                <a:ea typeface="Times New Roman" panose="02020603050405020304" pitchFamily="18" charset="0"/>
              </a:rPr>
            </a:br>
            <a:r>
              <a:rPr lang="en-US" sz="1400" dirty="0">
                <a:latin typeface="Times New Roman" panose="02020603050405020304" pitchFamily="18" charset="0"/>
                <a:ea typeface="Times New Roman" panose="02020603050405020304" pitchFamily="18" charset="0"/>
              </a:rPr>
              <a:t> </a:t>
            </a:r>
            <a:endParaRPr lang="en-IN"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1112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Arial" panose="020B0604020202020204" pitchFamily="34" charset="0"/>
                <a:cs typeface="Arial" panose="020B0604020202020204" pitchFamily="34" charset="0"/>
              </a:rPr>
              <a:t>Objectives</a:t>
            </a:r>
            <a:endParaRPr lang="en-IN" dirty="0"/>
          </a:p>
        </p:txBody>
      </p:sp>
      <p:sp>
        <p:nvSpPr>
          <p:cNvPr id="3" name="Content Placeholder 2"/>
          <p:cNvSpPr>
            <a:spLocks noGrp="1"/>
          </p:cNvSpPr>
          <p:nvPr>
            <p:ph idx="1"/>
          </p:nvPr>
        </p:nvSpPr>
        <p:spPr/>
        <p:txBody>
          <a:bodyPr>
            <a:normAutofit fontScale="77500" lnSpcReduction="20000"/>
          </a:bodyPr>
          <a:lstStyle/>
          <a:p>
            <a:pPr marL="304800" marR="796290" algn="just">
              <a:lnSpc>
                <a:spcPct val="156000"/>
              </a:lnSpc>
              <a:spcBef>
                <a:spcPts val="490"/>
              </a:spcBef>
              <a:spcAft>
                <a:spcPts val="0"/>
              </a:spcAft>
            </a:pPr>
            <a:r>
              <a:rPr lang="en-US" sz="2100" dirty="0" smtClean="0">
                <a:latin typeface="Times New Roman" panose="02020603050405020304" pitchFamily="18" charset="0"/>
                <a:ea typeface="Times New Roman" panose="02020603050405020304" pitchFamily="18" charset="0"/>
              </a:rPr>
              <a:t>After successful </a:t>
            </a:r>
            <a:r>
              <a:rPr lang="en-US" sz="2100" dirty="0">
                <a:latin typeface="Times New Roman" panose="02020603050405020304" pitchFamily="18" charset="0"/>
                <a:ea typeface="Times New Roman" panose="02020603050405020304" pitchFamily="18" charset="0"/>
              </a:rPr>
              <a:t>verification customers need to enter type of material and quantity of material using</a:t>
            </a:r>
            <a:r>
              <a:rPr lang="en-US" sz="2100" spc="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keypad the material get automatically dispatch without manual interpretation. After </a:t>
            </a:r>
            <a:r>
              <a:rPr lang="en-US" sz="2100" dirty="0" smtClean="0">
                <a:latin typeface="Times New Roman" panose="02020603050405020304" pitchFamily="18" charset="0"/>
                <a:ea typeface="Times New Roman" panose="02020603050405020304" pitchFamily="18" charset="0"/>
              </a:rPr>
              <a:t>de</a:t>
            </a:r>
            <a:r>
              <a:rPr lang="en-US" sz="2100" spc="-5" dirty="0" smtClean="0">
                <a:latin typeface="Times New Roman" panose="02020603050405020304" pitchFamily="18" charset="0"/>
                <a:ea typeface="Times New Roman" panose="02020603050405020304" pitchFamily="18" charset="0"/>
              </a:rPr>
              <a:t>livering</a:t>
            </a:r>
            <a:r>
              <a:rPr lang="en-US" sz="2100" spc="-70" dirty="0" smtClean="0">
                <a:latin typeface="Times New Roman" panose="02020603050405020304" pitchFamily="18" charset="0"/>
                <a:ea typeface="Times New Roman" panose="02020603050405020304" pitchFamily="18" charset="0"/>
              </a:rPr>
              <a:t> </a:t>
            </a:r>
            <a:r>
              <a:rPr lang="en-US" sz="2100" spc="-5" dirty="0">
                <a:latin typeface="Times New Roman" panose="02020603050405020304" pitchFamily="18" charset="0"/>
                <a:ea typeface="Times New Roman" panose="02020603050405020304" pitchFamily="18" charset="0"/>
              </a:rPr>
              <a:t>proper</a:t>
            </a:r>
            <a:r>
              <a:rPr lang="en-US" sz="2100" spc="-7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materials</a:t>
            </a:r>
            <a:r>
              <a:rPr lang="en-US" sz="2100" spc="-7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to</a:t>
            </a:r>
            <a:r>
              <a:rPr lang="en-US" sz="2100" spc="-6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consumer</a:t>
            </a:r>
            <a:r>
              <a:rPr lang="en-US" sz="2100" spc="-7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the</a:t>
            </a:r>
            <a:r>
              <a:rPr lang="en-US" sz="2100" spc="-7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microcontroller</a:t>
            </a:r>
            <a:r>
              <a:rPr lang="en-US" sz="2100" spc="-6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sends</a:t>
            </a:r>
            <a:r>
              <a:rPr lang="en-US" sz="2100" spc="-7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information</a:t>
            </a:r>
            <a:r>
              <a:rPr lang="en-US" sz="2100" spc="-7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to</a:t>
            </a:r>
            <a:r>
              <a:rPr lang="en-US" sz="2100" spc="-7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customers</a:t>
            </a:r>
            <a:r>
              <a:rPr lang="en-US" sz="2100" spc="-28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through </a:t>
            </a:r>
            <a:r>
              <a:rPr lang="en-US" sz="2100" dirty="0" err="1">
                <a:latin typeface="Times New Roman" panose="02020603050405020304" pitchFamily="18" charset="0"/>
                <a:ea typeface="Times New Roman" panose="02020603050405020304" pitchFamily="18" charset="0"/>
              </a:rPr>
              <a:t>IoT</a:t>
            </a:r>
            <a:r>
              <a:rPr lang="en-US" sz="2100" dirty="0">
                <a:latin typeface="Times New Roman" panose="02020603050405020304" pitchFamily="18" charset="0"/>
                <a:ea typeface="Times New Roman" panose="02020603050405020304" pitchFamily="18" charset="0"/>
              </a:rPr>
              <a:t> technology. The customer can also track the history of their past </a:t>
            </a:r>
            <a:r>
              <a:rPr lang="en-US" sz="2100" dirty="0" smtClean="0">
                <a:latin typeface="Times New Roman" panose="02020603050405020304" pitchFamily="18" charset="0"/>
                <a:ea typeface="Times New Roman" panose="02020603050405020304" pitchFamily="18" charset="0"/>
              </a:rPr>
              <a:t>consumption</a:t>
            </a:r>
            <a:r>
              <a:rPr lang="en-US" sz="2100" spc="-25" dirty="0" smtClean="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using</a:t>
            </a:r>
            <a:r>
              <a:rPr lang="en-US" sz="2100" spc="-20" dirty="0">
                <a:latin typeface="Times New Roman" panose="02020603050405020304" pitchFamily="18" charset="0"/>
                <a:ea typeface="Times New Roman" panose="02020603050405020304" pitchFamily="18" charset="0"/>
              </a:rPr>
              <a:t> </a:t>
            </a:r>
            <a:r>
              <a:rPr lang="en-US" sz="2100" dirty="0" err="1">
                <a:latin typeface="Times New Roman" panose="02020603050405020304" pitchFamily="18" charset="0"/>
                <a:ea typeface="Times New Roman" panose="02020603050405020304" pitchFamily="18" charset="0"/>
              </a:rPr>
              <a:t>blynk</a:t>
            </a:r>
            <a:r>
              <a:rPr lang="en-US" sz="2100" spc="-2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app.</a:t>
            </a:r>
            <a:r>
              <a:rPr lang="en-US" sz="2100" spc="5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The</a:t>
            </a:r>
            <a:r>
              <a:rPr lang="en-US" sz="2100" spc="-2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main</a:t>
            </a:r>
            <a:r>
              <a:rPr lang="en-US" sz="2100" spc="-2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objective</a:t>
            </a:r>
            <a:r>
              <a:rPr lang="en-US" sz="2100" spc="-2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is</a:t>
            </a:r>
            <a:r>
              <a:rPr lang="en-US" sz="2100" spc="-2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to</a:t>
            </a:r>
            <a:r>
              <a:rPr lang="en-US" sz="2100" spc="-2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have</a:t>
            </a:r>
            <a:r>
              <a:rPr lang="en-US" sz="2100" spc="-2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a</a:t>
            </a:r>
            <a:r>
              <a:rPr lang="en-US" sz="2100" spc="-2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completely</a:t>
            </a:r>
            <a:r>
              <a:rPr lang="en-US" sz="2100" spc="-2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automated</a:t>
            </a:r>
            <a:r>
              <a:rPr lang="en-US" sz="2100" spc="-2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system</a:t>
            </a:r>
            <a:r>
              <a:rPr lang="en-US" sz="2100" spc="-2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with</a:t>
            </a:r>
            <a:r>
              <a:rPr lang="en-US" sz="2100" spc="-28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no human intervention resulting in 24x7 Operation like ATM Machine, automatic </a:t>
            </a:r>
            <a:r>
              <a:rPr lang="en-US" sz="2100" dirty="0" smtClean="0">
                <a:latin typeface="Times New Roman" panose="02020603050405020304" pitchFamily="18" charset="0"/>
                <a:ea typeface="Times New Roman" panose="02020603050405020304" pitchFamily="18" charset="0"/>
              </a:rPr>
              <a:t>Ration </a:t>
            </a:r>
            <a:r>
              <a:rPr lang="en-US" sz="2100" dirty="0">
                <a:latin typeface="Times New Roman" panose="02020603050405020304" pitchFamily="18" charset="0"/>
                <a:ea typeface="Times New Roman" panose="02020603050405020304" pitchFamily="18" charset="0"/>
              </a:rPr>
              <a:t>distribution with a mechanized dispensing assembly, corruption and Forged Ration</a:t>
            </a:r>
            <a:r>
              <a:rPr lang="en-US" sz="2100" spc="-28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delivery</a:t>
            </a:r>
            <a:r>
              <a:rPr lang="en-US" sz="2100" spc="-4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problems</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minimized</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to</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a</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large</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extent,</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Two</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level</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online</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real-time</a:t>
            </a:r>
            <a:r>
              <a:rPr lang="en-US" sz="2100" spc="-3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authentication</a:t>
            </a:r>
            <a:r>
              <a:rPr lang="en-US" sz="2100" spc="-290"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of consumer (RFID based Smart Card, biometric),the consumer database (</a:t>
            </a:r>
            <a:r>
              <a:rPr lang="en-US" sz="2100" dirty="0" err="1">
                <a:latin typeface="Times New Roman" panose="02020603050405020304" pitchFamily="18" charset="0"/>
                <a:ea typeface="Times New Roman" panose="02020603050405020304" pitchFamily="18" charset="0"/>
              </a:rPr>
              <a:t>blynk</a:t>
            </a:r>
            <a:r>
              <a:rPr lang="en-US" sz="2100" dirty="0">
                <a:latin typeface="Times New Roman" panose="02020603050405020304" pitchFamily="18" charset="0"/>
                <a:ea typeface="Times New Roman" panose="02020603050405020304" pitchFamily="18" charset="0"/>
              </a:rPr>
              <a:t> app)</a:t>
            </a:r>
            <a:r>
              <a:rPr lang="en-US" sz="2100" spc="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will be updated after each transaction, Once commodities are dispensed the information</a:t>
            </a:r>
            <a:r>
              <a:rPr lang="en-US" sz="2100" spc="-28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will be sent to the consumer and the Government authority is alerted in case of theft or</a:t>
            </a:r>
            <a:r>
              <a:rPr lang="en-US" sz="2100" spc="5" dirty="0">
                <a:latin typeface="Times New Roman" panose="02020603050405020304" pitchFamily="18" charset="0"/>
                <a:ea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rPr>
              <a:t>malpractice.</a:t>
            </a:r>
            <a:endParaRPr lang="en-IN" sz="2100" dirty="0">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3761112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Arial" panose="020B0604020202020204" pitchFamily="34" charset="0"/>
                <a:cs typeface="Arial" panose="020B0604020202020204" pitchFamily="34" charset="0"/>
              </a:rPr>
              <a:t>Existing System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2474" y="2249488"/>
            <a:ext cx="6043877" cy="3541712"/>
          </a:xfrm>
        </p:spPr>
      </p:pic>
    </p:spTree>
    <p:extLst>
      <p:ext uri="{BB962C8B-B14F-4D97-AF65-F5344CB8AC3E}">
        <p14:creationId xmlns:p14="http://schemas.microsoft.com/office/powerpoint/2010/main" val="2173257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Arial" panose="020B0604020202020204" pitchFamily="34" charset="0"/>
                <a:cs typeface="Arial" panose="020B0604020202020204" pitchFamily="34" charset="0"/>
              </a:rPr>
              <a:t>Existing System</a:t>
            </a:r>
            <a:endParaRPr lang="en-IN" dirty="0"/>
          </a:p>
        </p:txBody>
      </p:sp>
      <p:sp>
        <p:nvSpPr>
          <p:cNvPr id="3" name="Content Placeholder 2"/>
          <p:cNvSpPr>
            <a:spLocks noGrp="1"/>
          </p:cNvSpPr>
          <p:nvPr>
            <p:ph idx="1"/>
          </p:nvPr>
        </p:nvSpPr>
        <p:spPr/>
        <p:txBody>
          <a:bodyPr/>
          <a:lstStyle/>
          <a:p>
            <a:r>
              <a:rPr lang="en-US" dirty="0" smtClean="0"/>
              <a:t>ISSUES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625" y="2223813"/>
            <a:ext cx="6428540" cy="4012480"/>
          </a:xfrm>
          <a:prstGeom prst="rect">
            <a:avLst/>
          </a:prstGeom>
        </p:spPr>
      </p:pic>
    </p:spTree>
    <p:extLst>
      <p:ext uri="{BB962C8B-B14F-4D97-AF65-F5344CB8AC3E}">
        <p14:creationId xmlns:p14="http://schemas.microsoft.com/office/powerpoint/2010/main" val="2312140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Arial" panose="020B0604020202020204" pitchFamily="34" charset="0"/>
                <a:cs typeface="Arial" panose="020B0604020202020204" pitchFamily="34" charset="0"/>
              </a:rPr>
              <a:t>Proposed System</a:t>
            </a:r>
            <a:endParaRPr lang="en-IN" dirty="0"/>
          </a:p>
        </p:txBody>
      </p:sp>
      <p:sp>
        <p:nvSpPr>
          <p:cNvPr id="3" name="Content Placeholder 2"/>
          <p:cNvSpPr>
            <a:spLocks noGrp="1"/>
          </p:cNvSpPr>
          <p:nvPr>
            <p:ph idx="1"/>
          </p:nvPr>
        </p:nvSpPr>
        <p:spPr/>
        <p:txBody>
          <a:bodyPr>
            <a:normAutofit lnSpcReduction="10000"/>
          </a:bodyPr>
          <a:lstStyle/>
          <a:p>
            <a:r>
              <a:rPr lang="en-US" sz="1800" dirty="0"/>
              <a:t>The present ration distribution framework has downsides like wrong amount of products, low processing speed, and large wait in time, material theft in ration shop. The pro- posed framework replaces the manual work in proportion shop. The principle goal of the planned framework is the </a:t>
            </a:r>
            <a:r>
              <a:rPr lang="en-US" sz="1800" dirty="0" err="1"/>
              <a:t>robotization</a:t>
            </a:r>
            <a:r>
              <a:rPr lang="en-US" sz="1800" dirty="0"/>
              <a:t> of ration shop to give straightforwardness</a:t>
            </a:r>
            <a:r>
              <a:rPr lang="en-US" sz="1800" dirty="0" smtClean="0"/>
              <a:t>.</a:t>
            </a:r>
          </a:p>
          <a:p>
            <a:r>
              <a:rPr lang="en-US" sz="1800" dirty="0" smtClean="0"/>
              <a:t>This system helps to maintain the data properly</a:t>
            </a:r>
          </a:p>
          <a:p>
            <a:r>
              <a:rPr lang="en-US" sz="1800" dirty="0" smtClean="0"/>
              <a:t>Increased adulteration in consumables can be prevented </a:t>
            </a:r>
          </a:p>
          <a:p>
            <a:r>
              <a:rPr lang="en-US" sz="1800" dirty="0" smtClean="0"/>
              <a:t>Cost effective approach </a:t>
            </a:r>
          </a:p>
          <a:p>
            <a:r>
              <a:rPr lang="en-US" sz="1800" dirty="0" smtClean="0"/>
              <a:t>Time saving approach </a:t>
            </a:r>
          </a:p>
          <a:p>
            <a:r>
              <a:rPr lang="en-US" sz="1800" dirty="0" smtClean="0"/>
              <a:t>Corruption in the Government and market sector can be prevented by automation </a:t>
            </a:r>
          </a:p>
          <a:p>
            <a:pPr marL="0" indent="0">
              <a:buNone/>
            </a:pPr>
            <a:endParaRPr lang="en-IN" sz="1800" dirty="0" smtClean="0"/>
          </a:p>
          <a:p>
            <a:endParaRPr lang="en-IN" dirty="0"/>
          </a:p>
        </p:txBody>
      </p:sp>
    </p:spTree>
    <p:extLst>
      <p:ext uri="{BB962C8B-B14F-4D97-AF65-F5344CB8AC3E}">
        <p14:creationId xmlns:p14="http://schemas.microsoft.com/office/powerpoint/2010/main" val="259689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689</TotalTime>
  <Words>755</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Bradley Hand ITC</vt:lpstr>
      <vt:lpstr>Cambria</vt:lpstr>
      <vt:lpstr>Times New Roman</vt:lpstr>
      <vt:lpstr>Trebuchet MS</vt:lpstr>
      <vt:lpstr>Tw Cen MT</vt:lpstr>
      <vt:lpstr>Circuit</vt:lpstr>
      <vt:lpstr>A Step Towards Smart Ration Card System Using RFID &amp; IOT</vt:lpstr>
      <vt:lpstr>Relevance</vt:lpstr>
      <vt:lpstr>Description</vt:lpstr>
      <vt:lpstr>Description</vt:lpstr>
      <vt:lpstr>Objectives</vt:lpstr>
      <vt:lpstr>Objectives</vt:lpstr>
      <vt:lpstr>Existing System</vt:lpstr>
      <vt:lpstr>Existing System</vt:lpstr>
      <vt:lpstr>Proposed System</vt:lpstr>
      <vt:lpstr>Input/ Output and Modules </vt:lpstr>
      <vt:lpstr>BLOCK DIAGRAM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Step Towards Smart Ration Card System Using RFID &amp; IOT</dc:title>
  <dc:creator>Dell</dc:creator>
  <cp:lastModifiedBy>Dell</cp:lastModifiedBy>
  <cp:revision>13</cp:revision>
  <dcterms:created xsi:type="dcterms:W3CDTF">2022-05-16T05:46:53Z</dcterms:created>
  <dcterms:modified xsi:type="dcterms:W3CDTF">2022-05-17T06:34:22Z</dcterms:modified>
</cp:coreProperties>
</file>