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3B39-647A-40EC-95A8-A8E167378204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BF03-4646-4864-B8E6-F94DF28E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/servi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technologies/angularjs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iranreddykasa/spring-angularjs" TargetMode="External"/><Relationship Id="rId4" Type="http://schemas.openxmlformats.org/officeDocument/2006/relationships/hyperlink" Target="https://github.com/kiranreddykasa/angularjs-s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umar </a:t>
            </a:r>
            <a:r>
              <a:rPr lang="en-US" dirty="0"/>
              <a:t>R</a:t>
            </a:r>
            <a:r>
              <a:rPr lang="en-US" dirty="0" smtClean="0"/>
              <a:t>eddy </a:t>
            </a:r>
            <a:r>
              <a:rPr lang="en-US" dirty="0"/>
              <a:t>K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kiranreddykasa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8641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Directives</a:t>
            </a:r>
            <a:r>
              <a:rPr lang="en-US" dirty="0" smtClean="0"/>
              <a:t> apply special behaviour to attributes or elements in HTML</a:t>
            </a:r>
          </a:p>
          <a:p>
            <a:pPr lvl="1"/>
            <a:r>
              <a:rPr lang="en-US" dirty="0" smtClean="0"/>
              <a:t>Attach behaviour, transform the DOM</a:t>
            </a:r>
          </a:p>
          <a:p>
            <a:r>
              <a:rPr lang="en-US" b="1" dirty="0" smtClean="0"/>
              <a:t>Some directives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-app</a:t>
            </a:r>
          </a:p>
          <a:p>
            <a:pPr lvl="2"/>
            <a:r>
              <a:rPr lang="en-US" dirty="0" smtClean="0"/>
              <a:t>Initializes the app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pPr lvl="2"/>
            <a:r>
              <a:rPr lang="en-US" dirty="0" smtClean="0"/>
              <a:t>Stores/updates the value of the input field into a variable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-bind</a:t>
            </a:r>
          </a:p>
          <a:p>
            <a:pPr lvl="2"/>
            <a:r>
              <a:rPr lang="en-US" dirty="0" smtClean="0"/>
              <a:t>Replace the text content of the specified HTML with the value of given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ng-init</a:t>
            </a:r>
            <a:r>
              <a:rPr lang="en-US" dirty="0" smtClean="0"/>
              <a:t> &amp; </a:t>
            </a:r>
            <a:r>
              <a:rPr lang="en-US" dirty="0" err="1" smtClean="0"/>
              <a:t>ng</a:t>
            </a:r>
            <a:r>
              <a:rPr lang="en-US" dirty="0" smtClean="0"/>
              <a:t>-repeat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"names=['Rachel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Green','Ross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Geller','Monica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Geller','Chandler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Bing','Phoebe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names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 in names"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{{name}}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filter, you can format or filter the output</a:t>
            </a:r>
          </a:p>
          <a:p>
            <a:r>
              <a:rPr lang="en-US" b="1" dirty="0" smtClean="0"/>
              <a:t>Formatting</a:t>
            </a:r>
          </a:p>
          <a:p>
            <a:pPr lvl="1"/>
            <a:r>
              <a:rPr lang="en-US" dirty="0" smtClean="0"/>
              <a:t>currency, number, date, lowercase, uppercase</a:t>
            </a:r>
          </a:p>
          <a:p>
            <a:r>
              <a:rPr lang="en-US" b="1" dirty="0" smtClean="0"/>
              <a:t>Filtering</a:t>
            </a:r>
          </a:p>
          <a:p>
            <a:pPr lvl="1"/>
            <a:r>
              <a:rPr lang="en-US" dirty="0" smtClean="0"/>
              <a:t>filter, </a:t>
            </a:r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b="1" dirty="0" smtClean="0"/>
              <a:t>Others</a:t>
            </a:r>
          </a:p>
          <a:p>
            <a:pPr lvl="1"/>
            <a:r>
              <a:rPr lang="en-US" dirty="0" err="1" smtClean="0"/>
              <a:t>orderBy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"characters=[{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:'Rachel Green',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:'Jennifer Anniston'},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:'Ross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:'Monica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:'Chandler Bing',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:'Matthew Perry'},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 LeBlanc'}]"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934200" y="2971800"/>
            <a:ext cx="1676400" cy="762000"/>
          </a:xfrm>
          <a:prstGeom prst="wedgeRoundRectCallout">
            <a:avLst>
              <a:gd name="adj1" fmla="val -105208"/>
              <a:gd name="adj2" fmla="val 82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tx1"/>
                </a:solidFill>
              </a:rPr>
              <a:t>Filter</a:t>
            </a:r>
            <a:endParaRPr lang="en-US" sz="2400" b="1" dirty="0">
              <a:ln/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05400" y="4648200"/>
            <a:ext cx="1676400" cy="762000"/>
          </a:xfrm>
          <a:prstGeom prst="wedgeRoundRectCallout">
            <a:avLst>
              <a:gd name="adj1" fmla="val -121572"/>
              <a:gd name="adj2" fmla="val -79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tx1"/>
                </a:solidFill>
              </a:rPr>
              <a:t>Filter</a:t>
            </a:r>
            <a:endParaRPr lang="en-US" sz="2400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ng-init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"characters=[{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:'Rachel Green',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:'Jennifer Anniston'},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:'Ross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:'Monica Geller',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:'Chandler Bing',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:'Matthew Perry'},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'},</a:t>
            </a:r>
            <a:br>
              <a:rPr lang="en-US" b="1" dirty="0" smtClean="0">
                <a:solidFill>
                  <a:srgbClr val="008000"/>
                </a:solidFill>
                <a:effectLst/>
              </a:rPr>
            </a:br>
            <a:r>
              <a:rPr lang="en-US" b="1" dirty="0" smtClean="0">
                <a:solidFill>
                  <a:srgbClr val="008000"/>
                </a:solidFill>
                <a:effectLst/>
              </a:rPr>
              <a:t>                          {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',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:'Matt LeBlanc'}]"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filter:searchBy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|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:'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 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858000" y="2971800"/>
            <a:ext cx="1676400" cy="762000"/>
          </a:xfrm>
          <a:prstGeom prst="wedgeRoundRectCallout">
            <a:avLst>
              <a:gd name="adj1" fmla="val -144299"/>
              <a:gd name="adj2" fmla="val 104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tx1"/>
                </a:solidFill>
              </a:rPr>
              <a:t>Chaining</a:t>
            </a:r>
          </a:p>
          <a:p>
            <a:pPr algn="ctr"/>
            <a:r>
              <a:rPr lang="en-US" sz="2400" b="1" dirty="0" smtClean="0">
                <a:ln/>
                <a:solidFill>
                  <a:schemeClr val="tx1"/>
                </a:solidFill>
              </a:rPr>
              <a:t>Filters</a:t>
            </a:r>
            <a:endParaRPr lang="en-US" sz="2400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</a:t>
            </a:r>
            <a:r>
              <a:rPr lang="en-US" b="1" dirty="0" smtClean="0"/>
              <a:t>Controllers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Controllers</a:t>
            </a:r>
            <a:r>
              <a:rPr lang="en-US" dirty="0" smtClean="0"/>
              <a:t> provide the </a:t>
            </a:r>
            <a:r>
              <a:rPr lang="en-US" b="1" dirty="0" smtClean="0"/>
              <a:t>logic</a:t>
            </a:r>
            <a:r>
              <a:rPr lang="en-US" dirty="0" smtClean="0"/>
              <a:t> behind your app.</a:t>
            </a:r>
          </a:p>
          <a:p>
            <a:r>
              <a:rPr lang="en-US" dirty="0" smtClean="0"/>
              <a:t>So use controller when you need logic behind your UI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apps are controlled by controllers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 to define the controller</a:t>
            </a:r>
          </a:p>
          <a:p>
            <a:r>
              <a:rPr lang="en-US" dirty="0" smtClean="0"/>
              <a:t>Controller is a </a:t>
            </a:r>
            <a:r>
              <a:rPr lang="en-US" b="1" dirty="0" smtClean="0"/>
              <a:t>JavaScript Object</a:t>
            </a:r>
            <a:r>
              <a:rPr lang="en-US" dirty="0" smtClean="0"/>
              <a:t>, </a:t>
            </a:r>
            <a:r>
              <a:rPr lang="en-US" b="1" dirty="0" smtClean="0"/>
              <a:t>created</a:t>
            </a:r>
            <a:r>
              <a:rPr lang="en-US" dirty="0" smtClean="0"/>
              <a:t> by standard </a:t>
            </a:r>
            <a:r>
              <a:rPr lang="en-US" b="1" dirty="0" smtClean="0"/>
              <a:t>JS object constructor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3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View, Controller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743200"/>
            <a:ext cx="2057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View(HTML)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21336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0" y="29718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$Scope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2819400" y="33528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</p:cNvCxnSpPr>
          <p:nvPr/>
        </p:nvCxnSpPr>
        <p:spPr>
          <a:xfrm>
            <a:off x="5029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449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$scope</a:t>
            </a:r>
            <a:r>
              <a:rPr lang="en-US" dirty="0" smtClean="0"/>
              <a:t> </a:t>
            </a:r>
            <a:r>
              <a:rPr lang="en-US" i="1" dirty="0" smtClean="0"/>
              <a:t>is an object that can be used to communicate between View and Controller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1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angular</a:t>
            </a:r>
            <a:r>
              <a:rPr lang="en-US" dirty="0" err="1" smtClean="0"/>
              <a:t>.module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controller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CharacterController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 </a:t>
            </a:r>
            <a:r>
              <a:rPr lang="en-US" i="1" dirty="0" err="1" smtClean="0">
                <a:effectLst/>
              </a:rPr>
              <a:t>CharacterController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//here $scope object gets injected by angular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i="1" dirty="0" err="1" smtClean="0">
                <a:effectLst/>
              </a:rPr>
              <a:t>CharacterController</a:t>
            </a:r>
            <a:r>
              <a:rPr lang="en-US" dirty="0" smtClean="0"/>
              <a:t>($scope)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//adding an array to access in view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dirty="0" smtClean="0"/>
              <a:t>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characters</a:t>
            </a:r>
            <a:r>
              <a:rPr lang="en-US" dirty="0" smtClean="0"/>
              <a:t>=[{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'Rachel Green'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'Jennifer Anniston'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'Ross Geller'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'David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Schwimmer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'Monica Geller'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Courteney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Cox'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'Chandler Bing'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'Matthew Perry'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'Phoebe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Buffay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'Lisa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Kudrow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screenName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'Joey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Tribbiani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realName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'Matt LeBlanc'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//adding a property to access in view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  </a:t>
            </a:r>
            <a:r>
              <a:rPr lang="en-US" dirty="0" smtClean="0"/>
              <a:t>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sortBy</a:t>
            </a:r>
            <a:r>
              <a:rPr lang="en-US" dirty="0" smtClean="0"/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477000" y="2362200"/>
            <a:ext cx="2209800" cy="685800"/>
          </a:xfrm>
          <a:prstGeom prst="wedgeRoundRectCallout">
            <a:avLst>
              <a:gd name="adj1" fmla="val -132592"/>
              <a:gd name="adj2" fmla="val 180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 gets injected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Example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effectLst/>
              </a:rPr>
              <a:t>&lt;!DOCTYPE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-controller=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CharacterController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select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sortBy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value=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screenName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Screen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value=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realName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Real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option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select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List of characters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h3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-repeat=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"character in characters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filter:searchBy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 | 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orderBy:sortBy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{{</a:t>
            </a:r>
            <a:r>
              <a:rPr lang="en-US" dirty="0" err="1" smtClean="0"/>
              <a:t>character.screenName</a:t>
            </a:r>
            <a:r>
              <a:rPr lang="en-US" dirty="0" smtClean="0"/>
              <a:t> | uppercase}} - {{</a:t>
            </a:r>
            <a:r>
              <a:rPr lang="en-US" dirty="0" err="1" smtClean="0"/>
              <a:t>character.realName</a:t>
            </a:r>
            <a:r>
              <a:rPr lang="en-US" dirty="0" smtClean="0"/>
              <a:t> | lowercase}}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&lt;/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javascript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javascript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"app.js"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181600" y="3124200"/>
            <a:ext cx="2362200" cy="609600"/>
          </a:xfrm>
          <a:prstGeom prst="wedgeRoundRectCallout">
            <a:avLst>
              <a:gd name="adj1" fmla="val -111801"/>
              <a:gd name="adj2" fmla="val 800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$</a:t>
            </a:r>
            <a:r>
              <a:rPr lang="en-US" dirty="0" err="1" smtClean="0"/>
              <a:t>scope.characters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1546860"/>
            <a:ext cx="1905000" cy="533400"/>
          </a:xfrm>
          <a:prstGeom prst="wedgeRoundRectCallout">
            <a:avLst>
              <a:gd name="adj1" fmla="val -101633"/>
              <a:gd name="adj2" fmla="val 76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the 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functions to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b="1" i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angular</a:t>
            </a:r>
            <a:r>
              <a:rPr lang="en-US" dirty="0" err="1" smtClean="0"/>
              <a:t>.module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myApp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,[]);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>
                <a:solidFill>
                  <a:srgbClr val="660E7A"/>
                </a:solidFill>
                <a:effectLst/>
              </a:rPr>
              <a:t>myApp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controller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EmployeeController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 </a:t>
            </a:r>
            <a:r>
              <a:rPr lang="en-US" i="1" dirty="0" err="1" smtClean="0">
                <a:effectLst/>
              </a:rPr>
              <a:t>EmployeeController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i="1" dirty="0" err="1" smtClean="0">
                <a:effectLst/>
              </a:rPr>
              <a:t>EmployeeController</a:t>
            </a:r>
            <a:r>
              <a:rPr lang="en-US" dirty="0" smtClean="0"/>
              <a:t>($scope)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smtClean="0"/>
              <a:t>=[{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firstName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kiran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lastName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kasa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      {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firstName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arun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,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lastName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kumar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];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employees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addEmployee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dirty="0" smtClean="0"/>
              <a:t>(employee){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push</a:t>
            </a:r>
            <a:r>
              <a:rPr lang="en-US" dirty="0" smtClean="0"/>
              <a:t>(employee);</a:t>
            </a:r>
            <a:br>
              <a:rPr lang="en-US" dirty="0" smtClean="0"/>
            </a:br>
            <a:r>
              <a:rPr lang="en-US" dirty="0" smtClean="0"/>
              <a:t>        $</a:t>
            </a:r>
            <a:r>
              <a:rPr lang="en-US" dirty="0" err="1" smtClean="0"/>
              <a:t>scope.</a:t>
            </a:r>
            <a:r>
              <a:rPr lang="en-US" b="1" dirty="0" err="1" smtClean="0">
                <a:solidFill>
                  <a:srgbClr val="660E7A"/>
                </a:solidFill>
                <a:effectLst/>
              </a:rPr>
              <a:t>employee</a:t>
            </a:r>
            <a:r>
              <a:rPr lang="en-US" dirty="0" smtClean="0"/>
              <a:t>={};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$</a:t>
            </a:r>
            <a:r>
              <a:rPr lang="en-US" dirty="0" err="1" smtClean="0"/>
              <a:t>scope.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removeEmployee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dirty="0" smtClean="0"/>
              <a:t>(employee){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index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indexOf</a:t>
            </a:r>
            <a:r>
              <a:rPr lang="en-US" dirty="0" smtClean="0"/>
              <a:t>(employee);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458383"/>
                </a:solidFill>
                <a:effectLst/>
              </a:rPr>
              <a:t>employees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7A7A43"/>
                </a:solidFill>
                <a:effectLst/>
              </a:rPr>
              <a:t>splice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58383"/>
                </a:solidFill>
                <a:effectLst/>
              </a:rPr>
              <a:t>index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3733800"/>
            <a:ext cx="2057400" cy="612648"/>
          </a:xfrm>
          <a:prstGeom prst="wedgeRoundRectCallout">
            <a:avLst>
              <a:gd name="adj1" fmla="val -78611"/>
              <a:gd name="adj2" fmla="val -121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Assigning function to $scope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Development and SPA</a:t>
            </a:r>
          </a:p>
          <a:p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Directives, Filters and Data Binding</a:t>
            </a:r>
          </a:p>
          <a:p>
            <a:r>
              <a:rPr lang="en-US" dirty="0" smtClean="0"/>
              <a:t>View, Controllers and Scope</a:t>
            </a:r>
          </a:p>
          <a:p>
            <a:r>
              <a:rPr lang="en-US" dirty="0" smtClean="0"/>
              <a:t>Modules, Routes, Services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 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-submit=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addEmployee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(employee)"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First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employee.firstName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placeholder=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"First 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for=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Last Name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label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employee.lastName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placeholder=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"Last Name"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required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button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"submit" 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Save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button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form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638800" y="1690116"/>
            <a:ext cx="2057400" cy="612648"/>
          </a:xfrm>
          <a:prstGeom prst="wedgeRoundRectCallout">
            <a:avLst>
              <a:gd name="adj1" fmla="val -91203"/>
              <a:gd name="adj2" fmla="val -3700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Accessing function defined on $scope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6000" b="1" dirty="0" smtClean="0"/>
              <a:t>MODULES</a:t>
            </a:r>
            <a:r>
              <a:rPr lang="en-US" sz="6000" b="1" dirty="0"/>
              <a:t>, ROUTES, </a:t>
            </a:r>
            <a:r>
              <a:rPr lang="en-US" sz="6000" b="1" dirty="0" smtClean="0"/>
              <a:t>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02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524000"/>
            <a:ext cx="4861560" cy="4164171"/>
          </a:xfrm>
        </p:spPr>
      </p:pic>
    </p:spTree>
    <p:extLst>
      <p:ext uri="{BB962C8B-B14F-4D97-AF65-F5344CB8AC3E}">
        <p14:creationId xmlns:p14="http://schemas.microsoft.com/office/powerpoint/2010/main" val="38994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2038191"/>
            <a:ext cx="4861560" cy="3649980"/>
          </a:xfrm>
        </p:spPr>
      </p:pic>
    </p:spTree>
    <p:extLst>
      <p:ext uri="{BB962C8B-B14F-4D97-AF65-F5344CB8AC3E}">
        <p14:creationId xmlns:p14="http://schemas.microsoft.com/office/powerpoint/2010/main" val="7974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building a SPA app, everything happens in one </a:t>
            </a:r>
            <a:r>
              <a:rPr lang="en-US" dirty="0" smtClean="0"/>
              <a:t>page.</a:t>
            </a:r>
          </a:p>
          <a:p>
            <a:pPr lvl="1"/>
            <a:r>
              <a:rPr lang="en-US" dirty="0"/>
              <a:t>How should back-button work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should linking between "pages" work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about URLs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Routing </a:t>
            </a:r>
            <a:r>
              <a:rPr lang="en-US" dirty="0"/>
              <a:t>comes to rescue!</a:t>
            </a:r>
          </a:p>
        </p:txBody>
      </p:sp>
    </p:spTree>
    <p:extLst>
      <p:ext uri="{BB962C8B-B14F-4D97-AF65-F5344CB8AC3E}">
        <p14:creationId xmlns:p14="http://schemas.microsoft.com/office/powerpoint/2010/main" val="12199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//this module is dependent on </a:t>
            </a:r>
            <a:r>
              <a:rPr lang="en-US" i="1" dirty="0" err="1">
                <a:solidFill>
                  <a:srgbClr val="808080"/>
                </a:solidFill>
              </a:rPr>
              <a:t>ngRoute</a:t>
            </a:r>
            <a:r>
              <a:rPr lang="en-US" i="1" dirty="0">
                <a:solidFill>
                  <a:srgbClr val="808080"/>
                </a:solidFill>
              </a:rPr>
              <a:t> module,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so we should load it first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myApp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angular</a:t>
            </a:r>
            <a:r>
              <a:rPr lang="en-US" dirty="0" err="1"/>
              <a:t>.module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myApp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ngRoute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myApp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config</a:t>
            </a:r>
            <a:r>
              <a:rPr lang="en-US" dirty="0"/>
              <a:t>([</a:t>
            </a:r>
            <a:r>
              <a:rPr lang="en-US" b="1" dirty="0">
                <a:solidFill>
                  <a:srgbClr val="008000"/>
                </a:solidFill>
              </a:rPr>
              <a:t>'$</a:t>
            </a:r>
            <a:r>
              <a:rPr lang="en-US" b="1" dirty="0" err="1">
                <a:solidFill>
                  <a:srgbClr val="008000"/>
                </a:solidFill>
              </a:rPr>
              <a:t>routeProvider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when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'/employee'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'employee.html'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controller</a:t>
            </a:r>
            <a:r>
              <a:rPr lang="en-US" dirty="0"/>
              <a:t>: </a:t>
            </a:r>
            <a:r>
              <a:rPr lang="en-US" i="1" dirty="0" err="1"/>
              <a:t>EmployeeController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when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'/student'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templateUrl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'student.html'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controller</a:t>
            </a:r>
            <a:r>
              <a:rPr lang="en-US" dirty="0"/>
              <a:t>: </a:t>
            </a:r>
            <a:r>
              <a:rPr lang="en-US" i="1" dirty="0" err="1"/>
              <a:t>StudentController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routeProvider.</a:t>
            </a:r>
            <a:r>
              <a:rPr lang="en-US" dirty="0" err="1">
                <a:solidFill>
                  <a:srgbClr val="7A7A43"/>
                </a:solidFill>
              </a:rPr>
              <a:t>otherwise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redirectTo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'/employee'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42093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"masthead"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h3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"muted"</a:t>
            </a:r>
            <a:r>
              <a:rPr lang="en-US" dirty="0"/>
              <a:t>&gt;</a:t>
            </a:r>
            <a:r>
              <a:rPr lang="en-US" dirty="0" err="1"/>
              <a:t>Angularjs</a:t>
            </a:r>
            <a:r>
              <a:rPr lang="en-US" dirty="0"/>
              <a:t> demo&lt;/</a:t>
            </a:r>
            <a:r>
              <a:rPr lang="en-US" b="1" dirty="0">
                <a:solidFill>
                  <a:srgbClr val="000080"/>
                </a:solidFill>
              </a:rPr>
              <a:t>h3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navbar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-controller=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HeaderController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navbar</a:t>
            </a:r>
            <a:r>
              <a:rPr lang="en-US" b="1" dirty="0">
                <a:solidFill>
                  <a:srgbClr val="008000"/>
                </a:solidFill>
              </a:rPr>
              <a:t>-inner"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"container"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&lt;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class=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nav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    &lt;</a:t>
            </a:r>
            <a:r>
              <a:rPr lang="en-US" b="1" dirty="0">
                <a:solidFill>
                  <a:srgbClr val="000080"/>
                </a:solidFill>
              </a:rPr>
              <a:t>li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-class=</a:t>
            </a:r>
            <a:r>
              <a:rPr lang="en-US" b="1" dirty="0">
                <a:solidFill>
                  <a:srgbClr val="008000"/>
                </a:solidFill>
              </a:rPr>
              <a:t>"{ active: </a:t>
            </a:r>
            <a:r>
              <a:rPr lang="en-US" b="1" dirty="0" err="1">
                <a:solidFill>
                  <a:srgbClr val="008000"/>
                </a:solidFill>
              </a:rPr>
              <a:t>isActive</a:t>
            </a:r>
            <a:r>
              <a:rPr lang="en-US" b="1" dirty="0">
                <a:solidFill>
                  <a:srgbClr val="008000"/>
                </a:solidFill>
              </a:rPr>
              <a:t>('/employee')}"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"#/employee"</a:t>
            </a:r>
            <a:r>
              <a:rPr lang="en-US" dirty="0"/>
              <a:t>&gt;Employee&lt;/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    &lt;</a:t>
            </a:r>
            <a:r>
              <a:rPr lang="en-US" b="1" dirty="0">
                <a:solidFill>
                  <a:srgbClr val="000080"/>
                </a:solidFill>
              </a:rPr>
              <a:t>li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-class=</a:t>
            </a:r>
            <a:r>
              <a:rPr lang="en-US" b="1" dirty="0">
                <a:solidFill>
                  <a:srgbClr val="008000"/>
                </a:solidFill>
              </a:rPr>
              <a:t>"{ active: </a:t>
            </a:r>
            <a:r>
              <a:rPr lang="en-US" b="1" dirty="0" err="1">
                <a:solidFill>
                  <a:srgbClr val="008000"/>
                </a:solidFill>
              </a:rPr>
              <a:t>isActive</a:t>
            </a:r>
            <a:r>
              <a:rPr lang="en-US" b="1" dirty="0">
                <a:solidFill>
                  <a:srgbClr val="008000"/>
                </a:solidFill>
              </a:rPr>
              <a:t>('/student')}"</a:t>
            </a:r>
            <a:r>
              <a:rPr lang="en-US" dirty="0"/>
              <a:t>&gt;&lt;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00FF"/>
                </a:solidFill>
              </a:rPr>
              <a:t>href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"#/student"</a:t>
            </a:r>
            <a:r>
              <a:rPr lang="en-US" dirty="0"/>
              <a:t>&gt;Student&lt;/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    &lt;/</a:t>
            </a:r>
            <a:r>
              <a:rPr lang="en-US" b="1" dirty="0" err="1">
                <a:solidFill>
                  <a:srgbClr val="000080"/>
                </a:solidFill>
              </a:rPr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r>
              <a:rPr lang="en-US" i="1" dirty="0">
                <a:solidFill>
                  <a:srgbClr val="808080"/>
                </a:solidFill>
              </a:rPr>
              <a:t>&lt;!-- /.</a:t>
            </a:r>
            <a:r>
              <a:rPr lang="en-US" i="1" dirty="0" err="1">
                <a:solidFill>
                  <a:srgbClr val="808080"/>
                </a:solidFill>
              </a:rPr>
              <a:t>navbar</a:t>
            </a:r>
            <a:r>
              <a:rPr lang="en-US" i="1" dirty="0">
                <a:solidFill>
                  <a:srgbClr val="808080"/>
                </a:solidFill>
              </a:rPr>
              <a:t> --&gt;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hr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ng</a:t>
            </a:r>
            <a:r>
              <a:rPr lang="en-US" b="1" dirty="0">
                <a:solidFill>
                  <a:srgbClr val="0000FF"/>
                </a:solidFill>
              </a:rPr>
              <a:t>-view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267200" y="4114800"/>
            <a:ext cx="2514600" cy="1450848"/>
          </a:xfrm>
          <a:prstGeom prst="wedgeEllipseCallout">
            <a:avLst>
              <a:gd name="adj1" fmla="val -115378"/>
              <a:gd name="adj2" fmla="val 330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div is replaced dynamically based on the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View-independent business logic should not be in a 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/>
              <a:t>Logic should be in a service </a:t>
            </a:r>
            <a:r>
              <a:rPr lang="en-US" dirty="0" smtClean="0"/>
              <a:t>component</a:t>
            </a:r>
          </a:p>
          <a:p>
            <a:r>
              <a:rPr lang="en-US" dirty="0"/>
              <a:t>Controllers are view specific, services are </a:t>
            </a:r>
            <a:r>
              <a:rPr lang="en-US" dirty="0" smtClean="0"/>
              <a:t>app-specific</a:t>
            </a:r>
          </a:p>
          <a:p>
            <a:r>
              <a:rPr lang="en-US" dirty="0"/>
              <a:t>Controller's responsibility is to bind model to view. Model can be fetched from service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Controller is not responsible for </a:t>
            </a:r>
            <a:r>
              <a:rPr lang="en-US" dirty="0" smtClean="0"/>
              <a:t>manipulating </a:t>
            </a:r>
            <a:r>
              <a:rPr lang="en-US" dirty="0"/>
              <a:t>(create, destroy, update) the data. Use Services instead</a:t>
            </a:r>
            <a:r>
              <a:rPr lang="en-US" dirty="0" smtClean="0"/>
              <a:t>!</a:t>
            </a:r>
          </a:p>
          <a:p>
            <a:r>
              <a:rPr lang="en-US" dirty="0" err="1"/>
              <a:t>AngularJS</a:t>
            </a:r>
            <a:r>
              <a:rPr lang="en-US" dirty="0"/>
              <a:t> has many built-in services, </a:t>
            </a:r>
            <a:r>
              <a:rPr lang="en-US" dirty="0" smtClean="0"/>
              <a:t>see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docs.angularjs.org/api/ng/service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  <a:r>
              <a:rPr lang="en-US" i="1" dirty="0"/>
              <a:t>$</a:t>
            </a:r>
            <a:r>
              <a:rPr lang="en-US" i="1" dirty="0" smtClean="0"/>
              <a:t>http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44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err="1"/>
              <a:t>myApp.controller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</a:t>
            </a:r>
            <a:r>
              <a:rPr lang="en-US" sz="1100" b="1" dirty="0" err="1">
                <a:solidFill>
                  <a:srgbClr val="008000"/>
                </a:solidFill>
              </a:rPr>
              <a:t>EmployeeController</a:t>
            </a:r>
            <a:r>
              <a:rPr lang="en-US" sz="1100" b="1" dirty="0">
                <a:solidFill>
                  <a:srgbClr val="008000"/>
                </a:solidFill>
              </a:rPr>
              <a:t>'</a:t>
            </a:r>
            <a:r>
              <a:rPr lang="en-US" sz="1100" dirty="0"/>
              <a:t>, </a:t>
            </a:r>
            <a:r>
              <a:rPr lang="en-US" sz="1100" dirty="0" err="1"/>
              <a:t>EmployeeController</a:t>
            </a:r>
            <a:r>
              <a:rPr lang="en-US" sz="1100" dirty="0"/>
              <a:t>);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b="1" dirty="0">
                <a:solidFill>
                  <a:srgbClr val="000080"/>
                </a:solidFill>
              </a:rPr>
              <a:t>function </a:t>
            </a:r>
            <a:r>
              <a:rPr lang="en-US" sz="1100" dirty="0" err="1"/>
              <a:t>EmployeeController</a:t>
            </a:r>
            <a:r>
              <a:rPr lang="en-US" sz="1100" dirty="0"/>
              <a:t>($</a:t>
            </a:r>
            <a:r>
              <a:rPr lang="en-US" sz="1100" dirty="0" err="1"/>
              <a:t>scope,$http</a:t>
            </a:r>
            <a:r>
              <a:rPr lang="en-US" sz="1100" dirty="0"/>
              <a:t>) {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scope.fetchEmployee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http.get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'employee'</a:t>
            </a:r>
            <a:r>
              <a:rPr lang="en-US" sz="1100" dirty="0"/>
              <a:t>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</a:t>
            </a:r>
            <a:r>
              <a:rPr lang="en-US" sz="1100" dirty="0" err="1"/>
              <a:t>employeeList</a:t>
            </a:r>
            <a:r>
              <a:rPr lang="en-US" sz="1100" dirty="0"/>
              <a:t>){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scope.employees</a:t>
            </a:r>
            <a:r>
              <a:rPr lang="en-US" sz="1100" dirty="0"/>
              <a:t> = </a:t>
            </a:r>
            <a:r>
              <a:rPr lang="en-US" sz="1100" dirty="0" err="1"/>
              <a:t>employeeList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scope.addEmployee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</a:t>
            </a:r>
            <a:r>
              <a:rPr lang="en-US" sz="1100" dirty="0" err="1"/>
              <a:t>newEmployee</a:t>
            </a:r>
            <a:r>
              <a:rPr lang="en-US" sz="1100" dirty="0"/>
              <a:t>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http.post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'employee'</a:t>
            </a:r>
            <a:r>
              <a:rPr lang="en-US" sz="1100" dirty="0"/>
              <a:t>,</a:t>
            </a:r>
            <a:r>
              <a:rPr lang="en-US" sz="1100" dirty="0" err="1"/>
              <a:t>newEmployee</a:t>
            </a:r>
            <a:r>
              <a:rPr lang="en-US" sz="1100" dirty="0"/>
              <a:t>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scope.employee</a:t>
            </a:r>
            <a:r>
              <a:rPr lang="en-US" sz="1100" dirty="0"/>
              <a:t>={};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scope.removeEmployee</a:t>
            </a:r>
            <a:r>
              <a:rPr lang="en-US" sz="1100" dirty="0"/>
              <a:t>= 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(employee){</a:t>
            </a:r>
            <a:br>
              <a:rPr lang="en-US" sz="1100" dirty="0"/>
            </a:br>
            <a:r>
              <a:rPr lang="en-US" sz="1100" dirty="0"/>
              <a:t>        $</a:t>
            </a:r>
            <a:r>
              <a:rPr lang="en-US" sz="1100" dirty="0" err="1"/>
              <a:t>http.delete</a:t>
            </a:r>
            <a:r>
              <a:rPr lang="en-US" sz="1100" dirty="0"/>
              <a:t>(</a:t>
            </a:r>
            <a:r>
              <a:rPr lang="en-US" sz="1100" b="1" dirty="0">
                <a:solidFill>
                  <a:srgbClr val="008000"/>
                </a:solidFill>
              </a:rPr>
              <a:t>'employee/'</a:t>
            </a:r>
            <a:r>
              <a:rPr lang="en-US" sz="1100" dirty="0"/>
              <a:t>+employee.id).success(</a:t>
            </a:r>
            <a:r>
              <a:rPr lang="en-US" sz="1100" b="1" dirty="0">
                <a:solidFill>
                  <a:srgbClr val="000080"/>
                </a:solidFill>
              </a:rPr>
              <a:t>function</a:t>
            </a:r>
            <a:r>
              <a:rPr lang="en-US" sz="1100" dirty="0"/>
              <a:t>() {</a:t>
            </a:r>
            <a:br>
              <a:rPr lang="en-US" sz="1100" dirty="0"/>
            </a:br>
            <a:r>
              <a:rPr lang="en-US" sz="1100" dirty="0"/>
              <a:t>        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        });</a:t>
            </a:r>
            <a:br>
              <a:rPr lang="en-US" sz="1100" dirty="0"/>
            </a:br>
            <a:r>
              <a:rPr lang="en-US" sz="1100" dirty="0"/>
              <a:t>    }</a:t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    $</a:t>
            </a:r>
            <a:r>
              <a:rPr lang="en-US" sz="1100" dirty="0" err="1"/>
              <a:t>scope.fetchEmployee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/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876800" y="2057400"/>
            <a:ext cx="2133600" cy="1371600"/>
          </a:xfrm>
          <a:prstGeom prst="wedgeEllipseCallout">
            <a:avLst>
              <a:gd name="adj1" fmla="val -108214"/>
              <a:gd name="adj2" fmla="val -469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$http service is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https://angularjs.org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Video tutorials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egghead.io/technologies/angularjs</a:t>
            </a:r>
            <a:endParaRPr lang="en-US" dirty="0" smtClean="0"/>
          </a:p>
          <a:p>
            <a:r>
              <a:rPr lang="en-US" dirty="0" smtClean="0"/>
              <a:t>Samples shown in this session can be downloaded from here: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github.com/kiranreddykasa/angularjs-samples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Spring &amp; </a:t>
            </a:r>
            <a:r>
              <a:rPr lang="en-US" dirty="0" err="1" smtClean="0"/>
              <a:t>Angularjs</a:t>
            </a:r>
            <a:r>
              <a:rPr lang="en-US" dirty="0" smtClean="0"/>
              <a:t> app: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github.com/kiranreddykasa/spring-angularjs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Single-page </a:t>
            </a:r>
            <a:r>
              <a:rPr lang="en-US" dirty="0" smtClean="0"/>
              <a:t>Applications </a:t>
            </a:r>
            <a:r>
              <a:rPr lang="en-US" dirty="0"/>
              <a:t>(SPA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 that fits on a single web page</a:t>
            </a:r>
          </a:p>
          <a:p>
            <a:pPr marL="742950" lvl="2" indent="-342900"/>
            <a:r>
              <a:rPr lang="en-US" dirty="0" smtClean="0"/>
              <a:t>Fluid UX, like desktop app</a:t>
            </a:r>
          </a:p>
          <a:p>
            <a:pPr marL="742950" lvl="2" indent="-342900"/>
            <a:r>
              <a:rPr lang="en-US" dirty="0" smtClean="0"/>
              <a:t>Examples like Gmail, Google maps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Html page contains </a:t>
            </a:r>
            <a:r>
              <a:rPr lang="en-US" b="1" dirty="0" smtClean="0"/>
              <a:t>mini-views</a:t>
            </a:r>
            <a:r>
              <a:rPr lang="en-US" dirty="0" smtClean="0"/>
              <a:t> (HTML Fragments) that can be loaded in the background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No reloading </a:t>
            </a:r>
            <a:r>
              <a:rPr lang="en-US" dirty="0" smtClean="0"/>
              <a:t>of the page, </a:t>
            </a:r>
            <a:r>
              <a:rPr lang="en-US" b="1" dirty="0" smtClean="0"/>
              <a:t>better UX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Requires handling of browser history, navigation and bookmarks</a:t>
            </a:r>
          </a:p>
        </p:txBody>
      </p:sp>
    </p:spTree>
    <p:extLst>
      <p:ext uri="{BB962C8B-B14F-4D97-AF65-F5344CB8AC3E}">
        <p14:creationId xmlns:p14="http://schemas.microsoft.com/office/powerpoint/2010/main" val="1569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245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DOM Manipulation</a:t>
            </a:r>
          </a:p>
          <a:p>
            <a:pPr lvl="1"/>
            <a:r>
              <a:rPr lang="en-US" dirty="0" smtClean="0"/>
              <a:t>How to manipulate the view efficiently?</a:t>
            </a:r>
          </a:p>
          <a:p>
            <a:r>
              <a:rPr lang="en-US" b="1" dirty="0" smtClean="0"/>
              <a:t>History</a:t>
            </a:r>
          </a:p>
          <a:p>
            <a:pPr lvl="1"/>
            <a:r>
              <a:rPr lang="en-US" dirty="0" smtClean="0"/>
              <a:t>What happens when pressing back button?</a:t>
            </a:r>
          </a:p>
          <a:p>
            <a:r>
              <a:rPr lang="en-US" b="1" dirty="0" smtClean="0"/>
              <a:t>Routing</a:t>
            </a:r>
          </a:p>
          <a:p>
            <a:pPr lvl="1"/>
            <a:r>
              <a:rPr lang="en-US" dirty="0" smtClean="0"/>
              <a:t>Readable URLs?</a:t>
            </a:r>
          </a:p>
          <a:p>
            <a:r>
              <a:rPr lang="en-US" b="1" dirty="0" smtClean="0"/>
              <a:t>Data Binding</a:t>
            </a:r>
          </a:p>
          <a:p>
            <a:pPr lvl="1"/>
            <a:r>
              <a:rPr lang="en-US" dirty="0" smtClean="0"/>
              <a:t>How bind data from model to view?</a:t>
            </a:r>
          </a:p>
          <a:p>
            <a:r>
              <a:rPr lang="en-US" b="1" dirty="0" smtClean="0"/>
              <a:t>View Loading</a:t>
            </a:r>
          </a:p>
          <a:p>
            <a:pPr lvl="1"/>
            <a:r>
              <a:rPr lang="en-US" dirty="0" smtClean="0"/>
              <a:t>How to load the view?</a:t>
            </a:r>
          </a:p>
          <a:p>
            <a:r>
              <a:rPr lang="en-US" dirty="0" smtClean="0"/>
              <a:t>Lot of coding! </a:t>
            </a:r>
            <a:r>
              <a:rPr lang="en-US" b="1" dirty="0" smtClean="0"/>
              <a:t>You could use a framework instead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7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  <a:p>
            <a:pPr marL="0" indent="0" algn="ctr">
              <a:buNone/>
            </a:pPr>
            <a:r>
              <a:rPr lang="en-US" sz="6000" b="1" dirty="0" smtClean="0"/>
              <a:t>Enter </a:t>
            </a:r>
            <a:r>
              <a:rPr lang="en-US" sz="6000" b="1" dirty="0" err="1" smtClean="0"/>
              <a:t>Angularjs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200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Page App Framework for JavaScript</a:t>
            </a:r>
          </a:p>
          <a:p>
            <a:r>
              <a:rPr lang="en-US" dirty="0" smtClean="0"/>
              <a:t>Implements client-side MVC pattern</a:t>
            </a:r>
          </a:p>
          <a:p>
            <a:r>
              <a:rPr lang="en-US" dirty="0" smtClean="0"/>
              <a:t>Separation of presentation from business logic and presentation state</a:t>
            </a:r>
          </a:p>
          <a:p>
            <a:r>
              <a:rPr lang="en-US" dirty="0" smtClean="0"/>
              <a:t>No direct DOM manipulation, less code</a:t>
            </a:r>
          </a:p>
          <a:p>
            <a:r>
              <a:rPr lang="en-US" dirty="0" smtClean="0"/>
              <a:t>Support for all major browsers</a:t>
            </a:r>
          </a:p>
          <a:p>
            <a:r>
              <a:rPr lang="en-US" dirty="0" smtClean="0"/>
              <a:t>Supported by Google</a:t>
            </a:r>
          </a:p>
          <a:p>
            <a:r>
              <a:rPr lang="en-US" dirty="0" smtClean="0"/>
              <a:t>Large and fast growing community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Getting Started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852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-app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input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type=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"text" 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ng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-model=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"name" 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Hello {{name}}</a:t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"angular.min.js"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1752600"/>
            <a:ext cx="2133600" cy="533400"/>
          </a:xfrm>
          <a:prstGeom prst="wedgeRoundRectCallout">
            <a:avLst>
              <a:gd name="adj1" fmla="val -102262"/>
              <a:gd name="adj2" fmla="val -31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791200" y="3924300"/>
            <a:ext cx="2133600" cy="533400"/>
          </a:xfrm>
          <a:prstGeom prst="wedgeRoundRectCallout">
            <a:avLst>
              <a:gd name="adj1" fmla="val -32976"/>
              <a:gd name="adj2" fmla="val -14892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029200" y="5486400"/>
            <a:ext cx="2133600" cy="533400"/>
          </a:xfrm>
          <a:prstGeom prst="wedgeRoundRectCallout">
            <a:avLst>
              <a:gd name="adj1" fmla="val -90833"/>
              <a:gd name="adj2" fmla="val -603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Loading </a:t>
            </a:r>
            <a:r>
              <a:rPr lang="en-US" dirty="0" err="1" smtClean="0"/>
              <a:t>angularjs</a:t>
            </a:r>
            <a:r>
              <a:rPr lang="en-US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1) Templates</a:t>
            </a:r>
          </a:p>
          <a:p>
            <a:pPr lvl="1"/>
            <a:r>
              <a:rPr lang="en-US" dirty="0" smtClean="0"/>
              <a:t>HTML with additional markup, directives, expressions, filters ...</a:t>
            </a:r>
          </a:p>
          <a:p>
            <a:r>
              <a:rPr lang="en-US" dirty="0" smtClean="0"/>
              <a:t>2) Directives</a:t>
            </a:r>
          </a:p>
          <a:p>
            <a:pPr lvl="1"/>
            <a:r>
              <a:rPr lang="en-US" dirty="0" smtClean="0"/>
              <a:t>Extend HTML using </a:t>
            </a:r>
            <a:r>
              <a:rPr lang="en-US" dirty="0" err="1" smtClean="0"/>
              <a:t>ng</a:t>
            </a:r>
            <a:r>
              <a:rPr lang="en-US" dirty="0" smtClean="0"/>
              <a:t>-app, </a:t>
            </a:r>
            <a:r>
              <a:rPr lang="en-US" dirty="0" err="1" smtClean="0"/>
              <a:t>ng</a:t>
            </a:r>
            <a:r>
              <a:rPr lang="en-US" dirty="0" smtClean="0"/>
              <a:t>-bind, 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r>
              <a:rPr lang="en-US" dirty="0" smtClean="0"/>
              <a:t>3) Filters</a:t>
            </a:r>
          </a:p>
          <a:p>
            <a:pPr lvl="1"/>
            <a:r>
              <a:rPr lang="en-US" dirty="0" smtClean="0"/>
              <a:t>Filter the output: filter,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  <a:p>
            <a:r>
              <a:rPr lang="en-US" dirty="0" smtClean="0"/>
              <a:t>4) Data Binding</a:t>
            </a:r>
          </a:p>
          <a:p>
            <a:pPr lvl="1"/>
            <a:r>
              <a:rPr lang="en-US" dirty="0" smtClean="0"/>
              <a:t>Bind model to view using expressions {{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691</Words>
  <Application>Microsoft Office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</vt:lpstr>
      <vt:lpstr>Agenda</vt:lpstr>
      <vt:lpstr>Single-page Applications (SPA)</vt:lpstr>
      <vt:lpstr>Challenges in SPA</vt:lpstr>
      <vt:lpstr> </vt:lpstr>
      <vt:lpstr>Angular JS</vt:lpstr>
      <vt:lpstr> </vt:lpstr>
      <vt:lpstr>Hello World</vt:lpstr>
      <vt:lpstr>Basic Concepts</vt:lpstr>
      <vt:lpstr>Directives</vt:lpstr>
      <vt:lpstr>ng-init &amp; ng-repeat directives</vt:lpstr>
      <vt:lpstr>Filter</vt:lpstr>
      <vt:lpstr>Filter Example</vt:lpstr>
      <vt:lpstr>Filter Example 2</vt:lpstr>
      <vt:lpstr>Model – View - Controllers</vt:lpstr>
      <vt:lpstr>View, Controller and Scope</vt:lpstr>
      <vt:lpstr>Controller Example</vt:lpstr>
      <vt:lpstr>Controller Example Contd</vt:lpstr>
      <vt:lpstr>Adding functions to scope</vt:lpstr>
      <vt:lpstr>Form</vt:lpstr>
      <vt:lpstr> </vt:lpstr>
      <vt:lpstr>Big Picture</vt:lpstr>
      <vt:lpstr>Module</vt:lpstr>
      <vt:lpstr>Routing</vt:lpstr>
      <vt:lpstr>Route Configuration</vt:lpstr>
      <vt:lpstr>Route Configuration</vt:lpstr>
      <vt:lpstr>Services </vt:lpstr>
      <vt:lpstr>Service Example</vt:lpstr>
      <vt:lpstr>Links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kiran</dc:creator>
  <cp:lastModifiedBy>kiran</cp:lastModifiedBy>
  <cp:revision>129</cp:revision>
  <dcterms:created xsi:type="dcterms:W3CDTF">2015-05-05T14:04:39Z</dcterms:created>
  <dcterms:modified xsi:type="dcterms:W3CDTF">2015-05-05T19:40:29Z</dcterms:modified>
</cp:coreProperties>
</file>