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9" r:id="rId13"/>
    <p:sldId id="266" r:id="rId14"/>
    <p:sldId id="267" r:id="rId15"/>
    <p:sldId id="275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87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zoor Mehadi [MaGE]" initials="MM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968" autoAdjust="0"/>
  </p:normalViewPr>
  <p:slideViewPr>
    <p:cSldViewPr snapToGrid="0">
      <p:cViewPr varScale="1">
        <p:scale>
          <a:sx n="55" d="100"/>
          <a:sy n="55" d="100"/>
        </p:scale>
        <p:origin x="129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0EA71-C5C6-4AEC-BC31-28780E23C830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49C652-AECD-4684-B720-2FD8499D474E}">
      <dgm:prSet/>
      <dgm:spPr>
        <a:ln>
          <a:noFill/>
        </a:ln>
      </dgm:spPr>
      <dgm:t>
        <a:bodyPr/>
        <a:lstStyle/>
        <a:p>
          <a:pPr rtl="0"/>
          <a:r>
            <a:rPr lang="en-GB" dirty="0" smtClean="0">
              <a:latin typeface="Helvetica LT Std Cond Light" panose="020B0406020202030204" pitchFamily="34" charset="0"/>
            </a:rPr>
            <a:t>Users</a:t>
          </a:r>
          <a:endParaRPr lang="en-US" dirty="0">
            <a:latin typeface="Helvetica LT Std Cond Light" panose="020B0406020202030204" pitchFamily="34" charset="0"/>
          </a:endParaRPr>
        </a:p>
      </dgm:t>
    </dgm:pt>
    <dgm:pt modelId="{F5CCCFE4-929C-4BE8-8D1B-F21B2FEAAB97}" cxnId="{E568486C-77E9-4D41-B1B3-73592AAF87AE}" type="parTrans">
      <dgm:prSet/>
      <dgm:spPr/>
      <dgm:t>
        <a:bodyPr/>
        <a:lstStyle/>
        <a:p>
          <a:endParaRPr lang="en-US"/>
        </a:p>
      </dgm:t>
    </dgm:pt>
    <dgm:pt modelId="{37470FDA-0479-4533-B58F-A693772120E9}" cxnId="{E568486C-77E9-4D41-B1B3-73592AAF87AE}" type="sibTrans">
      <dgm:prSet/>
      <dgm:spPr/>
      <dgm:t>
        <a:bodyPr/>
        <a:lstStyle/>
        <a:p>
          <a:endParaRPr lang="en-US"/>
        </a:p>
      </dgm:t>
    </dgm:pt>
    <dgm:pt modelId="{7489FB2B-7417-4B0E-A4B4-2FED7AFB9113}">
      <dgm:prSet/>
      <dgm:spPr>
        <a:ln>
          <a:noFill/>
        </a:ln>
      </dgm:spPr>
      <dgm:t>
        <a:bodyPr/>
        <a:lstStyle/>
        <a:p>
          <a:pPr rtl="0"/>
          <a:r>
            <a:rPr lang="en-GB" dirty="0" smtClean="0">
              <a:latin typeface="Helvetica LT Std Cond Light" panose="020B0406020202030204" pitchFamily="34" charset="0"/>
            </a:rPr>
            <a:t>Customers </a:t>
          </a:r>
          <a:endParaRPr lang="en-US" dirty="0">
            <a:latin typeface="Helvetica LT Std Cond Light" panose="020B0406020202030204" pitchFamily="34" charset="0"/>
          </a:endParaRPr>
        </a:p>
      </dgm:t>
    </dgm:pt>
    <dgm:pt modelId="{6402A804-9E10-4878-B3A1-353DA3243837}" cxnId="{CE4C4C37-54E0-4A26-B264-C8D2CCA6FBC9}" type="parTrans">
      <dgm:prSet/>
      <dgm:spPr/>
      <dgm:t>
        <a:bodyPr/>
        <a:lstStyle/>
        <a:p>
          <a:endParaRPr lang="en-US"/>
        </a:p>
      </dgm:t>
    </dgm:pt>
    <dgm:pt modelId="{D8506AF2-8193-49E8-86B5-09F7A03A4853}" cxnId="{CE4C4C37-54E0-4A26-B264-C8D2CCA6FBC9}" type="sibTrans">
      <dgm:prSet/>
      <dgm:spPr/>
      <dgm:t>
        <a:bodyPr/>
        <a:lstStyle/>
        <a:p>
          <a:endParaRPr lang="en-US"/>
        </a:p>
      </dgm:t>
    </dgm:pt>
    <dgm:pt modelId="{3B65A5EF-B5E2-41D8-9B25-4F839FCBA6C9}">
      <dgm:prSet/>
      <dgm:spPr>
        <a:ln>
          <a:noFill/>
        </a:ln>
      </dgm:spPr>
      <dgm:t>
        <a:bodyPr/>
        <a:lstStyle/>
        <a:p>
          <a:pPr rtl="0"/>
          <a:r>
            <a:rPr lang="en-GB" dirty="0" smtClean="0">
              <a:latin typeface="Helvetica LT Std Cond Light" panose="020B0406020202030204" pitchFamily="34" charset="0"/>
            </a:rPr>
            <a:t>Testers</a:t>
          </a:r>
          <a:endParaRPr lang="en-US" dirty="0">
            <a:latin typeface="Helvetica LT Std Cond Light" panose="020B0406020202030204" pitchFamily="34" charset="0"/>
          </a:endParaRPr>
        </a:p>
      </dgm:t>
    </dgm:pt>
    <dgm:pt modelId="{51DD7E2E-AE43-4A4C-A5D0-0CAF27A3418E}" cxnId="{032F2787-D2B2-4C96-8207-C2732BC515EF}" type="parTrans">
      <dgm:prSet/>
      <dgm:spPr/>
      <dgm:t>
        <a:bodyPr/>
        <a:lstStyle/>
        <a:p>
          <a:endParaRPr lang="en-US"/>
        </a:p>
      </dgm:t>
    </dgm:pt>
    <dgm:pt modelId="{58ECC2AB-0B81-434F-BA8E-F14644DFC30B}" cxnId="{032F2787-D2B2-4C96-8207-C2732BC515EF}" type="sibTrans">
      <dgm:prSet/>
      <dgm:spPr/>
      <dgm:t>
        <a:bodyPr/>
        <a:lstStyle/>
        <a:p>
          <a:endParaRPr lang="en-US"/>
        </a:p>
      </dgm:t>
    </dgm:pt>
    <dgm:pt modelId="{7A1F97A7-5EAB-40A2-8D8F-F3616E029518}">
      <dgm:prSet/>
      <dgm:spPr>
        <a:ln>
          <a:noFill/>
        </a:ln>
      </dgm:spPr>
      <dgm:t>
        <a:bodyPr/>
        <a:lstStyle/>
        <a:p>
          <a:pPr rtl="0"/>
          <a:r>
            <a:rPr lang="en-GB" smtClean="0">
              <a:latin typeface="Helvetica LT Std Cond Light" panose="020B0406020202030204" pitchFamily="34" charset="0"/>
            </a:rPr>
            <a:t>Developers</a:t>
          </a:r>
          <a:endParaRPr lang="en-US" dirty="0">
            <a:latin typeface="Helvetica LT Std Cond Light" panose="020B0406020202030204" pitchFamily="34" charset="0"/>
          </a:endParaRPr>
        </a:p>
      </dgm:t>
    </dgm:pt>
    <dgm:pt modelId="{8D21A223-9374-47CF-96DC-7E047152CC98}" cxnId="{8D639C86-E98F-4458-9727-A48D0DA99D52}" type="parTrans">
      <dgm:prSet/>
      <dgm:spPr/>
      <dgm:t>
        <a:bodyPr/>
        <a:lstStyle/>
        <a:p>
          <a:endParaRPr lang="en-US"/>
        </a:p>
      </dgm:t>
    </dgm:pt>
    <dgm:pt modelId="{26DBC09C-7F2F-42CA-84C0-45DEFBDD703A}" cxnId="{8D639C86-E98F-4458-9727-A48D0DA99D52}" type="sibTrans">
      <dgm:prSet/>
      <dgm:spPr/>
      <dgm:t>
        <a:bodyPr/>
        <a:lstStyle/>
        <a:p>
          <a:endParaRPr lang="en-US"/>
        </a:p>
      </dgm:t>
    </dgm:pt>
    <dgm:pt modelId="{7FB33057-8D97-4F86-8FE5-120BE3401AD0}">
      <dgm:prSet/>
      <dgm:spPr>
        <a:ln>
          <a:noFill/>
        </a:ln>
      </dgm:spPr>
      <dgm:t>
        <a:bodyPr/>
        <a:lstStyle/>
        <a:p>
          <a:pPr rtl="0"/>
          <a:r>
            <a:rPr lang="en-GB" dirty="0" smtClean="0">
              <a:latin typeface="Helvetica LT Std Cond Light" panose="020B0406020202030204" pitchFamily="34" charset="0"/>
            </a:rPr>
            <a:t>All Stakeholders</a:t>
          </a:r>
          <a:endParaRPr lang="en-US" dirty="0">
            <a:latin typeface="Helvetica LT Std Cond Light" panose="020B0406020202030204" pitchFamily="34" charset="0"/>
          </a:endParaRPr>
        </a:p>
      </dgm:t>
    </dgm:pt>
    <dgm:pt modelId="{C337E2BF-6918-42C5-8427-59030CBC5E99}" cxnId="{016775AC-B9F8-4908-BFB7-F1B23AC03848}" type="parTrans">
      <dgm:prSet/>
      <dgm:spPr/>
      <dgm:t>
        <a:bodyPr/>
        <a:lstStyle/>
        <a:p>
          <a:endParaRPr lang="en-US"/>
        </a:p>
      </dgm:t>
    </dgm:pt>
    <dgm:pt modelId="{E3816C90-F54C-4166-ADF4-CF366DD3E6A1}" cxnId="{016775AC-B9F8-4908-BFB7-F1B23AC03848}" type="sibTrans">
      <dgm:prSet/>
      <dgm:spPr/>
      <dgm:t>
        <a:bodyPr/>
        <a:lstStyle/>
        <a:p>
          <a:endParaRPr lang="en-US"/>
        </a:p>
      </dgm:t>
    </dgm:pt>
    <dgm:pt modelId="{3C6F7DFB-5579-40D0-BE91-2DF264F5D7C4}" type="pres">
      <dgm:prSet presAssocID="{CE60EA71-C5C6-4AEC-BC31-28780E23C8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E61145-FBB9-4355-AA51-E9BD51496DDA}" type="pres">
      <dgm:prSet presAssocID="{CE60EA71-C5C6-4AEC-BC31-28780E23C830}" presName="cycle" presStyleCnt="0"/>
      <dgm:spPr/>
    </dgm:pt>
    <dgm:pt modelId="{35FA34B7-F12F-42E4-BA85-9ECF41942891}" type="pres">
      <dgm:prSet presAssocID="{2E49C652-AECD-4684-B720-2FD8499D474E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9DB786-29F4-4A72-8143-FAB8A15A50E9}" type="pres">
      <dgm:prSet presAssocID="{37470FDA-0479-4533-B58F-A693772120E9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69D4BD68-CD6F-4A4B-AFBB-438ACCDCABF2}" type="pres">
      <dgm:prSet presAssocID="{7489FB2B-7417-4B0E-A4B4-2FED7AFB9113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DF933-C60A-43B8-9D38-0A8D6DDF74C9}" type="pres">
      <dgm:prSet presAssocID="{3B65A5EF-B5E2-41D8-9B25-4F839FCBA6C9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FC2C7-2A3C-4410-B6F3-3A5D461718C6}" type="pres">
      <dgm:prSet presAssocID="{7A1F97A7-5EAB-40A2-8D8F-F3616E029518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E95D2-B147-4777-90E6-979FA867788B}" type="pres">
      <dgm:prSet presAssocID="{7FB33057-8D97-4F86-8FE5-120BE3401AD0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47F0D5-9919-498C-9B39-6849C30B4F6F}" type="presOf" srcId="{CE60EA71-C5C6-4AEC-BC31-28780E23C830}" destId="{3C6F7DFB-5579-40D0-BE91-2DF264F5D7C4}" srcOrd="0" destOrd="0" presId="urn:microsoft.com/office/officeart/2005/8/layout/cycle3"/>
    <dgm:cxn modelId="{45F613AB-709E-43B3-8A5E-CE426EA132D0}" type="presOf" srcId="{7A1F97A7-5EAB-40A2-8D8F-F3616E029518}" destId="{868FC2C7-2A3C-4410-B6F3-3A5D461718C6}" srcOrd="0" destOrd="0" presId="urn:microsoft.com/office/officeart/2005/8/layout/cycle3"/>
    <dgm:cxn modelId="{032F2787-D2B2-4C96-8207-C2732BC515EF}" srcId="{CE60EA71-C5C6-4AEC-BC31-28780E23C830}" destId="{3B65A5EF-B5E2-41D8-9B25-4F839FCBA6C9}" srcOrd="2" destOrd="0" parTransId="{51DD7E2E-AE43-4A4C-A5D0-0CAF27A3418E}" sibTransId="{58ECC2AB-0B81-434F-BA8E-F14644DFC30B}"/>
    <dgm:cxn modelId="{E568486C-77E9-4D41-B1B3-73592AAF87AE}" srcId="{CE60EA71-C5C6-4AEC-BC31-28780E23C830}" destId="{2E49C652-AECD-4684-B720-2FD8499D474E}" srcOrd="0" destOrd="0" parTransId="{F5CCCFE4-929C-4BE8-8D1B-F21B2FEAAB97}" sibTransId="{37470FDA-0479-4533-B58F-A693772120E9}"/>
    <dgm:cxn modelId="{770757F9-E7AF-4C83-8CAB-5EB4D5983960}" type="presOf" srcId="{2E49C652-AECD-4684-B720-2FD8499D474E}" destId="{35FA34B7-F12F-42E4-BA85-9ECF41942891}" srcOrd="0" destOrd="0" presId="urn:microsoft.com/office/officeart/2005/8/layout/cycle3"/>
    <dgm:cxn modelId="{37097101-BE10-40B6-95FD-584745FBD384}" type="presOf" srcId="{7FB33057-8D97-4F86-8FE5-120BE3401AD0}" destId="{4E0E95D2-B147-4777-90E6-979FA867788B}" srcOrd="0" destOrd="0" presId="urn:microsoft.com/office/officeart/2005/8/layout/cycle3"/>
    <dgm:cxn modelId="{64AE0C0F-B161-4D03-B2ED-81FF7CF73416}" type="presOf" srcId="{7489FB2B-7417-4B0E-A4B4-2FED7AFB9113}" destId="{69D4BD68-CD6F-4A4B-AFBB-438ACCDCABF2}" srcOrd="0" destOrd="0" presId="urn:microsoft.com/office/officeart/2005/8/layout/cycle3"/>
    <dgm:cxn modelId="{A9D803D5-1550-4F0B-8B0F-6CC0379C7C1C}" type="presOf" srcId="{3B65A5EF-B5E2-41D8-9B25-4F839FCBA6C9}" destId="{209DF933-C60A-43B8-9D38-0A8D6DDF74C9}" srcOrd="0" destOrd="0" presId="urn:microsoft.com/office/officeart/2005/8/layout/cycle3"/>
    <dgm:cxn modelId="{CE4C4C37-54E0-4A26-B264-C8D2CCA6FBC9}" srcId="{CE60EA71-C5C6-4AEC-BC31-28780E23C830}" destId="{7489FB2B-7417-4B0E-A4B4-2FED7AFB9113}" srcOrd="1" destOrd="0" parTransId="{6402A804-9E10-4878-B3A1-353DA3243837}" sibTransId="{D8506AF2-8193-49E8-86B5-09F7A03A4853}"/>
    <dgm:cxn modelId="{AF5C625C-5E89-47E5-A7D9-563C8F33F8BB}" type="presOf" srcId="{37470FDA-0479-4533-B58F-A693772120E9}" destId="{709DB786-29F4-4A72-8143-FAB8A15A50E9}" srcOrd="0" destOrd="0" presId="urn:microsoft.com/office/officeart/2005/8/layout/cycle3"/>
    <dgm:cxn modelId="{8D639C86-E98F-4458-9727-A48D0DA99D52}" srcId="{CE60EA71-C5C6-4AEC-BC31-28780E23C830}" destId="{7A1F97A7-5EAB-40A2-8D8F-F3616E029518}" srcOrd="3" destOrd="0" parTransId="{8D21A223-9374-47CF-96DC-7E047152CC98}" sibTransId="{26DBC09C-7F2F-42CA-84C0-45DEFBDD703A}"/>
    <dgm:cxn modelId="{016775AC-B9F8-4908-BFB7-F1B23AC03848}" srcId="{CE60EA71-C5C6-4AEC-BC31-28780E23C830}" destId="{7FB33057-8D97-4F86-8FE5-120BE3401AD0}" srcOrd="4" destOrd="0" parTransId="{C337E2BF-6918-42C5-8427-59030CBC5E99}" sibTransId="{E3816C90-F54C-4166-ADF4-CF366DD3E6A1}"/>
    <dgm:cxn modelId="{8A9FC7DA-1EE4-499A-8FFD-F36E9C85CC18}" type="presParOf" srcId="{3C6F7DFB-5579-40D0-BE91-2DF264F5D7C4}" destId="{B8E61145-FBB9-4355-AA51-E9BD51496DDA}" srcOrd="0" destOrd="0" presId="urn:microsoft.com/office/officeart/2005/8/layout/cycle3"/>
    <dgm:cxn modelId="{EF71F82A-5E98-460E-B274-4A07E248CFF2}" type="presParOf" srcId="{B8E61145-FBB9-4355-AA51-E9BD51496DDA}" destId="{35FA34B7-F12F-42E4-BA85-9ECF41942891}" srcOrd="0" destOrd="0" presId="urn:microsoft.com/office/officeart/2005/8/layout/cycle3"/>
    <dgm:cxn modelId="{39C51722-495D-4057-A035-E961CC85C4D0}" type="presParOf" srcId="{B8E61145-FBB9-4355-AA51-E9BD51496DDA}" destId="{709DB786-29F4-4A72-8143-FAB8A15A50E9}" srcOrd="1" destOrd="0" presId="urn:microsoft.com/office/officeart/2005/8/layout/cycle3"/>
    <dgm:cxn modelId="{3B07E5D5-AD15-407E-8BBA-B54C7F20FFAA}" type="presParOf" srcId="{B8E61145-FBB9-4355-AA51-E9BD51496DDA}" destId="{69D4BD68-CD6F-4A4B-AFBB-438ACCDCABF2}" srcOrd="2" destOrd="0" presId="urn:microsoft.com/office/officeart/2005/8/layout/cycle3"/>
    <dgm:cxn modelId="{F4940336-8F57-4237-B695-964A7FB2CF4B}" type="presParOf" srcId="{B8E61145-FBB9-4355-AA51-E9BD51496DDA}" destId="{209DF933-C60A-43B8-9D38-0A8D6DDF74C9}" srcOrd="3" destOrd="0" presId="urn:microsoft.com/office/officeart/2005/8/layout/cycle3"/>
    <dgm:cxn modelId="{A5522F13-3BD8-439D-B170-88623C981D4A}" type="presParOf" srcId="{B8E61145-FBB9-4355-AA51-E9BD51496DDA}" destId="{868FC2C7-2A3C-4410-B6F3-3A5D461718C6}" srcOrd="4" destOrd="0" presId="urn:microsoft.com/office/officeart/2005/8/layout/cycle3"/>
    <dgm:cxn modelId="{9CB2D5D4-6179-4C79-9408-92D3872FDC8C}" type="presParOf" srcId="{B8E61145-FBB9-4355-AA51-E9BD51496DDA}" destId="{4E0E95D2-B147-4777-90E6-979FA867788B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DB786-29F4-4A72-8143-FAB8A15A50E9}">
      <dsp:nvSpPr>
        <dsp:cNvPr id="0" name=""/>
        <dsp:cNvSpPr/>
      </dsp:nvSpPr>
      <dsp:spPr>
        <a:xfrm>
          <a:off x="3046913" y="-30800"/>
          <a:ext cx="4528134" cy="4528134"/>
        </a:xfrm>
        <a:prstGeom prst="circularArrow">
          <a:avLst>
            <a:gd name="adj1" fmla="val 5544"/>
            <a:gd name="adj2" fmla="val 330680"/>
            <a:gd name="adj3" fmla="val 13735092"/>
            <a:gd name="adj4" fmla="val 1741086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A34B7-F12F-42E4-BA85-9ECF41942891}">
      <dsp:nvSpPr>
        <dsp:cNvPr id="0" name=""/>
        <dsp:cNvSpPr/>
      </dsp:nvSpPr>
      <dsp:spPr>
        <a:xfrm>
          <a:off x="4232187" y="20"/>
          <a:ext cx="2157586" cy="10787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latin typeface="Helvetica LT Std Cond Light" panose="020B0406020202030204" pitchFamily="34" charset="0"/>
            </a:rPr>
            <a:t>Users</a:t>
          </a:r>
          <a:endParaRPr lang="en-US" sz="2800" kern="1200" dirty="0">
            <a:latin typeface="Helvetica LT Std Cond Light" panose="020B0406020202030204" pitchFamily="34" charset="0"/>
          </a:endParaRPr>
        </a:p>
      </dsp:txBody>
      <dsp:txXfrm>
        <a:off x="4284849" y="52682"/>
        <a:ext cx="2052262" cy="973469"/>
      </dsp:txXfrm>
    </dsp:sp>
    <dsp:sp modelId="{69D4BD68-CD6F-4A4B-AFBB-438ACCDCABF2}">
      <dsp:nvSpPr>
        <dsp:cNvPr id="0" name=""/>
        <dsp:cNvSpPr/>
      </dsp:nvSpPr>
      <dsp:spPr>
        <a:xfrm>
          <a:off x="6068653" y="1334291"/>
          <a:ext cx="2157586" cy="10787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latin typeface="Helvetica LT Std Cond Light" panose="020B0406020202030204" pitchFamily="34" charset="0"/>
            </a:rPr>
            <a:t>Customers </a:t>
          </a:r>
          <a:endParaRPr lang="en-US" sz="2800" kern="1200" dirty="0">
            <a:latin typeface="Helvetica LT Std Cond Light" panose="020B0406020202030204" pitchFamily="34" charset="0"/>
          </a:endParaRPr>
        </a:p>
      </dsp:txBody>
      <dsp:txXfrm>
        <a:off x="6121315" y="1386953"/>
        <a:ext cx="2052262" cy="973469"/>
      </dsp:txXfrm>
    </dsp:sp>
    <dsp:sp modelId="{209DF933-C60A-43B8-9D38-0A8D6DDF74C9}">
      <dsp:nvSpPr>
        <dsp:cNvPr id="0" name=""/>
        <dsp:cNvSpPr/>
      </dsp:nvSpPr>
      <dsp:spPr>
        <a:xfrm>
          <a:off x="5367186" y="3493186"/>
          <a:ext cx="2157586" cy="10787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latin typeface="Helvetica LT Std Cond Light" panose="020B0406020202030204" pitchFamily="34" charset="0"/>
            </a:rPr>
            <a:t>Testers</a:t>
          </a:r>
          <a:endParaRPr lang="en-US" sz="2800" kern="1200" dirty="0">
            <a:latin typeface="Helvetica LT Std Cond Light" panose="020B0406020202030204" pitchFamily="34" charset="0"/>
          </a:endParaRPr>
        </a:p>
      </dsp:txBody>
      <dsp:txXfrm>
        <a:off x="5419848" y="3545848"/>
        <a:ext cx="2052262" cy="973469"/>
      </dsp:txXfrm>
    </dsp:sp>
    <dsp:sp modelId="{868FC2C7-2A3C-4410-B6F3-3A5D461718C6}">
      <dsp:nvSpPr>
        <dsp:cNvPr id="0" name=""/>
        <dsp:cNvSpPr/>
      </dsp:nvSpPr>
      <dsp:spPr>
        <a:xfrm>
          <a:off x="3097189" y="3493186"/>
          <a:ext cx="2157586" cy="10787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smtClean="0">
              <a:latin typeface="Helvetica LT Std Cond Light" panose="020B0406020202030204" pitchFamily="34" charset="0"/>
            </a:rPr>
            <a:t>Developers</a:t>
          </a:r>
          <a:endParaRPr lang="en-US" sz="2800" kern="1200" dirty="0">
            <a:latin typeface="Helvetica LT Std Cond Light" panose="020B0406020202030204" pitchFamily="34" charset="0"/>
          </a:endParaRPr>
        </a:p>
      </dsp:txBody>
      <dsp:txXfrm>
        <a:off x="3149851" y="3545848"/>
        <a:ext cx="2052262" cy="973469"/>
      </dsp:txXfrm>
    </dsp:sp>
    <dsp:sp modelId="{4E0E95D2-B147-4777-90E6-979FA867788B}">
      <dsp:nvSpPr>
        <dsp:cNvPr id="0" name=""/>
        <dsp:cNvSpPr/>
      </dsp:nvSpPr>
      <dsp:spPr>
        <a:xfrm>
          <a:off x="2395722" y="1334291"/>
          <a:ext cx="2157586" cy="107879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latin typeface="Helvetica LT Std Cond Light" panose="020B0406020202030204" pitchFamily="34" charset="0"/>
            </a:rPr>
            <a:t>All Stakeholders</a:t>
          </a:r>
          <a:endParaRPr lang="en-US" sz="2800" kern="1200" dirty="0">
            <a:latin typeface="Helvetica LT Std Cond Light" panose="020B0406020202030204" pitchFamily="34" charset="0"/>
          </a:endParaRPr>
        </a:p>
      </dsp:txBody>
      <dsp:txXfrm>
        <a:off x="2448384" y="1386953"/>
        <a:ext cx="2052262" cy="973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dstNode" val="node1"/>
                <dgm:param type="connRout" val="longCurve"/>
                <dgm:param type="begPts" val="midR"/>
                <dgm:param type="endPts" val="midL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dstNode" val="node1"/>
                <dgm:param type="connRout" val="longCurve"/>
                <dgm:param type="begPts" val="midL"/>
                <dgm:param type="endPts" val="midR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dstNode" val="nodeFirstNode"/>
                      <dgm:param type="connRout" val="longCurve"/>
                      <dgm:param type="begPts" val="midR"/>
                      <dgm:param type="endPts" val="midL"/>
                    </dgm:alg>
                  </dgm:if>
                  <dgm:else name="Name15">
                    <dgm:alg type="conn">
                      <dgm:param type="dstNode" val="nodeFirstNode"/>
                      <dgm:param type="connRout" val="longCurve"/>
                      <dgm:param type="begPts" val="midL"/>
                      <dgm:param type="endPts" val="midR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90E8D-1A23-4100-AB6C-CB990CE36B2C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5743D-1358-4BF0-8435-B78A285E14F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latin typeface="Helvetica LT Std Cond Light" panose="020B0406020202030204" pitchFamily="34" charset="0"/>
              </a:rPr>
              <a:t>Notes:</a:t>
            </a:r>
            <a:endParaRPr lang="en-US" sz="1200" dirty="0" smtClean="0">
              <a:latin typeface="Helvetica LT Std Cond Light" panose="020B0406020202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latin typeface="Helvetica LT Std Cond Light" panose="020B0406020202030204" pitchFamily="34" charset="0"/>
              </a:rPr>
              <a:t>Top-Down</a:t>
            </a:r>
            <a:r>
              <a:rPr lang="en-US" sz="1200" baseline="0" dirty="0" smtClean="0">
                <a:latin typeface="Helvetica LT Std Cond Light" panose="020B0406020202030204" pitchFamily="34" charset="0"/>
              </a:rPr>
              <a:t> Approach:-</a:t>
            </a:r>
            <a:endParaRPr lang="en-US" sz="1200" baseline="0" dirty="0" smtClean="0">
              <a:latin typeface="Helvetica LT Std Cond Light" panose="020B0406020202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An approach where top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level units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are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tested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first and</a:t>
            </a:r>
            <a:r>
              <a:rPr lang="en-IN" sz="1200" spc="22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lower</a:t>
            </a:r>
            <a:r>
              <a:rPr lang="en-IN" sz="1200" spc="1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level </a:t>
            </a:r>
            <a:r>
              <a:rPr lang="en-IN" sz="12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units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are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tested step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by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step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after</a:t>
            </a:r>
            <a:r>
              <a:rPr lang="en-IN" sz="1200" spc="114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that.</a:t>
            </a:r>
            <a:endParaRPr lang="en-IN" sz="1200" spc="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Used when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top down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development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approach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is</a:t>
            </a:r>
            <a:r>
              <a:rPr lang="en-IN" sz="1200" spc="18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followed.</a:t>
            </a:r>
            <a:endParaRPr lang="en-IN" sz="1200" spc="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Test Stubs are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needed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to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simulate lower level units which</a:t>
            </a:r>
            <a:r>
              <a:rPr lang="en-IN" sz="1200" spc="27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may</a:t>
            </a:r>
            <a:r>
              <a:rPr lang="en-IN" sz="1200" spc="3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not </a:t>
            </a:r>
            <a:r>
              <a:rPr lang="en-IN" sz="12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be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available during the initial</a:t>
            </a:r>
            <a:r>
              <a:rPr lang="en-IN" sz="1200" spc="114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phases.</a:t>
            </a:r>
            <a:endParaRPr lang="en-IN" sz="120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 smtClean="0">
              <a:latin typeface="Helvetica LT Std Cond Light" panose="020B0406020202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latin typeface="Helvetica LT Std Cond Light" panose="020B0406020202030204" pitchFamily="34" charset="0"/>
              </a:rPr>
              <a:t>Bottom-Up Approach:-</a:t>
            </a:r>
            <a:endParaRPr lang="en-US" sz="1200" dirty="0" smtClean="0">
              <a:latin typeface="Helvetica LT Std Cond Light" panose="020B0406020202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An approach where bottom most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units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are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tested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first</a:t>
            </a:r>
            <a:r>
              <a:rPr lang="en-IN" sz="2000" spc="18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and</a:t>
            </a:r>
            <a:r>
              <a:rPr lang="en-IN" sz="200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then </a:t>
            </a:r>
            <a:r>
              <a:rPr lang="en-IN" sz="20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move upwards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step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by</a:t>
            </a:r>
            <a:r>
              <a:rPr lang="en-IN" sz="2000" spc="2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step.</a:t>
            </a:r>
            <a:endParaRPr lang="en-IN" sz="2000" spc="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Used when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bottom up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development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approach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is</a:t>
            </a:r>
            <a:r>
              <a:rPr lang="en-IN" sz="2000" spc="19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followed.</a:t>
            </a:r>
            <a:endParaRPr lang="en-IN" sz="2000" spc="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Test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Drivers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are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needed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to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simulate higher level units</a:t>
            </a:r>
            <a:r>
              <a:rPr lang="en-IN" sz="2000" spc="28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which</a:t>
            </a:r>
            <a:r>
              <a:rPr lang="en-IN" sz="2000" spc="3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may </a:t>
            </a:r>
            <a:r>
              <a:rPr lang="en-IN" sz="20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not be </a:t>
            </a:r>
            <a:r>
              <a:rPr lang="en-IN" sz="2000" spc="-10" dirty="0" smtClean="0">
                <a:latin typeface="Verdana" panose="020B0604030504040204"/>
                <a:cs typeface="Verdana" panose="020B0604030504040204"/>
              </a:rPr>
              <a:t>available during the initial</a:t>
            </a:r>
            <a:r>
              <a:rPr lang="en-IN" sz="2000" spc="12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2000" spc="-5" dirty="0" smtClean="0">
                <a:latin typeface="Verdana" panose="020B0604030504040204"/>
                <a:cs typeface="Verdana" panose="020B0604030504040204"/>
              </a:rPr>
              <a:t>phases.</a:t>
            </a:r>
            <a:endParaRPr lang="en-IN" sz="2000" dirty="0" smtClean="0">
              <a:latin typeface="Verdana" panose="020B0604030504040204"/>
              <a:cs typeface="Verdana" panose="020B060403050404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 dirty="0" smtClean="0">
              <a:latin typeface="Helvetica LT Std Cond Light" panose="020B0406020202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Notes:</a:t>
            </a:r>
            <a:endParaRPr lang="en-IN" dirty="0" smtClean="0"/>
          </a:p>
          <a:p>
            <a:r>
              <a:rPr lang="en-IN" dirty="0" smtClean="0"/>
              <a:t>Big-Bang Approach:-</a:t>
            </a:r>
            <a:endParaRPr lang="en-IN" dirty="0" smtClean="0"/>
          </a:p>
          <a:p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An approach where all or most of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the units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are</a:t>
            </a:r>
            <a:r>
              <a:rPr lang="en-IN" sz="1200" spc="19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combined</a:t>
            </a:r>
            <a:r>
              <a:rPr lang="en-IN" sz="1200" spc="5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together </a:t>
            </a:r>
            <a:r>
              <a:rPr lang="en-IN" sz="12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and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tested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at one</a:t>
            </a:r>
            <a:r>
              <a:rPr lang="en-IN" sz="1200" spc="-1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go.</a:t>
            </a:r>
            <a:endParaRPr lang="en-IN" sz="1200" spc="0" dirty="0" smtClean="0">
              <a:latin typeface="Verdana" panose="020B0604030504040204"/>
              <a:cs typeface="Verdana" panose="020B0604030504040204"/>
            </a:endParaRPr>
          </a:p>
          <a:p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Used when the testing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team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receives the entire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software</a:t>
            </a:r>
            <a:r>
              <a:rPr lang="en-IN" sz="1200" spc="26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in</a:t>
            </a:r>
            <a:r>
              <a:rPr lang="en-IN" sz="1200" spc="10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a </a:t>
            </a:r>
            <a:r>
              <a:rPr lang="en-IN" sz="1200" spc="-5" dirty="0" smtClean="0">
                <a:latin typeface="Times New Roman" panose="02020803070505020304"/>
                <a:cs typeface="Times New Roman" panose="02020803070505020304"/>
              </a:rPr>
              <a:t>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bundle.</a:t>
            </a:r>
            <a:endParaRPr lang="en-IN" sz="1200" spc="0" dirty="0" smtClean="0">
              <a:latin typeface="Verdana" panose="020B0604030504040204"/>
              <a:cs typeface="Verdana" panose="020B0604030504040204"/>
            </a:endParaRPr>
          </a:p>
          <a:p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Most of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the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defects can be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uncovered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early </a:t>
            </a:r>
            <a:r>
              <a:rPr lang="en-IN" sz="1200" spc="-10" dirty="0" smtClean="0">
                <a:latin typeface="Verdana" panose="020B0604030504040204"/>
                <a:cs typeface="Verdana" panose="020B0604030504040204"/>
              </a:rPr>
              <a:t>in the test</a:t>
            </a:r>
            <a:r>
              <a:rPr lang="en-IN" sz="1200" spc="195" dirty="0" smtClean="0">
                <a:latin typeface="Verdana" panose="020B0604030504040204"/>
                <a:cs typeface="Verdana" panose="020B0604030504040204"/>
              </a:rPr>
              <a:t> </a:t>
            </a:r>
            <a:r>
              <a:rPr lang="en-IN" sz="1200" spc="-5" dirty="0" smtClean="0">
                <a:latin typeface="Verdana" panose="020B0604030504040204"/>
                <a:cs typeface="Verdana" panose="020B0604030504040204"/>
              </a:rPr>
              <a:t>process.</a:t>
            </a:r>
            <a:endParaRPr lang="en-IN" sz="1200" dirty="0" smtClean="0">
              <a:latin typeface="Verdana" panose="020B0604030504040204"/>
              <a:cs typeface="Verdana" panose="020B0604030504040204"/>
            </a:endParaRPr>
          </a:p>
          <a:p>
            <a:endParaRPr lang="en-IN" baseline="0" dirty="0" smtClean="0"/>
          </a:p>
          <a:p>
            <a:r>
              <a:rPr lang="en-IN" baseline="0" dirty="0" smtClean="0"/>
              <a:t>Sandwich Approach:-</a:t>
            </a:r>
            <a:endParaRPr lang="en-IN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latin typeface="Helvetica LT Std Cond Light" panose="020B0406020202030204" pitchFamily="34" charset="0"/>
              </a:rPr>
              <a:t>It is an approach to combine top down testing with bottom up testing</a:t>
            </a:r>
            <a:r>
              <a:rPr lang="en-US" sz="1200" dirty="0" smtClean="0"/>
              <a:t>.</a:t>
            </a:r>
            <a:endParaRPr lang="en-US" sz="2000" dirty="0" smtClean="0">
              <a:latin typeface="Helvetica LT Std Cond Light" panose="020B0406020202030204" pitchFamily="34" charset="0"/>
            </a:endParaRPr>
          </a:p>
          <a:p>
            <a:r>
              <a:rPr lang="en-IN" dirty="0" smtClean="0"/>
              <a:t>It requires both Stub &amp; Driver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Notes:</a:t>
            </a:r>
            <a:endParaRPr lang="en-IN" dirty="0" smtClean="0"/>
          </a:p>
          <a:p>
            <a:r>
              <a:rPr lang="en-IN" dirty="0" smtClean="0"/>
              <a:t>Alpha</a:t>
            </a:r>
            <a:r>
              <a:rPr lang="en-IN" baseline="0" dirty="0" smtClean="0"/>
              <a:t> Testing:</a:t>
            </a:r>
            <a:endParaRPr lang="en-IN" dirty="0" smtClean="0"/>
          </a:p>
          <a:p>
            <a:r>
              <a:rPr lang="en-IN" dirty="0" smtClean="0"/>
              <a:t>Alpha Testing is done by the client</a:t>
            </a:r>
            <a:r>
              <a:rPr lang="en-IN" baseline="0" dirty="0" smtClean="0"/>
              <a:t> at developers environment.</a:t>
            </a:r>
            <a:endParaRPr lang="en-IN" baseline="0" dirty="0" smtClean="0"/>
          </a:p>
          <a:p>
            <a:r>
              <a:rPr lang="en-IN" baseline="0" dirty="0" smtClean="0"/>
              <a:t>It will be carried out with the help of virtual environment</a:t>
            </a:r>
            <a:endParaRPr lang="en-IN" baseline="0" dirty="0" smtClean="0"/>
          </a:p>
          <a:p>
            <a:endParaRPr lang="en-IN" baseline="0" dirty="0" smtClean="0"/>
          </a:p>
          <a:p>
            <a:endParaRPr lang="en-IN" baseline="0" dirty="0" smtClean="0"/>
          </a:p>
          <a:p>
            <a:r>
              <a:rPr lang="en-IN" baseline="0" dirty="0" smtClean="0"/>
              <a:t>Beta Testing:</a:t>
            </a:r>
            <a:endParaRPr lang="en-IN" baseline="0" dirty="0" smtClean="0"/>
          </a:p>
          <a:p>
            <a:r>
              <a:rPr lang="en-IN" baseline="0" dirty="0" smtClean="0"/>
              <a:t>It is carried out by the end users/ client at real environment(production environment)</a:t>
            </a:r>
            <a:endParaRPr lang="en-IN" baseline="0" dirty="0" smtClean="0"/>
          </a:p>
          <a:p>
            <a:r>
              <a:rPr lang="en-IN" baseline="0" dirty="0" smtClean="0"/>
              <a:t>It will be get carried out at the place where application will be get deployed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Answer: Integration Testing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Answer: Unit Testing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Answer</a:t>
            </a:r>
            <a:r>
              <a:rPr lang="en-IN" smtClean="0"/>
              <a:t>: Integration Testing</a:t>
            </a:r>
            <a:endParaRPr lang="en-IN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dirty="0" smtClean="0"/>
              <a:t>Answer: User Acceptance Testing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Answer:</a:t>
            </a:r>
            <a:r>
              <a:rPr lang="en-IN" baseline="0" dirty="0" smtClean="0"/>
              <a:t> </a:t>
            </a:r>
            <a:r>
              <a:rPr lang="en-IN" dirty="0" smtClean="0"/>
              <a:t>Beta Testing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5743D-1358-4BF0-8435-B78A285E14F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ECA899-E14A-4C3E-B790-57926E0D8C6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3F8AA5-C8A1-4AE8-B538-DA9C036FE18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ECA899-E14A-4C3E-B790-57926E0D8C6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3F8AA5-C8A1-4AE8-B538-DA9C036FE18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6746" y="2488725"/>
            <a:ext cx="10515600" cy="397260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0"/>
              </a:spcBef>
              <a:buSzPct val="137000"/>
              <a:buFont typeface="Courier New" panose="02070309020205020404" pitchFamily="49" charset="0"/>
              <a:buChar char="o"/>
              <a:defRPr sz="2400">
                <a:solidFill>
                  <a:srgbClr val="02918B"/>
                </a:solidFill>
                <a:latin typeface="Helvetica LT Std Cond Light" panose="020B0406020202030204" pitchFamily="34" charset="0"/>
              </a:defRPr>
            </a:lvl1pPr>
            <a:lvl2pPr>
              <a:defRPr sz="2400">
                <a:latin typeface="Helvetica LT Std Cond" panose="020B0506020202030204" pitchFamily="34" charset="0"/>
              </a:defRPr>
            </a:lvl2pPr>
            <a:lvl3pPr>
              <a:defRPr sz="2400">
                <a:latin typeface="Helvetica LT Std Cond" panose="020B0506020202030204" pitchFamily="34" charset="0"/>
              </a:defRPr>
            </a:lvl3pPr>
            <a:lvl4pPr>
              <a:defRPr sz="2400">
                <a:latin typeface="Helvetica LT Std Cond" panose="020B0506020202030204" pitchFamily="34" charset="0"/>
              </a:defRPr>
            </a:lvl4pPr>
            <a:lvl5pPr>
              <a:defRPr sz="2400">
                <a:latin typeface="Helvetica LT Std Cond" panose="020B0506020202030204" pitchFamily="34" charset="0"/>
              </a:defRPr>
            </a:lvl5pPr>
          </a:lstStyle>
          <a:p>
            <a:pPr lvl="0"/>
            <a:r>
              <a:rPr lang="en-US" dirty="0" smtClean="0"/>
              <a:t>Define the first objective of this lecture.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the second objective of this lecture.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61644" y="4749506"/>
            <a:ext cx="3865099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i="0" baseline="0">
                <a:solidFill>
                  <a:schemeClr val="tx1"/>
                </a:solidFill>
                <a:latin typeface="Helvetica LT Std Cond Light" panose="020B04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SME NAME</a:t>
            </a:r>
            <a:endParaRPr lang="en-US" dirty="0" smtClean="0"/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1048637" y="3964773"/>
            <a:ext cx="9055100" cy="746633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Helvetica LT Std Cond Light" panose="020B0406020202030204" pitchFamily="34" charset="0"/>
              </a:defRPr>
            </a:lvl1pPr>
          </a:lstStyle>
          <a:p>
            <a:r>
              <a:rPr lang="en-US" dirty="0" smtClean="0"/>
              <a:t>TITLE OF THE PRESENTATION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94691" y="4762673"/>
            <a:ext cx="529409" cy="750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rgbClr val="8EE2DE"/>
                </a:solidFill>
                <a:latin typeface="Helvetica LT Std Cond" panose="020B0506020202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by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499"/>
            <a:ext cx="10622576" cy="4572241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0"/>
              </a:spcBef>
              <a:buFont typeface="Wingdings" panose="05000000000000000000" pitchFamily="2" charset="2"/>
              <a:buChar char="Ø"/>
              <a:defRPr sz="2400">
                <a:latin typeface="Helvetica LT Std Cond Light" panose="020B0406020202030204" pitchFamily="34" charset="0"/>
              </a:defRPr>
            </a:lvl1pPr>
            <a:lvl2pPr>
              <a:defRPr sz="2200">
                <a:latin typeface="Helvetica LT Std Cond Light" panose="020B0406020202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Helvetica LT Std Cond Light" panose="020B0406020202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Helvetica LT Std Cond Light" panose="020B040602020203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1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ECA899-E14A-4C3E-B790-57926E0D8C6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3F8AA5-C8A1-4AE8-B538-DA9C036FE18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ECA899-E14A-4C3E-B790-57926E0D8C6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D3F8AA5-C8A1-4AE8-B538-DA9C036FE183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D3F8AA5-C8A1-4AE8-B538-DA9C036FE18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7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930" y="3899535"/>
            <a:ext cx="8660130" cy="746760"/>
          </a:xfrm>
          <a:solidFill>
            <a:schemeClr val="tx1"/>
          </a:solidFill>
        </p:spPr>
        <p:txBody>
          <a:bodyPr/>
          <a:lstStyle/>
          <a:p>
            <a:r>
              <a:rPr lang="en-IN" dirty="0" smtClean="0"/>
              <a:t>Levels Of Testing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Entry Criteria 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Integration Test Plan is base-lined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Code and unit testing is completed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Unit test errors are fixed and verified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Code is reviewed and </a:t>
            </a:r>
            <a:r>
              <a:rPr lang="en-US" sz="2000" dirty="0" smtClean="0"/>
              <a:t>base-lined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Exit Criteria :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100% thread coverage </a:t>
            </a:r>
            <a:r>
              <a:rPr lang="en-US" sz="2000" dirty="0" smtClean="0"/>
              <a:t>achieved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There are two types of integration testing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/>
              <a:t>Incremental testing </a:t>
            </a:r>
            <a:endParaRPr lang="en-US" sz="2000" dirty="0"/>
          </a:p>
          <a:p>
            <a:pPr lvl="2">
              <a:lnSpc>
                <a:spcPct val="100000"/>
              </a:lnSpc>
            </a:pPr>
            <a:r>
              <a:rPr lang="en-US" dirty="0"/>
              <a:t>Continuous testing of an application as new functionality is added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sz="2000" dirty="0"/>
              <a:t>Non-incremental testing</a:t>
            </a:r>
            <a:endParaRPr lang="en-US" sz="2000" dirty="0"/>
          </a:p>
          <a:p>
            <a:pPr lvl="2">
              <a:lnSpc>
                <a:spcPct val="100000"/>
              </a:lnSpc>
            </a:pPr>
            <a:r>
              <a:rPr lang="en-US" dirty="0"/>
              <a:t>Testing of combined parts of an application to determine if they function together correctly    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Integration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dirty="0" smtClean="0"/>
              <a:t>Depends upon organization we have different approaches which are</a:t>
            </a:r>
            <a:endParaRPr lang="en-IN" sz="2000" dirty="0" smtClean="0"/>
          </a:p>
          <a:p>
            <a:pPr lvl="1"/>
            <a:r>
              <a:rPr lang="en-IN" sz="2000" dirty="0" smtClean="0"/>
              <a:t>Top-Down Approach</a:t>
            </a: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Bottom-Up Approach</a:t>
            </a: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Sandwich Approach</a:t>
            </a: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Big-Bang </a:t>
            </a:r>
            <a:r>
              <a:rPr lang="en-IN" sz="2000" dirty="0"/>
              <a:t>Approach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Unit Integration Testing - Approaches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5" y="2529852"/>
            <a:ext cx="5811061" cy="18952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Top-Down &amp; Bottom-Up Approach</a:t>
            </a:r>
            <a:endParaRPr lang="en-IN" b="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76" y="2272140"/>
            <a:ext cx="6009524" cy="21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Stubs are dummy pieces of code.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On the other hand, drivers are the ones, which are the "calling" programs.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Drivers are dummy code used in bottom up testing approach.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Drivers are used when the sub modules are ready but the main module is still not ready.</a:t>
            </a:r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</a:t>
            </a:r>
            <a:r>
              <a:rPr lang="en-US" b="0" dirty="0" smtClean="0"/>
              <a:t>tubs And </a:t>
            </a:r>
            <a:r>
              <a:rPr lang="en-US" b="0" dirty="0"/>
              <a:t>D</a:t>
            </a:r>
            <a:r>
              <a:rPr lang="en-US" b="0" dirty="0" smtClean="0"/>
              <a:t>rivers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1" y="1743075"/>
            <a:ext cx="5203271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Big-Bang &amp; Sandwich Approach</a:t>
            </a:r>
            <a:endParaRPr lang="en-IN" b="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28" y="1553294"/>
            <a:ext cx="5912872" cy="4347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91245" y="5900468"/>
            <a:ext cx="300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Sandwich Approach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Who </a:t>
            </a:r>
            <a:r>
              <a:rPr lang="en-IN" sz="2000" spc="-5" dirty="0">
                <a:latin typeface="+mn-lt"/>
                <a:cs typeface="Verdana" panose="020B0604030504040204"/>
              </a:rPr>
              <a:t>performs</a:t>
            </a:r>
            <a:r>
              <a:rPr lang="en-IN" sz="2000" spc="-10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it?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lang="en-IN" sz="1800" dirty="0" smtClean="0">
                <a:latin typeface="+mn-lt"/>
                <a:cs typeface="Verdana" panose="020B0604030504040204"/>
              </a:rPr>
              <a:t>Either </a:t>
            </a:r>
            <a:r>
              <a:rPr lang="en-IN" sz="1800" spc="-5" dirty="0">
                <a:latin typeface="+mn-lt"/>
                <a:cs typeface="Verdana" panose="020B0604030504040204"/>
              </a:rPr>
              <a:t>Developers themselves or independent</a:t>
            </a:r>
            <a:r>
              <a:rPr lang="en-IN" sz="1800" spc="6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Testers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>
              <a:lnSpc>
                <a:spcPct val="150000"/>
              </a:lnSpc>
              <a:spcBef>
                <a:spcPts val="1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Artefacts </a:t>
            </a:r>
            <a:r>
              <a:rPr lang="en-IN" sz="2000" spc="-5" dirty="0">
                <a:latin typeface="+mn-lt"/>
                <a:cs typeface="Verdana" panose="020B0604030504040204"/>
              </a:rPr>
              <a:t>created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are: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lang="en-IN" sz="1800" spc="-5" dirty="0" smtClean="0">
                <a:latin typeface="+mn-lt"/>
                <a:cs typeface="Verdana" panose="020B0604030504040204"/>
              </a:rPr>
              <a:t>Component </a:t>
            </a:r>
            <a:r>
              <a:rPr lang="en-IN" sz="1800" spc="-5" dirty="0">
                <a:latin typeface="+mn-lt"/>
                <a:cs typeface="Verdana" panose="020B0604030504040204"/>
              </a:rPr>
              <a:t>Integration Test case</a:t>
            </a:r>
            <a:r>
              <a:rPr lang="en-IN" sz="1800" spc="1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documents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1800" spc="-5" dirty="0" smtClean="0">
                <a:latin typeface="+mn-lt"/>
                <a:cs typeface="Verdana" panose="020B0604030504040204"/>
              </a:rPr>
              <a:t>Component </a:t>
            </a:r>
            <a:r>
              <a:rPr lang="en-IN" sz="1800" spc="-5" dirty="0">
                <a:latin typeface="+mn-lt"/>
                <a:cs typeface="Verdana" panose="020B0604030504040204"/>
              </a:rPr>
              <a:t>Integration Test</a:t>
            </a:r>
            <a:r>
              <a:rPr lang="en-IN" sz="1800" dirty="0">
                <a:latin typeface="+mn-lt"/>
                <a:cs typeface="Verdana" panose="020B0604030504040204"/>
              </a:rPr>
              <a:t> </a:t>
            </a:r>
            <a:r>
              <a:rPr lang="en-IN" sz="1800" spc="-10" dirty="0">
                <a:latin typeface="+mn-lt"/>
                <a:cs typeface="Verdana" panose="020B0604030504040204"/>
              </a:rPr>
              <a:t>Logs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1800" spc="-5" dirty="0" smtClean="0">
                <a:latin typeface="+mn-lt"/>
                <a:cs typeface="Verdana" panose="020B0604030504040204"/>
              </a:rPr>
              <a:t>Component </a:t>
            </a:r>
            <a:r>
              <a:rPr lang="en-IN" sz="1800" spc="-5" dirty="0">
                <a:latin typeface="+mn-lt"/>
                <a:cs typeface="Verdana" panose="020B0604030504040204"/>
              </a:rPr>
              <a:t>Integration Testing Defect</a:t>
            </a:r>
            <a:r>
              <a:rPr lang="en-IN" sz="1800" spc="50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report</a:t>
            </a:r>
            <a:endParaRPr lang="en-IN" sz="18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Unit Integration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Testing of Complete, integrated</a:t>
            </a:r>
            <a:r>
              <a:rPr lang="en-IN" sz="2000" spc="2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system/software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417830" indent="-342900">
              <a:lnSpc>
                <a:spcPct val="15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Performed </a:t>
            </a:r>
            <a:r>
              <a:rPr lang="en-IN" sz="2000" dirty="0">
                <a:latin typeface="+mn-lt"/>
                <a:cs typeface="Verdana" panose="020B0604030504040204"/>
              </a:rPr>
              <a:t>on the </a:t>
            </a:r>
            <a:r>
              <a:rPr lang="en-IN" sz="2000" spc="-5" dirty="0">
                <a:latin typeface="+mn-lt"/>
                <a:cs typeface="Verdana" panose="020B0604030504040204"/>
              </a:rPr>
              <a:t>entire </a:t>
            </a:r>
            <a:r>
              <a:rPr lang="en-IN" sz="2000" dirty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where </a:t>
            </a:r>
            <a:r>
              <a:rPr lang="en-IN" sz="2000" dirty="0">
                <a:latin typeface="+mn-lt"/>
                <a:cs typeface="Verdana" panose="020B0604030504040204"/>
              </a:rPr>
              <a:t>the system </a:t>
            </a:r>
            <a:r>
              <a:rPr lang="en-IN" sz="2000" spc="-5" dirty="0">
                <a:latin typeface="+mn-lt"/>
                <a:cs typeface="Verdana" panose="020B0604030504040204"/>
              </a:rPr>
              <a:t>is  validated against </a:t>
            </a:r>
            <a:r>
              <a:rPr lang="en-IN" sz="2000" dirty="0">
                <a:latin typeface="+mn-lt"/>
                <a:cs typeface="Verdana" panose="020B0604030504040204"/>
              </a:rPr>
              <a:t>the Functional </a:t>
            </a:r>
            <a:r>
              <a:rPr lang="en-IN" sz="2000" spc="-5" dirty="0">
                <a:latin typeface="+mn-lt"/>
                <a:cs typeface="Verdana" panose="020B0604030504040204"/>
              </a:rPr>
              <a:t>Requirement  Specification(s) </a:t>
            </a:r>
            <a:r>
              <a:rPr lang="en-IN" sz="2000" dirty="0">
                <a:latin typeface="+mn-lt"/>
                <a:cs typeface="Verdana" panose="020B0604030504040204"/>
              </a:rPr>
              <a:t>(FRS) </a:t>
            </a:r>
            <a:r>
              <a:rPr lang="en-IN" sz="2000" spc="-5" dirty="0">
                <a:latin typeface="+mn-lt"/>
                <a:cs typeface="Verdana" panose="020B0604030504040204"/>
              </a:rPr>
              <a:t>and/or </a:t>
            </a:r>
            <a:r>
              <a:rPr lang="en-IN" sz="2000" dirty="0">
                <a:latin typeface="+mn-lt"/>
                <a:cs typeface="Verdana" panose="020B0604030504040204"/>
              </a:rPr>
              <a:t>a System </a:t>
            </a:r>
            <a:r>
              <a:rPr lang="en-IN" sz="2000" spc="-5" dirty="0">
                <a:latin typeface="+mn-lt"/>
                <a:cs typeface="Verdana" panose="020B0604030504040204"/>
              </a:rPr>
              <a:t>Requirement  Specification</a:t>
            </a:r>
            <a:r>
              <a:rPr lang="en-IN" sz="2000" spc="-5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(SRS).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254000" indent="-342900">
              <a:lnSpc>
                <a:spcPct val="15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Black </a:t>
            </a:r>
            <a:r>
              <a:rPr lang="en-IN" sz="2000" spc="-5" dirty="0">
                <a:latin typeface="+mn-lt"/>
                <a:cs typeface="Verdana" panose="020B0604030504040204"/>
              </a:rPr>
              <a:t>box Testing is preferred </a:t>
            </a:r>
            <a:r>
              <a:rPr lang="en-IN" sz="2000" dirty="0">
                <a:latin typeface="+mn-lt"/>
                <a:cs typeface="Verdana" panose="020B0604030504040204"/>
              </a:rPr>
              <a:t>to </a:t>
            </a:r>
            <a:r>
              <a:rPr lang="en-IN" sz="2000" spc="-5" dirty="0">
                <a:latin typeface="+mn-lt"/>
                <a:cs typeface="Verdana" panose="020B0604030504040204"/>
              </a:rPr>
              <a:t>carry </a:t>
            </a:r>
            <a:r>
              <a:rPr lang="en-IN" sz="2000" dirty="0">
                <a:latin typeface="+mn-lt"/>
                <a:cs typeface="Verdana" panose="020B0604030504040204"/>
              </a:rPr>
              <a:t>out the system  </a:t>
            </a:r>
            <a:r>
              <a:rPr lang="en-IN" sz="2000" spc="-5" dirty="0">
                <a:latin typeface="+mn-lt"/>
                <a:cs typeface="Verdana" panose="020B0604030504040204"/>
              </a:rPr>
              <a:t>testing.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937895" indent="-342900">
              <a:lnSpc>
                <a:spcPct val="15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Defects </a:t>
            </a:r>
            <a:r>
              <a:rPr lang="en-IN" sz="2000" dirty="0">
                <a:latin typeface="+mn-lt"/>
                <a:cs typeface="Verdana" panose="020B0604030504040204"/>
              </a:rPr>
              <a:t>that </a:t>
            </a:r>
            <a:r>
              <a:rPr lang="en-IN" sz="2000" spc="-5" dirty="0">
                <a:latin typeface="+mn-lt"/>
                <a:cs typeface="Verdana" panose="020B0604030504040204"/>
              </a:rPr>
              <a:t>are missed </a:t>
            </a:r>
            <a:r>
              <a:rPr lang="en-IN" sz="2000" dirty="0">
                <a:latin typeface="+mn-lt"/>
                <a:cs typeface="Verdana" panose="020B0604030504040204"/>
              </a:rPr>
              <a:t>to be caught </a:t>
            </a:r>
            <a:r>
              <a:rPr lang="en-IN" sz="2000" spc="-5" dirty="0">
                <a:latin typeface="+mn-lt"/>
                <a:cs typeface="Verdana" panose="020B0604030504040204"/>
              </a:rPr>
              <a:t>in </a:t>
            </a:r>
            <a:r>
              <a:rPr lang="en-IN" sz="2000" dirty="0">
                <a:latin typeface="+mn-lt"/>
                <a:cs typeface="Verdana" panose="020B0604030504040204"/>
              </a:rPr>
              <a:t>the</a:t>
            </a:r>
            <a:r>
              <a:rPr lang="en-IN" sz="2000" spc="-13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unit,  Assembly testing are</a:t>
            </a:r>
            <a:r>
              <a:rPr lang="en-IN" sz="2000" spc="-3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uncovered.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684530" indent="-342900">
              <a:lnSpc>
                <a:spcPct val="15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Some of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scenarios will </a:t>
            </a:r>
            <a:r>
              <a:rPr lang="en-IN" sz="2000" dirty="0">
                <a:latin typeface="+mn-lt"/>
                <a:cs typeface="Verdana" panose="020B0604030504040204"/>
              </a:rPr>
              <a:t>be </a:t>
            </a:r>
            <a:r>
              <a:rPr lang="en-IN" sz="2000" spc="-5" dirty="0">
                <a:latin typeface="+mn-lt"/>
                <a:cs typeface="Verdana" panose="020B0604030504040204"/>
              </a:rPr>
              <a:t>covered </a:t>
            </a:r>
            <a:r>
              <a:rPr lang="en-IN" sz="2000" dirty="0">
                <a:latin typeface="+mn-lt"/>
                <a:cs typeface="Verdana" panose="020B0604030504040204"/>
              </a:rPr>
              <a:t>for </a:t>
            </a:r>
            <a:r>
              <a:rPr lang="en-IN" sz="2000" spc="-5" dirty="0">
                <a:latin typeface="+mn-lt"/>
                <a:cs typeface="Verdana" panose="020B0604030504040204"/>
              </a:rPr>
              <a:t>test only  during </a:t>
            </a:r>
            <a:r>
              <a:rPr lang="en-IN" sz="2000" dirty="0">
                <a:latin typeface="+mn-lt"/>
                <a:cs typeface="Verdana" panose="020B0604030504040204"/>
              </a:rPr>
              <a:t>system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testing.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Individual modules may </a:t>
            </a:r>
            <a:r>
              <a:rPr lang="en-IN" sz="2000" dirty="0">
                <a:latin typeface="+mn-lt"/>
                <a:cs typeface="Verdana" panose="020B0604030504040204"/>
              </a:rPr>
              <a:t>work </a:t>
            </a:r>
            <a:r>
              <a:rPr lang="en-IN" sz="2000" spc="-5" dirty="0">
                <a:latin typeface="+mn-lt"/>
                <a:cs typeface="Verdana" panose="020B0604030504040204"/>
              </a:rPr>
              <a:t>as desired </a:t>
            </a:r>
            <a:r>
              <a:rPr lang="en-IN" sz="2000" dirty="0">
                <a:latin typeface="+mn-lt"/>
                <a:cs typeface="Verdana" panose="020B0604030504040204"/>
              </a:rPr>
              <a:t>but </a:t>
            </a:r>
            <a:r>
              <a:rPr lang="en-IN" sz="2000" spc="-5" dirty="0">
                <a:latin typeface="+mn-lt"/>
                <a:cs typeface="Verdana" panose="020B0604030504040204"/>
              </a:rPr>
              <a:t>may fail as  </a:t>
            </a:r>
            <a:r>
              <a:rPr lang="en-IN" sz="2000" dirty="0">
                <a:latin typeface="+mn-lt"/>
                <a:cs typeface="Verdana" panose="020B0604030504040204"/>
              </a:rPr>
              <a:t>a system – </a:t>
            </a:r>
            <a:r>
              <a:rPr lang="en-IN" sz="2000" spc="-5" dirty="0">
                <a:latin typeface="+mn-lt"/>
                <a:cs typeface="Verdana" panose="020B0604030504040204"/>
              </a:rPr>
              <a:t>this </a:t>
            </a:r>
            <a:r>
              <a:rPr lang="en-IN" sz="2000" dirty="0">
                <a:latin typeface="+mn-lt"/>
                <a:cs typeface="Verdana" panose="020B0604030504040204"/>
              </a:rPr>
              <a:t>can be </a:t>
            </a:r>
            <a:r>
              <a:rPr lang="en-IN" sz="2000" spc="-5" dirty="0">
                <a:latin typeface="+mn-lt"/>
                <a:cs typeface="Verdana" panose="020B0604030504040204"/>
              </a:rPr>
              <a:t>uncovered during </a:t>
            </a:r>
            <a:r>
              <a:rPr lang="en-IN" sz="2000" dirty="0">
                <a:latin typeface="+mn-lt"/>
                <a:cs typeface="Verdana" panose="020B0604030504040204"/>
              </a:rPr>
              <a:t>system  </a:t>
            </a:r>
            <a:r>
              <a:rPr lang="en-IN" sz="2000" spc="-5" dirty="0">
                <a:latin typeface="+mn-lt"/>
                <a:cs typeface="Verdana" panose="020B0604030504040204"/>
              </a:rPr>
              <a:t>testing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System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Who </a:t>
            </a:r>
            <a:r>
              <a:rPr lang="en-IN" sz="2000" spc="-5" dirty="0">
                <a:latin typeface="+mn-lt"/>
                <a:cs typeface="Verdana" panose="020B0604030504040204"/>
              </a:rPr>
              <a:t>performs</a:t>
            </a:r>
            <a:r>
              <a:rPr lang="en-IN" sz="2000" spc="-10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it?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Performed </a:t>
            </a:r>
            <a:r>
              <a:rPr lang="en-IN" sz="1800" dirty="0">
                <a:latin typeface="+mn-lt"/>
                <a:cs typeface="Verdana" panose="020B0604030504040204"/>
              </a:rPr>
              <a:t>by an </a:t>
            </a:r>
            <a:r>
              <a:rPr lang="en-IN" sz="1800" spc="-5" dirty="0">
                <a:latin typeface="+mn-lt"/>
                <a:cs typeface="Verdana" panose="020B0604030504040204"/>
              </a:rPr>
              <a:t>independent Testing</a:t>
            </a:r>
            <a:r>
              <a:rPr lang="en-IN" sz="1800" spc="17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team</a:t>
            </a:r>
            <a:endParaRPr lang="en-IN" sz="1800" dirty="0">
              <a:latin typeface="+mn-lt"/>
              <a:cs typeface="Verdana" panose="020B0604030504040204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artefacts </a:t>
            </a:r>
            <a:r>
              <a:rPr lang="en-IN" sz="2000" spc="-5" dirty="0">
                <a:latin typeface="+mn-lt"/>
                <a:cs typeface="Verdana" panose="020B0604030504040204"/>
              </a:rPr>
              <a:t>created are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dirty="0">
                <a:latin typeface="+mn-lt"/>
                <a:cs typeface="Verdana" panose="020B0604030504040204"/>
              </a:rPr>
              <a:t>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80"/>
              </a:spcBef>
            </a:pPr>
            <a:r>
              <a:rPr lang="en-IN" sz="1800" dirty="0" smtClean="0">
                <a:latin typeface="+mn-lt"/>
                <a:cs typeface="Verdana" panose="020B0604030504040204"/>
              </a:rPr>
              <a:t>System </a:t>
            </a:r>
            <a:r>
              <a:rPr lang="en-IN" sz="1800" spc="-5" dirty="0">
                <a:latin typeface="+mn-lt"/>
                <a:cs typeface="Verdana" panose="020B0604030504040204"/>
              </a:rPr>
              <a:t>Test </a:t>
            </a:r>
            <a:r>
              <a:rPr lang="en-IN" sz="1800" dirty="0">
                <a:latin typeface="+mn-lt"/>
                <a:cs typeface="Verdana" panose="020B0604030504040204"/>
              </a:rPr>
              <a:t>case</a:t>
            </a:r>
            <a:r>
              <a:rPr lang="en-IN" sz="1800" spc="15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documents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80"/>
              </a:spcBef>
            </a:pPr>
            <a:r>
              <a:rPr lang="en-IN" sz="1800" dirty="0" smtClean="0">
                <a:latin typeface="+mn-lt"/>
                <a:cs typeface="Verdana" panose="020B0604030504040204"/>
              </a:rPr>
              <a:t>System </a:t>
            </a:r>
            <a:r>
              <a:rPr lang="en-IN" sz="1800" spc="-5" dirty="0">
                <a:latin typeface="+mn-lt"/>
                <a:cs typeface="Verdana" panose="020B0604030504040204"/>
              </a:rPr>
              <a:t>Test</a:t>
            </a:r>
            <a:r>
              <a:rPr lang="en-IN" sz="1800" spc="160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Logs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50000"/>
              </a:lnSpc>
              <a:spcBef>
                <a:spcPts val="480"/>
              </a:spcBef>
            </a:pPr>
            <a:r>
              <a:rPr lang="en-IN" sz="1800" dirty="0" smtClean="0">
                <a:latin typeface="+mn-lt"/>
                <a:cs typeface="Verdana" panose="020B0604030504040204"/>
              </a:rPr>
              <a:t>System </a:t>
            </a:r>
            <a:r>
              <a:rPr lang="en-IN" sz="1800" spc="-5" dirty="0">
                <a:latin typeface="+mn-lt"/>
                <a:cs typeface="Verdana" panose="020B0604030504040204"/>
              </a:rPr>
              <a:t>Testing Defect</a:t>
            </a:r>
            <a:r>
              <a:rPr lang="en-IN" sz="1800" spc="160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 smtClean="0">
                <a:latin typeface="+mn-lt"/>
                <a:cs typeface="Verdana" panose="020B0604030504040204"/>
              </a:rPr>
              <a:t>report</a:t>
            </a:r>
            <a:endParaRPr lang="en-IN" sz="18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System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marR="150495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Carried </a:t>
            </a:r>
            <a:r>
              <a:rPr lang="en-IN" sz="2000" dirty="0">
                <a:latin typeface="+mn-lt"/>
                <a:cs typeface="Verdana" panose="020B0604030504040204"/>
              </a:rPr>
              <a:t>out to check </a:t>
            </a:r>
            <a:r>
              <a:rPr lang="en-IN" sz="2000" spc="-5" dirty="0">
                <a:latin typeface="+mn-lt"/>
                <a:cs typeface="Verdana" panose="020B0604030504040204"/>
              </a:rPr>
              <a:t>if </a:t>
            </a:r>
            <a:r>
              <a:rPr lang="en-IN" sz="2000" dirty="0">
                <a:latin typeface="+mn-lt"/>
                <a:cs typeface="Verdana" panose="020B0604030504040204"/>
              </a:rPr>
              <a:t>the system works </a:t>
            </a:r>
            <a:r>
              <a:rPr lang="en-IN" sz="2000" spc="-5" dirty="0">
                <a:latin typeface="+mn-lt"/>
                <a:cs typeface="Verdana" panose="020B0604030504040204"/>
              </a:rPr>
              <a:t>in</a:t>
            </a:r>
            <a:r>
              <a:rPr lang="en-IN" sz="2000" spc="-14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conjunction  with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other systems/interfaces(as below) </a:t>
            </a:r>
            <a:r>
              <a:rPr lang="en-IN" sz="2000" dirty="0">
                <a:latin typeface="+mn-lt"/>
                <a:cs typeface="Verdana" panose="020B0604030504040204"/>
              </a:rPr>
              <a:t>and the  </a:t>
            </a:r>
            <a:r>
              <a:rPr lang="en-IN" sz="2000" spc="-5" dirty="0">
                <a:latin typeface="+mn-lt"/>
                <a:cs typeface="Verdana" panose="020B0604030504040204"/>
              </a:rPr>
              <a:t>data flows across </a:t>
            </a:r>
            <a:r>
              <a:rPr lang="en-IN" sz="2000" dirty="0">
                <a:latin typeface="+mn-lt"/>
                <a:cs typeface="Verdana" panose="020B0604030504040204"/>
              </a:rPr>
              <a:t>them </a:t>
            </a:r>
            <a:r>
              <a:rPr lang="en-IN" sz="2000" spc="-5" dirty="0">
                <a:latin typeface="+mn-lt"/>
                <a:cs typeface="Verdana" panose="020B0604030504040204"/>
              </a:rPr>
              <a:t>as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desired: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LAN/WAN</a:t>
            </a:r>
            <a:r>
              <a:rPr lang="en-IN" sz="2000" spc="-5" dirty="0">
                <a:latin typeface="+mn-lt"/>
                <a:cs typeface="Verdana" panose="020B0604030504040204"/>
              </a:rPr>
              <a:t>, communications</a:t>
            </a:r>
            <a:r>
              <a:rPr lang="en-IN" sz="2000" spc="-1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middleware</a:t>
            </a:r>
            <a:endParaRPr lang="en-IN" sz="2000" dirty="0" smtClean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Other </a:t>
            </a:r>
            <a:r>
              <a:rPr lang="en-IN" sz="2000" spc="-5" dirty="0">
                <a:latin typeface="+mn-lt"/>
                <a:cs typeface="Verdana" panose="020B0604030504040204"/>
              </a:rPr>
              <a:t>internal systems </a:t>
            </a:r>
            <a:r>
              <a:rPr lang="en-IN" sz="2000" dirty="0">
                <a:latin typeface="+mn-lt"/>
                <a:cs typeface="Verdana" panose="020B0604030504040204"/>
              </a:rPr>
              <a:t>(billing, </a:t>
            </a:r>
            <a:r>
              <a:rPr lang="en-IN" sz="2000" spc="-5" dirty="0">
                <a:latin typeface="+mn-lt"/>
                <a:cs typeface="Verdana" panose="020B0604030504040204"/>
              </a:rPr>
              <a:t>stock,</a:t>
            </a:r>
            <a:r>
              <a:rPr lang="en-IN" sz="2000" spc="4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personnel,</a:t>
            </a:r>
            <a:r>
              <a:rPr lang="en-IN" sz="2000" spc="1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overnight </a:t>
            </a:r>
            <a:r>
              <a:rPr lang="en-IN" sz="2000" dirty="0">
                <a:latin typeface="+mn-lt"/>
                <a:cs typeface="Times New Roman" panose="020208030705050203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batch, branch offices, other countries)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External </a:t>
            </a:r>
            <a:r>
              <a:rPr lang="en-IN" sz="2000" spc="-5" dirty="0">
                <a:latin typeface="+mn-lt"/>
                <a:cs typeface="Verdana" panose="020B0604030504040204"/>
              </a:rPr>
              <a:t>systems (stock exchange, news,</a:t>
            </a:r>
            <a:r>
              <a:rPr lang="en-IN" sz="2000" spc="3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suppliers)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Intranet</a:t>
            </a:r>
            <a:r>
              <a:rPr lang="en-IN" sz="2000" spc="-5" dirty="0">
                <a:latin typeface="+mn-lt"/>
                <a:cs typeface="Verdana" panose="020B0604030504040204"/>
              </a:rPr>
              <a:t>, internet </a:t>
            </a:r>
            <a:r>
              <a:rPr lang="en-IN" sz="2000" dirty="0">
                <a:latin typeface="+mn-lt"/>
                <a:cs typeface="Verdana" panose="020B0604030504040204"/>
              </a:rPr>
              <a:t>/</a:t>
            </a:r>
            <a:r>
              <a:rPr lang="en-IN" sz="2000" spc="-25" dirty="0">
                <a:latin typeface="+mn-lt"/>
                <a:cs typeface="Verdana" panose="020B0604030504040204"/>
              </a:rPr>
              <a:t> </a:t>
            </a:r>
            <a:r>
              <a:rPr lang="en-IN" sz="2000" dirty="0">
                <a:latin typeface="+mn-lt"/>
                <a:cs typeface="Verdana" panose="020B0604030504040204"/>
              </a:rPr>
              <a:t>www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Third </a:t>
            </a:r>
            <a:r>
              <a:rPr lang="en-IN" sz="2000" spc="-5" dirty="0">
                <a:latin typeface="+mn-lt"/>
                <a:cs typeface="Verdana" panose="020B0604030504040204"/>
              </a:rPr>
              <a:t>party</a:t>
            </a:r>
            <a:r>
              <a:rPr lang="en-IN" sz="2000" spc="-8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packages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Electronic </a:t>
            </a:r>
            <a:r>
              <a:rPr lang="en-IN" sz="2000" spc="-5" dirty="0">
                <a:latin typeface="+mn-lt"/>
                <a:cs typeface="Verdana" panose="020B0604030504040204"/>
              </a:rPr>
              <a:t>data interchange</a:t>
            </a:r>
            <a:r>
              <a:rPr lang="en-IN" sz="2000" spc="1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(EDI)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  <a:tabLst>
                <a:tab pos="756285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Printers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Generally performed after </a:t>
            </a:r>
            <a:r>
              <a:rPr lang="en-IN" sz="2000" dirty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Testing or in</a:t>
            </a:r>
            <a:r>
              <a:rPr lang="en-IN" sz="2000" spc="-6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parallel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System </a:t>
            </a:r>
            <a:r>
              <a:rPr lang="en-IN" b="0" spc="-5" dirty="0"/>
              <a:t>Integration </a:t>
            </a:r>
            <a:r>
              <a:rPr lang="en-IN" b="0" dirty="0"/>
              <a:t>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Risk</a:t>
            </a:r>
            <a:r>
              <a:rPr lang="en-IN" sz="2000" spc="-8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Based: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756285" marR="5080" indent="-287020">
              <a:lnSpc>
                <a:spcPct val="15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Identify </a:t>
            </a:r>
            <a:r>
              <a:rPr lang="en-IN" sz="2000" dirty="0">
                <a:latin typeface="+mn-lt"/>
                <a:cs typeface="Verdana" panose="020B0604030504040204"/>
              </a:rPr>
              <a:t>the System </a:t>
            </a:r>
            <a:r>
              <a:rPr lang="en-IN" sz="2000" spc="-5" dirty="0">
                <a:latin typeface="+mn-lt"/>
                <a:cs typeface="Verdana" panose="020B0604030504040204"/>
              </a:rPr>
              <a:t>Integration points </a:t>
            </a:r>
            <a:r>
              <a:rPr lang="en-IN" sz="2000" dirty="0">
                <a:latin typeface="+mn-lt"/>
                <a:cs typeface="Verdana" panose="020B0604030504040204"/>
              </a:rPr>
              <a:t>that </a:t>
            </a:r>
            <a:r>
              <a:rPr lang="en-IN" sz="2000" spc="-5" dirty="0">
                <a:latin typeface="+mn-lt"/>
                <a:cs typeface="Verdana" panose="020B0604030504040204"/>
              </a:rPr>
              <a:t>are  critical </a:t>
            </a:r>
            <a:r>
              <a:rPr lang="en-IN" sz="2000" dirty="0">
                <a:latin typeface="+mn-lt"/>
                <a:cs typeface="Verdana" panose="020B0604030504040204"/>
              </a:rPr>
              <a:t>to the</a:t>
            </a:r>
            <a:r>
              <a:rPr lang="en-IN" sz="2000" spc="-8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business</a:t>
            </a:r>
            <a:endParaRPr lang="en-IN" sz="2000" dirty="0" smtClean="0">
              <a:latin typeface="+mn-lt"/>
              <a:cs typeface="Verdana" panose="020B0604030504040204"/>
            </a:endParaRPr>
          </a:p>
          <a:p>
            <a:pPr marL="756285" marR="5080" indent="-287020">
              <a:lnSpc>
                <a:spcPct val="15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Prioritize </a:t>
            </a:r>
            <a:r>
              <a:rPr lang="en-IN" sz="2000" dirty="0">
                <a:latin typeface="+mn-lt"/>
                <a:cs typeface="Verdana" panose="020B0604030504040204"/>
              </a:rPr>
              <a:t>them and </a:t>
            </a:r>
            <a:r>
              <a:rPr lang="en-IN" sz="2000" spc="-5" dirty="0">
                <a:latin typeface="+mn-lt"/>
                <a:cs typeface="Verdana" panose="020B0604030504040204"/>
              </a:rPr>
              <a:t>test</a:t>
            </a:r>
            <a:r>
              <a:rPr lang="en-IN" sz="2000" spc="17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sequentially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4965" indent="-342265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“Divide </a:t>
            </a:r>
            <a:r>
              <a:rPr lang="en-IN" sz="2000" dirty="0">
                <a:latin typeface="+mn-lt"/>
                <a:cs typeface="Verdana" panose="020B0604030504040204"/>
              </a:rPr>
              <a:t>and</a:t>
            </a:r>
            <a:r>
              <a:rPr lang="en-IN" sz="2000" spc="-4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conquer”: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756285" marR="203200" indent="-28702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solidFill>
                  <a:srgbClr val="DF791B"/>
                </a:solidFill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outside first </a:t>
            </a:r>
            <a:r>
              <a:rPr lang="en-IN" sz="2000" dirty="0">
                <a:latin typeface="+mn-lt"/>
                <a:cs typeface="Verdana" panose="020B0604030504040204"/>
              </a:rPr>
              <a:t>(at the </a:t>
            </a:r>
            <a:r>
              <a:rPr lang="en-IN" sz="2000" spc="-5" dirty="0">
                <a:latin typeface="+mn-lt"/>
                <a:cs typeface="Verdana" panose="020B0604030504040204"/>
              </a:rPr>
              <a:t>interface </a:t>
            </a:r>
            <a:r>
              <a:rPr lang="en-IN" sz="2000" dirty="0">
                <a:latin typeface="+mn-lt"/>
                <a:cs typeface="Verdana" panose="020B0604030504040204"/>
              </a:rPr>
              <a:t>to your  </a:t>
            </a:r>
            <a:r>
              <a:rPr lang="en-IN" sz="2000" spc="-5" dirty="0">
                <a:latin typeface="+mn-lt"/>
                <a:cs typeface="Verdana" panose="020B0604030504040204"/>
              </a:rPr>
              <a:t>system, e.g. test </a:t>
            </a:r>
            <a:r>
              <a:rPr lang="en-IN" sz="2000" dirty="0">
                <a:latin typeface="+mn-lt"/>
                <a:cs typeface="Verdana" panose="020B0604030504040204"/>
              </a:rPr>
              <a:t>a </a:t>
            </a:r>
            <a:r>
              <a:rPr lang="en-IN" sz="2000" spc="-5" dirty="0">
                <a:latin typeface="+mn-lt"/>
                <a:cs typeface="Verdana" panose="020B0604030504040204"/>
              </a:rPr>
              <a:t>package </a:t>
            </a:r>
            <a:r>
              <a:rPr lang="en-IN" sz="2000" dirty="0">
                <a:latin typeface="+mn-lt"/>
                <a:cs typeface="Verdana" panose="020B0604030504040204"/>
              </a:rPr>
              <a:t>on </a:t>
            </a:r>
            <a:r>
              <a:rPr lang="en-IN" sz="2000" spc="-5" dirty="0">
                <a:latin typeface="+mn-lt"/>
                <a:cs typeface="Verdana" panose="020B0604030504040204"/>
              </a:rPr>
              <a:t>its</a:t>
            </a:r>
            <a:r>
              <a:rPr lang="en-IN" sz="2000" spc="-70" dirty="0">
                <a:latin typeface="+mn-lt"/>
                <a:cs typeface="Verdana" panose="020B0604030504040204"/>
              </a:rPr>
              <a:t> </a:t>
            </a:r>
            <a:r>
              <a:rPr lang="en-IN" sz="2000" dirty="0">
                <a:latin typeface="+mn-lt"/>
                <a:cs typeface="Verdana" panose="020B0604030504040204"/>
              </a:rPr>
              <a:t>own)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756285" marR="993140" indent="-28702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solidFill>
                  <a:srgbClr val="DF791B"/>
                </a:solidFill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connections </a:t>
            </a:r>
            <a:r>
              <a:rPr lang="en-IN" sz="2000" dirty="0">
                <a:latin typeface="+mn-lt"/>
                <a:cs typeface="Verdana" panose="020B0604030504040204"/>
              </a:rPr>
              <a:t>one </a:t>
            </a:r>
            <a:r>
              <a:rPr lang="en-IN" sz="2000" spc="-5" dirty="0">
                <a:latin typeface="+mn-lt"/>
                <a:cs typeface="Verdana" panose="020B0604030504040204"/>
              </a:rPr>
              <a:t>at </a:t>
            </a:r>
            <a:r>
              <a:rPr lang="en-IN" sz="2000" dirty="0">
                <a:latin typeface="+mn-lt"/>
                <a:cs typeface="Verdana" panose="020B0604030504040204"/>
              </a:rPr>
              <a:t>a </a:t>
            </a:r>
            <a:r>
              <a:rPr lang="en-IN" sz="2000" spc="-5" dirty="0">
                <a:latin typeface="+mn-lt"/>
                <a:cs typeface="Verdana" panose="020B0604030504040204"/>
              </a:rPr>
              <a:t>time first  </a:t>
            </a:r>
            <a:r>
              <a:rPr lang="en-IN" sz="2000" dirty="0">
                <a:latin typeface="+mn-lt"/>
                <a:cs typeface="Verdana" panose="020B0604030504040204"/>
              </a:rPr>
              <a:t>(your system and one</a:t>
            </a:r>
            <a:r>
              <a:rPr lang="en-IN" sz="2000" spc="-14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other)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756285" marR="64135" indent="-28702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solidFill>
                  <a:srgbClr val="DF791B"/>
                </a:solidFill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Combine incrementally </a:t>
            </a:r>
            <a:r>
              <a:rPr lang="en-IN" sz="2000" dirty="0">
                <a:latin typeface="+mn-lt"/>
                <a:cs typeface="Verdana" panose="020B0604030504040204"/>
              </a:rPr>
              <a:t>- </a:t>
            </a:r>
            <a:r>
              <a:rPr lang="en-IN" sz="2000" spc="-5" dirty="0">
                <a:latin typeface="+mn-lt"/>
                <a:cs typeface="Verdana" panose="020B0604030504040204"/>
              </a:rPr>
              <a:t>safer </a:t>
            </a:r>
            <a:r>
              <a:rPr lang="en-IN" sz="2000" dirty="0">
                <a:latin typeface="+mn-lt"/>
                <a:cs typeface="Verdana" panose="020B0604030504040204"/>
              </a:rPr>
              <a:t>than </a:t>
            </a:r>
            <a:r>
              <a:rPr lang="en-IN" sz="2000" spc="-5" dirty="0">
                <a:latin typeface="+mn-lt"/>
                <a:cs typeface="Verdana" panose="020B0604030504040204"/>
              </a:rPr>
              <a:t>“big bang”  (non-incremental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)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System </a:t>
            </a:r>
            <a:r>
              <a:rPr lang="en-IN" b="0" spc="-5" dirty="0"/>
              <a:t>Integration </a:t>
            </a:r>
            <a:r>
              <a:rPr lang="en-IN" b="0" dirty="0" smtClean="0"/>
              <a:t>Testing - Approaches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Unit Testing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Integration Testing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System Testing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User Acceptance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Who </a:t>
            </a:r>
            <a:r>
              <a:rPr lang="en-IN" sz="2000" spc="-5" dirty="0">
                <a:latin typeface="+mn-lt"/>
                <a:cs typeface="Verdana" panose="020B0604030504040204"/>
              </a:rPr>
              <a:t>performs </a:t>
            </a:r>
            <a:r>
              <a:rPr lang="en-IN" sz="2000" dirty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Integration</a:t>
            </a:r>
            <a:r>
              <a:rPr lang="en-IN" sz="2000" spc="-9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Testing?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Independent </a:t>
            </a:r>
            <a:r>
              <a:rPr lang="en-IN" sz="2000" spc="-5" dirty="0">
                <a:latin typeface="+mn-lt"/>
                <a:cs typeface="Verdana" panose="020B0604030504040204"/>
              </a:rPr>
              <a:t>testing</a:t>
            </a:r>
            <a:r>
              <a:rPr lang="en-IN" sz="2000" spc="18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team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artefacts </a:t>
            </a:r>
            <a:r>
              <a:rPr lang="en-IN" sz="2000" spc="-5" dirty="0">
                <a:latin typeface="+mn-lt"/>
                <a:cs typeface="Verdana" panose="020B0604030504040204"/>
              </a:rPr>
              <a:t>created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are: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Integration Test</a:t>
            </a:r>
            <a:r>
              <a:rPr lang="en-IN" sz="2000" spc="18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cases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Integration Test</a:t>
            </a:r>
            <a:r>
              <a:rPr lang="en-IN" sz="2000" spc="16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logs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dirty="0" smtClean="0">
                <a:latin typeface="+mn-lt"/>
                <a:cs typeface="Verdana" panose="020B0604030504040204"/>
              </a:rPr>
              <a:t>System </a:t>
            </a:r>
            <a:r>
              <a:rPr lang="en-IN" sz="2000" spc="-5" dirty="0">
                <a:latin typeface="+mn-lt"/>
                <a:cs typeface="Verdana" panose="020B0604030504040204"/>
              </a:rPr>
              <a:t>Integration Testing defect</a:t>
            </a:r>
            <a:r>
              <a:rPr lang="en-IN" sz="2000" spc="18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report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System </a:t>
            </a:r>
            <a:r>
              <a:rPr lang="en-IN" b="0" spc="-5" dirty="0"/>
              <a:t>Integration</a:t>
            </a:r>
            <a:r>
              <a:rPr lang="en-IN" b="0" spc="-10" dirty="0"/>
              <a:t> </a:t>
            </a:r>
            <a:r>
              <a:rPr lang="en-IN" b="0" spc="-5" dirty="0"/>
              <a:t>Testing—Methods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marR="159385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Testing </a:t>
            </a:r>
            <a:r>
              <a:rPr lang="en-IN" sz="2000" dirty="0">
                <a:latin typeface="+mn-lt"/>
                <a:cs typeface="Verdana" panose="020B0604030504040204"/>
              </a:rPr>
              <a:t>done by </a:t>
            </a:r>
            <a:r>
              <a:rPr lang="en-IN" sz="2000" spc="-5" dirty="0">
                <a:latin typeface="+mn-lt"/>
                <a:cs typeface="Verdana" panose="020B0604030504040204"/>
              </a:rPr>
              <a:t>end users allowing </a:t>
            </a:r>
            <a:r>
              <a:rPr lang="en-IN" sz="2000" dirty="0">
                <a:latin typeface="+mn-lt"/>
                <a:cs typeface="Verdana" panose="020B0604030504040204"/>
              </a:rPr>
              <a:t>them to </a:t>
            </a:r>
            <a:r>
              <a:rPr lang="en-IN" sz="2000" spc="-5" dirty="0">
                <a:latin typeface="+mn-lt"/>
                <a:cs typeface="Verdana" panose="020B0604030504040204"/>
              </a:rPr>
              <a:t>verify day-  to-day business scenarios </a:t>
            </a:r>
            <a:r>
              <a:rPr lang="en-IN" sz="2000" dirty="0">
                <a:latin typeface="+mn-lt"/>
                <a:cs typeface="Verdana" panose="020B0604030504040204"/>
              </a:rPr>
              <a:t>and </a:t>
            </a:r>
            <a:r>
              <a:rPr lang="en-IN" sz="2000" spc="-5" dirty="0">
                <a:latin typeface="+mn-lt"/>
                <a:cs typeface="Verdana" panose="020B0604030504040204"/>
              </a:rPr>
              <a:t>validate if </a:t>
            </a:r>
            <a:r>
              <a:rPr lang="en-IN" sz="2000" dirty="0">
                <a:latin typeface="+mn-lt"/>
                <a:cs typeface="Verdana" panose="020B0604030504040204"/>
              </a:rPr>
              <a:t>the system  </a:t>
            </a:r>
            <a:r>
              <a:rPr lang="en-IN" sz="2000" spc="-5" dirty="0">
                <a:latin typeface="+mn-lt"/>
                <a:cs typeface="Verdana" panose="020B0604030504040204"/>
              </a:rPr>
              <a:t>developments satisfies their</a:t>
            </a:r>
            <a:r>
              <a:rPr lang="en-IN" sz="2000" spc="-5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needs.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1253490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Validates if </a:t>
            </a:r>
            <a:r>
              <a:rPr lang="en-IN" sz="2000" dirty="0">
                <a:latin typeface="+mn-lt"/>
                <a:cs typeface="Verdana" panose="020B0604030504040204"/>
              </a:rPr>
              <a:t>the software </a:t>
            </a:r>
            <a:r>
              <a:rPr lang="en-IN" sz="2000" spc="-5" dirty="0">
                <a:latin typeface="+mn-lt"/>
                <a:cs typeface="Verdana" panose="020B0604030504040204"/>
              </a:rPr>
              <a:t>meets </a:t>
            </a:r>
            <a:r>
              <a:rPr lang="en-IN" sz="2000" dirty="0">
                <a:latin typeface="+mn-lt"/>
                <a:cs typeface="Verdana" panose="020B0604030504040204"/>
              </a:rPr>
              <a:t>a </a:t>
            </a:r>
            <a:r>
              <a:rPr lang="en-IN" sz="2000" spc="-5" dirty="0">
                <a:latin typeface="+mn-lt"/>
                <a:cs typeface="Verdana" panose="020B0604030504040204"/>
              </a:rPr>
              <a:t>set of</a:t>
            </a:r>
            <a:r>
              <a:rPr lang="en-IN" sz="2000" spc="-13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agreed  acceptance</a:t>
            </a:r>
            <a:r>
              <a:rPr lang="en-IN" sz="2000" spc="-8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criteria.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Validates if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application is fit </a:t>
            </a:r>
            <a:r>
              <a:rPr lang="en-IN" sz="2000" dirty="0">
                <a:latin typeface="+mn-lt"/>
                <a:cs typeface="Verdana" panose="020B0604030504040204"/>
              </a:rPr>
              <a:t>for</a:t>
            </a:r>
            <a:r>
              <a:rPr lang="en-IN" sz="2000" spc="-4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deployment.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Performed generally in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customer’s(more close </a:t>
            </a:r>
            <a:r>
              <a:rPr lang="en-IN" sz="2000" dirty="0">
                <a:latin typeface="+mn-lt"/>
                <a:cs typeface="Verdana" panose="020B0604030504040204"/>
              </a:rPr>
              <a:t>to the  </a:t>
            </a:r>
            <a:r>
              <a:rPr lang="en-IN" sz="2000" spc="-5" dirty="0">
                <a:latin typeface="+mn-lt"/>
                <a:cs typeface="Verdana" panose="020B0604030504040204"/>
              </a:rPr>
              <a:t>actual)</a:t>
            </a:r>
            <a:r>
              <a:rPr lang="en-IN" sz="2000" spc="-5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environment.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Performed after </a:t>
            </a:r>
            <a:r>
              <a:rPr lang="en-IN" sz="2000" dirty="0">
                <a:latin typeface="+mn-lt"/>
                <a:cs typeface="Verdana" panose="020B0604030504040204"/>
              </a:rPr>
              <a:t>the ST, </a:t>
            </a:r>
            <a:r>
              <a:rPr lang="en-IN" sz="2000" spc="-5" dirty="0">
                <a:latin typeface="+mn-lt"/>
                <a:cs typeface="Verdana" panose="020B0604030504040204"/>
              </a:rPr>
              <a:t>SIT, or in</a:t>
            </a:r>
            <a:r>
              <a:rPr lang="en-IN" sz="2000" spc="-12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parallel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spc="-5" dirty="0" smtClean="0">
              <a:latin typeface="+mn-lt"/>
              <a:cs typeface="Verdana" panose="020B0604030504040204"/>
            </a:endParaRPr>
          </a:p>
          <a:p>
            <a:pPr marL="355600" marR="266065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Helps assure that the Software application meets the  needs of the end users/business or not.</a:t>
            </a:r>
            <a:endParaRPr lang="en-IN" sz="2000" spc="-5" dirty="0">
              <a:latin typeface="+mn-lt"/>
              <a:cs typeface="Verdana" panose="020B0604030504040204"/>
            </a:endParaRPr>
          </a:p>
          <a:p>
            <a:pPr marL="355600" indent="-342900">
              <a:lnSpc>
                <a:spcPct val="15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Helps determine whether to accept a software product.</a:t>
            </a:r>
            <a:endParaRPr lang="en-IN" sz="2000" spc="-5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spc="-5" dirty="0"/>
              <a:t>User Acceptance</a:t>
            </a:r>
            <a:r>
              <a:rPr lang="en-IN" b="0" spc="-65" dirty="0"/>
              <a:t> </a:t>
            </a:r>
            <a:r>
              <a:rPr lang="en-IN" b="0" dirty="0" smtClean="0"/>
              <a:t>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5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Who </a:t>
            </a:r>
            <a:r>
              <a:rPr lang="en-IN" sz="2000" spc="-5" dirty="0">
                <a:latin typeface="+mn-lt"/>
                <a:cs typeface="Verdana" panose="020B0604030504040204"/>
              </a:rPr>
              <a:t>performs Acceptance</a:t>
            </a:r>
            <a:r>
              <a:rPr lang="en-IN" sz="2000" spc="1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Testing?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756285" marR="5080" indent="-287020" algn="just">
              <a:lnSpc>
                <a:spcPct val="150000"/>
              </a:lnSpc>
              <a:spcBef>
                <a:spcPts val="47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Customers/Business </a:t>
            </a:r>
            <a:r>
              <a:rPr lang="en-IN" sz="2000" spc="-5" dirty="0">
                <a:latin typeface="+mn-lt"/>
                <a:cs typeface="Verdana" panose="020B0604030504040204"/>
              </a:rPr>
              <a:t>Users/independent testing team  </a:t>
            </a:r>
            <a:r>
              <a:rPr lang="en-IN" sz="2000" dirty="0">
                <a:latin typeface="+mn-lt"/>
                <a:cs typeface="Verdana" panose="020B0604030504040204"/>
              </a:rPr>
              <a:t>(with </a:t>
            </a:r>
            <a:r>
              <a:rPr lang="en-IN" sz="2000" spc="-5" dirty="0">
                <a:latin typeface="+mn-lt"/>
                <a:cs typeface="Verdana" panose="020B0604030504040204"/>
              </a:rPr>
              <a:t>high business knowledge) </a:t>
            </a:r>
            <a:r>
              <a:rPr lang="en-IN" sz="2000" dirty="0">
                <a:latin typeface="+mn-lt"/>
                <a:cs typeface="Verdana" panose="020B0604030504040204"/>
              </a:rPr>
              <a:t>which </a:t>
            </a:r>
            <a:r>
              <a:rPr lang="en-IN" sz="2000" spc="-5" dirty="0">
                <a:latin typeface="+mn-lt"/>
                <a:cs typeface="Verdana" panose="020B0604030504040204"/>
              </a:rPr>
              <a:t>is identified </a:t>
            </a:r>
            <a:r>
              <a:rPr lang="en-IN" sz="2000" dirty="0">
                <a:latin typeface="+mn-lt"/>
                <a:cs typeface="Verdana" panose="020B0604030504040204"/>
              </a:rPr>
              <a:t>to  </a:t>
            </a:r>
            <a:r>
              <a:rPr lang="en-IN" sz="2000" spc="-5" dirty="0">
                <a:latin typeface="+mn-lt"/>
                <a:cs typeface="Verdana" panose="020B0604030504040204"/>
              </a:rPr>
              <a:t>augment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customer’s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requirements.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50000"/>
              </a:lnSpc>
              <a:spcBef>
                <a:spcPts val="116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artefacts </a:t>
            </a:r>
            <a:r>
              <a:rPr lang="en-IN" sz="2000" spc="-5" dirty="0">
                <a:latin typeface="+mn-lt"/>
                <a:cs typeface="Verdana" panose="020B0604030504040204"/>
              </a:rPr>
              <a:t>created</a:t>
            </a:r>
            <a:r>
              <a:rPr lang="en-IN" sz="2000" spc="-2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are: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7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Acceptance </a:t>
            </a:r>
            <a:r>
              <a:rPr lang="en-IN" sz="2000" spc="-5" dirty="0">
                <a:latin typeface="+mn-lt"/>
                <a:cs typeface="Verdana" panose="020B0604030504040204"/>
              </a:rPr>
              <a:t>Test</a:t>
            </a:r>
            <a:r>
              <a:rPr lang="en-IN" sz="2000" spc="19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cases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Acceptance </a:t>
            </a:r>
            <a:r>
              <a:rPr lang="en-IN" sz="2000" spc="-5" dirty="0">
                <a:latin typeface="+mn-lt"/>
                <a:cs typeface="Verdana" panose="020B0604030504040204"/>
              </a:rPr>
              <a:t>Test</a:t>
            </a:r>
            <a:r>
              <a:rPr lang="en-IN" sz="2000" spc="1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logs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469900">
              <a:lnSpc>
                <a:spcPct val="15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Acceptance </a:t>
            </a:r>
            <a:r>
              <a:rPr lang="en-IN" sz="2000" spc="-5" dirty="0">
                <a:latin typeface="+mn-lt"/>
                <a:cs typeface="Verdana" panose="020B0604030504040204"/>
              </a:rPr>
              <a:t>Testing defect</a:t>
            </a:r>
            <a:r>
              <a:rPr lang="en-IN" sz="2000" spc="19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report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spc="-5" dirty="0"/>
              <a:t>User Acceptance</a:t>
            </a:r>
            <a:r>
              <a:rPr lang="en-IN" b="0" spc="-65" dirty="0"/>
              <a:t> </a:t>
            </a:r>
            <a:r>
              <a:rPr lang="en-IN" b="0" dirty="0"/>
              <a:t>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It will be performed in two ways</a:t>
            </a:r>
            <a:endParaRPr lang="en-IN" dirty="0" smtClean="0"/>
          </a:p>
          <a:p>
            <a:pPr lvl="1">
              <a:lnSpc>
                <a:spcPct val="150000"/>
              </a:lnSpc>
            </a:pPr>
            <a:r>
              <a:rPr lang="en-IN" dirty="0" smtClean="0"/>
              <a:t>Alpha Testing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 smtClean="0"/>
              <a:t>Beta Testing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User Acceptance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People Who Do The Testing</a:t>
            </a:r>
            <a:endParaRPr lang="en-IN" b="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528638" y="1743075"/>
          <a:ext cx="1062196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FA34B7-F12F-42E4-BA85-9ECF41942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35FA34B7-F12F-42E4-BA85-9ECF419428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9DB786-29F4-4A72-8143-FAB8A15A5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709DB786-29F4-4A72-8143-FAB8A15A5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D4BD68-CD6F-4A4B-AFBB-438ACCDCA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graphicEl>
                                              <a:dgm id="{69D4BD68-CD6F-4A4B-AFBB-438ACCDCA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9DF933-C60A-43B8-9D38-0A8D6DDF74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209DF933-C60A-43B8-9D38-0A8D6DDF74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8FC2C7-2A3C-4410-B6F3-3A5D461718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graphicEl>
                                              <a:dgm id="{868FC2C7-2A3C-4410-B6F3-3A5D461718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0E95D2-B147-4777-90E6-979FA8677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graphicEl>
                                              <a:dgm id="{4E0E95D2-B147-4777-90E6-979FA8677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343785" y="2386330"/>
            <a:ext cx="3621405" cy="454660"/>
          </a:xfrm>
        </p:spPr>
        <p:txBody>
          <a:bodyPr/>
          <a:lstStyle/>
          <a:p>
            <a:r>
              <a:rPr lang="en-IN" sz="2800" dirty="0" smtClean="0"/>
              <a:t>Unit Testing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Integration Testing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System Testing</a:t>
            </a:r>
            <a:endParaRPr lang="en-IN" sz="2800" dirty="0" smtClean="0"/>
          </a:p>
          <a:p>
            <a:endParaRPr lang="en-IN" sz="2800" dirty="0"/>
          </a:p>
          <a:p>
            <a:r>
              <a:rPr lang="en-IN" sz="2800" dirty="0" smtClean="0"/>
              <a:t>User Acceptance Testing</a:t>
            </a:r>
            <a:endParaRPr lang="en-IN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8888" y="1721063"/>
            <a:ext cx="11530840" cy="66502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latin typeface="+mn-lt"/>
              </a:rPr>
              <a:t>1. </a:t>
            </a:r>
            <a:r>
              <a:rPr lang="en-US" sz="2400" dirty="0"/>
              <a:t>Which of these levels of testing is typically done by an independent test team?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Levels Of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624534" y="2692741"/>
            <a:ext cx="3865099" cy="750094"/>
          </a:xfrm>
        </p:spPr>
        <p:txBody>
          <a:bodyPr/>
          <a:lstStyle/>
          <a:p>
            <a:r>
              <a:rPr lang="en-IN" sz="2800" dirty="0"/>
              <a:t>Unit Testing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Integration Testing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System Testing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User Acceptance Testing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8887" y="1721063"/>
            <a:ext cx="10875233" cy="66502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2. </a:t>
            </a:r>
            <a:r>
              <a:rPr lang="en-US" sz="2400" dirty="0"/>
              <a:t>During which of these levels of testing, is the knowledge of programming languages required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Levels Of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180669" y="2528276"/>
            <a:ext cx="3865099" cy="750094"/>
          </a:xfrm>
        </p:spPr>
        <p:txBody>
          <a:bodyPr/>
          <a:lstStyle/>
          <a:p>
            <a:r>
              <a:rPr lang="en-IN" sz="2800" dirty="0"/>
              <a:t>Unit Testing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Integration Testing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System Testing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User Acceptance Testing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3. Which testing is used to check data-flow between the applications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147" y="3278338"/>
            <a:ext cx="9055100" cy="746633"/>
          </a:xfrm>
        </p:spPr>
        <p:txBody>
          <a:bodyPr/>
          <a:lstStyle/>
          <a:p>
            <a:r>
              <a:rPr lang="en-IN" b="0" dirty="0"/>
              <a:t>Levels Of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378789" y="1932011"/>
            <a:ext cx="3865099" cy="750094"/>
          </a:xfrm>
        </p:spPr>
        <p:txBody>
          <a:bodyPr/>
          <a:lstStyle/>
          <a:p>
            <a:r>
              <a:rPr lang="en-IN" sz="3200" dirty="0"/>
              <a:t>Unit Testing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Integration Testing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System Testing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User Acceptance Testing</a:t>
            </a:r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4. In which type of testing client is involved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Levels Of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395934" y="2436836"/>
            <a:ext cx="3865099" cy="750094"/>
          </a:xfrm>
        </p:spPr>
        <p:txBody>
          <a:bodyPr/>
          <a:lstStyle/>
          <a:p>
            <a:r>
              <a:rPr lang="en-IN" sz="2400" dirty="0"/>
              <a:t>Unit Testing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Integration Testing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System Testing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smtClean="0"/>
              <a:t>Alpha Testing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Beta </a:t>
            </a:r>
            <a:r>
              <a:rPr lang="en-IN" sz="2400" dirty="0"/>
              <a:t>Testing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5. Which type of testing is getting conducted in production Environment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Levels Of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marR="508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Software Testing </a:t>
            </a:r>
            <a:r>
              <a:rPr lang="en-IN" sz="2000" dirty="0">
                <a:latin typeface="+mn-lt"/>
                <a:cs typeface="Verdana" panose="020B0604030504040204"/>
              </a:rPr>
              <a:t>is done </a:t>
            </a:r>
            <a:r>
              <a:rPr lang="en-IN" sz="2000" spc="-5" dirty="0">
                <a:latin typeface="+mn-lt"/>
                <a:cs typeface="Verdana" panose="020B0604030504040204"/>
              </a:rPr>
              <a:t>at various stages of  SDLC (comprising varied scope) </a:t>
            </a:r>
            <a:r>
              <a:rPr lang="en-IN" sz="2000" dirty="0">
                <a:latin typeface="+mn-lt"/>
                <a:cs typeface="Verdana" panose="020B0604030504040204"/>
              </a:rPr>
              <a:t>to </a:t>
            </a:r>
            <a:r>
              <a:rPr lang="en-IN" sz="2000" spc="-5" dirty="0">
                <a:latin typeface="+mn-lt"/>
                <a:cs typeface="Verdana" panose="020B0604030504040204"/>
              </a:rPr>
              <a:t>ensure </a:t>
            </a:r>
            <a:r>
              <a:rPr lang="en-IN" sz="2000" dirty="0">
                <a:latin typeface="+mn-lt"/>
                <a:cs typeface="Verdana" panose="020B0604030504040204"/>
              </a:rPr>
              <a:t>that  the </a:t>
            </a:r>
            <a:r>
              <a:rPr lang="en-IN" sz="2000" spc="-5" dirty="0">
                <a:latin typeface="+mn-lt"/>
                <a:cs typeface="Verdana" panose="020B0604030504040204"/>
              </a:rPr>
              <a:t>software/product meets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requirement  specifications at each</a:t>
            </a:r>
            <a:r>
              <a:rPr lang="en-IN" sz="2000" spc="2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stage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spc="-5" dirty="0" smtClean="0">
              <a:latin typeface="+mn-lt"/>
              <a:cs typeface="Verdana" panose="020B0604030504040204"/>
            </a:endParaRPr>
          </a:p>
          <a:p>
            <a:pPr marL="355600" marR="508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IN" sz="2000" dirty="0">
              <a:latin typeface="+mn-lt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Scope of testing at each level </a:t>
            </a:r>
            <a:r>
              <a:rPr lang="en-IN" sz="2000" dirty="0">
                <a:latin typeface="+mn-lt"/>
                <a:cs typeface="Verdana" panose="020B0604030504040204"/>
              </a:rPr>
              <a:t>is</a:t>
            </a:r>
            <a:r>
              <a:rPr lang="en-IN" sz="2000" spc="10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different.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endParaRPr lang="en-IN" sz="2000" spc="-5" dirty="0" smtClean="0">
              <a:latin typeface="+mn-lt"/>
              <a:cs typeface="Verdan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 smtClean="0">
                <a:latin typeface="+mn-lt"/>
                <a:cs typeface="Verdana" panose="020B0604030504040204"/>
              </a:rPr>
              <a:t>Various </a:t>
            </a:r>
            <a:r>
              <a:rPr lang="en-IN" sz="2000" spc="-5" dirty="0">
                <a:latin typeface="+mn-lt"/>
                <a:cs typeface="Verdana" panose="020B0604030504040204"/>
              </a:rPr>
              <a:t>Levels of Testing</a:t>
            </a:r>
            <a:r>
              <a:rPr lang="en-IN" sz="2000" spc="4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are: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7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Unit</a:t>
            </a:r>
            <a:r>
              <a:rPr lang="en-IN" sz="1800" spc="190" dirty="0" smtClean="0">
                <a:latin typeface="+mn-lt"/>
                <a:cs typeface="Verdana" panose="020B0604030504040204"/>
              </a:rPr>
              <a:t> </a:t>
            </a:r>
            <a:r>
              <a:rPr lang="en-IN" sz="1800" spc="-5" dirty="0" smtClean="0">
                <a:latin typeface="+mn-lt"/>
                <a:cs typeface="Verdana" panose="020B0604030504040204"/>
              </a:rPr>
              <a:t>Testing (Component Testing)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Integration</a:t>
            </a:r>
            <a:r>
              <a:rPr lang="en-IN" sz="1800" spc="210" dirty="0" smtClean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Testing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dirty="0" smtClean="0">
                <a:latin typeface="+mn-lt"/>
                <a:cs typeface="Verdana" panose="020B0604030504040204"/>
              </a:rPr>
              <a:t>System</a:t>
            </a:r>
            <a:r>
              <a:rPr lang="en-IN" sz="1800" spc="160" dirty="0" smtClean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Testing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User </a:t>
            </a:r>
            <a:r>
              <a:rPr lang="en-IN" sz="1800" spc="-5" dirty="0">
                <a:latin typeface="+mn-lt"/>
                <a:cs typeface="Verdana" panose="020B0604030504040204"/>
              </a:rPr>
              <a:t>Acceptance</a:t>
            </a:r>
            <a:r>
              <a:rPr lang="en-IN" sz="1800" spc="190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Testing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Levels Of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Unit Testing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Integration Testing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System Testing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User Acceptance Testing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marR="215265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Individual </a:t>
            </a:r>
            <a:r>
              <a:rPr lang="en-IN" sz="2000" dirty="0">
                <a:latin typeface="+mn-lt"/>
                <a:cs typeface="Verdana" panose="020B0604030504040204"/>
              </a:rPr>
              <a:t>units </a:t>
            </a:r>
            <a:r>
              <a:rPr lang="en-IN" sz="2000" spc="-5" dirty="0">
                <a:latin typeface="+mn-lt"/>
                <a:cs typeface="Verdana" panose="020B0604030504040204"/>
              </a:rPr>
              <a:t>of source code are tested to determine </a:t>
            </a:r>
            <a:r>
              <a:rPr lang="en-IN" sz="2000" spc="5" dirty="0">
                <a:latin typeface="+mn-lt"/>
                <a:cs typeface="Verdana" panose="020B0604030504040204"/>
              </a:rPr>
              <a:t>if it  </a:t>
            </a:r>
            <a:r>
              <a:rPr lang="en-IN" sz="2000" spc="-5" dirty="0">
                <a:latin typeface="+mn-lt"/>
                <a:cs typeface="Verdana" panose="020B0604030504040204"/>
              </a:rPr>
              <a:t>conforms to the technical specification</a:t>
            </a:r>
            <a:r>
              <a:rPr lang="en-IN" sz="2000" spc="6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document.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852805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The </a:t>
            </a:r>
            <a:r>
              <a:rPr lang="en-IN" sz="2000" dirty="0">
                <a:latin typeface="+mn-lt"/>
                <a:cs typeface="Verdana" panose="020B0604030504040204"/>
              </a:rPr>
              <a:t>smallest unit </a:t>
            </a:r>
            <a:r>
              <a:rPr lang="en-IN" sz="2000" spc="-5" dirty="0">
                <a:latin typeface="+mn-lt"/>
                <a:cs typeface="Verdana" panose="020B0604030504040204"/>
              </a:rPr>
              <a:t>of code </a:t>
            </a:r>
            <a:r>
              <a:rPr lang="en-IN" sz="2000" spc="5" dirty="0">
                <a:latin typeface="+mn-lt"/>
                <a:cs typeface="Verdana" panose="020B0604030504040204"/>
              </a:rPr>
              <a:t>will </a:t>
            </a:r>
            <a:r>
              <a:rPr lang="en-IN" sz="2000" spc="-5" dirty="0">
                <a:latin typeface="+mn-lt"/>
                <a:cs typeface="Verdana" panose="020B0604030504040204"/>
              </a:rPr>
              <a:t>be tested. For instance,  </a:t>
            </a:r>
            <a:r>
              <a:rPr lang="en-IN" sz="2000" dirty="0">
                <a:latin typeface="+mn-lt"/>
                <a:cs typeface="Verdana" panose="020B0604030504040204"/>
              </a:rPr>
              <a:t>individual </a:t>
            </a:r>
            <a:r>
              <a:rPr lang="en-IN" sz="2000" spc="-5" dirty="0">
                <a:latin typeface="+mn-lt"/>
                <a:cs typeface="Verdana" panose="020B0604030504040204"/>
              </a:rPr>
              <a:t>program, function stored</a:t>
            </a:r>
            <a:r>
              <a:rPr lang="en-IN" sz="2000" spc="-6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procedure.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72898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In object-oriented programming, the </a:t>
            </a:r>
            <a:r>
              <a:rPr lang="en-IN" sz="2000" dirty="0">
                <a:latin typeface="+mn-lt"/>
                <a:cs typeface="Verdana" panose="020B0604030504040204"/>
              </a:rPr>
              <a:t>smallest unit </a:t>
            </a:r>
            <a:r>
              <a:rPr lang="en-IN" sz="2000" spc="5" dirty="0">
                <a:latin typeface="+mn-lt"/>
                <a:cs typeface="Verdana" panose="020B0604030504040204"/>
              </a:rPr>
              <a:t>is </a:t>
            </a:r>
            <a:r>
              <a:rPr lang="en-IN" sz="2000" dirty="0">
                <a:latin typeface="+mn-lt"/>
                <a:cs typeface="Verdana" panose="020B0604030504040204"/>
              </a:rPr>
              <a:t>a  </a:t>
            </a:r>
            <a:r>
              <a:rPr lang="en-IN" sz="2000" spc="-5" dirty="0">
                <a:latin typeface="+mn-lt"/>
                <a:cs typeface="Verdana" panose="020B0604030504040204"/>
              </a:rPr>
              <a:t>method, </a:t>
            </a:r>
            <a:r>
              <a:rPr lang="en-IN" sz="2000" dirty="0">
                <a:latin typeface="+mn-lt"/>
                <a:cs typeface="Verdana" panose="020B0604030504040204"/>
              </a:rPr>
              <a:t>which </a:t>
            </a:r>
            <a:r>
              <a:rPr lang="en-IN" sz="2000" spc="-5" dirty="0">
                <a:latin typeface="+mn-lt"/>
                <a:cs typeface="Verdana" panose="020B0604030504040204"/>
              </a:rPr>
              <a:t>belongs to </a:t>
            </a:r>
            <a:r>
              <a:rPr lang="en-IN" sz="2000" spc="-10" dirty="0">
                <a:latin typeface="+mn-lt"/>
                <a:cs typeface="Verdana" panose="020B0604030504040204"/>
              </a:rPr>
              <a:t>base/super </a:t>
            </a:r>
            <a:r>
              <a:rPr lang="en-IN" sz="2000" spc="-5" dirty="0">
                <a:latin typeface="+mn-lt"/>
                <a:cs typeface="Verdana" panose="020B0604030504040204"/>
              </a:rPr>
              <a:t>class/abstract  class/derived </a:t>
            </a:r>
            <a:r>
              <a:rPr lang="en-IN" sz="2000" dirty="0">
                <a:latin typeface="+mn-lt"/>
                <a:cs typeface="Verdana" panose="020B0604030504040204"/>
              </a:rPr>
              <a:t>child</a:t>
            </a:r>
            <a:r>
              <a:rPr lang="en-IN" sz="2000" spc="-2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class.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15621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The </a:t>
            </a:r>
            <a:r>
              <a:rPr lang="en-IN" sz="2000" dirty="0">
                <a:latin typeface="+mn-lt"/>
                <a:cs typeface="Verdana" panose="020B0604030504040204"/>
              </a:rPr>
              <a:t>field </a:t>
            </a:r>
            <a:r>
              <a:rPr lang="en-IN" sz="2000" spc="-5" dirty="0">
                <a:latin typeface="+mn-lt"/>
                <a:cs typeface="Verdana" panose="020B0604030504040204"/>
              </a:rPr>
              <a:t>validations, presence of menu controls </a:t>
            </a:r>
            <a:r>
              <a:rPr lang="en-IN" sz="2000" dirty="0">
                <a:latin typeface="+mn-lt"/>
                <a:cs typeface="Verdana" panose="020B0604030504040204"/>
              </a:rPr>
              <a:t>&amp; layout </a:t>
            </a:r>
            <a:r>
              <a:rPr lang="en-IN" sz="2000" spc="-5" dirty="0">
                <a:latin typeface="+mn-lt"/>
                <a:cs typeface="Verdana" panose="020B0604030504040204"/>
              </a:rPr>
              <a:t>of  the </a:t>
            </a:r>
            <a:r>
              <a:rPr lang="en-IN" sz="2000" spc="-10" dirty="0">
                <a:latin typeface="+mn-lt"/>
                <a:cs typeface="Verdana" panose="020B0604030504040204"/>
              </a:rPr>
              <a:t>page </a:t>
            </a:r>
            <a:r>
              <a:rPr lang="en-IN" sz="2000" spc="-5" dirty="0">
                <a:latin typeface="+mn-lt"/>
                <a:cs typeface="Verdana" panose="020B0604030504040204"/>
              </a:rPr>
              <a:t>are tested </a:t>
            </a:r>
            <a:r>
              <a:rPr lang="en-IN" sz="2000" dirty="0">
                <a:latin typeface="+mn-lt"/>
                <a:cs typeface="Verdana" panose="020B0604030504040204"/>
              </a:rPr>
              <a:t>with </a:t>
            </a:r>
            <a:r>
              <a:rPr lang="en-IN" sz="2000" spc="-5" dirty="0">
                <a:latin typeface="+mn-lt"/>
                <a:cs typeface="Verdana" panose="020B0604030504040204"/>
              </a:rPr>
              <a:t>different inputs after coding /UI  Design.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Code </a:t>
            </a:r>
            <a:r>
              <a:rPr lang="en-IN" sz="2000" spc="5" dirty="0">
                <a:latin typeface="+mn-lt"/>
                <a:cs typeface="Verdana" panose="020B0604030504040204"/>
              </a:rPr>
              <a:t>is </a:t>
            </a:r>
            <a:r>
              <a:rPr lang="en-IN" sz="2000" spc="-5" dirty="0">
                <a:latin typeface="+mn-lt"/>
                <a:cs typeface="Verdana" panose="020B0604030504040204"/>
              </a:rPr>
              <a:t>executed </a:t>
            </a:r>
            <a:r>
              <a:rPr lang="en-IN" sz="2000" dirty="0">
                <a:latin typeface="+mn-lt"/>
                <a:cs typeface="Verdana" panose="020B0604030504040204"/>
              </a:rPr>
              <a:t>&amp; </a:t>
            </a:r>
            <a:r>
              <a:rPr lang="en-IN" sz="2000" spc="-5" dirty="0">
                <a:latin typeface="+mn-lt"/>
                <a:cs typeface="Verdana" panose="020B0604030504040204"/>
              </a:rPr>
              <a:t>tested to ensure that each </a:t>
            </a:r>
            <a:r>
              <a:rPr lang="en-IN" sz="2000" spc="5" dirty="0">
                <a:latin typeface="+mn-lt"/>
                <a:cs typeface="Verdana" panose="020B0604030504040204"/>
              </a:rPr>
              <a:t>line </a:t>
            </a:r>
            <a:r>
              <a:rPr lang="en-IN" sz="2000" spc="-5" dirty="0">
                <a:latin typeface="+mn-lt"/>
                <a:cs typeface="Verdana" panose="020B0604030504040204"/>
              </a:rPr>
              <a:t>of code </a:t>
            </a:r>
            <a:r>
              <a:rPr lang="en-IN" sz="2000" spc="5" dirty="0">
                <a:latin typeface="+mn-lt"/>
                <a:cs typeface="Verdana" panose="020B0604030504040204"/>
              </a:rPr>
              <a:t>is  </a:t>
            </a:r>
            <a:r>
              <a:rPr lang="en-IN" sz="2000" spc="-5" dirty="0">
                <a:latin typeface="+mn-lt"/>
                <a:cs typeface="Verdana" panose="020B0604030504040204"/>
              </a:rPr>
              <a:t>run for the required </a:t>
            </a:r>
            <a:r>
              <a:rPr lang="en-IN" sz="2000" dirty="0">
                <a:latin typeface="+mn-lt"/>
                <a:cs typeface="Verdana" panose="020B0604030504040204"/>
              </a:rPr>
              <a:t>unit </a:t>
            </a:r>
            <a:r>
              <a:rPr lang="en-IN" sz="2000" spc="-5" dirty="0">
                <a:latin typeface="+mn-lt"/>
                <a:cs typeface="Verdana" panose="020B0604030504040204"/>
              </a:rPr>
              <a:t>test</a:t>
            </a:r>
            <a:r>
              <a:rPr lang="en-IN" sz="2000" spc="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cases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Unit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Lowest level of</a:t>
            </a:r>
            <a:r>
              <a:rPr lang="en-IN" sz="2000" spc="-5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testing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Part of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construction </a:t>
            </a:r>
            <a:r>
              <a:rPr lang="en-IN" sz="2000" dirty="0">
                <a:latin typeface="+mn-lt"/>
                <a:cs typeface="Verdana" panose="020B0604030504040204"/>
              </a:rPr>
              <a:t>phase </a:t>
            </a:r>
            <a:r>
              <a:rPr lang="en-IN" sz="2000" spc="-5" dirty="0">
                <a:latin typeface="+mn-lt"/>
                <a:cs typeface="Verdana" panose="020B0604030504040204"/>
              </a:rPr>
              <a:t>of </a:t>
            </a:r>
            <a:r>
              <a:rPr lang="en-IN" sz="2000" dirty="0">
                <a:latin typeface="+mn-lt"/>
                <a:cs typeface="Verdana" panose="020B0604030504040204"/>
              </a:rPr>
              <a:t>the</a:t>
            </a:r>
            <a:r>
              <a:rPr lang="en-IN" sz="2000" spc="-135" dirty="0">
                <a:latin typeface="+mn-lt"/>
                <a:cs typeface="Verdana" panose="020B0604030504040204"/>
              </a:rPr>
              <a:t> </a:t>
            </a:r>
            <a:r>
              <a:rPr lang="en-IN" sz="2000" dirty="0">
                <a:latin typeface="+mn-lt"/>
                <a:cs typeface="Verdana" panose="020B0604030504040204"/>
              </a:rPr>
              <a:t>SDLC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Done once </a:t>
            </a:r>
            <a:r>
              <a:rPr lang="en-IN" sz="2000" spc="-5" dirty="0">
                <a:latin typeface="+mn-lt"/>
                <a:cs typeface="Verdana" panose="020B0604030504040204"/>
              </a:rPr>
              <a:t>coding </a:t>
            </a:r>
            <a:r>
              <a:rPr lang="en-IN" sz="2000" dirty="0">
                <a:latin typeface="+mn-lt"/>
                <a:cs typeface="Verdana" panose="020B0604030504040204"/>
              </a:rPr>
              <a:t>for the </a:t>
            </a:r>
            <a:r>
              <a:rPr lang="en-IN" sz="2000" spc="-5" dirty="0">
                <a:latin typeface="+mn-lt"/>
                <a:cs typeface="Verdana" panose="020B0604030504040204"/>
              </a:rPr>
              <a:t>unit or program is</a:t>
            </a:r>
            <a:r>
              <a:rPr lang="en-IN" sz="2000" spc="-12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completed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Generally performed </a:t>
            </a:r>
            <a:r>
              <a:rPr lang="en-IN" sz="2000" dirty="0">
                <a:latin typeface="+mn-lt"/>
                <a:cs typeface="Verdana" panose="020B0604030504040204"/>
              </a:rPr>
              <a:t>using </a:t>
            </a:r>
            <a:r>
              <a:rPr lang="en-IN" sz="2000" spc="-5" dirty="0">
                <a:latin typeface="+mn-lt"/>
                <a:cs typeface="Verdana" panose="020B0604030504040204"/>
              </a:rPr>
              <a:t>White Box</a:t>
            </a:r>
            <a:r>
              <a:rPr lang="en-IN" sz="2000" spc="-4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Testing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Unit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Who </a:t>
            </a:r>
            <a:r>
              <a:rPr lang="en-IN" sz="2000" spc="-5" dirty="0">
                <a:latin typeface="+mn-lt"/>
                <a:cs typeface="Verdana" panose="020B0604030504040204"/>
              </a:rPr>
              <a:t>performs</a:t>
            </a:r>
            <a:r>
              <a:rPr lang="en-IN" sz="2000" spc="-10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it?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</a:pPr>
            <a:r>
              <a:rPr lang="en-IN" sz="2000" spc="-5" dirty="0" smtClean="0">
                <a:latin typeface="+mn-lt"/>
                <a:cs typeface="Verdana" panose="020B0604030504040204"/>
              </a:rPr>
              <a:t>Unit </a:t>
            </a:r>
            <a:r>
              <a:rPr lang="en-IN" sz="2000" spc="-5" dirty="0">
                <a:latin typeface="+mn-lt"/>
                <a:cs typeface="Verdana" panose="020B0604030504040204"/>
              </a:rPr>
              <a:t>Testing is generally performed </a:t>
            </a:r>
            <a:r>
              <a:rPr lang="en-IN" sz="2000" dirty="0">
                <a:latin typeface="+mn-lt"/>
                <a:cs typeface="Verdana" panose="020B0604030504040204"/>
              </a:rPr>
              <a:t>by software  </a:t>
            </a:r>
            <a:r>
              <a:rPr lang="en-IN" sz="2000" spc="-5" dirty="0">
                <a:latin typeface="+mn-lt"/>
                <a:cs typeface="Verdana" panose="020B0604030504040204"/>
              </a:rPr>
              <a:t>developers themselves or their</a:t>
            </a:r>
            <a:r>
              <a:rPr lang="en-IN" sz="2000" spc="-7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peers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Test 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Artefacts </a:t>
            </a:r>
            <a:r>
              <a:rPr lang="en-IN" sz="2000" spc="-5" dirty="0">
                <a:latin typeface="+mn-lt"/>
                <a:cs typeface="Verdana" panose="020B0604030504040204"/>
              </a:rPr>
              <a:t>created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are:</a:t>
            </a:r>
            <a:endParaRPr lang="en-IN" sz="20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Unit </a:t>
            </a:r>
            <a:r>
              <a:rPr lang="en-IN" sz="1800" spc="-5" dirty="0">
                <a:latin typeface="+mn-lt"/>
                <a:cs typeface="Verdana" panose="020B0604030504040204"/>
              </a:rPr>
              <a:t>Test </a:t>
            </a:r>
            <a:r>
              <a:rPr lang="en-IN" sz="1800" dirty="0">
                <a:latin typeface="+mn-lt"/>
                <a:cs typeface="Verdana" panose="020B0604030504040204"/>
              </a:rPr>
              <a:t>case</a:t>
            </a:r>
            <a:r>
              <a:rPr lang="en-IN" sz="1800" spc="200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documents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Unit </a:t>
            </a:r>
            <a:r>
              <a:rPr lang="en-IN" sz="1800" spc="-5" dirty="0">
                <a:latin typeface="+mn-lt"/>
                <a:cs typeface="Verdana" panose="020B0604030504040204"/>
              </a:rPr>
              <a:t>Test</a:t>
            </a:r>
            <a:r>
              <a:rPr lang="en-IN" sz="1800" spc="18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>
                <a:latin typeface="+mn-lt"/>
                <a:cs typeface="Verdana" panose="020B0604030504040204"/>
              </a:rPr>
              <a:t>Logs</a:t>
            </a:r>
            <a:endParaRPr lang="en-IN" sz="1800" dirty="0">
              <a:latin typeface="+mn-lt"/>
              <a:cs typeface="Verdana" panose="020B0604030504040204"/>
            </a:endParaRPr>
          </a:p>
          <a:p>
            <a:pPr marL="698500" lvl="1">
              <a:lnSpc>
                <a:spcPct val="100000"/>
              </a:lnSpc>
              <a:spcBef>
                <a:spcPts val="480"/>
              </a:spcBef>
            </a:pPr>
            <a:r>
              <a:rPr lang="en-IN" sz="1800" spc="-5" dirty="0" smtClean="0">
                <a:latin typeface="+mn-lt"/>
                <a:cs typeface="Verdana" panose="020B0604030504040204"/>
              </a:rPr>
              <a:t>Unit </a:t>
            </a:r>
            <a:r>
              <a:rPr lang="en-IN" sz="1800" spc="-5" dirty="0">
                <a:latin typeface="+mn-lt"/>
                <a:cs typeface="Verdana" panose="020B0604030504040204"/>
              </a:rPr>
              <a:t>Testing Defect</a:t>
            </a:r>
            <a:r>
              <a:rPr lang="en-IN" sz="1800" spc="185" dirty="0">
                <a:latin typeface="+mn-lt"/>
                <a:cs typeface="Verdana" panose="020B0604030504040204"/>
              </a:rPr>
              <a:t> </a:t>
            </a:r>
            <a:r>
              <a:rPr lang="en-IN" sz="1800" spc="-5" dirty="0" smtClean="0">
                <a:latin typeface="+mn-lt"/>
                <a:cs typeface="Verdana" panose="020B0604030504040204"/>
              </a:rPr>
              <a:t>report</a:t>
            </a:r>
            <a:endParaRPr lang="en-IN" sz="1800" spc="-5" dirty="0" smtClean="0">
              <a:latin typeface="+mn-lt"/>
              <a:cs typeface="Verdana" panose="020B0604030504040204"/>
            </a:endParaRPr>
          </a:p>
          <a:p>
            <a:pPr marL="12700" indent="0">
              <a:lnSpc>
                <a:spcPct val="100000"/>
              </a:lnSpc>
              <a:spcBef>
                <a:spcPts val="480"/>
              </a:spcBef>
              <a:buNone/>
            </a:pPr>
            <a:endParaRPr lang="en-IN" sz="2000" spc="-5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Unit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Entry Criteria :</a:t>
            </a:r>
            <a:endParaRPr lang="en-US" sz="2000" dirty="0"/>
          </a:p>
          <a:p>
            <a:pPr lvl="1"/>
            <a:r>
              <a:rPr lang="en-US" sz="2000" dirty="0"/>
              <a:t>Unit Test Plan is baseline</a:t>
            </a:r>
            <a:endParaRPr lang="en-US" sz="2000" dirty="0"/>
          </a:p>
          <a:p>
            <a:pPr lvl="1"/>
            <a:r>
              <a:rPr lang="en-US" sz="2000" dirty="0"/>
              <a:t>Coding is completed</a:t>
            </a:r>
            <a:endParaRPr lang="en-US" sz="2000" dirty="0"/>
          </a:p>
          <a:p>
            <a:pPr lvl="1"/>
            <a:r>
              <a:rPr lang="en-US" sz="2000" dirty="0"/>
              <a:t>Code is reviewed and baseline (optional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Exit Criteria :</a:t>
            </a:r>
            <a:endParaRPr lang="en-US" sz="2000" dirty="0"/>
          </a:p>
          <a:p>
            <a:pPr lvl="1"/>
            <a:r>
              <a:rPr lang="en-US" sz="2000" dirty="0"/>
              <a:t>100% statement coverage</a:t>
            </a:r>
            <a:endParaRPr lang="en-US" sz="2000" dirty="0"/>
          </a:p>
          <a:p>
            <a:pPr lvl="1"/>
            <a:r>
              <a:rPr lang="en-US" sz="2000" dirty="0"/>
              <a:t>Acceptable (predetermined) levels of code coverage obtained</a:t>
            </a:r>
            <a:endParaRPr lang="en-US" sz="2000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Unit Testing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dirty="0" smtClean="0"/>
              <a:t>Integration testing is done to check the dataflow between the modules(components or units) or between the systems.</a:t>
            </a:r>
            <a:endParaRPr lang="en-IN" sz="2000" dirty="0" smtClean="0"/>
          </a:p>
          <a:p>
            <a:endParaRPr lang="en-IN" dirty="0"/>
          </a:p>
          <a:p>
            <a:r>
              <a:rPr lang="en-IN" sz="2000" dirty="0" smtClean="0"/>
              <a:t>Integration testing is categorized into two:</a:t>
            </a:r>
            <a:endParaRPr lang="en-IN" sz="2000" dirty="0" smtClean="0"/>
          </a:p>
          <a:p>
            <a:pPr lvl="1"/>
            <a:r>
              <a:rPr lang="en-IN" sz="2000" dirty="0" smtClean="0"/>
              <a:t>Unit Integration Testing</a:t>
            </a:r>
            <a:endParaRPr lang="en-IN" sz="2000" dirty="0" smtClean="0"/>
          </a:p>
          <a:p>
            <a:pPr lvl="1"/>
            <a:r>
              <a:rPr lang="en-IN" sz="2000" dirty="0" smtClean="0"/>
              <a:t>System Integration Testing</a:t>
            </a:r>
            <a:endParaRPr lang="en-IN" sz="2000" dirty="0" smtClean="0"/>
          </a:p>
          <a:p>
            <a:pPr lvl="1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Integration Testing</a:t>
            </a:r>
            <a:endParaRPr lang="en-IN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53" y="2884869"/>
            <a:ext cx="5563675" cy="3429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5600" marR="508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individual </a:t>
            </a:r>
            <a:r>
              <a:rPr lang="en-IN" sz="2000" dirty="0">
                <a:latin typeface="+mn-lt"/>
                <a:cs typeface="Verdana" panose="020B0604030504040204"/>
              </a:rPr>
              <a:t>software </a:t>
            </a:r>
            <a:r>
              <a:rPr lang="en-IN" sz="2000" spc="-5" dirty="0">
                <a:latin typeface="+mn-lt"/>
                <a:cs typeface="Verdana" panose="020B0604030504040204"/>
              </a:rPr>
              <a:t>modules/pages are integrated  </a:t>
            </a:r>
            <a:r>
              <a:rPr lang="en-IN" sz="2000" dirty="0">
                <a:latin typeface="+mn-lt"/>
                <a:cs typeface="Verdana" panose="020B0604030504040204"/>
              </a:rPr>
              <a:t>and </a:t>
            </a:r>
            <a:r>
              <a:rPr lang="en-IN" sz="2000" spc="-5" dirty="0">
                <a:latin typeface="+mn-lt"/>
                <a:cs typeface="Verdana" panose="020B0604030504040204"/>
              </a:rPr>
              <a:t>tested </a:t>
            </a:r>
            <a:r>
              <a:rPr lang="en-IN" sz="2000" dirty="0">
                <a:latin typeface="+mn-lt"/>
                <a:cs typeface="Verdana" panose="020B0604030504040204"/>
              </a:rPr>
              <a:t>for </a:t>
            </a:r>
            <a:r>
              <a:rPr lang="en-IN" sz="2000" spc="-5" dirty="0">
                <a:latin typeface="+mn-lt"/>
                <a:cs typeface="Verdana" panose="020B0604030504040204"/>
              </a:rPr>
              <a:t>their functionalities as </a:t>
            </a:r>
            <a:r>
              <a:rPr lang="en-IN" sz="2000" dirty="0">
                <a:latin typeface="+mn-lt"/>
                <a:cs typeface="Verdana" panose="020B0604030504040204"/>
              </a:rPr>
              <a:t>one </a:t>
            </a:r>
            <a:r>
              <a:rPr lang="en-IN" sz="2000" spc="-5" dirty="0">
                <a:latin typeface="+mn-lt"/>
                <a:cs typeface="Verdana" panose="020B0604030504040204"/>
              </a:rPr>
              <a:t>single</a:t>
            </a:r>
            <a:r>
              <a:rPr lang="en-IN" sz="2000" spc="-7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unit.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121285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Ensures that the </a:t>
            </a:r>
            <a:r>
              <a:rPr lang="en-IN" sz="2000" spc="-5" dirty="0">
                <a:latin typeface="+mn-lt"/>
                <a:cs typeface="Verdana" panose="020B0604030504040204"/>
              </a:rPr>
              <a:t>individual </a:t>
            </a:r>
            <a:r>
              <a:rPr lang="en-IN" sz="2000" dirty="0">
                <a:latin typeface="+mn-lt"/>
                <a:cs typeface="Verdana" panose="020B0604030504040204"/>
              </a:rPr>
              <a:t>units work </a:t>
            </a:r>
            <a:r>
              <a:rPr lang="en-IN" sz="2000" spc="-5" dirty="0">
                <a:latin typeface="+mn-lt"/>
                <a:cs typeface="Verdana" panose="020B0604030504040204"/>
              </a:rPr>
              <a:t>together as </a:t>
            </a:r>
            <a:r>
              <a:rPr lang="en-IN" sz="2000" dirty="0">
                <a:latin typeface="+mn-lt"/>
                <a:cs typeface="Verdana" panose="020B0604030504040204"/>
              </a:rPr>
              <a:t>a  </a:t>
            </a:r>
            <a:r>
              <a:rPr lang="en-IN" sz="2000" spc="-5" dirty="0">
                <a:latin typeface="+mn-lt"/>
                <a:cs typeface="Verdana" panose="020B0604030504040204"/>
              </a:rPr>
              <a:t>whole </a:t>
            </a:r>
            <a:r>
              <a:rPr lang="en-IN" sz="2000" dirty="0">
                <a:latin typeface="+mn-lt"/>
                <a:cs typeface="Verdana" panose="020B0604030504040204"/>
              </a:rPr>
              <a:t>and the </a:t>
            </a:r>
            <a:r>
              <a:rPr lang="en-IN" sz="2000" spc="-5" dirty="0">
                <a:latin typeface="+mn-lt"/>
                <a:cs typeface="Verdana" panose="020B0604030504040204"/>
              </a:rPr>
              <a:t>data flows </a:t>
            </a:r>
            <a:r>
              <a:rPr lang="en-IN" sz="2000" dirty="0">
                <a:latin typeface="+mn-lt"/>
                <a:cs typeface="Verdana" panose="020B0604030504040204"/>
              </a:rPr>
              <a:t>(back and forth) </a:t>
            </a:r>
            <a:r>
              <a:rPr lang="en-IN" sz="2000" spc="-5" dirty="0">
                <a:latin typeface="+mn-lt"/>
                <a:cs typeface="Verdana" panose="020B0604030504040204"/>
              </a:rPr>
              <a:t>across</a:t>
            </a:r>
            <a:r>
              <a:rPr lang="en-IN" sz="2000" spc="-135" dirty="0">
                <a:latin typeface="+mn-lt"/>
                <a:cs typeface="Verdana" panose="020B0604030504040204"/>
              </a:rPr>
              <a:t> </a:t>
            </a:r>
            <a:r>
              <a:rPr lang="en-IN" sz="2000" dirty="0">
                <a:latin typeface="+mn-lt"/>
                <a:cs typeface="Verdana" panose="020B0604030504040204"/>
              </a:rPr>
              <a:t>the  units </a:t>
            </a:r>
            <a:r>
              <a:rPr lang="en-IN" sz="2000" spc="-5" dirty="0">
                <a:latin typeface="+mn-lt"/>
                <a:cs typeface="Verdana" panose="020B0604030504040204"/>
              </a:rPr>
              <a:t>as per </a:t>
            </a:r>
            <a:r>
              <a:rPr lang="en-IN" sz="2000" dirty="0">
                <a:latin typeface="+mn-lt"/>
                <a:cs typeface="Verdana" panose="020B0604030504040204"/>
              </a:rPr>
              <a:t>the </a:t>
            </a:r>
            <a:r>
              <a:rPr lang="en-IN" sz="2000" spc="-5" dirty="0">
                <a:latin typeface="+mn-lt"/>
                <a:cs typeface="Verdana" panose="020B0604030504040204"/>
              </a:rPr>
              <a:t>requirement</a:t>
            </a:r>
            <a:r>
              <a:rPr lang="en-IN" sz="2000" spc="-11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specification.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770255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Done </a:t>
            </a:r>
            <a:r>
              <a:rPr lang="en-IN" sz="2000" spc="-5" dirty="0">
                <a:latin typeface="+mn-lt"/>
                <a:cs typeface="Verdana" panose="020B0604030504040204"/>
              </a:rPr>
              <a:t>after </a:t>
            </a:r>
            <a:r>
              <a:rPr lang="en-IN" sz="2000" dirty="0">
                <a:latin typeface="+mn-lt"/>
                <a:cs typeface="Verdana" panose="020B0604030504040204"/>
              </a:rPr>
              <a:t>two </a:t>
            </a:r>
            <a:r>
              <a:rPr lang="en-IN" sz="2000" spc="-5" dirty="0">
                <a:latin typeface="+mn-lt"/>
                <a:cs typeface="Verdana" panose="020B0604030504040204"/>
              </a:rPr>
              <a:t>or more programs or application  components </a:t>
            </a:r>
            <a:r>
              <a:rPr lang="en-IN" sz="2000" dirty="0">
                <a:latin typeface="+mn-lt"/>
                <a:cs typeface="Verdana" panose="020B0604030504040204"/>
              </a:rPr>
              <a:t>have </a:t>
            </a:r>
            <a:r>
              <a:rPr lang="en-IN" sz="2000" spc="-5" dirty="0">
                <a:latin typeface="+mn-lt"/>
                <a:cs typeface="Verdana" panose="020B0604030504040204"/>
              </a:rPr>
              <a:t>been successfully unit</a:t>
            </a:r>
            <a:r>
              <a:rPr lang="en-IN" sz="2000" spc="-7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tested.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marR="4191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dirty="0">
                <a:latin typeface="+mn-lt"/>
                <a:cs typeface="Verdana" panose="020B0604030504040204"/>
              </a:rPr>
              <a:t>Any </a:t>
            </a:r>
            <a:r>
              <a:rPr lang="en-IN" sz="2000" spc="-5" dirty="0">
                <a:latin typeface="+mn-lt"/>
                <a:cs typeface="Verdana" panose="020B0604030504040204"/>
              </a:rPr>
              <a:t>black box, </a:t>
            </a:r>
            <a:r>
              <a:rPr lang="en-IN" sz="2000" dirty="0">
                <a:latin typeface="+mn-lt"/>
                <a:cs typeface="Verdana" panose="020B0604030504040204"/>
              </a:rPr>
              <a:t>white </a:t>
            </a:r>
            <a:r>
              <a:rPr lang="en-IN" sz="2000" spc="-5" dirty="0">
                <a:latin typeface="+mn-lt"/>
                <a:cs typeface="Verdana" panose="020B0604030504040204"/>
              </a:rPr>
              <a:t>box testing methodology </a:t>
            </a:r>
            <a:r>
              <a:rPr lang="en-IN" sz="2000" dirty="0">
                <a:latin typeface="+mn-lt"/>
                <a:cs typeface="Verdana" panose="020B0604030504040204"/>
              </a:rPr>
              <a:t>can be  </a:t>
            </a:r>
            <a:r>
              <a:rPr lang="en-IN" sz="2000" spc="-5" dirty="0">
                <a:latin typeface="+mn-lt"/>
                <a:cs typeface="Verdana" panose="020B0604030504040204"/>
              </a:rPr>
              <a:t>used </a:t>
            </a:r>
            <a:r>
              <a:rPr lang="en-IN" sz="2000" dirty="0">
                <a:latin typeface="+mn-lt"/>
                <a:cs typeface="Verdana" panose="020B0604030504040204"/>
              </a:rPr>
              <a:t>to</a:t>
            </a:r>
            <a:r>
              <a:rPr lang="en-IN" sz="2000" spc="-85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test.</a:t>
            </a:r>
            <a:endParaRPr lang="en-IN" sz="2000" dirty="0">
              <a:latin typeface="+mn-lt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 panose="05000000000000000000"/>
              <a:buChar char=""/>
            </a:pPr>
            <a:endParaRPr lang="en-IN" sz="2000" dirty="0">
              <a:latin typeface="+mn-lt"/>
              <a:cs typeface="Times New Roman" panose="02020803070505020304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lang="en-IN" sz="2000" spc="-5" dirty="0">
                <a:latin typeface="+mn-lt"/>
                <a:cs typeface="Verdana" panose="020B0604030504040204"/>
              </a:rPr>
              <a:t>Also referred </a:t>
            </a:r>
            <a:r>
              <a:rPr lang="en-IN" sz="2000" dirty="0">
                <a:latin typeface="+mn-lt"/>
                <a:cs typeface="Verdana" panose="020B0604030504040204"/>
              </a:rPr>
              <a:t>to </a:t>
            </a:r>
            <a:r>
              <a:rPr lang="en-IN" sz="2000" spc="-5" dirty="0">
                <a:latin typeface="+mn-lt"/>
                <a:cs typeface="Verdana" panose="020B0604030504040204"/>
              </a:rPr>
              <a:t>as Assembly Testing </a:t>
            </a:r>
            <a:r>
              <a:rPr lang="en-IN" sz="2000" dirty="0">
                <a:latin typeface="+mn-lt"/>
                <a:cs typeface="Verdana" panose="020B0604030504040204"/>
              </a:rPr>
              <a:t>and API</a:t>
            </a:r>
            <a:r>
              <a:rPr lang="en-IN" sz="2000" spc="-60" dirty="0">
                <a:latin typeface="+mn-lt"/>
                <a:cs typeface="Verdana" panose="020B0604030504040204"/>
              </a:rPr>
              <a:t> </a:t>
            </a:r>
            <a:r>
              <a:rPr lang="en-IN" sz="2000" spc="-5" dirty="0">
                <a:latin typeface="+mn-lt"/>
                <a:cs typeface="Verdana" panose="020B0604030504040204"/>
              </a:rPr>
              <a:t>Testing</a:t>
            </a:r>
            <a:r>
              <a:rPr lang="en-IN" sz="2000" spc="-5" dirty="0" smtClean="0">
                <a:latin typeface="+mn-lt"/>
                <a:cs typeface="Verdana" panose="020B0604030504040204"/>
              </a:rPr>
              <a:t>.</a:t>
            </a:r>
            <a:endParaRPr lang="en-IN" sz="2000" dirty="0">
              <a:latin typeface="+mn-lt"/>
              <a:cs typeface="Verdana" panose="020B0604030504040204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/>
              <a:t>Unit Integration Testing</a:t>
            </a:r>
            <a:endParaRPr lang="en-IN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Engineering</Template>
  <TotalTime>0</TotalTime>
  <Words>7222</Words>
  <Application>WPS Presentation</Application>
  <PresentationFormat>Widescreen</PresentationFormat>
  <Paragraphs>295</Paragraphs>
  <Slides>30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SimSun</vt:lpstr>
      <vt:lpstr>Wingdings</vt:lpstr>
      <vt:lpstr>Helvetica LT Std Cond Light</vt:lpstr>
      <vt:lpstr>苹方-简</vt:lpstr>
      <vt:lpstr>Helvetica LT Std Cond</vt:lpstr>
      <vt:lpstr>Helvetica LT Std</vt:lpstr>
      <vt:lpstr>Courier New</vt:lpstr>
      <vt:lpstr>Wingdings</vt:lpstr>
      <vt:lpstr>Verdana</vt:lpstr>
      <vt:lpstr>Times New Roman</vt:lpstr>
      <vt:lpstr>微软雅黑</vt:lpstr>
      <vt:lpstr>汉仪旗黑</vt:lpstr>
      <vt:lpstr>Arial Unicode MS</vt:lpstr>
      <vt:lpstr>Calibri</vt:lpstr>
      <vt:lpstr>Helvetica Neue</vt:lpstr>
      <vt:lpstr>宋体-简</vt:lpstr>
      <vt:lpstr>Communications and Dialogues</vt:lpstr>
      <vt:lpstr>Levels Of Testing</vt:lpstr>
      <vt:lpstr>PowerPoint 演示文稿</vt:lpstr>
      <vt:lpstr>Levels Of Testing</vt:lpstr>
      <vt:lpstr>Unit Testing</vt:lpstr>
      <vt:lpstr>Unit Testing</vt:lpstr>
      <vt:lpstr>Unit Testing</vt:lpstr>
      <vt:lpstr>Unit Testing</vt:lpstr>
      <vt:lpstr>Integration Testing</vt:lpstr>
      <vt:lpstr>Unit Integration Testing</vt:lpstr>
      <vt:lpstr>Unit Integration Testing</vt:lpstr>
      <vt:lpstr>Unit Integration Testing - Approaches</vt:lpstr>
      <vt:lpstr>Top-Down &amp; Bottom-Up Approach</vt:lpstr>
      <vt:lpstr>Stubs And Drivers</vt:lpstr>
      <vt:lpstr>Big-Bang &amp; Sandwich Approach</vt:lpstr>
      <vt:lpstr>Unit Integration Testing</vt:lpstr>
      <vt:lpstr>System Testing</vt:lpstr>
      <vt:lpstr>System Testing</vt:lpstr>
      <vt:lpstr>System Integration Testing</vt:lpstr>
      <vt:lpstr>System Integration Testing - Approaches</vt:lpstr>
      <vt:lpstr>System Integration Testing—Methods</vt:lpstr>
      <vt:lpstr>User Acceptance Testing</vt:lpstr>
      <vt:lpstr>User Acceptance Testing</vt:lpstr>
      <vt:lpstr>User Acceptance Testing</vt:lpstr>
      <vt:lpstr>People Who Do The Testing</vt:lpstr>
      <vt:lpstr>Levels Of Testing</vt:lpstr>
      <vt:lpstr>Levels Of Testing</vt:lpstr>
      <vt:lpstr>Levels Of Testing</vt:lpstr>
      <vt:lpstr>Levels Of Testing</vt:lpstr>
      <vt:lpstr>Levels Of Testing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 Of Testing</dc:title>
  <dc:creator>Manzoor Mehadi [MaGE]</dc:creator>
  <cp:lastModifiedBy>administrator</cp:lastModifiedBy>
  <cp:revision>28</cp:revision>
  <dcterms:created xsi:type="dcterms:W3CDTF">2021-10-28T07:25:40Z</dcterms:created>
  <dcterms:modified xsi:type="dcterms:W3CDTF">2021-10-28T07:25:40Z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