
<file path=[Content_Types].xml><?xml version="1.0" encoding="utf-8"?>
<Types xmlns="http://schemas.openxmlformats.org/package/2006/content-types">
  <Default Extension="jpeg" ContentType="image/jpeg"/>
  <Default Extension="vml" ContentType="application/vnd.openxmlformats-officedocument.vmlDrawing"/>
  <Default Extension="doc" ContentType="application/msword"/>
  <Default Extension="xls" ContentType="application/vnd.ms-excel"/>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 id="325" r:id="rId42"/>
    <p:sldId id="326" r:id="rId43"/>
    <p:sldId id="327" r:id="rId44"/>
    <p:sldId id="328" r:id="rId45"/>
    <p:sldId id="329" r:id="rId46"/>
    <p:sldId id="330" r:id="rId47"/>
    <p:sldId id="331" r:id="rId48"/>
    <p:sldId id="332" r:id="rId49"/>
    <p:sldId id="333" r:id="rId50"/>
    <p:sldId id="334" r:id="rId51"/>
    <p:sldId id="335" r:id="rId52"/>
    <p:sldId id="336" r:id="rId53"/>
    <p:sldId id="337" r:id="rId54"/>
    <p:sldId id="338" r:id="rId55"/>
    <p:sldId id="339" r:id="rId56"/>
    <p:sldId id="340" r:id="rId57"/>
    <p:sldId id="341" r:id="rId58"/>
    <p:sldId id="342" r:id="rId59"/>
    <p:sldId id="343" r:id="rId60"/>
    <p:sldId id="344" r:id="rId61"/>
    <p:sldId id="345" r:id="rId62"/>
    <p:sldId id="346" r:id="rId63"/>
    <p:sldId id="347" r:id="rId64"/>
    <p:sldId id="348" r:id="rId65"/>
    <p:sldId id="349" r:id="rId66"/>
    <p:sldId id="350" r:id="rId67"/>
    <p:sldId id="351" r:id="rId68"/>
    <p:sldId id="352" r:id="rId69"/>
    <p:sldId id="355" r:id="rId70"/>
    <p:sldId id="356" r:id="rId71"/>
    <p:sldId id="361" r:id="rId72"/>
    <p:sldId id="362" r:id="rId73"/>
    <p:sldId id="363" r:id="rId74"/>
    <p:sldId id="364" r:id="rId75"/>
    <p:sldId id="365" r:id="rId76"/>
    <p:sldId id="366" r:id="rId77"/>
    <p:sldId id="367" r:id="rId78"/>
    <p:sldId id="368" r:id="rId79"/>
    <p:sldId id="369" r:id="rId80"/>
    <p:sldId id="370" r:id="rId81"/>
    <p:sldId id="371" r:id="rId82"/>
    <p:sldId id="372" r:id="rId83"/>
    <p:sldId id="373" r:id="rId84"/>
    <p:sldId id="374" r:id="rId85"/>
    <p:sldId id="375" r:id="rId86"/>
    <p:sldId id="376" r:id="rId87"/>
    <p:sldId id="377" r:id="rId88"/>
    <p:sldId id="378" r:id="rId89"/>
    <p:sldId id="379" r:id="rId90"/>
    <p:sldId id="380" r:id="rId91"/>
    <p:sldId id="381" r:id="rId92"/>
    <p:sldId id="382" r:id="rId93"/>
    <p:sldId id="383" r:id="rId94"/>
    <p:sldId id="384" r:id="rId95"/>
    <p:sldId id="385" r:id="rId96"/>
    <p:sldId id="386" r:id="rId97"/>
    <p:sldId id="387" r:id="rId98"/>
    <p:sldId id="388" r:id="rId99"/>
    <p:sldId id="389" r:id="rId100"/>
    <p:sldId id="396" r:id="rId101"/>
    <p:sldId id="397" r:id="rId102"/>
    <p:sldId id="398" r:id="rId103"/>
    <p:sldId id="399" r:id="rId104"/>
    <p:sldId id="286" r:id="rId10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zoor Mehadi [MaGE]" initials="M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3968" autoAdjust="0"/>
  </p:normalViewPr>
  <p:slideViewPr>
    <p:cSldViewPr snapToGrid="0">
      <p:cViewPr varScale="1">
        <p:scale>
          <a:sx n="55" d="100"/>
          <a:sy n="55" d="100"/>
        </p:scale>
        <p:origin x="1338"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9" Type="http://schemas.openxmlformats.org/officeDocument/2006/relationships/commentAuthors" Target="commentAuthors.xml"/><Relationship Id="rId108" Type="http://schemas.openxmlformats.org/officeDocument/2006/relationships/tableStyles" Target="tableStyles.xml"/><Relationship Id="rId107" Type="http://schemas.openxmlformats.org/officeDocument/2006/relationships/viewProps" Target="viewProps.xml"/><Relationship Id="rId106" Type="http://schemas.openxmlformats.org/officeDocument/2006/relationships/presProps" Target="presProps.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emf"/><Relationship Id="rId1"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D90E8D-1A23-4100-AB6C-CB990CE36B2C}"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C5743D-1358-4BF0-8435-B78A285E14FA}"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49.xml.rels><?xml version="1.0" encoding="UTF-8" standalone="yes"?>
<Relationships xmlns="http://schemas.openxmlformats.org/package/2006/relationships"><Relationship Id="rId9" Type="http://schemas.openxmlformats.org/officeDocument/2006/relationships/hyperlink" Target="http://en.wikipedia.org/wiki/Edge_(graph_theory)" TargetMode="External"/><Relationship Id="rId8" Type="http://schemas.openxmlformats.org/officeDocument/2006/relationships/hyperlink" Target="http://en.wikipedia.org/wiki/Basic_block" TargetMode="External"/><Relationship Id="rId7" Type="http://schemas.openxmlformats.org/officeDocument/2006/relationships/hyperlink" Target="http://en.wikipedia.org/wiki/Node_(computer_science)" TargetMode="External"/><Relationship Id="rId6" Type="http://schemas.openxmlformats.org/officeDocument/2006/relationships/hyperlink" Target="http://en.wikipedia.org/wiki/Execution_(computers)" TargetMode="External"/><Relationship Id="rId5" Type="http://schemas.openxmlformats.org/officeDocument/2006/relationships/hyperlink" Target="http://en.wikipedia.org/wiki/Computer_program" TargetMode="External"/><Relationship Id="rId4" Type="http://schemas.openxmlformats.org/officeDocument/2006/relationships/hyperlink" Target="http://en.wikipedia.org/wiki/Graph_(mathematics)" TargetMode="External"/><Relationship Id="rId3" Type="http://schemas.openxmlformats.org/officeDocument/2006/relationships/hyperlink" Target="http://en.wikipedia.org/wiki/Group_representation" TargetMode="External"/><Relationship Id="rId23" Type="http://schemas.openxmlformats.org/officeDocument/2006/relationships/hyperlink" Target="http://en.wikipedia.org/w/index.php?title=Control_flow_graph&amp;action=edit&amp;section=2" TargetMode="External"/><Relationship Id="rId22" Type="http://schemas.openxmlformats.org/officeDocument/2006/relationships/hyperlink" Target="http://en.wikipedia.org/wiki/Loop-invariant_code_motion" TargetMode="External"/><Relationship Id="rId21" Type="http://schemas.openxmlformats.org/officeDocument/2006/relationships/hyperlink" Target="http://en.wikipedia.org/wiki/Dominator" TargetMode="External"/><Relationship Id="rId20" Type="http://schemas.openxmlformats.org/officeDocument/2006/relationships/hyperlink" Target="http://en.wikipedia.org/wiki/Exception_handling" TargetMode="External"/><Relationship Id="rId2" Type="http://schemas.openxmlformats.org/officeDocument/2006/relationships/notesMaster" Target="../notesMasters/notesMaster1.xml"/><Relationship Id="rId19" Type="http://schemas.openxmlformats.org/officeDocument/2006/relationships/hyperlink" Target="http://en.wikipedia.org/wiki/Depth-first_search" TargetMode="External"/><Relationship Id="rId18" Type="http://schemas.openxmlformats.org/officeDocument/2006/relationships/hyperlink" Target="http://en.wikipedia.org/wiki/Jump_threading" TargetMode="External"/><Relationship Id="rId17" Type="http://schemas.openxmlformats.org/officeDocument/2006/relationships/hyperlink" Target="http://en.wikipedia.org/wiki/Constant_folding" TargetMode="External"/><Relationship Id="rId16" Type="http://schemas.openxmlformats.org/officeDocument/2006/relationships/hyperlink" Target="http://en.wikipedia.org/wiki/Constant_propagation" TargetMode="External"/><Relationship Id="rId15" Type="http://schemas.openxmlformats.org/officeDocument/2006/relationships/hyperlink" Target="http://en.wikipedia.org/wiki/Halting_problem" TargetMode="External"/><Relationship Id="rId14" Type="http://schemas.openxmlformats.org/officeDocument/2006/relationships/hyperlink" Target="http://en.wikipedia.org/wiki/Infinite_loop" TargetMode="External"/><Relationship Id="rId13" Type="http://schemas.openxmlformats.org/officeDocument/2006/relationships/hyperlink" Target="http://en.wikipedia.org/wiki/Unreachable_code" TargetMode="External"/><Relationship Id="rId12" Type="http://schemas.openxmlformats.org/officeDocument/2006/relationships/hyperlink" Target="http://en.wikipedia.org/wiki/Reachability" TargetMode="External"/><Relationship Id="rId11" Type="http://schemas.openxmlformats.org/officeDocument/2006/relationships/hyperlink" Target="http://en.wikipedia.org/wiki/Static_code_analysis" TargetMode="External"/><Relationship Id="rId10" Type="http://schemas.openxmlformats.org/officeDocument/2006/relationships/hyperlink" Target="http://en.wikipedia.org/wiki/Compiler_optimization" TargetMode="External"/><Relationship Id="rId1" Type="http://schemas.openxmlformats.org/officeDocument/2006/relationships/slide" Target="../slides/slide7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0C5743D-1358-4BF0-8435-B78A285E14FA}" type="slidenum">
              <a:rPr lang="en-IN" smtClean="0"/>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Rot="1" noChangeAspect="1" noChangeArrowheads="1" noTextEdit="1"/>
          </p:cNvSpPr>
          <p:nvPr>
            <p:ph type="sldImg"/>
          </p:nvPr>
        </p:nvSpPr>
        <p:spPr/>
      </p:sp>
      <p:sp>
        <p:nvSpPr>
          <p:cNvPr id="193539" name="Rectangle 3"/>
          <p:cNvSpPr>
            <a:spLocks noGrp="1" noChangeArrowheads="1"/>
          </p:cNvSpPr>
          <p:nvPr>
            <p:ph type="body" idx="1"/>
          </p:nvPr>
        </p:nvSpPr>
        <p:spPr>
          <a:noFill/>
        </p:spPr>
        <p:txBody>
          <a:bodyPr/>
          <a:lstStyle/>
          <a:p>
            <a:pPr eaLnBrk="1" hangingPunct="1"/>
            <a:endParaRPr lang="en-US" smtClean="0">
              <a:latin typeface="Arial" panose="020B0704020202020204" pitchFamily="34" charset="0"/>
            </a:endParaRPr>
          </a:p>
        </p:txBody>
      </p:sp>
      <p:sp>
        <p:nvSpPr>
          <p:cNvPr id="5" name="Date Placeholder 4"/>
          <p:cNvSpPr>
            <a:spLocks noGrp="1"/>
          </p:cNvSpPr>
          <p:nvPr>
            <p:ph type="dt" idx="10"/>
          </p:nvPr>
        </p:nvSpPr>
        <p:spPr/>
        <p:txBody>
          <a:bodyPr/>
          <a:lstStyle/>
          <a:p>
            <a:pPr>
              <a:defRPr/>
            </a:pP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en-US" smtClean="0">
              <a:latin typeface="Arial" panose="020B0704020202020204" pitchFamily="34" charset="0"/>
              <a:cs typeface="Arial" panose="020B0704020202020204" pitchFamily="34" charset="0"/>
            </a:endParaRPr>
          </a:p>
        </p:txBody>
      </p:sp>
      <p:sp>
        <p:nvSpPr>
          <p:cNvPr id="5" name="Date Placeholder 4"/>
          <p:cNvSpPr>
            <a:spLocks noGrp="1"/>
          </p:cNvSpPr>
          <p:nvPr>
            <p:ph type="dt" idx="10"/>
          </p:nvPr>
        </p:nvSpPr>
        <p:spPr/>
        <p:txBody>
          <a:bodyPr/>
          <a:lstStyle/>
          <a:p>
            <a:pPr>
              <a:defRPr/>
            </a:pP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Bullet</a:t>
            </a:r>
            <a:r>
              <a:rPr lang="en-US" baseline="0" dirty="0" smtClean="0"/>
              <a:t> # 2: The concept out here is that once the raw data has been divided into classes for TCD, the same class partitioning also helps in uncovering any issues or errors. For example, in an ECP class there would be several valid and invalid inputs which will give rise to errors &amp; correct results.</a:t>
            </a:r>
            <a:endParaRPr lang="en-US" dirty="0"/>
          </a:p>
        </p:txBody>
      </p:sp>
      <p:sp>
        <p:nvSpPr>
          <p:cNvPr id="4" name="Date Placeholder 3"/>
          <p:cNvSpPr>
            <a:spLocks noGrp="1"/>
          </p:cNvSpPr>
          <p:nvPr>
            <p:ph type="dt"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8B93B621-90DA-42B2-953B-2DDE93C690EC}"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Equivalence partitioning is a black box testing method that divides the input domain of a program into classes of data from which test cases can be derived. </a:t>
            </a:r>
            <a:endParaRPr lang="en-US" dirty="0" smtClean="0"/>
          </a:p>
          <a:p>
            <a:r>
              <a:rPr lang="en-US" dirty="0" smtClean="0"/>
              <a:t>EP can be defined according to the following guidelines:</a:t>
            </a:r>
            <a:endParaRPr lang="en-US" dirty="0" smtClean="0"/>
          </a:p>
          <a:p>
            <a:r>
              <a:rPr lang="en-US" dirty="0" smtClean="0"/>
              <a:t>1. If an input condition specifies a range, one valid and one two invalid classes are defined. </a:t>
            </a:r>
            <a:endParaRPr lang="en-US" dirty="0" smtClean="0"/>
          </a:p>
          <a:p>
            <a:r>
              <a:rPr lang="en-US" dirty="0" smtClean="0"/>
              <a:t>2. If an input condition requires a specific value, one valid and two invalid equivalence classes are defined.</a:t>
            </a:r>
            <a:endParaRPr lang="en-US" dirty="0" smtClean="0"/>
          </a:p>
          <a:p>
            <a:r>
              <a:rPr lang="en-US" dirty="0" smtClean="0"/>
              <a:t>3. If an input condition specifies a member of a set, one valid and one invalid equivalence class is defined.</a:t>
            </a:r>
            <a:endParaRPr lang="en-US" dirty="0" smtClean="0"/>
          </a:p>
          <a:p>
            <a:r>
              <a:rPr lang="en-US" dirty="0" smtClean="0"/>
              <a:t>4. If an input condition is Boolean, one valid and one invalid class is defined. </a:t>
            </a:r>
            <a:endParaRPr lang="en-US" b="1" dirty="0" smtClean="0"/>
          </a:p>
        </p:txBody>
      </p:sp>
      <p:sp>
        <p:nvSpPr>
          <p:cNvPr id="4" name="Date Placeholder 3"/>
          <p:cNvSpPr>
            <a:spLocks noGrp="1"/>
          </p:cNvSpPr>
          <p:nvPr>
            <p:ph type="dt"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8B93B621-90DA-42B2-953B-2DDE93C690EC}"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smtClean="0"/>
              <a:t>These are the steps for turning the equivalence classes into test cases.  All of the </a:t>
            </a:r>
            <a:r>
              <a:rPr lang="en-US" dirty="0" err="1" smtClean="0"/>
              <a:t>valids</a:t>
            </a:r>
            <a:r>
              <a:rPr lang="en-US" dirty="0" smtClean="0"/>
              <a:t> are tested together.  This methodology requires that ANY valid value be selected – choose absolutely anything within the valid range.  The goal is to test all of the valid ranges together, using as few test cases as possible.</a:t>
            </a:r>
            <a:endParaRPr lang="en-US" dirty="0" smtClean="0"/>
          </a:p>
          <a:p>
            <a:pPr eaLnBrk="1" hangingPunct="1"/>
            <a:endParaRPr lang="en-US" dirty="0" smtClean="0"/>
          </a:p>
          <a:p>
            <a:pPr eaLnBrk="1" hangingPunct="1"/>
            <a:r>
              <a:rPr lang="en-US" dirty="0" smtClean="0"/>
              <a:t>Then there should be one test case for EACH invalid range for each input.  Invalids cannot be tested together because the software only runs until the first thing it finds wrong.  You might not even know what was tested!</a:t>
            </a:r>
            <a:endParaRPr lang="en-US" dirty="0" smtClean="0"/>
          </a:p>
          <a:p>
            <a:pPr eaLnBrk="1" hangingPunct="1"/>
            <a:endParaRPr lang="en-US" dirty="0" smtClean="0"/>
          </a:p>
        </p:txBody>
      </p:sp>
      <p:sp>
        <p:nvSpPr>
          <p:cNvPr id="4" name="Date Placeholder 3"/>
          <p:cNvSpPr>
            <a:spLocks noGrp="1"/>
          </p:cNvSpPr>
          <p:nvPr>
            <p:ph type="dt"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8B93B621-90DA-42B2-953B-2DDE93C690EC}"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2"/>
          <p:cNvSpPr>
            <a:spLocks noGrp="1" noRot="1" noChangeAspect="1" noChangeArrowheads="1" noTextEdit="1"/>
          </p:cNvSpPr>
          <p:nvPr>
            <p:ph type="sldImg"/>
          </p:nvPr>
        </p:nvSpPr>
        <p:spPr/>
      </p:sp>
      <p:sp>
        <p:nvSpPr>
          <p:cNvPr id="198660" name="Rectangle 3"/>
          <p:cNvSpPr>
            <a:spLocks noGrp="1" noChangeArrowheads="1"/>
          </p:cNvSpPr>
          <p:nvPr>
            <p:ph type="body" idx="1"/>
          </p:nvPr>
        </p:nvSpPr>
        <p:spPr>
          <a:noFill/>
        </p:spPr>
        <p:txBody>
          <a:bodyPr/>
          <a:lstStyle/>
          <a:p>
            <a:pPr eaLnBrk="1" hangingPunct="1"/>
            <a:endParaRPr lang="en-US" dirty="0" smtClean="0">
              <a:latin typeface="Arial" panose="020B0704020202020204" pitchFamily="34" charset="0"/>
              <a:cs typeface="Arial" panose="020B0704020202020204" pitchFamily="34" charset="0"/>
            </a:endParaRPr>
          </a:p>
        </p:txBody>
      </p:sp>
      <p:sp>
        <p:nvSpPr>
          <p:cNvPr id="5" name="Date Placeholder 4"/>
          <p:cNvSpPr>
            <a:spLocks noGrp="1"/>
          </p:cNvSpPr>
          <p:nvPr>
            <p:ph type="dt" idx="10"/>
          </p:nvPr>
        </p:nvSpPr>
        <p:spPr/>
        <p:txBody>
          <a:bodyPr/>
          <a:lstStyle/>
          <a:p>
            <a:pPr>
              <a:defRPr/>
            </a:pP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smtClean="0"/>
              <a:t>Equivalence class testing is the most basic test design technique. It helps testers choose a small subset of possible test cases while maintaining reasonable coverage. Equivalence class testing has a second benefit. It leads us to the idea of boundary value testing, the second key test design technique to be presented.</a:t>
            </a:r>
            <a:endParaRPr lang="en-US" dirty="0" smtClean="0"/>
          </a:p>
          <a:p>
            <a:endParaRPr lang="en-US" dirty="0" smtClean="0"/>
          </a:p>
          <a:p>
            <a:r>
              <a:rPr lang="en-US" sz="900" i="1" dirty="0">
                <a:latin typeface="Arial" panose="020B0704020202020204" pitchFamily="34" charset="0"/>
                <a:cs typeface="Arial" panose="020B0704020202020204" pitchFamily="34" charset="0"/>
              </a:rPr>
              <a:t>Boundary Value Analysis’</a:t>
            </a:r>
            <a:r>
              <a:rPr lang="en-US" sz="900" dirty="0">
                <a:latin typeface="Arial" panose="020B0704020202020204" pitchFamily="34" charset="0"/>
                <a:cs typeface="Arial" panose="020B0704020202020204" pitchFamily="34" charset="0"/>
              </a:rPr>
              <a:t> is the act of dividing the given input set by a relation into groups or classes which is treated the same by the module or which should produce the same result. Any data value within a class is ‘equivalent’ in terms of testing, to any other value. </a:t>
            </a:r>
            <a:endParaRPr lang="en-US" sz="900" dirty="0">
              <a:latin typeface="Arial" panose="020B0704020202020204" pitchFamily="34" charset="0"/>
              <a:cs typeface="Arial" panose="020B0704020202020204" pitchFamily="34" charset="0"/>
            </a:endParaRPr>
          </a:p>
          <a:p>
            <a:r>
              <a:rPr lang="en-US" sz="900" dirty="0">
                <a:latin typeface="Arial" panose="020B0704020202020204" pitchFamily="34" charset="0"/>
                <a:cs typeface="Arial" panose="020B0704020202020204" pitchFamily="34" charset="0"/>
              </a:rPr>
              <a:t> </a:t>
            </a:r>
            <a:endParaRPr lang="en-US" sz="900" dirty="0">
              <a:latin typeface="Arial" panose="020B0704020202020204" pitchFamily="34" charset="0"/>
              <a:cs typeface="Arial" panose="020B0704020202020204" pitchFamily="34" charset="0"/>
            </a:endParaRPr>
          </a:p>
          <a:p>
            <a:r>
              <a:rPr lang="en-US" sz="900" dirty="0">
                <a:latin typeface="Arial" panose="020B0704020202020204" pitchFamily="34" charset="0"/>
                <a:cs typeface="Arial" panose="020B0704020202020204" pitchFamily="34" charset="0"/>
              </a:rPr>
              <a:t>The rationale behind Boundary value Analysis is that errors tend to occur near the extreme values of an input variable.</a:t>
            </a:r>
            <a:endParaRPr lang="en-US" sz="900" dirty="0">
              <a:latin typeface="Arial" panose="020B0704020202020204" pitchFamily="34" charset="0"/>
              <a:cs typeface="Arial" panose="020B0704020202020204" pitchFamily="34" charset="0"/>
            </a:endParaRPr>
          </a:p>
          <a:p>
            <a:endParaRPr lang="en-US" dirty="0" smtClean="0"/>
          </a:p>
          <a:p>
            <a:r>
              <a:rPr lang="en-US" dirty="0" smtClean="0"/>
              <a:t>Boundary value testing focuses on the boundaries simply because that is where so many defects hide. Experienced testers have encountered this situation many times. Inexperienced testers may have an intuitive feel that mistakes will occur most often at the boundaries</a:t>
            </a:r>
            <a:endParaRPr lang="en-US" dirty="0" smtClean="0"/>
          </a:p>
          <a:p>
            <a:endParaRPr lang="en-US" dirty="0" smtClean="0"/>
          </a:p>
          <a:p>
            <a:r>
              <a:rPr lang="en-US" dirty="0" smtClean="0"/>
              <a:t>The steps for using boundary value testing are simple:</a:t>
            </a:r>
            <a:endParaRPr lang="en-US" baseline="0" dirty="0" smtClean="0"/>
          </a:p>
          <a:p>
            <a:pPr lvl="1"/>
            <a:r>
              <a:rPr lang="en-US" sz="900" b="1" u="sng" dirty="0">
                <a:latin typeface="Arial" panose="020B0704020202020204" pitchFamily="34" charset="0"/>
                <a:cs typeface="Arial" panose="020B0704020202020204" pitchFamily="34" charset="0"/>
              </a:rPr>
              <a:t>STEP 1:</a:t>
            </a:r>
            <a:r>
              <a:rPr lang="en-US" sz="900" dirty="0">
                <a:latin typeface="Arial" panose="020B0704020202020204" pitchFamily="34" charset="0"/>
                <a:cs typeface="Arial" panose="020B0704020202020204" pitchFamily="34" charset="0"/>
              </a:rPr>
              <a:t> Identify the Equivalence classes from the given requirements or scenario.</a:t>
            </a:r>
            <a:endParaRPr lang="en-US" sz="900" dirty="0">
              <a:latin typeface="Arial" panose="020B0704020202020204" pitchFamily="34" charset="0"/>
              <a:cs typeface="Arial" panose="020B0704020202020204" pitchFamily="34" charset="0"/>
            </a:endParaRPr>
          </a:p>
          <a:p>
            <a:pPr lvl="1"/>
            <a:r>
              <a:rPr lang="en-US" sz="900" b="1" dirty="0">
                <a:latin typeface="Arial" panose="020B0704020202020204" pitchFamily="34" charset="0"/>
                <a:cs typeface="Arial" panose="020B0704020202020204" pitchFamily="34" charset="0"/>
              </a:rPr>
              <a:t> </a:t>
            </a:r>
            <a:endParaRPr lang="en-US" sz="900" dirty="0">
              <a:latin typeface="Arial" panose="020B0704020202020204" pitchFamily="34" charset="0"/>
              <a:cs typeface="Arial" panose="020B0704020202020204" pitchFamily="34" charset="0"/>
            </a:endParaRPr>
          </a:p>
          <a:p>
            <a:pPr lvl="1"/>
            <a:r>
              <a:rPr lang="en-US" sz="900" b="1" u="sng" dirty="0">
                <a:latin typeface="Arial" panose="020B0704020202020204" pitchFamily="34" charset="0"/>
                <a:cs typeface="Arial" panose="020B0704020202020204" pitchFamily="34" charset="0"/>
              </a:rPr>
              <a:t>STEP 2:</a:t>
            </a:r>
            <a:r>
              <a:rPr lang="en-US" sz="900" dirty="0">
                <a:latin typeface="Arial" panose="020B0704020202020204" pitchFamily="34" charset="0"/>
                <a:cs typeface="Arial" panose="020B0704020202020204" pitchFamily="34" charset="0"/>
              </a:rPr>
              <a:t> Identify the boundaries of each Equivalence Class.</a:t>
            </a:r>
            <a:endParaRPr lang="en-US" sz="900" dirty="0">
              <a:latin typeface="Arial" panose="020B0704020202020204" pitchFamily="34" charset="0"/>
              <a:cs typeface="Arial" panose="020B0704020202020204" pitchFamily="34" charset="0"/>
            </a:endParaRPr>
          </a:p>
          <a:p>
            <a:pPr lvl="1"/>
            <a:r>
              <a:rPr lang="en-US" sz="900" b="1" dirty="0">
                <a:latin typeface="Arial" panose="020B0704020202020204" pitchFamily="34" charset="0"/>
                <a:cs typeface="Arial" panose="020B0704020202020204" pitchFamily="34" charset="0"/>
              </a:rPr>
              <a:t> </a:t>
            </a:r>
            <a:endParaRPr lang="en-US" sz="900" dirty="0">
              <a:latin typeface="Arial" panose="020B0704020202020204" pitchFamily="34" charset="0"/>
              <a:cs typeface="Arial" panose="020B0704020202020204" pitchFamily="34" charset="0"/>
            </a:endParaRPr>
          </a:p>
          <a:p>
            <a:pPr lvl="1"/>
            <a:r>
              <a:rPr lang="en-US" sz="900" b="1" u="sng" dirty="0">
                <a:latin typeface="Arial" panose="020B0704020202020204" pitchFamily="34" charset="0"/>
                <a:cs typeface="Arial" panose="020B0704020202020204" pitchFamily="34" charset="0"/>
              </a:rPr>
              <a:t>STEP 3:</a:t>
            </a:r>
            <a:r>
              <a:rPr lang="en-US" sz="900" dirty="0">
                <a:latin typeface="Arial" panose="020B0704020202020204" pitchFamily="34" charset="0"/>
                <a:cs typeface="Arial" panose="020B0704020202020204" pitchFamily="34" charset="0"/>
              </a:rPr>
              <a:t> Create a test case for each boundary value by choosing one point above the boundary, one point below the boundary and one point on the boundary.</a:t>
            </a:r>
            <a:endParaRPr lang="en-US" sz="900" dirty="0">
              <a:latin typeface="Arial" panose="020B0704020202020204" pitchFamily="34" charset="0"/>
              <a:cs typeface="Arial" panose="020B0704020202020204" pitchFamily="34" charset="0"/>
            </a:endParaRPr>
          </a:p>
          <a:p>
            <a:pPr lvl="1"/>
            <a:r>
              <a:rPr lang="en-US" sz="900" b="1" dirty="0">
                <a:latin typeface="Arial" panose="020B0704020202020204" pitchFamily="34" charset="0"/>
                <a:cs typeface="Arial" panose="020B0704020202020204" pitchFamily="34" charset="0"/>
              </a:rPr>
              <a:t> </a:t>
            </a:r>
            <a:endParaRPr lang="en-US" sz="900" dirty="0">
              <a:latin typeface="Arial" panose="020B0704020202020204" pitchFamily="34" charset="0"/>
              <a:cs typeface="Arial" panose="020B0704020202020204" pitchFamily="34" charset="0"/>
            </a:endParaRPr>
          </a:p>
          <a:p>
            <a:pPr lvl="1"/>
            <a:r>
              <a:rPr lang="en-US" sz="900" b="1" u="sng" dirty="0">
                <a:latin typeface="Arial" panose="020B0704020202020204" pitchFamily="34" charset="0"/>
                <a:cs typeface="Arial" panose="020B0704020202020204" pitchFamily="34" charset="0"/>
              </a:rPr>
              <a:t>STEP 4:</a:t>
            </a:r>
            <a:r>
              <a:rPr lang="en-US" sz="900" dirty="0">
                <a:latin typeface="Arial" panose="020B0704020202020204" pitchFamily="34" charset="0"/>
                <a:cs typeface="Arial" panose="020B0704020202020204" pitchFamily="34" charset="0"/>
              </a:rPr>
              <a:t> From the results obtained for one member in an equivalence class extrapolate results for all values in that partition.</a:t>
            </a:r>
            <a:endParaRPr lang="en-US" sz="900" dirty="0">
              <a:latin typeface="Arial" panose="020B0704020202020204" pitchFamily="34" charset="0"/>
              <a:cs typeface="Arial" panose="020B0704020202020204" pitchFamily="34" charset="0"/>
            </a:endParaRPr>
          </a:p>
          <a:p>
            <a:pPr lvl="1"/>
            <a:endParaRPr lang="en-US" sz="900" dirty="0">
              <a:latin typeface="Arial" panose="020B0704020202020204" pitchFamily="34" charset="0"/>
              <a:cs typeface="Arial" panose="020B0704020202020204" pitchFamily="34" charset="0"/>
            </a:endParaRPr>
          </a:p>
          <a:p>
            <a:pPr marL="432435" lvl="1" defTabSz="864870" eaLnBrk="0" fontAlgn="base" hangingPunct="0">
              <a:spcBef>
                <a:spcPct val="30000"/>
              </a:spcBef>
              <a:spcAft>
                <a:spcPct val="0"/>
              </a:spcAft>
              <a:defRPr/>
            </a:pPr>
            <a:r>
              <a:rPr lang="en-US" sz="900" dirty="0">
                <a:latin typeface="Arial" panose="020B0704020202020204" pitchFamily="34" charset="0"/>
                <a:cs typeface="Arial" panose="020B0704020202020204" pitchFamily="34" charset="0"/>
              </a:rPr>
              <a:t>Note: Below and above are relative terms and depend on the data value’s units. Example: If the boundary is 15 and the unit is integer, then the ‘below’ point is 14 and the ‘above’ point is 16. </a:t>
            </a:r>
            <a:r>
              <a:rPr lang="en-US" dirty="0" smtClean="0"/>
              <a:t>A point just above one boundary may be in another equivalence class. There is no reason to duplicate the test. The same may be true of the point just below the boundary.</a:t>
            </a:r>
            <a:endParaRPr lang="en-US" dirty="0"/>
          </a:p>
        </p:txBody>
      </p:sp>
      <p:sp>
        <p:nvSpPr>
          <p:cNvPr id="4" name="Slide Number Placeholder 3"/>
          <p:cNvSpPr>
            <a:spLocks noGrp="1"/>
          </p:cNvSpPr>
          <p:nvPr>
            <p:ph type="sldNum" sz="quarter" idx="10"/>
          </p:nvPr>
        </p:nvSpPr>
        <p:spPr/>
        <p:txBody>
          <a:bodyPr/>
          <a:lstStyle/>
          <a:p>
            <a:pPr>
              <a:defRPr/>
            </a:pPr>
            <a:fld id="{9EC2444C-D4DA-4231-BCE6-2C5A3DE4BD93}"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figures</a:t>
            </a:r>
            <a:r>
              <a:rPr lang="en-US" baseline="0" dirty="0" smtClean="0"/>
              <a:t> given in this slide of help us to understand the applicability of Equivalence class partitioning and Boundary Value Analysis.</a:t>
            </a:r>
            <a:endParaRPr lang="en-US" dirty="0"/>
          </a:p>
        </p:txBody>
      </p:sp>
      <p:sp>
        <p:nvSpPr>
          <p:cNvPr id="4" name="Slide Number Placeholder 3"/>
          <p:cNvSpPr>
            <a:spLocks noGrp="1"/>
          </p:cNvSpPr>
          <p:nvPr>
            <p:ph type="sldNum" sz="quarter" idx="10"/>
          </p:nvPr>
        </p:nvSpPr>
        <p:spPr/>
        <p:txBody>
          <a:bodyPr/>
          <a:lstStyle/>
          <a:p>
            <a:pPr>
              <a:defRPr/>
            </a:pPr>
            <a:fld id="{9EC2444C-D4DA-4231-BCE6-2C5A3DE4BD93}" type="slidenum">
              <a:rPr lang="en-US" smtClean="0"/>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900" dirty="0">
                <a:latin typeface="Arial" panose="020B0704020202020204" pitchFamily="34" charset="0"/>
                <a:cs typeface="Arial" panose="020B0704020202020204" pitchFamily="34" charset="0"/>
              </a:rPr>
              <a:t>Read the given example on the screen. </a:t>
            </a:r>
            <a:endParaRPr lang="en-US" sz="900" dirty="0">
              <a:latin typeface="Arial" panose="020B0704020202020204" pitchFamily="34" charset="0"/>
              <a:cs typeface="Arial" panose="020B0704020202020204" pitchFamily="34" charset="0"/>
            </a:endParaRPr>
          </a:p>
          <a:p>
            <a:endParaRPr lang="en-US" sz="900" dirty="0">
              <a:latin typeface="Arial" panose="020B0704020202020204" pitchFamily="34" charset="0"/>
              <a:cs typeface="Arial" panose="020B0704020202020204" pitchFamily="34" charset="0"/>
            </a:endParaRPr>
          </a:p>
          <a:p>
            <a:r>
              <a:rPr lang="en-US" sz="900" dirty="0">
                <a:latin typeface="Arial" panose="020B0704020202020204" pitchFamily="34" charset="0"/>
                <a:cs typeface="Arial" panose="020B0704020202020204" pitchFamily="34" charset="0"/>
              </a:rPr>
              <a:t>The Electricity bill computed by the service provider has a fixed component as well as a running component. All customers are charged at a rate of Rs 40 flat as a fixed component. In addition to this, they would be changed a running component and/or a fine, depending upon their amount of consumption or usage. The rules for this are given below:</a:t>
            </a:r>
            <a:endParaRPr lang="en-US" sz="900" dirty="0">
              <a:latin typeface="Arial" panose="020B0704020202020204" pitchFamily="34" charset="0"/>
              <a:cs typeface="Arial" panose="020B0704020202020204" pitchFamily="34" charset="0"/>
            </a:endParaRPr>
          </a:p>
          <a:p>
            <a:pPr lvl="0"/>
            <a:r>
              <a:rPr lang="en-US" sz="900" dirty="0">
                <a:latin typeface="Arial" panose="020B0704020202020204" pitchFamily="34" charset="0"/>
                <a:cs typeface="Arial" panose="020B0704020202020204" pitchFamily="34" charset="0"/>
              </a:rPr>
              <a:t>If the number of units consumed by the consumer is less than 10 units, then the running cost is not charged for the consumer.</a:t>
            </a:r>
            <a:endParaRPr lang="en-US" sz="900" dirty="0">
              <a:latin typeface="Arial" panose="020B0704020202020204" pitchFamily="34" charset="0"/>
              <a:cs typeface="Arial" panose="020B0704020202020204" pitchFamily="34" charset="0"/>
            </a:endParaRPr>
          </a:p>
          <a:p>
            <a:pPr lvl="0"/>
            <a:r>
              <a:rPr lang="en-US" sz="900" dirty="0">
                <a:latin typeface="Arial" panose="020B0704020202020204" pitchFamily="34" charset="0"/>
                <a:cs typeface="Arial" panose="020B0704020202020204" pitchFamily="34" charset="0"/>
              </a:rPr>
              <a:t>If the number of units is between 11 and 20, then the running cost is charged at Rs 1 per unit.</a:t>
            </a:r>
            <a:endParaRPr lang="en-US" sz="900" dirty="0">
              <a:latin typeface="Arial" panose="020B0704020202020204" pitchFamily="34" charset="0"/>
              <a:cs typeface="Arial" panose="020B0704020202020204" pitchFamily="34" charset="0"/>
            </a:endParaRPr>
          </a:p>
          <a:p>
            <a:pPr lvl="0"/>
            <a:r>
              <a:rPr lang="en-US" sz="900" dirty="0">
                <a:latin typeface="Arial" panose="020B0704020202020204" pitchFamily="34" charset="0"/>
                <a:cs typeface="Arial" panose="020B0704020202020204" pitchFamily="34" charset="0"/>
              </a:rPr>
              <a:t>If the number of units is between 21 and 40, then the running cost is charged at Rs 2 per unit.</a:t>
            </a:r>
            <a:endParaRPr lang="en-US" sz="900" dirty="0">
              <a:latin typeface="Arial" panose="020B0704020202020204" pitchFamily="34" charset="0"/>
              <a:cs typeface="Arial" panose="020B0704020202020204" pitchFamily="34" charset="0"/>
            </a:endParaRPr>
          </a:p>
          <a:p>
            <a:pPr lvl="0"/>
            <a:r>
              <a:rPr lang="en-US" sz="900" dirty="0">
                <a:latin typeface="Arial" panose="020B0704020202020204" pitchFamily="34" charset="0"/>
                <a:cs typeface="Arial" panose="020B0704020202020204" pitchFamily="34" charset="0"/>
              </a:rPr>
              <a:t>If the number of units exceeds 40, then the running cost is charged at Rs 5 per unit.</a:t>
            </a:r>
            <a:endParaRPr lang="en-US" sz="900" dirty="0">
              <a:latin typeface="Arial" panose="020B0704020202020204" pitchFamily="34" charset="0"/>
              <a:cs typeface="Arial" panose="020B0704020202020204" pitchFamily="34" charset="0"/>
            </a:endParaRPr>
          </a:p>
          <a:p>
            <a:r>
              <a:rPr lang="en-US" sz="900" dirty="0">
                <a:latin typeface="Arial" panose="020B0704020202020204" pitchFamily="34" charset="0"/>
                <a:cs typeface="Arial" panose="020B0704020202020204" pitchFamily="34" charset="0"/>
              </a:rPr>
              <a:t>Now let us use Boundary Value Analysis to decide on the test cases to be designed</a:t>
            </a:r>
            <a:endParaRPr lang="en-US" i="0" dirty="0"/>
          </a:p>
        </p:txBody>
      </p:sp>
      <p:sp>
        <p:nvSpPr>
          <p:cNvPr id="4" name="Slide Number Placeholder 3"/>
          <p:cNvSpPr>
            <a:spLocks noGrp="1"/>
          </p:cNvSpPr>
          <p:nvPr>
            <p:ph type="sldNum" sz="quarter" idx="10"/>
          </p:nvPr>
        </p:nvSpPr>
        <p:spPr/>
        <p:txBody>
          <a:bodyPr/>
          <a:lstStyle/>
          <a:p>
            <a:pPr>
              <a:defRPr/>
            </a:pPr>
            <a:fld id="{9EC2444C-D4DA-4231-BCE6-2C5A3DE4BD93}" type="slidenum">
              <a:rPr lang="en-US" smtClean="0"/>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900" dirty="0">
                <a:latin typeface="Arial" panose="020B0704020202020204" pitchFamily="34" charset="0"/>
                <a:cs typeface="Arial" panose="020B0704020202020204" pitchFamily="34" charset="0"/>
              </a:rPr>
              <a:t>Based on the equivalence partitioning technique, the equivalence partitions that are based on the number of units consumed are as given below:</a:t>
            </a:r>
            <a:endParaRPr lang="en-US" sz="900" dirty="0">
              <a:latin typeface="Arial" panose="020B0704020202020204" pitchFamily="34" charset="0"/>
              <a:cs typeface="Arial" panose="020B0704020202020204" pitchFamily="34" charset="0"/>
            </a:endParaRPr>
          </a:p>
          <a:p>
            <a:r>
              <a:rPr lang="en-US" sz="900" dirty="0">
                <a:latin typeface="Arial" panose="020B0704020202020204" pitchFamily="34" charset="0"/>
                <a:cs typeface="Arial" panose="020B0704020202020204" pitchFamily="34" charset="0"/>
              </a:rPr>
              <a:t> </a:t>
            </a:r>
            <a:endParaRPr lang="en-US" sz="900" dirty="0">
              <a:latin typeface="Arial" panose="020B0704020202020204" pitchFamily="34" charset="0"/>
              <a:cs typeface="Arial" panose="020B0704020202020204" pitchFamily="34" charset="0"/>
            </a:endParaRPr>
          </a:p>
          <a:p>
            <a:pPr lvl="0"/>
            <a:r>
              <a:rPr lang="en-US" sz="900" dirty="0">
                <a:latin typeface="Arial" panose="020B0704020202020204" pitchFamily="34" charset="0"/>
                <a:cs typeface="Arial" panose="020B0704020202020204" pitchFamily="34" charset="0"/>
              </a:rPr>
              <a:t>Consumption less than 10 units</a:t>
            </a:r>
            <a:endParaRPr lang="en-US" sz="900" dirty="0">
              <a:latin typeface="Arial" panose="020B0704020202020204" pitchFamily="34" charset="0"/>
              <a:cs typeface="Arial" panose="020B0704020202020204" pitchFamily="34" charset="0"/>
            </a:endParaRPr>
          </a:p>
          <a:p>
            <a:pPr lvl="0"/>
            <a:r>
              <a:rPr lang="en-US" sz="900" dirty="0">
                <a:latin typeface="Arial" panose="020B0704020202020204" pitchFamily="34" charset="0"/>
                <a:cs typeface="Arial" panose="020B0704020202020204" pitchFamily="34" charset="0"/>
              </a:rPr>
              <a:t>Consumption between 11 and 20 units</a:t>
            </a:r>
            <a:endParaRPr lang="en-US" sz="900" dirty="0">
              <a:latin typeface="Arial" panose="020B0704020202020204" pitchFamily="34" charset="0"/>
              <a:cs typeface="Arial" panose="020B0704020202020204" pitchFamily="34" charset="0"/>
            </a:endParaRPr>
          </a:p>
          <a:p>
            <a:pPr lvl="0"/>
            <a:r>
              <a:rPr lang="en-US" sz="900" dirty="0">
                <a:latin typeface="Arial" panose="020B0704020202020204" pitchFamily="34" charset="0"/>
                <a:cs typeface="Arial" panose="020B0704020202020204" pitchFamily="34" charset="0"/>
              </a:rPr>
              <a:t>Consumption between 21 and 40 units</a:t>
            </a:r>
            <a:endParaRPr lang="en-US" sz="900" dirty="0">
              <a:latin typeface="Arial" panose="020B0704020202020204" pitchFamily="34" charset="0"/>
              <a:cs typeface="Arial" panose="020B0704020202020204" pitchFamily="34" charset="0"/>
            </a:endParaRPr>
          </a:p>
          <a:p>
            <a:pPr lvl="0"/>
            <a:r>
              <a:rPr lang="en-US" sz="900" dirty="0">
                <a:latin typeface="Arial" panose="020B0704020202020204" pitchFamily="34" charset="0"/>
                <a:cs typeface="Arial" panose="020B0704020202020204" pitchFamily="34" charset="0"/>
              </a:rPr>
              <a:t>Consumption greater than 40 units</a:t>
            </a:r>
            <a:endParaRPr lang="en-US" sz="900" dirty="0">
              <a:latin typeface="Arial" panose="020B0704020202020204" pitchFamily="34" charset="0"/>
              <a:cs typeface="Arial" panose="020B0704020202020204" pitchFamily="34" charset="0"/>
            </a:endParaRPr>
          </a:p>
          <a:p>
            <a:r>
              <a:rPr lang="en-US" sz="900" dirty="0">
                <a:latin typeface="Arial" panose="020B0704020202020204" pitchFamily="34" charset="0"/>
                <a:cs typeface="Arial" panose="020B0704020202020204" pitchFamily="34" charset="0"/>
              </a:rPr>
              <a:t> </a:t>
            </a:r>
            <a:endParaRPr lang="en-US" sz="900" dirty="0">
              <a:latin typeface="Arial" panose="020B0704020202020204" pitchFamily="34" charset="0"/>
              <a:cs typeface="Arial" panose="020B0704020202020204" pitchFamily="34" charset="0"/>
            </a:endParaRPr>
          </a:p>
          <a:p>
            <a:r>
              <a:rPr lang="en-US" sz="900" dirty="0">
                <a:latin typeface="Arial" panose="020B0704020202020204" pitchFamily="34" charset="0"/>
                <a:cs typeface="Arial" panose="020B0704020202020204" pitchFamily="34" charset="0"/>
              </a:rPr>
              <a:t>The Boundary value test data is then obtained at the boundaries of the equivalent classes. The results are displayed on the screen for your information</a:t>
            </a:r>
            <a:endParaRPr lang="en-US" sz="900" dirty="0">
              <a:latin typeface="Arial" panose="020B0704020202020204" pitchFamily="34" charset="0"/>
              <a:cs typeface="Arial" panose="020B0704020202020204" pitchFamily="34" charset="0"/>
            </a:endParaRPr>
          </a:p>
        </p:txBody>
      </p:sp>
      <p:sp>
        <p:nvSpPr>
          <p:cNvPr id="4" name="Slide Number Placeholder 3"/>
          <p:cNvSpPr>
            <a:spLocks noGrp="1"/>
          </p:cNvSpPr>
          <p:nvPr>
            <p:ph type="sldNum" sz="quarter" idx="10"/>
          </p:nvPr>
        </p:nvSpPr>
        <p:spPr/>
        <p:txBody>
          <a:bodyPr/>
          <a:lstStyle/>
          <a:p>
            <a:pPr>
              <a:defRPr/>
            </a:pPr>
            <a:fld id="{9EC2444C-D4DA-4231-BCE6-2C5A3DE4BD93}"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900" dirty="0">
                <a:latin typeface="Arial" panose="020B0704020202020204" pitchFamily="34" charset="0"/>
                <a:cs typeface="Arial" panose="020B0704020202020204" pitchFamily="34" charset="0"/>
              </a:rPr>
              <a:t>Now let us see the applicability, Advantages and Limitations of Boundary Value Analysis:</a:t>
            </a:r>
            <a:endParaRPr lang="en-US" sz="900" dirty="0">
              <a:latin typeface="Arial" panose="020B0704020202020204" pitchFamily="34" charset="0"/>
              <a:cs typeface="Arial" panose="020B0704020202020204" pitchFamily="34" charset="0"/>
            </a:endParaRPr>
          </a:p>
          <a:p>
            <a:endParaRPr lang="en-US" sz="900" dirty="0">
              <a:latin typeface="Arial" panose="020B0704020202020204" pitchFamily="34" charset="0"/>
              <a:cs typeface="Arial" panose="020B0704020202020204" pitchFamily="34" charset="0"/>
            </a:endParaRPr>
          </a:p>
          <a:p>
            <a:r>
              <a:rPr lang="en-US" sz="900" b="1" u="sng" dirty="0">
                <a:latin typeface="Arial" panose="020B0704020202020204" pitchFamily="34" charset="0"/>
                <a:cs typeface="Arial" panose="020B0704020202020204" pitchFamily="34" charset="0"/>
              </a:rPr>
              <a:t>APPLICABILITY of Boundary Value Analysis: </a:t>
            </a:r>
            <a:endParaRPr lang="en-US" sz="900" dirty="0">
              <a:latin typeface="Arial" panose="020B0704020202020204" pitchFamily="34" charset="0"/>
              <a:cs typeface="Arial" panose="020B0704020202020204" pitchFamily="34" charset="0"/>
            </a:endParaRPr>
          </a:p>
          <a:p>
            <a:r>
              <a:rPr lang="en-US" sz="900" dirty="0">
                <a:latin typeface="Arial" panose="020B0704020202020204" pitchFamily="34" charset="0"/>
                <a:cs typeface="Arial" panose="020B0704020202020204" pitchFamily="34" charset="0"/>
              </a:rPr>
              <a:t>Boundary Value Analysis can be used in all scenarios where inputs that can be partitioned and boundaries that can be identified on the system’s requirements. It can typically be suited to systems in which much of the input data takes on ranges of values or within sets. </a:t>
            </a:r>
            <a:endParaRPr lang="en-US" sz="900" dirty="0">
              <a:latin typeface="Arial" panose="020B0704020202020204" pitchFamily="34" charset="0"/>
              <a:cs typeface="Arial" panose="020B0704020202020204" pitchFamily="34" charset="0"/>
            </a:endParaRPr>
          </a:p>
          <a:p>
            <a:r>
              <a:rPr lang="en-US" sz="900" dirty="0">
                <a:latin typeface="Arial" panose="020B0704020202020204" pitchFamily="34" charset="0"/>
                <a:cs typeface="Arial" panose="020B0704020202020204" pitchFamily="34" charset="0"/>
              </a:rPr>
              <a:t> </a:t>
            </a:r>
            <a:endParaRPr lang="en-US" sz="900" dirty="0">
              <a:latin typeface="Arial" panose="020B0704020202020204" pitchFamily="34" charset="0"/>
              <a:cs typeface="Arial" panose="020B0704020202020204" pitchFamily="34" charset="0"/>
            </a:endParaRPr>
          </a:p>
          <a:p>
            <a:r>
              <a:rPr lang="en-US" sz="900" b="1" u="sng" dirty="0">
                <a:latin typeface="Arial" panose="020B0704020202020204" pitchFamily="34" charset="0"/>
                <a:cs typeface="Arial" panose="020B0704020202020204" pitchFamily="34" charset="0"/>
              </a:rPr>
              <a:t>ADVANTAGES of Boundary Value Analysis: </a:t>
            </a:r>
            <a:endParaRPr lang="en-US" sz="900" b="1" u="sng" dirty="0">
              <a:latin typeface="Arial" panose="020B0704020202020204" pitchFamily="34" charset="0"/>
              <a:cs typeface="Arial" panose="020B0704020202020204" pitchFamily="34" charset="0"/>
            </a:endParaRPr>
          </a:p>
          <a:p>
            <a:r>
              <a:rPr lang="en-US" sz="900" dirty="0">
                <a:latin typeface="Arial" panose="020B0704020202020204" pitchFamily="34" charset="0"/>
                <a:cs typeface="Arial" panose="020B0704020202020204" pitchFamily="34" charset="0"/>
              </a:rPr>
              <a:t>The advantages of Boundary Value Analysis technique is as follows:</a:t>
            </a:r>
            <a:endParaRPr lang="en-US" sz="900" dirty="0">
              <a:latin typeface="Arial" panose="020B0704020202020204" pitchFamily="34" charset="0"/>
              <a:cs typeface="Arial" panose="020B0704020202020204" pitchFamily="34" charset="0"/>
            </a:endParaRPr>
          </a:p>
          <a:p>
            <a:r>
              <a:rPr lang="en-US" sz="900" dirty="0">
                <a:latin typeface="Arial" panose="020B0704020202020204" pitchFamily="34" charset="0"/>
                <a:cs typeface="Arial" panose="020B0704020202020204" pitchFamily="34" charset="0"/>
              </a:rPr>
              <a:t> </a:t>
            </a:r>
            <a:endParaRPr lang="en-US" sz="900" dirty="0">
              <a:latin typeface="Arial" panose="020B0704020202020204" pitchFamily="34" charset="0"/>
              <a:cs typeface="Arial" panose="020B0704020202020204" pitchFamily="34" charset="0"/>
            </a:endParaRPr>
          </a:p>
          <a:p>
            <a:pPr lvl="0"/>
            <a:r>
              <a:rPr lang="en-US" sz="900" dirty="0">
                <a:latin typeface="Arial" panose="020B0704020202020204" pitchFamily="34" charset="0"/>
                <a:cs typeface="Arial" panose="020B0704020202020204" pitchFamily="34" charset="0"/>
              </a:rPr>
              <a:t>Boundaries and conditions are the two major sources of defect in software products. This technique aims to identify defects in these areas.</a:t>
            </a:r>
            <a:endParaRPr lang="en-US" sz="900" dirty="0">
              <a:latin typeface="Arial" panose="020B0704020202020204" pitchFamily="34" charset="0"/>
              <a:cs typeface="Arial" panose="020B0704020202020204" pitchFamily="34" charset="0"/>
            </a:endParaRPr>
          </a:p>
          <a:p>
            <a:r>
              <a:rPr lang="en-US" sz="900" dirty="0">
                <a:latin typeface="Arial" panose="020B0704020202020204" pitchFamily="34" charset="0"/>
                <a:cs typeface="Arial" panose="020B0704020202020204" pitchFamily="34" charset="0"/>
              </a:rPr>
              <a:t> </a:t>
            </a:r>
            <a:endParaRPr lang="en-US" sz="900" dirty="0">
              <a:latin typeface="Arial" panose="020B0704020202020204" pitchFamily="34" charset="0"/>
              <a:cs typeface="Arial" panose="020B0704020202020204" pitchFamily="34" charset="0"/>
            </a:endParaRPr>
          </a:p>
          <a:p>
            <a:r>
              <a:rPr lang="en-US" sz="900" b="1" u="sng" dirty="0">
                <a:latin typeface="Arial" panose="020B0704020202020204" pitchFamily="34" charset="0"/>
                <a:cs typeface="Arial" panose="020B0704020202020204" pitchFamily="34" charset="0"/>
              </a:rPr>
              <a:t>LIMITATIONS of Boundary Value Analysis: </a:t>
            </a:r>
            <a:endParaRPr lang="en-US" sz="900" b="1" u="sng" dirty="0">
              <a:latin typeface="Arial" panose="020B0704020202020204" pitchFamily="34" charset="0"/>
              <a:cs typeface="Arial" panose="020B0704020202020204" pitchFamily="34" charset="0"/>
            </a:endParaRPr>
          </a:p>
          <a:p>
            <a:r>
              <a:rPr lang="en-US" sz="900" dirty="0">
                <a:latin typeface="Arial" panose="020B0704020202020204" pitchFamily="34" charset="0"/>
                <a:cs typeface="Arial" panose="020B0704020202020204" pitchFamily="34" charset="0"/>
              </a:rPr>
              <a:t>The disadvantages of Boundary Value Analysis technique are:</a:t>
            </a:r>
            <a:endParaRPr lang="en-US" sz="900" dirty="0">
              <a:latin typeface="Arial" panose="020B0704020202020204" pitchFamily="34" charset="0"/>
              <a:cs typeface="Arial" panose="020B0704020202020204" pitchFamily="34" charset="0"/>
            </a:endParaRPr>
          </a:p>
          <a:p>
            <a:r>
              <a:rPr lang="en-US" sz="900" dirty="0">
                <a:latin typeface="Arial" panose="020B0704020202020204" pitchFamily="34" charset="0"/>
                <a:cs typeface="Arial" panose="020B0704020202020204" pitchFamily="34" charset="0"/>
              </a:rPr>
              <a:t> </a:t>
            </a:r>
            <a:endParaRPr lang="en-US" sz="900" dirty="0">
              <a:latin typeface="Arial" panose="020B0704020202020204" pitchFamily="34" charset="0"/>
              <a:cs typeface="Arial" panose="020B0704020202020204" pitchFamily="34" charset="0"/>
            </a:endParaRPr>
          </a:p>
          <a:p>
            <a:pPr lvl="0"/>
            <a:r>
              <a:rPr lang="en-US" sz="900" dirty="0">
                <a:latin typeface="Arial" panose="020B0704020202020204" pitchFamily="34" charset="0"/>
                <a:cs typeface="Arial" panose="020B0704020202020204" pitchFamily="34" charset="0"/>
              </a:rPr>
              <a:t>Does not work well for Boolean and logical variables.</a:t>
            </a:r>
            <a:endParaRPr lang="en-US" sz="900" dirty="0">
              <a:latin typeface="Arial" panose="020B0704020202020204" pitchFamily="34" charset="0"/>
              <a:cs typeface="Arial" panose="020B0704020202020204" pitchFamily="34" charset="0"/>
            </a:endParaRPr>
          </a:p>
          <a:p>
            <a:pPr lvl="0"/>
            <a:r>
              <a:rPr lang="en-US" sz="900" dirty="0">
                <a:latin typeface="Arial" panose="020B0704020202020204" pitchFamily="34" charset="0"/>
                <a:cs typeface="Arial" panose="020B0704020202020204" pitchFamily="34" charset="0"/>
              </a:rPr>
              <a:t>Not that useful for strongly-typed languages.</a:t>
            </a:r>
            <a:endParaRPr lang="en-US" sz="900" dirty="0">
              <a:latin typeface="Arial" panose="020B0704020202020204" pitchFamily="34" charset="0"/>
              <a:cs typeface="Arial" panose="020B0704020202020204" pitchFamily="34" charset="0"/>
            </a:endParaRPr>
          </a:p>
          <a:p>
            <a:endParaRPr lang="en-US" sz="900" dirty="0">
              <a:latin typeface="Arial" panose="020B0704020202020204" pitchFamily="34" charset="0"/>
              <a:cs typeface="Arial" panose="020B0704020202020204" pitchFamily="34" charset="0"/>
            </a:endParaRPr>
          </a:p>
          <a:p>
            <a:endParaRPr lang="en-US" i="0" dirty="0"/>
          </a:p>
        </p:txBody>
      </p:sp>
      <p:sp>
        <p:nvSpPr>
          <p:cNvPr id="4" name="Slide Number Placeholder 3"/>
          <p:cNvSpPr>
            <a:spLocks noGrp="1"/>
          </p:cNvSpPr>
          <p:nvPr>
            <p:ph type="sldNum" sz="quarter" idx="10"/>
          </p:nvPr>
        </p:nvSpPr>
        <p:spPr/>
        <p:txBody>
          <a:bodyPr/>
          <a:lstStyle/>
          <a:p>
            <a:pPr>
              <a:defRPr/>
            </a:pPr>
            <a:fld id="{9EC2444C-D4DA-4231-BCE6-2C5A3DE4BD93}" type="slidenum">
              <a:rPr lang="en-US" smtClean="0"/>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Rectangle 2"/>
          <p:cNvSpPr>
            <a:spLocks noGrp="1" noRot="1" noChangeAspect="1" noChangeArrowheads="1" noTextEdit="1"/>
          </p:cNvSpPr>
          <p:nvPr>
            <p:ph type="sldImg"/>
          </p:nvPr>
        </p:nvSpPr>
        <p:spPr/>
      </p:sp>
      <p:sp>
        <p:nvSpPr>
          <p:cNvPr id="206852" name="Rectangle 3"/>
          <p:cNvSpPr>
            <a:spLocks noGrp="1" noChangeArrowheads="1"/>
          </p:cNvSpPr>
          <p:nvPr>
            <p:ph type="body" idx="1"/>
          </p:nvPr>
        </p:nvSpPr>
        <p:spPr>
          <a:noFill/>
        </p:spPr>
        <p:txBody>
          <a:bodyPr/>
          <a:lstStyle/>
          <a:p>
            <a:pPr eaLnBrk="1" hangingPunct="1"/>
            <a:endParaRPr lang="en-US" smtClean="0">
              <a:latin typeface="Arial" panose="020B0704020202020204" pitchFamily="34" charset="0"/>
              <a:cs typeface="Arial" panose="020B0704020202020204" pitchFamily="34" charset="0"/>
            </a:endParaRPr>
          </a:p>
        </p:txBody>
      </p:sp>
      <p:sp>
        <p:nvSpPr>
          <p:cNvPr id="5" name="Date Placeholder 4"/>
          <p:cNvSpPr>
            <a:spLocks noGrp="1"/>
          </p:cNvSpPr>
          <p:nvPr>
            <p:ph type="dt" idx="10"/>
          </p:nvPr>
        </p:nvSpPr>
        <p:spPr/>
        <p:txBody>
          <a:bodyPr/>
          <a:lstStyle/>
          <a:p>
            <a:pPr>
              <a:defRPr/>
            </a:pP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txBox="1">
            <a:spLocks noGrp="1" noChangeArrowheads="1"/>
          </p:cNvSpPr>
          <p:nvPr/>
        </p:nvSpPr>
        <p:spPr bwMode="auto">
          <a:xfrm>
            <a:off x="3886698" y="8686801"/>
            <a:ext cx="2971302" cy="457200"/>
          </a:xfrm>
          <a:prstGeom prst="rect">
            <a:avLst/>
          </a:prstGeom>
          <a:noFill/>
          <a:ln w="9525">
            <a:noFill/>
            <a:miter lim="800000"/>
          </a:ln>
        </p:spPr>
        <p:txBody>
          <a:bodyPr lIns="90906" tIns="45453" rIns="90906" bIns="45453" anchor="b"/>
          <a:lstStyle/>
          <a:p>
            <a:pPr algn="r"/>
            <a:fld id="{1B621CEF-E654-46C7-B632-C0FEF0ADB758}" type="slidenum">
              <a:rPr lang="en-US" sz="1200"/>
            </a:fld>
            <a:endParaRPr lang="en-US" sz="1200" dirty="0"/>
          </a:p>
        </p:txBody>
      </p:sp>
      <p:sp>
        <p:nvSpPr>
          <p:cNvPr id="208899" name="Rectangle 2"/>
          <p:cNvSpPr>
            <a:spLocks noGrp="1" noRot="1" noChangeAspect="1" noChangeArrowheads="1" noTextEdit="1"/>
          </p:cNvSpPr>
          <p:nvPr>
            <p:ph type="sldImg"/>
          </p:nvPr>
        </p:nvSpPr>
        <p:spPr/>
      </p:sp>
      <p:sp>
        <p:nvSpPr>
          <p:cNvPr id="208900" name="Rectangle 3"/>
          <p:cNvSpPr>
            <a:spLocks noGrp="1" noChangeArrowheads="1"/>
          </p:cNvSpPr>
          <p:nvPr>
            <p:ph type="body" idx="1"/>
          </p:nvPr>
        </p:nvSpPr>
        <p:spPr>
          <a:noFill/>
        </p:spPr>
        <p:txBody>
          <a:bodyPr/>
          <a:lstStyle/>
          <a:p>
            <a:pPr eaLnBrk="1" hangingPunct="1"/>
            <a:endParaRPr lang="en-US" smtClean="0">
              <a:latin typeface="Arial" panose="020B0704020202020204" pitchFamily="34" charset="0"/>
              <a:cs typeface="Arial" panose="020B0704020202020204" pitchFamily="34" charset="0"/>
            </a:endParaRPr>
          </a:p>
        </p:txBody>
      </p:sp>
      <p:sp>
        <p:nvSpPr>
          <p:cNvPr id="6" name="Date Placeholder 5"/>
          <p:cNvSpPr>
            <a:spLocks noGrp="1"/>
          </p:cNvSpPr>
          <p:nvPr>
            <p:ph type="dt" idx="10"/>
          </p:nvPr>
        </p:nvSpPr>
        <p:spPr/>
        <p:txBody>
          <a:bodyPr/>
          <a:lstStyle/>
          <a:p>
            <a:pPr>
              <a:defRPr/>
            </a:pP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txBox="1">
            <a:spLocks noGrp="1" noChangeArrowheads="1"/>
          </p:cNvSpPr>
          <p:nvPr/>
        </p:nvSpPr>
        <p:spPr bwMode="auto">
          <a:xfrm>
            <a:off x="3886698" y="8686801"/>
            <a:ext cx="2971302" cy="457200"/>
          </a:xfrm>
          <a:prstGeom prst="rect">
            <a:avLst/>
          </a:prstGeom>
          <a:noFill/>
          <a:ln w="9525">
            <a:noFill/>
            <a:miter lim="800000"/>
          </a:ln>
        </p:spPr>
        <p:txBody>
          <a:bodyPr lIns="90906" tIns="45453" rIns="90906" bIns="45453" anchor="b"/>
          <a:lstStyle/>
          <a:p>
            <a:pPr algn="r"/>
            <a:fld id="{CE6BAF10-B937-4ADC-B90A-2A9347F9C98F}" type="slidenum">
              <a:rPr lang="en-US" sz="1200"/>
            </a:fld>
            <a:endParaRPr lang="en-US" sz="1200" dirty="0"/>
          </a:p>
        </p:txBody>
      </p:sp>
      <p:sp>
        <p:nvSpPr>
          <p:cNvPr id="209923" name="Rectangle 2"/>
          <p:cNvSpPr>
            <a:spLocks noGrp="1" noRot="1" noChangeAspect="1" noChangeArrowheads="1" noTextEdit="1"/>
          </p:cNvSpPr>
          <p:nvPr>
            <p:ph type="sldImg"/>
          </p:nvPr>
        </p:nvSpPr>
        <p:spPr/>
      </p:sp>
      <p:sp>
        <p:nvSpPr>
          <p:cNvPr id="209924" name="Rectangle 3"/>
          <p:cNvSpPr>
            <a:spLocks noGrp="1" noChangeArrowheads="1"/>
          </p:cNvSpPr>
          <p:nvPr>
            <p:ph type="body" idx="1"/>
          </p:nvPr>
        </p:nvSpPr>
        <p:spPr>
          <a:noFill/>
        </p:spPr>
        <p:txBody>
          <a:bodyPr/>
          <a:lstStyle/>
          <a:p>
            <a:pPr eaLnBrk="1" hangingPunct="1"/>
            <a:endParaRPr lang="en-US" smtClean="0">
              <a:latin typeface="Arial" panose="020B0704020202020204" pitchFamily="34" charset="0"/>
              <a:cs typeface="Arial" panose="020B0704020202020204" pitchFamily="34" charset="0"/>
            </a:endParaRPr>
          </a:p>
        </p:txBody>
      </p:sp>
      <p:sp>
        <p:nvSpPr>
          <p:cNvPr id="6" name="Date Placeholder 5"/>
          <p:cNvSpPr>
            <a:spLocks noGrp="1"/>
          </p:cNvSpPr>
          <p:nvPr>
            <p:ph type="dt" idx="10"/>
          </p:nvPr>
        </p:nvSpPr>
        <p:spPr/>
        <p:txBody>
          <a:bodyPr/>
          <a:lstStyle/>
          <a:p>
            <a:pPr>
              <a:defRPr/>
            </a:pPr>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64870" eaLnBrk="0" fontAlgn="base" hangingPunct="0">
              <a:spcBef>
                <a:spcPct val="30000"/>
              </a:spcBef>
              <a:spcAft>
                <a:spcPct val="0"/>
              </a:spcAft>
              <a:defRPr/>
            </a:pPr>
            <a:r>
              <a:rPr lang="en-US" dirty="0" smtClean="0"/>
              <a:t>The Decision Table is a tool for ensuring excellent test coverage when the requirements can be represented as rules.  The tester still has to pick the exact data values which will make each rule “fire”.</a:t>
            </a:r>
            <a:endParaRPr lang="en-US" dirty="0" smtClean="0"/>
          </a:p>
          <a:p>
            <a:endParaRPr lang="en-US" dirty="0"/>
          </a:p>
        </p:txBody>
      </p:sp>
      <p:sp>
        <p:nvSpPr>
          <p:cNvPr id="4" name="Date Placeholder 3"/>
          <p:cNvSpPr>
            <a:spLocks noGrp="1"/>
          </p:cNvSpPr>
          <p:nvPr>
            <p:ph type="dt"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8B93B621-90DA-42B2-953B-2DDE93C690EC}"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2"/>
          <p:cNvSpPr>
            <a:spLocks noGrp="1" noRot="1" noChangeAspect="1" noChangeArrowheads="1" noTextEdit="1"/>
          </p:cNvSpPr>
          <p:nvPr>
            <p:ph type="sldImg"/>
          </p:nvPr>
        </p:nvSpPr>
        <p:spPr/>
      </p:sp>
      <p:sp>
        <p:nvSpPr>
          <p:cNvPr id="212996" name="Rectangle 3"/>
          <p:cNvSpPr>
            <a:spLocks noGrp="1" noChangeArrowheads="1"/>
          </p:cNvSpPr>
          <p:nvPr>
            <p:ph type="body" idx="1"/>
          </p:nvPr>
        </p:nvSpPr>
        <p:spPr>
          <a:noFill/>
        </p:spPr>
        <p:txBody>
          <a:bodyPr/>
          <a:lstStyle/>
          <a:p>
            <a:pPr eaLnBrk="1" hangingPunct="1"/>
            <a:endParaRPr lang="en-US" smtClean="0">
              <a:latin typeface="Arial" panose="020B0704020202020204" pitchFamily="34" charset="0"/>
              <a:cs typeface="Arial" panose="020B0704020202020204" pitchFamily="34" charset="0"/>
            </a:endParaRPr>
          </a:p>
        </p:txBody>
      </p:sp>
      <p:sp>
        <p:nvSpPr>
          <p:cNvPr id="5" name="Date Placeholder 4"/>
          <p:cNvSpPr>
            <a:spLocks noGrp="1"/>
          </p:cNvSpPr>
          <p:nvPr>
            <p:ph type="dt" idx="10"/>
          </p:nvPr>
        </p:nvSpPr>
        <p:spPr/>
        <p:txBody>
          <a:bodyPr/>
          <a:lstStyle/>
          <a:p>
            <a:pPr>
              <a:defRPr/>
            </a:pP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Rectangle 2"/>
          <p:cNvSpPr>
            <a:spLocks noGrp="1" noRot="1" noChangeAspect="1" noChangeArrowheads="1" noTextEdit="1"/>
          </p:cNvSpPr>
          <p:nvPr>
            <p:ph type="sldImg"/>
          </p:nvPr>
        </p:nvSpPr>
        <p:spPr/>
      </p:sp>
      <p:sp>
        <p:nvSpPr>
          <p:cNvPr id="216068" name="Rectangle 3"/>
          <p:cNvSpPr>
            <a:spLocks noGrp="1" noChangeArrowheads="1"/>
          </p:cNvSpPr>
          <p:nvPr>
            <p:ph type="body" idx="1"/>
          </p:nvPr>
        </p:nvSpPr>
        <p:spPr>
          <a:noFill/>
        </p:spPr>
        <p:txBody>
          <a:bodyPr/>
          <a:lstStyle/>
          <a:p>
            <a:pPr eaLnBrk="1" hangingPunct="1"/>
            <a:endParaRPr lang="en-US" smtClean="0">
              <a:latin typeface="Arial" panose="020B0704020202020204" pitchFamily="34" charset="0"/>
              <a:cs typeface="Arial" panose="020B0704020202020204" pitchFamily="34" charset="0"/>
            </a:endParaRPr>
          </a:p>
        </p:txBody>
      </p:sp>
      <p:sp>
        <p:nvSpPr>
          <p:cNvPr id="5" name="Date Placeholder 4"/>
          <p:cNvSpPr>
            <a:spLocks noGrp="1"/>
          </p:cNvSpPr>
          <p:nvPr>
            <p:ph type="dt" idx="10"/>
          </p:nvPr>
        </p:nvSpPr>
        <p:spPr/>
        <p:txBody>
          <a:bodyPr/>
          <a:lstStyle/>
          <a:p>
            <a:pPr>
              <a:defRPr/>
            </a:pPr>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9" name="Rectangle 2"/>
          <p:cNvSpPr>
            <a:spLocks noGrp="1" noRot="1" noChangeAspect="1" noChangeArrowheads="1" noTextEdit="1"/>
          </p:cNvSpPr>
          <p:nvPr>
            <p:ph type="sldImg"/>
          </p:nvPr>
        </p:nvSpPr>
        <p:spPr/>
      </p:sp>
      <p:sp>
        <p:nvSpPr>
          <p:cNvPr id="214020" name="Rectangle 3"/>
          <p:cNvSpPr>
            <a:spLocks noGrp="1" noChangeArrowheads="1"/>
          </p:cNvSpPr>
          <p:nvPr>
            <p:ph type="body" idx="1"/>
          </p:nvPr>
        </p:nvSpPr>
        <p:spPr>
          <a:noFill/>
        </p:spPr>
        <p:txBody>
          <a:bodyPr/>
          <a:lstStyle/>
          <a:p>
            <a:pPr eaLnBrk="1" hangingPunct="1"/>
            <a:endParaRPr lang="en-US" smtClean="0">
              <a:latin typeface="Arial" panose="020B0704020202020204" pitchFamily="34" charset="0"/>
              <a:cs typeface="Arial" panose="020B0704020202020204" pitchFamily="34" charset="0"/>
            </a:endParaRPr>
          </a:p>
        </p:txBody>
      </p:sp>
      <p:sp>
        <p:nvSpPr>
          <p:cNvPr id="5" name="Date Placeholder 4"/>
          <p:cNvSpPr>
            <a:spLocks noGrp="1"/>
          </p:cNvSpPr>
          <p:nvPr>
            <p:ph type="dt" idx="10"/>
          </p:nvPr>
        </p:nvSpPr>
        <p:spPr/>
        <p:txBody>
          <a:bodyPr/>
          <a:lstStyle/>
          <a:p>
            <a:pPr>
              <a:defRPr/>
            </a:pPr>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Rectangle 2"/>
          <p:cNvSpPr>
            <a:spLocks noGrp="1" noRot="1" noChangeAspect="1" noChangeArrowheads="1" noTextEdit="1"/>
          </p:cNvSpPr>
          <p:nvPr>
            <p:ph type="sldImg"/>
          </p:nvPr>
        </p:nvSpPr>
        <p:spPr/>
      </p:sp>
      <p:sp>
        <p:nvSpPr>
          <p:cNvPr id="217092" name="Rectangle 3"/>
          <p:cNvSpPr>
            <a:spLocks noGrp="1" noChangeArrowheads="1"/>
          </p:cNvSpPr>
          <p:nvPr>
            <p:ph type="body" idx="1"/>
          </p:nvPr>
        </p:nvSpPr>
        <p:spPr>
          <a:noFill/>
        </p:spPr>
        <p:txBody>
          <a:bodyPr/>
          <a:lstStyle/>
          <a:p>
            <a:pPr eaLnBrk="1" hangingPunct="1"/>
            <a:endParaRPr lang="en-US" smtClean="0">
              <a:latin typeface="Arial" panose="020B0704020202020204" pitchFamily="34" charset="0"/>
              <a:cs typeface="Arial" panose="020B0704020202020204" pitchFamily="34" charset="0"/>
            </a:endParaRPr>
          </a:p>
        </p:txBody>
      </p:sp>
      <p:sp>
        <p:nvSpPr>
          <p:cNvPr id="5" name="Date Placeholder 4"/>
          <p:cNvSpPr>
            <a:spLocks noGrp="1"/>
          </p:cNvSpPr>
          <p:nvPr>
            <p:ph type="dt" idx="10"/>
          </p:nvPr>
        </p:nvSpPr>
        <p:spPr/>
        <p:txBody>
          <a:bodyPr/>
          <a:lstStyle/>
          <a:p>
            <a:pPr>
              <a:defRPr/>
            </a:pPr>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txBox="1">
            <a:spLocks noGrp="1" noChangeArrowheads="1"/>
          </p:cNvSpPr>
          <p:nvPr/>
        </p:nvSpPr>
        <p:spPr bwMode="auto">
          <a:xfrm>
            <a:off x="3885206" y="8841219"/>
            <a:ext cx="2971303" cy="301268"/>
          </a:xfrm>
          <a:prstGeom prst="rect">
            <a:avLst/>
          </a:prstGeom>
          <a:noFill/>
          <a:ln w="9525">
            <a:noFill/>
            <a:miter lim="800000"/>
          </a:ln>
        </p:spPr>
        <p:txBody>
          <a:bodyPr lIns="91415" tIns="45708" rIns="91415" bIns="45708" anchor="b"/>
          <a:lstStyle/>
          <a:p>
            <a:pPr algn="r"/>
            <a:fld id="{EB6E8D10-D7E3-431B-AAA8-83B47D6C10A2}" type="slidenum">
              <a:rPr lang="en-US" sz="900" b="1"/>
            </a:fld>
            <a:endParaRPr lang="en-US" sz="900" b="1" dirty="0"/>
          </a:p>
        </p:txBody>
      </p:sp>
      <p:sp>
        <p:nvSpPr>
          <p:cNvPr id="220163" name="Rectangle 4"/>
          <p:cNvSpPr>
            <a:spLocks noGrp="1" noRot="1" noChangeAspect="1" noChangeArrowheads="1" noTextEdit="1"/>
          </p:cNvSpPr>
          <p:nvPr>
            <p:ph type="sldImg"/>
          </p:nvPr>
        </p:nvSpPr>
        <p:spPr>
          <a:xfrm>
            <a:off x="-498475" y="684213"/>
            <a:ext cx="7856538" cy="4419600"/>
          </a:xfrm>
        </p:spPr>
      </p:sp>
      <p:sp>
        <p:nvSpPr>
          <p:cNvPr id="220164" name="Rectangle 5"/>
          <p:cNvSpPr>
            <a:spLocks noGrp="1" noChangeArrowheads="1"/>
          </p:cNvSpPr>
          <p:nvPr>
            <p:ph type="body" idx="1"/>
          </p:nvPr>
        </p:nvSpPr>
        <p:spPr>
          <a:xfrm>
            <a:off x="521805" y="5412220"/>
            <a:ext cx="5814391" cy="2891563"/>
          </a:xfrm>
          <a:noFill/>
        </p:spPr>
        <p:txBody>
          <a:bodyPr lIns="91415" tIns="45708" rIns="91415" bIns="45708"/>
          <a:lstStyle/>
          <a:p>
            <a:pPr eaLnBrk="1" hangingPunct="1"/>
            <a:r>
              <a:rPr lang="en-US" smtClean="0">
                <a:latin typeface="Arial" panose="020B0704020202020204" pitchFamily="34" charset="0"/>
              </a:rPr>
              <a:t>It is not unusual to have a situation with an impossible number of combinations to test. So how can it be reduced, but still be meaningful?  One technique is to use orthogonal arrays.  This technique assures that all pairs are tested, but  not all combinations.  The preponderance of the bugs can be found this way, and this can reduce to a realistic number of tests. It does,however, require that the tester know all of the possible LEGAL combinations (to eliminate the illegal ones).</a:t>
            </a:r>
            <a:endParaRPr lang="en-US" smtClean="0">
              <a:latin typeface="Arial" panose="020B0704020202020204" pitchFamily="34" charset="0"/>
            </a:endParaRPr>
          </a:p>
        </p:txBody>
      </p:sp>
      <p:sp>
        <p:nvSpPr>
          <p:cNvPr id="6" name="Date Placeholder 5"/>
          <p:cNvSpPr>
            <a:spLocks noGrp="1"/>
          </p:cNvSpPr>
          <p:nvPr>
            <p:ph type="dt" idx="10"/>
          </p:nvPr>
        </p:nvSpPr>
        <p:spPr/>
        <p:txBody>
          <a:bodyPr/>
          <a:lstStyle/>
          <a:p>
            <a:pPr>
              <a:defRPr/>
            </a:pP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txBox="1">
            <a:spLocks noGrp="1" noChangeArrowheads="1"/>
          </p:cNvSpPr>
          <p:nvPr/>
        </p:nvSpPr>
        <p:spPr bwMode="auto">
          <a:xfrm>
            <a:off x="3885206" y="8841220"/>
            <a:ext cx="2971303" cy="301268"/>
          </a:xfrm>
          <a:prstGeom prst="rect">
            <a:avLst/>
          </a:prstGeom>
          <a:noFill/>
          <a:ln w="9525">
            <a:noFill/>
            <a:miter lim="800000"/>
          </a:ln>
        </p:spPr>
        <p:txBody>
          <a:bodyPr lIns="91406" tIns="45704" rIns="91406" bIns="45704" anchor="b"/>
          <a:lstStyle/>
          <a:p>
            <a:pPr algn="r"/>
            <a:fld id="{20C3D2B0-B520-4841-A8B0-9E991C329EE7}" type="slidenum">
              <a:rPr lang="en-US" sz="900" b="1"/>
            </a:fld>
            <a:endParaRPr lang="en-US" sz="900" b="1" dirty="0"/>
          </a:p>
        </p:txBody>
      </p:sp>
      <p:sp>
        <p:nvSpPr>
          <p:cNvPr id="221187" name="Rectangle 4"/>
          <p:cNvSpPr>
            <a:spLocks noGrp="1" noRot="1" noChangeAspect="1" noChangeArrowheads="1" noTextEdit="1"/>
          </p:cNvSpPr>
          <p:nvPr>
            <p:ph type="sldImg"/>
          </p:nvPr>
        </p:nvSpPr>
        <p:spPr>
          <a:xfrm>
            <a:off x="-500063" y="682625"/>
            <a:ext cx="7859713" cy="4421188"/>
          </a:xfrm>
        </p:spPr>
      </p:sp>
      <p:sp>
        <p:nvSpPr>
          <p:cNvPr id="221188" name="Rectangle 5"/>
          <p:cNvSpPr>
            <a:spLocks noGrp="1" noChangeArrowheads="1"/>
          </p:cNvSpPr>
          <p:nvPr>
            <p:ph type="body" idx="1"/>
          </p:nvPr>
        </p:nvSpPr>
        <p:spPr>
          <a:xfrm>
            <a:off x="521805" y="5171508"/>
            <a:ext cx="5814391" cy="3132274"/>
          </a:xfrm>
          <a:noFill/>
        </p:spPr>
        <p:txBody>
          <a:bodyPr lIns="91406" tIns="45704" rIns="91406" bIns="45704"/>
          <a:lstStyle/>
          <a:p>
            <a:pPr eaLnBrk="1" hangingPunct="1"/>
            <a:r>
              <a:rPr lang="en-US" smtClean="0">
                <a:latin typeface="Arial" panose="020B0704020202020204" pitchFamily="34" charset="0"/>
              </a:rPr>
              <a:t>These are three orthogonal arrays.</a:t>
            </a:r>
            <a:endParaRPr lang="en-US" smtClean="0">
              <a:latin typeface="Arial" panose="020B0704020202020204" pitchFamily="34" charset="0"/>
            </a:endParaRPr>
          </a:p>
          <a:p>
            <a:pPr eaLnBrk="1" hangingPunct="1"/>
            <a:endParaRPr lang="en-US" smtClean="0">
              <a:latin typeface="Arial" panose="020B0704020202020204" pitchFamily="34" charset="0"/>
            </a:endParaRPr>
          </a:p>
          <a:p>
            <a:pPr eaLnBrk="1" hangingPunct="1"/>
            <a:r>
              <a:rPr lang="en-US" smtClean="0">
                <a:latin typeface="Arial" panose="020B0704020202020204" pitchFamily="34" charset="0"/>
              </a:rPr>
              <a:t>Note the curious notation:</a:t>
            </a:r>
            <a:endParaRPr lang="en-US" smtClean="0">
              <a:latin typeface="Arial" panose="020B0704020202020204" pitchFamily="34" charset="0"/>
            </a:endParaRPr>
          </a:p>
          <a:p>
            <a:pPr eaLnBrk="1" hangingPunct="1"/>
            <a:r>
              <a:rPr lang="en-US" smtClean="0">
                <a:latin typeface="Arial" panose="020B0704020202020204" pitchFamily="34" charset="0"/>
              </a:rPr>
              <a:t>An L4 array has 4 rows, an L9 has nine rows, and an L18 has 18 rows.</a:t>
            </a:r>
            <a:endParaRPr lang="en-US" smtClean="0">
              <a:latin typeface="Arial" panose="020B0704020202020204" pitchFamily="34" charset="0"/>
            </a:endParaRPr>
          </a:p>
          <a:p>
            <a:pPr eaLnBrk="1" hangingPunct="1"/>
            <a:endParaRPr lang="en-US" smtClean="0">
              <a:latin typeface="Arial" panose="020B0704020202020204" pitchFamily="34" charset="0"/>
            </a:endParaRPr>
          </a:p>
          <a:p>
            <a:pPr eaLnBrk="1" hangingPunct="1"/>
            <a:r>
              <a:rPr lang="en-US" smtClean="0">
                <a:latin typeface="Arial" panose="020B0704020202020204" pitchFamily="34" charset="0"/>
              </a:rPr>
              <a:t>A 23 array has 3 columns containing 1s and 2s.</a:t>
            </a:r>
            <a:endParaRPr lang="en-US" smtClean="0">
              <a:latin typeface="Arial" panose="020B0704020202020204" pitchFamily="34" charset="0"/>
            </a:endParaRPr>
          </a:p>
          <a:p>
            <a:pPr eaLnBrk="1" hangingPunct="1"/>
            <a:r>
              <a:rPr lang="en-US" smtClean="0">
                <a:latin typeface="Arial" panose="020B0704020202020204" pitchFamily="34" charset="0"/>
              </a:rPr>
              <a:t>A 34 array has 4 columns containing 1s, 2s, and 3s.</a:t>
            </a:r>
            <a:endParaRPr lang="en-US" smtClean="0">
              <a:latin typeface="Arial" panose="020B0704020202020204" pitchFamily="34" charset="0"/>
            </a:endParaRPr>
          </a:p>
          <a:p>
            <a:pPr eaLnBrk="1" hangingPunct="1"/>
            <a:r>
              <a:rPr lang="en-US" smtClean="0">
                <a:latin typeface="Arial" panose="020B0704020202020204" pitchFamily="34" charset="0"/>
              </a:rPr>
              <a:t>A 35 array has 5 columns containing 1s, 2s, and 3s.</a:t>
            </a:r>
            <a:endParaRPr lang="en-US" smtClean="0">
              <a:latin typeface="Arial" panose="020B0704020202020204" pitchFamily="34" charset="0"/>
            </a:endParaRPr>
          </a:p>
          <a:p>
            <a:pPr eaLnBrk="1" hangingPunct="1"/>
            <a:endParaRPr lang="en-US" smtClean="0">
              <a:latin typeface="Arial" panose="020B0704020202020204" pitchFamily="34" charset="0"/>
            </a:endParaRPr>
          </a:p>
        </p:txBody>
      </p:sp>
      <p:sp>
        <p:nvSpPr>
          <p:cNvPr id="6" name="Date Placeholder 5"/>
          <p:cNvSpPr>
            <a:spLocks noGrp="1"/>
          </p:cNvSpPr>
          <p:nvPr>
            <p:ph type="dt" idx="10"/>
          </p:nvPr>
        </p:nvSpPr>
        <p:spPr/>
        <p:txBody>
          <a:bodyPr/>
          <a:lstStyle/>
          <a:p>
            <a:pPr>
              <a:defRPr/>
            </a:pPr>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txBox="1">
            <a:spLocks noGrp="1" noChangeArrowheads="1"/>
          </p:cNvSpPr>
          <p:nvPr/>
        </p:nvSpPr>
        <p:spPr bwMode="auto">
          <a:xfrm>
            <a:off x="3885206" y="8841220"/>
            <a:ext cx="2971303" cy="301268"/>
          </a:xfrm>
          <a:prstGeom prst="rect">
            <a:avLst/>
          </a:prstGeom>
          <a:noFill/>
          <a:ln w="9525">
            <a:noFill/>
            <a:miter lim="800000"/>
          </a:ln>
        </p:spPr>
        <p:txBody>
          <a:bodyPr lIns="91406" tIns="45704" rIns="91406" bIns="45704" anchor="b"/>
          <a:lstStyle/>
          <a:p>
            <a:pPr algn="r"/>
            <a:fld id="{D334B0A9-572A-47B2-A3E5-68F4B314B8A2}" type="slidenum">
              <a:rPr lang="en-US" sz="900" b="1"/>
            </a:fld>
            <a:endParaRPr lang="en-US" sz="900" b="1" dirty="0"/>
          </a:p>
        </p:txBody>
      </p:sp>
      <p:sp>
        <p:nvSpPr>
          <p:cNvPr id="223235" name="Rectangle 4"/>
          <p:cNvSpPr>
            <a:spLocks noGrp="1" noRot="1" noChangeAspect="1" noChangeArrowheads="1" noTextEdit="1"/>
          </p:cNvSpPr>
          <p:nvPr>
            <p:ph type="sldImg"/>
          </p:nvPr>
        </p:nvSpPr>
        <p:spPr>
          <a:xfrm>
            <a:off x="-500063" y="682625"/>
            <a:ext cx="7859713" cy="4421188"/>
          </a:xfrm>
        </p:spPr>
      </p:sp>
      <p:sp>
        <p:nvSpPr>
          <p:cNvPr id="223236" name="Rectangle 5"/>
          <p:cNvSpPr>
            <a:spLocks noGrp="1" noChangeArrowheads="1"/>
          </p:cNvSpPr>
          <p:nvPr>
            <p:ph type="body" idx="1"/>
          </p:nvPr>
        </p:nvSpPr>
        <p:spPr>
          <a:xfrm>
            <a:off x="521805" y="5412220"/>
            <a:ext cx="5814391" cy="2891563"/>
          </a:xfrm>
          <a:noFill/>
        </p:spPr>
        <p:txBody>
          <a:bodyPr lIns="91406" tIns="45704" rIns="91406" bIns="45704"/>
          <a:lstStyle/>
          <a:p>
            <a:pPr eaLnBrk="1" hangingPunct="1"/>
            <a:r>
              <a:rPr lang="en-US" smtClean="0">
                <a:latin typeface="Arial" panose="020B0704020202020204" pitchFamily="34" charset="0"/>
              </a:rPr>
              <a:t>This slide lists the possible options.</a:t>
            </a:r>
            <a:endParaRPr lang="en-US" smtClean="0">
              <a:latin typeface="Arial" panose="020B0704020202020204" pitchFamily="34" charset="0"/>
            </a:endParaRPr>
          </a:p>
          <a:p>
            <a:pPr eaLnBrk="1" hangingPunct="1"/>
            <a:r>
              <a:rPr lang="en-US" smtClean="0">
                <a:latin typeface="Arial" panose="020B0704020202020204" pitchFamily="34" charset="0"/>
              </a:rPr>
              <a:t>If all of the possible combinations in this “simple” example were tested, it would total 108, much too much for most organization’s schedules.  And this is a VERY simple example!  And would there be a return on that great investment?</a:t>
            </a:r>
            <a:endParaRPr lang="en-US" smtClean="0">
              <a:latin typeface="Arial" panose="020B0704020202020204" pitchFamily="34" charset="0"/>
            </a:endParaRPr>
          </a:p>
        </p:txBody>
      </p:sp>
      <p:sp>
        <p:nvSpPr>
          <p:cNvPr id="6" name="Date Placeholder 5"/>
          <p:cNvSpPr>
            <a:spLocks noGrp="1"/>
          </p:cNvSpPr>
          <p:nvPr>
            <p:ph type="dt" idx="10"/>
          </p:nvPr>
        </p:nvSpPr>
        <p:spPr/>
        <p:txBody>
          <a:bodyPr/>
          <a:lstStyle/>
          <a:p>
            <a:pPr>
              <a:defRPr/>
            </a:pPr>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txBox="1">
            <a:spLocks noGrp="1" noChangeArrowheads="1"/>
          </p:cNvSpPr>
          <p:nvPr/>
        </p:nvSpPr>
        <p:spPr bwMode="auto">
          <a:xfrm>
            <a:off x="3885206" y="8841219"/>
            <a:ext cx="2971303" cy="301268"/>
          </a:xfrm>
          <a:prstGeom prst="rect">
            <a:avLst/>
          </a:prstGeom>
          <a:noFill/>
          <a:ln w="9525">
            <a:noFill/>
            <a:miter lim="800000"/>
          </a:ln>
        </p:spPr>
        <p:txBody>
          <a:bodyPr lIns="91415" tIns="45708" rIns="91415" bIns="45708" anchor="b"/>
          <a:lstStyle/>
          <a:p>
            <a:pPr algn="r"/>
            <a:fld id="{C79B808D-5CA3-4894-BF05-20C0105A98F2}" type="slidenum">
              <a:rPr lang="en-US" sz="900" b="1"/>
            </a:fld>
            <a:endParaRPr lang="en-US" sz="900" b="1" dirty="0"/>
          </a:p>
        </p:txBody>
      </p:sp>
      <p:sp>
        <p:nvSpPr>
          <p:cNvPr id="225283" name="Rectangle 4"/>
          <p:cNvSpPr>
            <a:spLocks noGrp="1" noRot="1" noChangeAspect="1" noChangeArrowheads="1" noTextEdit="1"/>
          </p:cNvSpPr>
          <p:nvPr>
            <p:ph type="sldImg"/>
          </p:nvPr>
        </p:nvSpPr>
        <p:spPr>
          <a:xfrm>
            <a:off x="-498475" y="684213"/>
            <a:ext cx="7856538" cy="4419600"/>
          </a:xfrm>
        </p:spPr>
      </p:sp>
      <p:sp>
        <p:nvSpPr>
          <p:cNvPr id="225284" name="Rectangle 5"/>
          <p:cNvSpPr>
            <a:spLocks noGrp="1" noChangeArrowheads="1"/>
          </p:cNvSpPr>
          <p:nvPr>
            <p:ph type="body" idx="1"/>
          </p:nvPr>
        </p:nvSpPr>
        <p:spPr>
          <a:xfrm>
            <a:off x="521805" y="5412220"/>
            <a:ext cx="5814391" cy="2891563"/>
          </a:xfrm>
          <a:noFill/>
        </p:spPr>
        <p:txBody>
          <a:bodyPr lIns="91415" tIns="45708" rIns="91415" bIns="45708"/>
          <a:lstStyle/>
          <a:p>
            <a:pPr eaLnBrk="1" hangingPunct="1"/>
            <a:r>
              <a:rPr lang="en-US" smtClean="0">
                <a:latin typeface="Arial" panose="020B0704020202020204" pitchFamily="34" charset="0"/>
              </a:rPr>
              <a:t>Let’s let the first column represent the Toolbar options.</a:t>
            </a:r>
            <a:endParaRPr lang="en-US" smtClean="0">
              <a:latin typeface="Arial" panose="020B0704020202020204" pitchFamily="34" charset="0"/>
            </a:endParaRPr>
          </a:p>
          <a:p>
            <a:pPr eaLnBrk="1" hangingPunct="1"/>
            <a:r>
              <a:rPr lang="en-US" smtClean="0">
                <a:latin typeface="Arial" panose="020B0704020202020204" pitchFamily="34" charset="0"/>
              </a:rPr>
              <a:t>Let 1s represent displaying a Picture, 2 represents Text, and 3 represents Both</a:t>
            </a:r>
            <a:endParaRPr lang="en-US" smtClean="0">
              <a:latin typeface="Arial" panose="020B0704020202020204" pitchFamily="34" charset="0"/>
            </a:endParaRPr>
          </a:p>
        </p:txBody>
      </p:sp>
      <p:sp>
        <p:nvSpPr>
          <p:cNvPr id="6" name="Date Placeholder 5"/>
          <p:cNvSpPr>
            <a:spLocks noGrp="1"/>
          </p:cNvSpPr>
          <p:nvPr>
            <p:ph type="dt" idx="10"/>
          </p:nvPr>
        </p:nvSpPr>
        <p:spPr/>
        <p:txBody>
          <a:bodyPr/>
          <a:lstStyle/>
          <a:p>
            <a:pPr>
              <a:defRPr/>
            </a:pPr>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txBox="1">
            <a:spLocks noGrp="1" noChangeArrowheads="1"/>
          </p:cNvSpPr>
          <p:nvPr/>
        </p:nvSpPr>
        <p:spPr bwMode="auto">
          <a:xfrm>
            <a:off x="3885206" y="8841219"/>
            <a:ext cx="2971303" cy="301268"/>
          </a:xfrm>
          <a:prstGeom prst="rect">
            <a:avLst/>
          </a:prstGeom>
          <a:noFill/>
          <a:ln w="9525">
            <a:noFill/>
            <a:miter lim="800000"/>
          </a:ln>
        </p:spPr>
        <p:txBody>
          <a:bodyPr lIns="91415" tIns="45708" rIns="91415" bIns="45708" anchor="b"/>
          <a:lstStyle/>
          <a:p>
            <a:pPr algn="r"/>
            <a:fld id="{CBB3D84A-2AD7-4A50-8CF2-46F553274AFB}" type="slidenum">
              <a:rPr lang="en-US" sz="900" b="1"/>
            </a:fld>
            <a:endParaRPr lang="en-US" sz="900" b="1" dirty="0"/>
          </a:p>
        </p:txBody>
      </p:sp>
      <p:sp>
        <p:nvSpPr>
          <p:cNvPr id="226307" name="Rectangle 4"/>
          <p:cNvSpPr>
            <a:spLocks noGrp="1" noRot="1" noChangeAspect="1" noChangeArrowheads="1" noTextEdit="1"/>
          </p:cNvSpPr>
          <p:nvPr>
            <p:ph type="sldImg"/>
          </p:nvPr>
        </p:nvSpPr>
        <p:spPr>
          <a:xfrm>
            <a:off x="-498475" y="684213"/>
            <a:ext cx="7856538" cy="4419600"/>
          </a:xfrm>
        </p:spPr>
      </p:sp>
      <p:sp>
        <p:nvSpPr>
          <p:cNvPr id="226308" name="Rectangle 5"/>
          <p:cNvSpPr>
            <a:spLocks noGrp="1" noChangeArrowheads="1"/>
          </p:cNvSpPr>
          <p:nvPr>
            <p:ph type="body" idx="1"/>
          </p:nvPr>
        </p:nvSpPr>
        <p:spPr>
          <a:xfrm>
            <a:off x="521805" y="5412220"/>
            <a:ext cx="5814391" cy="2891563"/>
          </a:xfrm>
          <a:noFill/>
        </p:spPr>
        <p:txBody>
          <a:bodyPr lIns="91415" tIns="45708" rIns="91415" bIns="45708"/>
          <a:lstStyle/>
          <a:p>
            <a:pPr eaLnBrk="1" hangingPunct="1"/>
            <a:r>
              <a:rPr lang="en-US" smtClean="0">
                <a:latin typeface="Arial" panose="020B0704020202020204" pitchFamily="34" charset="0"/>
              </a:rPr>
              <a:t>Continue filling in the first column.</a:t>
            </a:r>
            <a:endParaRPr lang="en-US" smtClean="0">
              <a:latin typeface="Arial" panose="020B0704020202020204" pitchFamily="34" charset="0"/>
            </a:endParaRPr>
          </a:p>
        </p:txBody>
      </p:sp>
      <p:sp>
        <p:nvSpPr>
          <p:cNvPr id="6" name="Date Placeholder 5"/>
          <p:cNvSpPr>
            <a:spLocks noGrp="1"/>
          </p:cNvSpPr>
          <p:nvPr>
            <p:ph type="dt" idx="10"/>
          </p:nvPr>
        </p:nvSpPr>
        <p:spPr/>
        <p:txBody>
          <a:bodyPr/>
          <a:lstStyle/>
          <a:p>
            <a:pPr>
              <a:defRPr/>
            </a:pPr>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txBox="1">
            <a:spLocks noGrp="1" noChangeArrowheads="1"/>
          </p:cNvSpPr>
          <p:nvPr/>
        </p:nvSpPr>
        <p:spPr bwMode="auto">
          <a:xfrm>
            <a:off x="3885206" y="8841219"/>
            <a:ext cx="2971303" cy="301268"/>
          </a:xfrm>
          <a:prstGeom prst="rect">
            <a:avLst/>
          </a:prstGeom>
          <a:noFill/>
          <a:ln w="9525">
            <a:noFill/>
            <a:miter lim="800000"/>
          </a:ln>
        </p:spPr>
        <p:txBody>
          <a:bodyPr lIns="91415" tIns="45708" rIns="91415" bIns="45708" anchor="b"/>
          <a:lstStyle/>
          <a:p>
            <a:pPr algn="r"/>
            <a:fld id="{F33A96F7-BF3A-484D-9489-5813D7A803C8}" type="slidenum">
              <a:rPr lang="en-US" sz="900" b="1"/>
            </a:fld>
            <a:endParaRPr lang="en-US" sz="900" b="1" dirty="0"/>
          </a:p>
        </p:txBody>
      </p:sp>
      <p:sp>
        <p:nvSpPr>
          <p:cNvPr id="227331" name="Rectangle 4"/>
          <p:cNvSpPr>
            <a:spLocks noGrp="1" noRot="1" noChangeAspect="1" noChangeArrowheads="1" noTextEdit="1"/>
          </p:cNvSpPr>
          <p:nvPr>
            <p:ph type="sldImg"/>
          </p:nvPr>
        </p:nvSpPr>
        <p:spPr>
          <a:xfrm>
            <a:off x="-498475" y="684213"/>
            <a:ext cx="7856538" cy="4419600"/>
          </a:xfrm>
        </p:spPr>
      </p:sp>
      <p:sp>
        <p:nvSpPr>
          <p:cNvPr id="227332" name="Rectangle 5"/>
          <p:cNvSpPr>
            <a:spLocks noGrp="1" noChangeArrowheads="1"/>
          </p:cNvSpPr>
          <p:nvPr>
            <p:ph type="body" idx="1"/>
          </p:nvPr>
        </p:nvSpPr>
        <p:spPr>
          <a:xfrm>
            <a:off x="521805" y="5412220"/>
            <a:ext cx="5814391" cy="2891563"/>
          </a:xfrm>
          <a:noFill/>
        </p:spPr>
        <p:txBody>
          <a:bodyPr lIns="91415" tIns="45708" rIns="91415" bIns="45708"/>
          <a:lstStyle/>
          <a:p>
            <a:pPr eaLnBrk="1" hangingPunct="1"/>
            <a:r>
              <a:rPr lang="en-US" smtClean="0">
                <a:latin typeface="Arial" panose="020B0704020202020204" pitchFamily="34" charset="0"/>
              </a:rPr>
              <a:t>Now, to the second column.</a:t>
            </a:r>
            <a:endParaRPr lang="en-US" smtClean="0">
              <a:latin typeface="Arial" panose="020B0704020202020204" pitchFamily="34" charset="0"/>
            </a:endParaRPr>
          </a:p>
          <a:p>
            <a:pPr eaLnBrk="1" hangingPunct="1"/>
            <a:endParaRPr lang="en-US" smtClean="0">
              <a:latin typeface="Arial" panose="020B0704020202020204" pitchFamily="34" charset="0"/>
            </a:endParaRPr>
          </a:p>
          <a:p>
            <a:pPr eaLnBrk="1" hangingPunct="1"/>
            <a:r>
              <a:rPr lang="en-US" smtClean="0">
                <a:latin typeface="Arial" panose="020B0704020202020204" pitchFamily="34" charset="0"/>
              </a:rPr>
              <a:t>When we launch Netscape, which function is started. Let 1 represent the Browser, 2 represent the Email client, and 3 represent the News reader.</a:t>
            </a:r>
            <a:endParaRPr lang="en-US" smtClean="0">
              <a:latin typeface="Arial" panose="020B0704020202020204" pitchFamily="34" charset="0"/>
            </a:endParaRPr>
          </a:p>
        </p:txBody>
      </p:sp>
      <p:sp>
        <p:nvSpPr>
          <p:cNvPr id="6" name="Date Placeholder 5"/>
          <p:cNvSpPr>
            <a:spLocks noGrp="1"/>
          </p:cNvSpPr>
          <p:nvPr>
            <p:ph type="dt" idx="10"/>
          </p:nvPr>
        </p:nvSpPr>
        <p:spPr/>
        <p:txBody>
          <a:bodyPr/>
          <a:lstStyle/>
          <a:p>
            <a:pPr>
              <a:defRPr/>
            </a:pPr>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txBox="1">
            <a:spLocks noGrp="1" noChangeArrowheads="1"/>
          </p:cNvSpPr>
          <p:nvPr/>
        </p:nvSpPr>
        <p:spPr bwMode="auto">
          <a:xfrm>
            <a:off x="3885206" y="8841219"/>
            <a:ext cx="2971303" cy="301268"/>
          </a:xfrm>
          <a:prstGeom prst="rect">
            <a:avLst/>
          </a:prstGeom>
          <a:noFill/>
          <a:ln w="9525">
            <a:noFill/>
            <a:miter lim="800000"/>
          </a:ln>
        </p:spPr>
        <p:txBody>
          <a:bodyPr lIns="91415" tIns="45708" rIns="91415" bIns="45708" anchor="b"/>
          <a:lstStyle/>
          <a:p>
            <a:pPr algn="r"/>
            <a:fld id="{A6D79653-BADD-45C4-AE48-4F66056F794F}" type="slidenum">
              <a:rPr lang="en-US" sz="900" b="1"/>
            </a:fld>
            <a:endParaRPr lang="en-US" sz="900" b="1" dirty="0"/>
          </a:p>
        </p:txBody>
      </p:sp>
      <p:sp>
        <p:nvSpPr>
          <p:cNvPr id="228355" name="Rectangle 4"/>
          <p:cNvSpPr>
            <a:spLocks noGrp="1" noRot="1" noChangeAspect="1" noChangeArrowheads="1" noTextEdit="1"/>
          </p:cNvSpPr>
          <p:nvPr>
            <p:ph type="sldImg"/>
          </p:nvPr>
        </p:nvSpPr>
        <p:spPr>
          <a:xfrm>
            <a:off x="-498475" y="684213"/>
            <a:ext cx="7856538" cy="4419600"/>
          </a:xfrm>
        </p:spPr>
      </p:sp>
      <p:sp>
        <p:nvSpPr>
          <p:cNvPr id="228356" name="Rectangle 5"/>
          <p:cNvSpPr>
            <a:spLocks noGrp="1" noChangeArrowheads="1"/>
          </p:cNvSpPr>
          <p:nvPr>
            <p:ph type="body" idx="1"/>
          </p:nvPr>
        </p:nvSpPr>
        <p:spPr>
          <a:xfrm>
            <a:off x="521805" y="5412220"/>
            <a:ext cx="5814391" cy="2891563"/>
          </a:xfrm>
          <a:noFill/>
        </p:spPr>
        <p:txBody>
          <a:bodyPr lIns="91415" tIns="45708" rIns="91415" bIns="45708"/>
          <a:lstStyle/>
          <a:p>
            <a:pPr eaLnBrk="1" hangingPunct="1"/>
            <a:r>
              <a:rPr lang="en-US" smtClean="0">
                <a:latin typeface="Arial" panose="020B0704020202020204" pitchFamily="34" charset="0"/>
              </a:rPr>
              <a:t>Continue down the column finishing the mapping.</a:t>
            </a:r>
            <a:endParaRPr lang="en-US" smtClean="0">
              <a:latin typeface="Arial" panose="020B0704020202020204" pitchFamily="34" charset="0"/>
            </a:endParaRPr>
          </a:p>
        </p:txBody>
      </p:sp>
      <p:sp>
        <p:nvSpPr>
          <p:cNvPr id="6" name="Date Placeholder 5"/>
          <p:cNvSpPr>
            <a:spLocks noGrp="1"/>
          </p:cNvSpPr>
          <p:nvPr>
            <p:ph type="dt" idx="10"/>
          </p:nvPr>
        </p:nvSpPr>
        <p:spPr/>
        <p:txBody>
          <a:bodyPr/>
          <a:lstStyle/>
          <a:p>
            <a:pPr>
              <a:defRPr/>
            </a:pPr>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txBox="1">
            <a:spLocks noGrp="1" noChangeArrowheads="1"/>
          </p:cNvSpPr>
          <p:nvPr/>
        </p:nvSpPr>
        <p:spPr bwMode="auto">
          <a:xfrm>
            <a:off x="3885206" y="8841219"/>
            <a:ext cx="2971303" cy="301268"/>
          </a:xfrm>
          <a:prstGeom prst="rect">
            <a:avLst/>
          </a:prstGeom>
          <a:noFill/>
          <a:ln w="9525">
            <a:noFill/>
            <a:miter lim="800000"/>
          </a:ln>
        </p:spPr>
        <p:txBody>
          <a:bodyPr lIns="91415" tIns="45708" rIns="91415" bIns="45708" anchor="b"/>
          <a:lstStyle/>
          <a:p>
            <a:pPr algn="r"/>
            <a:fld id="{45306C27-8D8A-4F95-9FB4-F680A33A59C4}" type="slidenum">
              <a:rPr lang="en-US" sz="900" b="1"/>
            </a:fld>
            <a:endParaRPr lang="en-US" sz="900" b="1" dirty="0"/>
          </a:p>
        </p:txBody>
      </p:sp>
      <p:sp>
        <p:nvSpPr>
          <p:cNvPr id="229379" name="Rectangle 4"/>
          <p:cNvSpPr>
            <a:spLocks noGrp="1" noRot="1" noChangeAspect="1" noChangeArrowheads="1" noTextEdit="1"/>
          </p:cNvSpPr>
          <p:nvPr>
            <p:ph type="sldImg"/>
          </p:nvPr>
        </p:nvSpPr>
        <p:spPr>
          <a:xfrm>
            <a:off x="-498475" y="684213"/>
            <a:ext cx="7856538" cy="4419600"/>
          </a:xfrm>
        </p:spPr>
      </p:sp>
      <p:sp>
        <p:nvSpPr>
          <p:cNvPr id="229380" name="Rectangle 5"/>
          <p:cNvSpPr>
            <a:spLocks noGrp="1" noChangeArrowheads="1"/>
          </p:cNvSpPr>
          <p:nvPr>
            <p:ph type="body" idx="1"/>
          </p:nvPr>
        </p:nvSpPr>
        <p:spPr>
          <a:xfrm>
            <a:off x="521805" y="5412220"/>
            <a:ext cx="5814391" cy="2891563"/>
          </a:xfrm>
          <a:noFill/>
        </p:spPr>
        <p:txBody>
          <a:bodyPr lIns="91415" tIns="45708" rIns="91415" bIns="45708"/>
          <a:lstStyle/>
          <a:p>
            <a:pPr eaLnBrk="1" hangingPunct="1"/>
            <a:r>
              <a:rPr lang="en-US" smtClean="0">
                <a:latin typeface="Arial" panose="020B0704020202020204" pitchFamily="34" charset="0"/>
              </a:rPr>
              <a:t>Now for the startup URL – 1 represents Blank, 2 represents a valid URL, 3 represents an invalid URL.</a:t>
            </a:r>
            <a:endParaRPr lang="en-US" smtClean="0">
              <a:latin typeface="Arial" panose="020B0704020202020204" pitchFamily="34" charset="0"/>
            </a:endParaRPr>
          </a:p>
          <a:p>
            <a:pPr eaLnBrk="1" hangingPunct="1"/>
            <a:r>
              <a:rPr lang="en-US" smtClean="0">
                <a:latin typeface="Arial" panose="020B0704020202020204" pitchFamily="34" charset="0"/>
              </a:rPr>
              <a:t>For underline let 1 represent No and 2 represent Yes.</a:t>
            </a:r>
            <a:endParaRPr lang="en-US" smtClean="0">
              <a:latin typeface="Arial" panose="020B0704020202020204" pitchFamily="34" charset="0"/>
            </a:endParaRPr>
          </a:p>
          <a:p>
            <a:pPr eaLnBrk="1" hangingPunct="1"/>
            <a:r>
              <a:rPr lang="en-US" smtClean="0">
                <a:latin typeface="Arial" panose="020B0704020202020204" pitchFamily="34" charset="0"/>
              </a:rPr>
              <a:t>For expires let 1 represent Never and 2 represent &gt;30 days.</a:t>
            </a:r>
            <a:endParaRPr lang="en-US" smtClean="0">
              <a:latin typeface="Arial" panose="020B0704020202020204" pitchFamily="34" charset="0"/>
            </a:endParaRPr>
          </a:p>
        </p:txBody>
      </p:sp>
      <p:sp>
        <p:nvSpPr>
          <p:cNvPr id="6" name="Date Placeholder 5"/>
          <p:cNvSpPr>
            <a:spLocks noGrp="1"/>
          </p:cNvSpPr>
          <p:nvPr>
            <p:ph type="dt" idx="10"/>
          </p:nvPr>
        </p:nvSpPr>
        <p:spPr/>
        <p:txBody>
          <a:bodyPr/>
          <a:lstStyle/>
          <a:p>
            <a:pPr>
              <a:defRPr/>
            </a:pPr>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txBox="1">
            <a:spLocks noGrp="1" noChangeArrowheads="1"/>
          </p:cNvSpPr>
          <p:nvPr/>
        </p:nvSpPr>
        <p:spPr bwMode="auto">
          <a:xfrm>
            <a:off x="3885206" y="8841219"/>
            <a:ext cx="2971303" cy="301268"/>
          </a:xfrm>
          <a:prstGeom prst="rect">
            <a:avLst/>
          </a:prstGeom>
          <a:noFill/>
          <a:ln w="9525">
            <a:noFill/>
            <a:miter lim="800000"/>
          </a:ln>
        </p:spPr>
        <p:txBody>
          <a:bodyPr lIns="91415" tIns="45708" rIns="91415" bIns="45708" anchor="b"/>
          <a:lstStyle/>
          <a:p>
            <a:pPr algn="r"/>
            <a:fld id="{612E7AFD-F487-4C5E-AC13-48CCC06D9123}" type="slidenum">
              <a:rPr lang="en-US" sz="900" b="1"/>
            </a:fld>
            <a:endParaRPr lang="en-US" sz="900" b="1" dirty="0"/>
          </a:p>
        </p:txBody>
      </p:sp>
      <p:sp>
        <p:nvSpPr>
          <p:cNvPr id="230403" name="Rectangle 4"/>
          <p:cNvSpPr>
            <a:spLocks noGrp="1" noRot="1" noChangeAspect="1" noChangeArrowheads="1" noTextEdit="1"/>
          </p:cNvSpPr>
          <p:nvPr>
            <p:ph type="sldImg"/>
          </p:nvPr>
        </p:nvSpPr>
        <p:spPr>
          <a:xfrm>
            <a:off x="-498475" y="684213"/>
            <a:ext cx="7856538" cy="4419600"/>
          </a:xfrm>
        </p:spPr>
      </p:sp>
      <p:sp>
        <p:nvSpPr>
          <p:cNvPr id="230404" name="Rectangle 5"/>
          <p:cNvSpPr>
            <a:spLocks noGrp="1" noChangeArrowheads="1"/>
          </p:cNvSpPr>
          <p:nvPr>
            <p:ph type="body" idx="1"/>
          </p:nvPr>
        </p:nvSpPr>
        <p:spPr>
          <a:xfrm>
            <a:off x="521805" y="5412220"/>
            <a:ext cx="5814391" cy="2891563"/>
          </a:xfrm>
          <a:noFill/>
        </p:spPr>
        <p:txBody>
          <a:bodyPr lIns="91415" tIns="45708" rIns="91415" bIns="45708"/>
          <a:lstStyle/>
          <a:p>
            <a:pPr eaLnBrk="1" hangingPunct="1"/>
            <a:r>
              <a:rPr lang="en-US" smtClean="0">
                <a:latin typeface="Arial" panose="020B0704020202020204" pitchFamily="34" charset="0"/>
              </a:rPr>
              <a:t>Continue down the columns continuing the mapping.</a:t>
            </a:r>
            <a:endParaRPr lang="en-US" smtClean="0">
              <a:latin typeface="Arial" panose="020B0704020202020204" pitchFamily="34" charset="0"/>
            </a:endParaRPr>
          </a:p>
          <a:p>
            <a:pPr eaLnBrk="1" hangingPunct="1"/>
            <a:endParaRPr lang="en-US" smtClean="0">
              <a:latin typeface="Arial" panose="020B0704020202020204" pitchFamily="34" charset="0"/>
            </a:endParaRPr>
          </a:p>
          <a:p>
            <a:pPr eaLnBrk="1" hangingPunct="1"/>
            <a:r>
              <a:rPr lang="en-US" smtClean="0">
                <a:latin typeface="Arial" panose="020B0704020202020204" pitchFamily="34" charset="0"/>
              </a:rPr>
              <a:t>Note that in the Underline and Expire columns we actually only need 1s and 2s. The 3s are not needed.</a:t>
            </a:r>
            <a:endParaRPr lang="en-US" smtClean="0">
              <a:latin typeface="Arial" panose="020B0704020202020204" pitchFamily="34" charset="0"/>
            </a:endParaRPr>
          </a:p>
          <a:p>
            <a:pPr eaLnBrk="1" hangingPunct="1"/>
            <a:r>
              <a:rPr lang="en-US" smtClean="0">
                <a:latin typeface="Arial" panose="020B0704020202020204" pitchFamily="34" charset="0"/>
              </a:rPr>
              <a:t>What should we do with these rows. We can’t throw them away. (We’ll lose the “orthogonalness” of the array).</a:t>
            </a:r>
            <a:endParaRPr lang="en-US" smtClean="0">
              <a:latin typeface="Arial" panose="020B0704020202020204" pitchFamily="34" charset="0"/>
            </a:endParaRPr>
          </a:p>
          <a:p>
            <a:pPr eaLnBrk="1" hangingPunct="1"/>
            <a:r>
              <a:rPr lang="en-US" smtClean="0">
                <a:latin typeface="Arial" panose="020B0704020202020204" pitchFamily="34" charset="0"/>
              </a:rPr>
              <a:t>So, we set the 3s to legitimate values.</a:t>
            </a:r>
            <a:endParaRPr lang="en-US" smtClean="0">
              <a:latin typeface="Arial" panose="020B0704020202020204" pitchFamily="34" charset="0"/>
            </a:endParaRPr>
          </a:p>
        </p:txBody>
      </p:sp>
      <p:sp>
        <p:nvSpPr>
          <p:cNvPr id="6" name="Date Placeholder 5"/>
          <p:cNvSpPr>
            <a:spLocks noGrp="1"/>
          </p:cNvSpPr>
          <p:nvPr>
            <p:ph type="dt" idx="10"/>
          </p:nvPr>
        </p:nvSpPr>
        <p:spPr/>
        <p:txBody>
          <a:bodyPr/>
          <a:lstStyle/>
          <a:p>
            <a:pPr>
              <a:defRPr/>
            </a:pPr>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txBox="1">
            <a:spLocks noGrp="1" noChangeArrowheads="1"/>
          </p:cNvSpPr>
          <p:nvPr/>
        </p:nvSpPr>
        <p:spPr bwMode="auto">
          <a:xfrm>
            <a:off x="3885206" y="8841219"/>
            <a:ext cx="2971303" cy="301268"/>
          </a:xfrm>
          <a:prstGeom prst="rect">
            <a:avLst/>
          </a:prstGeom>
          <a:noFill/>
          <a:ln w="9525">
            <a:noFill/>
            <a:miter lim="800000"/>
          </a:ln>
        </p:spPr>
        <p:txBody>
          <a:bodyPr lIns="91415" tIns="45708" rIns="91415" bIns="45708" anchor="b"/>
          <a:lstStyle/>
          <a:p>
            <a:pPr algn="r"/>
            <a:fld id="{5681856F-1863-45C6-9E5B-1F0E90D189E1}" type="slidenum">
              <a:rPr lang="en-US" sz="900" b="1"/>
            </a:fld>
            <a:endParaRPr lang="en-US" sz="900" b="1" dirty="0"/>
          </a:p>
        </p:txBody>
      </p:sp>
      <p:sp>
        <p:nvSpPr>
          <p:cNvPr id="231427" name="Rectangle 4"/>
          <p:cNvSpPr>
            <a:spLocks noGrp="1" noRot="1" noChangeAspect="1" noChangeArrowheads="1" noTextEdit="1"/>
          </p:cNvSpPr>
          <p:nvPr>
            <p:ph type="sldImg"/>
          </p:nvPr>
        </p:nvSpPr>
        <p:spPr>
          <a:xfrm>
            <a:off x="-498475" y="684213"/>
            <a:ext cx="7856538" cy="4419600"/>
          </a:xfrm>
        </p:spPr>
      </p:sp>
      <p:sp>
        <p:nvSpPr>
          <p:cNvPr id="231428" name="Rectangle 5"/>
          <p:cNvSpPr>
            <a:spLocks noGrp="1" noChangeArrowheads="1"/>
          </p:cNvSpPr>
          <p:nvPr>
            <p:ph type="body" idx="1"/>
          </p:nvPr>
        </p:nvSpPr>
        <p:spPr>
          <a:xfrm>
            <a:off x="521805" y="5412220"/>
            <a:ext cx="5814391" cy="2891563"/>
          </a:xfrm>
          <a:noFill/>
        </p:spPr>
        <p:txBody>
          <a:bodyPr lIns="91415" tIns="45708" rIns="91415" bIns="45708"/>
          <a:lstStyle/>
          <a:p>
            <a:pPr eaLnBrk="1" hangingPunct="1"/>
            <a:r>
              <a:rPr lang="en-US" smtClean="0">
                <a:latin typeface="Arial" panose="020B0704020202020204" pitchFamily="34" charset="0"/>
              </a:rPr>
              <a:t>And so we’re finished with our mapping.</a:t>
            </a:r>
            <a:endParaRPr lang="en-US" smtClean="0">
              <a:latin typeface="Arial" panose="020B0704020202020204" pitchFamily="34" charset="0"/>
            </a:endParaRPr>
          </a:p>
          <a:p>
            <a:pPr eaLnBrk="1" hangingPunct="1"/>
            <a:endParaRPr lang="en-US" smtClean="0">
              <a:latin typeface="Arial" panose="020B0704020202020204" pitchFamily="34" charset="0"/>
            </a:endParaRPr>
          </a:p>
          <a:p>
            <a:pPr eaLnBrk="1" hangingPunct="1"/>
            <a:r>
              <a:rPr lang="en-US" smtClean="0">
                <a:latin typeface="Arial" panose="020B0704020202020204" pitchFamily="34" charset="0"/>
              </a:rPr>
              <a:t>Just read the test cases from the array. Cool, eh?</a:t>
            </a:r>
            <a:endParaRPr lang="en-US" smtClean="0">
              <a:latin typeface="Arial" panose="020B0704020202020204" pitchFamily="34" charset="0"/>
            </a:endParaRPr>
          </a:p>
        </p:txBody>
      </p:sp>
      <p:sp>
        <p:nvSpPr>
          <p:cNvPr id="6" name="Date Placeholder 5"/>
          <p:cNvSpPr>
            <a:spLocks noGrp="1"/>
          </p:cNvSpPr>
          <p:nvPr>
            <p:ph type="dt" idx="10"/>
          </p:nvPr>
        </p:nvSpPr>
        <p:spPr/>
        <p:txBody>
          <a:bodyPr/>
          <a:lstStyle/>
          <a:p>
            <a:pPr>
              <a:defRPr/>
            </a:pPr>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txBox="1">
            <a:spLocks noGrp="1" noChangeArrowheads="1"/>
          </p:cNvSpPr>
          <p:nvPr/>
        </p:nvSpPr>
        <p:spPr bwMode="auto">
          <a:xfrm>
            <a:off x="3885206" y="8841219"/>
            <a:ext cx="2971303" cy="301268"/>
          </a:xfrm>
          <a:prstGeom prst="rect">
            <a:avLst/>
          </a:prstGeom>
          <a:noFill/>
          <a:ln w="9525">
            <a:noFill/>
            <a:miter lim="800000"/>
          </a:ln>
        </p:spPr>
        <p:txBody>
          <a:bodyPr lIns="91415" tIns="45708" rIns="91415" bIns="45708" anchor="b"/>
          <a:lstStyle/>
          <a:p>
            <a:pPr algn="r"/>
            <a:fld id="{D65BBDBF-2F59-4207-8FA8-4AD55D3D0991}" type="slidenum">
              <a:rPr lang="en-US" sz="900" b="1"/>
            </a:fld>
            <a:endParaRPr lang="en-US" sz="900" b="1" dirty="0"/>
          </a:p>
        </p:txBody>
      </p:sp>
      <p:sp>
        <p:nvSpPr>
          <p:cNvPr id="232451" name="Rectangle 4"/>
          <p:cNvSpPr>
            <a:spLocks noGrp="1" noRot="1" noChangeAspect="1" noChangeArrowheads="1" noTextEdit="1"/>
          </p:cNvSpPr>
          <p:nvPr>
            <p:ph type="sldImg"/>
          </p:nvPr>
        </p:nvSpPr>
        <p:spPr>
          <a:xfrm>
            <a:off x="-498475" y="684213"/>
            <a:ext cx="7856538" cy="4419600"/>
          </a:xfrm>
        </p:spPr>
      </p:sp>
      <p:sp>
        <p:nvSpPr>
          <p:cNvPr id="232452" name="Rectangle 5"/>
          <p:cNvSpPr>
            <a:spLocks noGrp="1" noChangeArrowheads="1"/>
          </p:cNvSpPr>
          <p:nvPr>
            <p:ph type="body" idx="1"/>
          </p:nvPr>
        </p:nvSpPr>
        <p:spPr>
          <a:xfrm>
            <a:off x="521805" y="5412220"/>
            <a:ext cx="5814391" cy="2891563"/>
          </a:xfrm>
          <a:noFill/>
        </p:spPr>
        <p:txBody>
          <a:bodyPr lIns="91415" tIns="45708" rIns="91415" bIns="45708"/>
          <a:lstStyle/>
          <a:p>
            <a:pPr eaLnBrk="1" hangingPunct="1"/>
            <a:r>
              <a:rPr lang="en-US" smtClean="0">
                <a:latin typeface="Arial" panose="020B0704020202020204" pitchFamily="34" charset="0"/>
              </a:rPr>
              <a:t>This is another dialog box test example.</a:t>
            </a:r>
            <a:endParaRPr lang="en-US" smtClean="0">
              <a:latin typeface="Arial" panose="020B0704020202020204" pitchFamily="34" charset="0"/>
            </a:endParaRPr>
          </a:p>
        </p:txBody>
      </p:sp>
      <p:sp>
        <p:nvSpPr>
          <p:cNvPr id="6" name="Date Placeholder 5"/>
          <p:cNvSpPr>
            <a:spLocks noGrp="1"/>
          </p:cNvSpPr>
          <p:nvPr>
            <p:ph type="dt" idx="10"/>
          </p:nvPr>
        </p:nvSpPr>
        <p:spPr/>
        <p:txBody>
          <a:bodyPr/>
          <a:lstStyle/>
          <a:p>
            <a:pPr>
              <a:defRPr/>
            </a:pP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txBox="1">
            <a:spLocks noGrp="1" noChangeArrowheads="1"/>
          </p:cNvSpPr>
          <p:nvPr/>
        </p:nvSpPr>
        <p:spPr bwMode="auto">
          <a:xfrm>
            <a:off x="3885206" y="8841219"/>
            <a:ext cx="2971303" cy="301268"/>
          </a:xfrm>
          <a:prstGeom prst="rect">
            <a:avLst/>
          </a:prstGeom>
          <a:noFill/>
          <a:ln w="9525">
            <a:noFill/>
            <a:miter lim="800000"/>
          </a:ln>
        </p:spPr>
        <p:txBody>
          <a:bodyPr lIns="91415" tIns="45708" rIns="91415" bIns="45708" anchor="b"/>
          <a:lstStyle/>
          <a:p>
            <a:pPr algn="r"/>
            <a:fld id="{99FB6370-C485-4A22-AF5E-F3F3C7A9DADC}" type="slidenum">
              <a:rPr lang="en-US" sz="900" b="1"/>
            </a:fld>
            <a:endParaRPr lang="en-US" sz="900" b="1" dirty="0"/>
          </a:p>
        </p:txBody>
      </p:sp>
      <p:sp>
        <p:nvSpPr>
          <p:cNvPr id="233475" name="Rectangle 3"/>
          <p:cNvSpPr>
            <a:spLocks noGrp="1" noRot="1" noChangeAspect="1" noChangeArrowheads="1" noTextEdit="1"/>
          </p:cNvSpPr>
          <p:nvPr>
            <p:ph type="sldImg"/>
          </p:nvPr>
        </p:nvSpPr>
        <p:spPr>
          <a:xfrm>
            <a:off x="-498475" y="684213"/>
            <a:ext cx="7856538" cy="4419600"/>
          </a:xfrm>
        </p:spPr>
      </p:sp>
      <p:sp>
        <p:nvSpPr>
          <p:cNvPr id="233476" name="Rectangle 4"/>
          <p:cNvSpPr>
            <a:spLocks noGrp="1" noChangeArrowheads="1"/>
          </p:cNvSpPr>
          <p:nvPr>
            <p:ph type="body" idx="1"/>
          </p:nvPr>
        </p:nvSpPr>
        <p:spPr>
          <a:xfrm>
            <a:off x="521805" y="5412220"/>
            <a:ext cx="5814391" cy="2891563"/>
          </a:xfrm>
          <a:noFill/>
        </p:spPr>
        <p:txBody>
          <a:bodyPr lIns="91415" tIns="45708" rIns="91415" bIns="45708"/>
          <a:lstStyle/>
          <a:p>
            <a:pPr eaLnBrk="1" hangingPunct="1"/>
            <a:r>
              <a:rPr lang="en-US" dirty="0" smtClean="0">
                <a:latin typeface="Arial" panose="020B0704020202020204" pitchFamily="34" charset="0"/>
              </a:rPr>
              <a:t>Students</a:t>
            </a:r>
            <a:r>
              <a:rPr lang="en-US" baseline="0" dirty="0" smtClean="0">
                <a:latin typeface="Arial" panose="020B0704020202020204" pitchFamily="34" charset="0"/>
              </a:rPr>
              <a:t> are required to derive the solution for this problem based on the inputs.</a:t>
            </a:r>
            <a:endParaRPr lang="en-US" dirty="0" smtClean="0">
              <a:latin typeface="Arial" panose="020B0704020202020204" pitchFamily="34" charset="0"/>
            </a:endParaRPr>
          </a:p>
        </p:txBody>
      </p:sp>
      <p:sp>
        <p:nvSpPr>
          <p:cNvPr id="6" name="Date Placeholder 5"/>
          <p:cNvSpPr>
            <a:spLocks noGrp="1"/>
          </p:cNvSpPr>
          <p:nvPr>
            <p:ph type="dt" idx="10"/>
          </p:nvPr>
        </p:nvSpPr>
        <p:spPr/>
        <p:txBody>
          <a:bodyPr/>
          <a:lstStyle/>
          <a:p>
            <a:pPr>
              <a:defRPr/>
            </a:pPr>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3" name="Rectangle 2"/>
          <p:cNvSpPr>
            <a:spLocks noGrp="1" noRot="1" noChangeAspect="1" noChangeArrowheads="1" noTextEdit="1"/>
          </p:cNvSpPr>
          <p:nvPr>
            <p:ph type="sldImg"/>
          </p:nvPr>
        </p:nvSpPr>
        <p:spPr/>
      </p:sp>
      <p:sp>
        <p:nvSpPr>
          <p:cNvPr id="235524" name="Rectangle 3"/>
          <p:cNvSpPr>
            <a:spLocks noGrp="1" noChangeArrowheads="1"/>
          </p:cNvSpPr>
          <p:nvPr>
            <p:ph type="body" idx="1"/>
          </p:nvPr>
        </p:nvSpPr>
        <p:spPr>
          <a:noFill/>
        </p:spPr>
        <p:txBody>
          <a:bodyPr/>
          <a:lstStyle/>
          <a:p>
            <a:pPr eaLnBrk="1" hangingPunct="1"/>
            <a:endParaRPr lang="en-US" smtClean="0">
              <a:latin typeface="Arial" panose="020B0704020202020204" pitchFamily="34" charset="0"/>
              <a:cs typeface="Arial" panose="020B0704020202020204" pitchFamily="34" charset="0"/>
            </a:endParaRPr>
          </a:p>
        </p:txBody>
      </p:sp>
      <p:sp>
        <p:nvSpPr>
          <p:cNvPr id="5" name="Date Placeholder 4"/>
          <p:cNvSpPr>
            <a:spLocks noGrp="1"/>
          </p:cNvSpPr>
          <p:nvPr>
            <p:ph type="dt" idx="10"/>
          </p:nvPr>
        </p:nvSpPr>
        <p:spPr/>
        <p:txBody>
          <a:bodyPr/>
          <a:lstStyle/>
          <a:p>
            <a:pPr>
              <a:defRPr/>
            </a:pPr>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Rectangle 2"/>
          <p:cNvSpPr>
            <a:spLocks noGrp="1" noRot="1" noChangeAspect="1" noChangeArrowheads="1" noTextEdit="1"/>
          </p:cNvSpPr>
          <p:nvPr>
            <p:ph type="sldImg"/>
          </p:nvPr>
        </p:nvSpPr>
        <p:spPr/>
      </p:sp>
      <p:sp>
        <p:nvSpPr>
          <p:cNvPr id="249860" name="Rectangle 3"/>
          <p:cNvSpPr>
            <a:spLocks noGrp="1" noChangeArrowheads="1"/>
          </p:cNvSpPr>
          <p:nvPr>
            <p:ph type="body" idx="1"/>
          </p:nvPr>
        </p:nvSpPr>
        <p:spPr>
          <a:noFill/>
        </p:spPr>
        <p:txBody>
          <a:bodyPr/>
          <a:lstStyle/>
          <a:p>
            <a:pPr eaLnBrk="1" hangingPunct="1"/>
            <a:endParaRPr lang="en-US" smtClean="0">
              <a:latin typeface="Arial" panose="020B0704020202020204" pitchFamily="34" charset="0"/>
              <a:cs typeface="Arial" panose="020B0704020202020204" pitchFamily="34" charset="0"/>
            </a:endParaRPr>
          </a:p>
        </p:txBody>
      </p:sp>
      <p:sp>
        <p:nvSpPr>
          <p:cNvPr id="5" name="Date Placeholder 4"/>
          <p:cNvSpPr>
            <a:spLocks noGrp="1"/>
          </p:cNvSpPr>
          <p:nvPr>
            <p:ph type="dt" idx="10"/>
          </p:nvPr>
        </p:nvSpPr>
        <p:spPr/>
        <p:txBody>
          <a:bodyPr/>
          <a:lstStyle/>
          <a:p>
            <a:pPr>
              <a:defRPr/>
            </a:pPr>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7" name="Rectangle 2"/>
          <p:cNvSpPr>
            <a:spLocks noGrp="1" noRot="1" noChangeAspect="1" noChangeArrowheads="1" noTextEdit="1"/>
          </p:cNvSpPr>
          <p:nvPr>
            <p:ph type="sldImg"/>
          </p:nvPr>
        </p:nvSpPr>
        <p:spPr/>
      </p:sp>
      <p:sp>
        <p:nvSpPr>
          <p:cNvPr id="236548" name="Rectangle 3"/>
          <p:cNvSpPr>
            <a:spLocks noGrp="1" noChangeArrowheads="1"/>
          </p:cNvSpPr>
          <p:nvPr>
            <p:ph type="body" idx="1"/>
          </p:nvPr>
        </p:nvSpPr>
        <p:spPr>
          <a:noFill/>
        </p:spPr>
        <p:txBody>
          <a:bodyPr/>
          <a:lstStyle/>
          <a:p>
            <a:pPr eaLnBrk="1" hangingPunct="1"/>
            <a:endParaRPr lang="en-US" smtClean="0">
              <a:latin typeface="Arial" panose="020B0704020202020204" pitchFamily="34" charset="0"/>
              <a:cs typeface="Arial" panose="020B0704020202020204" pitchFamily="34" charset="0"/>
            </a:endParaRPr>
          </a:p>
        </p:txBody>
      </p:sp>
      <p:sp>
        <p:nvSpPr>
          <p:cNvPr id="5" name="Date Placeholder 4"/>
          <p:cNvSpPr>
            <a:spLocks noGrp="1"/>
          </p:cNvSpPr>
          <p:nvPr>
            <p:ph type="dt" idx="10"/>
          </p:nvPr>
        </p:nvSpPr>
        <p:spPr/>
        <p:txBody>
          <a:bodyPr/>
          <a:lstStyle/>
          <a:p>
            <a:pPr>
              <a:defRPr/>
            </a:pPr>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1" name="Rectangle 2"/>
          <p:cNvSpPr>
            <a:spLocks noGrp="1" noRot="1" noChangeAspect="1" noChangeArrowheads="1" noTextEdit="1"/>
          </p:cNvSpPr>
          <p:nvPr>
            <p:ph type="sldImg"/>
          </p:nvPr>
        </p:nvSpPr>
        <p:spPr/>
      </p:sp>
      <p:sp>
        <p:nvSpPr>
          <p:cNvPr id="237572" name="Rectangle 3"/>
          <p:cNvSpPr>
            <a:spLocks noGrp="1" noChangeArrowheads="1"/>
          </p:cNvSpPr>
          <p:nvPr>
            <p:ph type="body" idx="1"/>
          </p:nvPr>
        </p:nvSpPr>
        <p:spPr>
          <a:noFill/>
        </p:spPr>
        <p:txBody>
          <a:bodyPr/>
          <a:lstStyle/>
          <a:p>
            <a:pPr eaLnBrk="1" hangingPunct="1"/>
            <a:endParaRPr lang="en-US" smtClean="0">
              <a:latin typeface="Arial" panose="020B0704020202020204" pitchFamily="34" charset="0"/>
              <a:cs typeface="Arial" panose="020B0704020202020204" pitchFamily="34" charset="0"/>
            </a:endParaRPr>
          </a:p>
        </p:txBody>
      </p:sp>
      <p:sp>
        <p:nvSpPr>
          <p:cNvPr id="5" name="Date Placeholder 4"/>
          <p:cNvSpPr>
            <a:spLocks noGrp="1"/>
          </p:cNvSpPr>
          <p:nvPr>
            <p:ph type="dt" idx="10"/>
          </p:nvPr>
        </p:nvSpPr>
        <p:spPr/>
        <p:txBody>
          <a:bodyPr/>
          <a:lstStyle/>
          <a:p>
            <a:pPr>
              <a:defRPr/>
            </a:pPr>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5" name="Rectangle 2"/>
          <p:cNvSpPr>
            <a:spLocks noGrp="1" noRot="1" noChangeAspect="1" noChangeArrowheads="1" noTextEdit="1"/>
          </p:cNvSpPr>
          <p:nvPr>
            <p:ph type="sldImg"/>
          </p:nvPr>
        </p:nvSpPr>
        <p:spPr/>
      </p:sp>
      <p:sp>
        <p:nvSpPr>
          <p:cNvPr id="238596" name="Rectangle 3"/>
          <p:cNvSpPr>
            <a:spLocks noGrp="1" noChangeArrowheads="1"/>
          </p:cNvSpPr>
          <p:nvPr>
            <p:ph type="body" idx="1"/>
          </p:nvPr>
        </p:nvSpPr>
        <p:spPr>
          <a:noFill/>
        </p:spPr>
        <p:txBody>
          <a:bodyPr/>
          <a:lstStyle/>
          <a:p>
            <a:pPr eaLnBrk="1" hangingPunct="1"/>
            <a:endParaRPr lang="en-US" smtClean="0">
              <a:latin typeface="Arial" panose="020B0704020202020204" pitchFamily="34" charset="0"/>
              <a:cs typeface="Arial" panose="020B0704020202020204" pitchFamily="34" charset="0"/>
            </a:endParaRPr>
          </a:p>
        </p:txBody>
      </p:sp>
      <p:sp>
        <p:nvSpPr>
          <p:cNvPr id="5" name="Date Placeholder 4"/>
          <p:cNvSpPr>
            <a:spLocks noGrp="1"/>
          </p:cNvSpPr>
          <p:nvPr>
            <p:ph type="dt" idx="10"/>
          </p:nvPr>
        </p:nvSpPr>
        <p:spPr/>
        <p:txBody>
          <a:bodyPr/>
          <a:lstStyle/>
          <a:p>
            <a:pPr>
              <a:defRPr/>
            </a:pPr>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2"/>
          <p:cNvSpPr>
            <a:spLocks noGrp="1" noRot="1" noChangeAspect="1" noChangeArrowheads="1" noTextEdit="1"/>
          </p:cNvSpPr>
          <p:nvPr>
            <p:ph type="sldImg"/>
          </p:nvPr>
        </p:nvSpPr>
        <p:spPr/>
      </p:sp>
      <p:sp>
        <p:nvSpPr>
          <p:cNvPr id="303108" name="Rectangle 3"/>
          <p:cNvSpPr>
            <a:spLocks noGrp="1" noChangeArrowheads="1"/>
          </p:cNvSpPr>
          <p:nvPr>
            <p:ph type="body" idx="1"/>
          </p:nvPr>
        </p:nvSpPr>
        <p:spPr>
          <a:noFill/>
        </p:spPr>
        <p:txBody>
          <a:bodyPr/>
          <a:lstStyle/>
          <a:p>
            <a:pPr eaLnBrk="1" hangingPunct="1"/>
            <a:endParaRPr lang="en-US" smtClean="0">
              <a:latin typeface="Arial" panose="020B0704020202020204" pitchFamily="34" charset="0"/>
              <a:cs typeface="Arial" panose="020B0704020202020204" pitchFamily="34" charset="0"/>
            </a:endParaRPr>
          </a:p>
        </p:txBody>
      </p:sp>
      <p:sp>
        <p:nvSpPr>
          <p:cNvPr id="5" name="Date Placeholder 4"/>
          <p:cNvSpPr>
            <a:spLocks noGrp="1"/>
          </p:cNvSpPr>
          <p:nvPr>
            <p:ph type="dt" idx="10"/>
          </p:nvPr>
        </p:nvSpPr>
        <p:spPr/>
        <p:txBody>
          <a:bodyPr/>
          <a:lstStyle/>
          <a:p>
            <a:pPr>
              <a:defRPr/>
            </a:pPr>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Rot="1" noChangeAspect="1" noChangeArrowheads="1" noTextEdit="1"/>
          </p:cNvSpPr>
          <p:nvPr>
            <p:ph type="sldImg"/>
          </p:nvPr>
        </p:nvSpPr>
        <p:spPr/>
      </p:sp>
      <p:sp>
        <p:nvSpPr>
          <p:cNvPr id="277507" name="Rectangle 3"/>
          <p:cNvSpPr>
            <a:spLocks noGrp="1" noChangeArrowheads="1"/>
          </p:cNvSpPr>
          <p:nvPr>
            <p:ph type="body" idx="1"/>
          </p:nvPr>
        </p:nvSpPr>
        <p:spPr>
          <a:noFill/>
        </p:spPr>
        <p:txBody>
          <a:bodyPr>
            <a:normAutofit fontScale="40000" lnSpcReduction="20000"/>
          </a:bodyPr>
          <a:lstStyle/>
          <a:p>
            <a:r>
              <a:rPr lang="en-US" dirty="0" smtClean="0"/>
              <a:t>The flow graph can be used to represent the logical flow control and therefore all the execution paths that need testing.  To illustrate the use of flow graphs consider the procedural design depicted in the flow chart below.  This is mapped into the flow graph below where the circles are nodes that represent one or more procedural statements and the arrow in the flow graph called edges represent the flow control.  Each node that includes a condition is known as a predicate node, and has two or more edges coming from it.</a:t>
            </a:r>
            <a:endParaRPr lang="en-US" dirty="0" smtClean="0"/>
          </a:p>
          <a:p>
            <a:endParaRPr lang="en-US" dirty="0" smtClean="0"/>
          </a:p>
          <a:p>
            <a:endParaRPr lang="en-US" dirty="0" smtClean="0"/>
          </a:p>
          <a:p>
            <a:r>
              <a:rPr lang="en-US" dirty="0" smtClean="0"/>
              <a:t>The flow graph depicts logical control flow using a diagrammatic notation. Each structured construct has a corresponding flow graph symbol. </a:t>
            </a:r>
            <a:endParaRPr lang="en-US" dirty="0" smtClean="0"/>
          </a:p>
          <a:p>
            <a:r>
              <a:rPr lang="en-US" dirty="0" smtClean="0"/>
              <a:t>(Wikipedia)</a:t>
            </a:r>
            <a:endParaRPr lang="en-US" dirty="0" smtClean="0"/>
          </a:p>
          <a:p>
            <a:r>
              <a:rPr lang="en-US" dirty="0" smtClean="0"/>
              <a:t>In computer science, a </a:t>
            </a:r>
            <a:r>
              <a:rPr lang="en-US" b="1" dirty="0" smtClean="0"/>
              <a:t>control flow graph (CFG)</a:t>
            </a:r>
            <a:r>
              <a:rPr lang="en-US" dirty="0" smtClean="0"/>
              <a:t> is a </a:t>
            </a:r>
            <a:r>
              <a:rPr lang="en-US" dirty="0" smtClean="0">
                <a:hlinkClick r:id="rId3" tooltip="Group representation" action="ppaction://hlinkfile"/>
              </a:rPr>
              <a:t>representation</a:t>
            </a:r>
            <a:r>
              <a:rPr lang="en-US" dirty="0" smtClean="0"/>
              <a:t>, using </a:t>
            </a:r>
            <a:r>
              <a:rPr lang="en-US" dirty="0" smtClean="0">
                <a:hlinkClick r:id="rId4" tooltip="Graph (mathematics)" action="ppaction://hlinkfile"/>
              </a:rPr>
              <a:t>graph</a:t>
            </a:r>
            <a:r>
              <a:rPr lang="en-US" dirty="0" smtClean="0"/>
              <a:t> notation, of all paths that might be traversed through a </a:t>
            </a:r>
            <a:r>
              <a:rPr lang="en-US" dirty="0" smtClean="0">
                <a:hlinkClick r:id="rId5" tooltip="Computer program" action="ppaction://hlinkfile"/>
              </a:rPr>
              <a:t>program</a:t>
            </a:r>
            <a:r>
              <a:rPr lang="en-US" dirty="0" smtClean="0"/>
              <a:t> during its </a:t>
            </a:r>
            <a:r>
              <a:rPr lang="en-US" dirty="0" smtClean="0">
                <a:hlinkClick r:id="rId6" tooltip="Execution (computers)" action="ppaction://hlinkfile"/>
              </a:rPr>
              <a:t>execution</a:t>
            </a:r>
            <a:r>
              <a:rPr lang="en-US" dirty="0" smtClean="0"/>
              <a:t>. Each </a:t>
            </a:r>
            <a:r>
              <a:rPr lang="en-US" dirty="0" smtClean="0">
                <a:hlinkClick r:id="rId7" tooltip="Node (computer science)" action="ppaction://hlinkfile"/>
              </a:rPr>
              <a:t>node</a:t>
            </a:r>
            <a:r>
              <a:rPr lang="en-US" dirty="0" smtClean="0"/>
              <a:t> in the </a:t>
            </a:r>
            <a:r>
              <a:rPr lang="en-US" dirty="0" smtClean="0">
                <a:hlinkClick r:id="rId4" tooltip="Graph (mathematics)" action="ppaction://hlinkfile"/>
              </a:rPr>
              <a:t>graph</a:t>
            </a:r>
            <a:r>
              <a:rPr lang="en-US" dirty="0" smtClean="0"/>
              <a:t> represents a </a:t>
            </a:r>
            <a:r>
              <a:rPr lang="en-US" dirty="0" smtClean="0">
                <a:hlinkClick r:id="rId8" tooltip="Basic block" action="ppaction://hlinkfile"/>
              </a:rPr>
              <a:t>basic block</a:t>
            </a:r>
            <a:r>
              <a:rPr lang="en-US" dirty="0" smtClean="0"/>
              <a:t>, i.e. a straight-line piece of code without any jumps or jump targets; jump targets start a block, and jumps end a block. Directed </a:t>
            </a:r>
            <a:r>
              <a:rPr lang="en-US" dirty="0" smtClean="0">
                <a:hlinkClick r:id="rId9" tooltip="Edge (graph theory)" action="ppaction://hlinkfile"/>
              </a:rPr>
              <a:t>edges</a:t>
            </a:r>
            <a:r>
              <a:rPr lang="en-US" dirty="0" smtClean="0"/>
              <a:t> are used to represent jumps in the control flow. There are, in most presentations, two specially designated blocks: the </a:t>
            </a:r>
            <a:r>
              <a:rPr lang="en-US" i="1" dirty="0" smtClean="0"/>
              <a:t>entry block</a:t>
            </a:r>
            <a:r>
              <a:rPr lang="en-US" dirty="0" smtClean="0"/>
              <a:t>, through which control enters into the flow graph, and the </a:t>
            </a:r>
            <a:r>
              <a:rPr lang="en-US" i="1" dirty="0" smtClean="0"/>
              <a:t>exit block</a:t>
            </a:r>
            <a:r>
              <a:rPr lang="en-US" dirty="0" smtClean="0"/>
              <a:t>, through which all control flow leaves.</a:t>
            </a:r>
            <a:endParaRPr lang="en-US" dirty="0" smtClean="0"/>
          </a:p>
          <a:p>
            <a:r>
              <a:rPr lang="en-US" dirty="0" smtClean="0"/>
              <a:t>The CFG is essential to many </a:t>
            </a:r>
            <a:r>
              <a:rPr lang="en-US" dirty="0" smtClean="0">
                <a:hlinkClick r:id="rId10" tooltip="Compiler optimization" action="ppaction://hlinkfile"/>
              </a:rPr>
              <a:t>compiler optimizations</a:t>
            </a:r>
            <a:r>
              <a:rPr lang="en-US" dirty="0" smtClean="0"/>
              <a:t> and </a:t>
            </a:r>
            <a:r>
              <a:rPr lang="en-US" dirty="0" smtClean="0">
                <a:hlinkClick r:id="rId11" tooltip="Static code analysis" action="ppaction://hlinkfile"/>
              </a:rPr>
              <a:t>static analysis</a:t>
            </a:r>
            <a:r>
              <a:rPr lang="en-US" dirty="0" smtClean="0"/>
              <a:t> tools.</a:t>
            </a:r>
            <a:endParaRPr lang="en-US" dirty="0" smtClean="0"/>
          </a:p>
          <a:p>
            <a:r>
              <a:rPr lang="en-US" dirty="0" err="1" smtClean="0">
                <a:hlinkClick r:id="rId12" tooltip="Reachability" action="ppaction://hlinkfile"/>
              </a:rPr>
              <a:t>Reachability</a:t>
            </a:r>
            <a:r>
              <a:rPr lang="en-US" dirty="0" smtClean="0"/>
              <a:t> is another graph property useful in optimization. If a block/</a:t>
            </a:r>
            <a:r>
              <a:rPr lang="en-US" dirty="0" err="1" smtClean="0"/>
              <a:t>subgraph</a:t>
            </a:r>
            <a:r>
              <a:rPr lang="en-US" dirty="0" smtClean="0"/>
              <a:t> is not connected from the </a:t>
            </a:r>
            <a:r>
              <a:rPr lang="en-US" dirty="0" err="1" smtClean="0"/>
              <a:t>subgraph</a:t>
            </a:r>
            <a:r>
              <a:rPr lang="en-US" dirty="0" smtClean="0"/>
              <a:t> containing the entry block, that block is unreachable during any execution, and so is </a:t>
            </a:r>
            <a:r>
              <a:rPr lang="en-US" dirty="0" smtClean="0">
                <a:hlinkClick r:id="rId13" tooltip="Unreachable code" action="ppaction://hlinkfile"/>
              </a:rPr>
              <a:t>unreachable code</a:t>
            </a:r>
            <a:r>
              <a:rPr lang="en-US" dirty="0" smtClean="0"/>
              <a:t>; it can be safely removed. If the exit block is unreachable from the entry block, it indicates an </a:t>
            </a:r>
            <a:r>
              <a:rPr lang="en-US" dirty="0" smtClean="0">
                <a:hlinkClick r:id="rId14" tooltip="Infinite loop" action="ppaction://hlinkfile"/>
              </a:rPr>
              <a:t>infinite loop</a:t>
            </a:r>
            <a:r>
              <a:rPr lang="en-US" dirty="0" smtClean="0"/>
              <a:t> (not all infinite loops are detectable, of course. See </a:t>
            </a:r>
            <a:r>
              <a:rPr lang="en-US" dirty="0" smtClean="0">
                <a:hlinkClick r:id="rId15" tooltip="Halting problem" action="ppaction://hlinkfile"/>
              </a:rPr>
              <a:t>Halting problem</a:t>
            </a:r>
            <a:r>
              <a:rPr lang="en-US" dirty="0" smtClean="0"/>
              <a:t>). Again, dead code and some infinite loops are possible even if the programmer didn't explicitly code that way: optimizations like </a:t>
            </a:r>
            <a:r>
              <a:rPr lang="en-US" dirty="0" smtClean="0">
                <a:hlinkClick r:id="rId16" tooltip="Constant propagation" action="ppaction://hlinkfile"/>
              </a:rPr>
              <a:t>constant propagation</a:t>
            </a:r>
            <a:r>
              <a:rPr lang="en-US" dirty="0" smtClean="0"/>
              <a:t> and </a:t>
            </a:r>
            <a:r>
              <a:rPr lang="en-US" dirty="0" smtClean="0">
                <a:hlinkClick r:id="rId17" tooltip="Constant folding" action="ppaction://hlinkfile"/>
              </a:rPr>
              <a:t>constant folding</a:t>
            </a:r>
            <a:r>
              <a:rPr lang="en-US" dirty="0" smtClean="0"/>
              <a:t> followed by </a:t>
            </a:r>
            <a:r>
              <a:rPr lang="en-US" dirty="0" smtClean="0">
                <a:hlinkClick r:id="rId18" tooltip="Jump threading" action="ppaction://hlinkfile"/>
              </a:rPr>
              <a:t>jump threading</a:t>
            </a:r>
            <a:r>
              <a:rPr lang="en-US" dirty="0" smtClean="0"/>
              <a:t> could collapse multiple basic blocks into one, cause edges to be removed from a CFG, etc., thus possibly disconnecting parts of the graph.</a:t>
            </a:r>
            <a:endParaRPr lang="en-US" dirty="0" smtClean="0"/>
          </a:p>
          <a:p>
            <a:endParaRPr lang="en-US" dirty="0" smtClean="0"/>
          </a:p>
          <a:p>
            <a:r>
              <a:rPr lang="en-US" b="1" dirty="0" smtClean="0"/>
              <a:t>Terminology</a:t>
            </a:r>
            <a:endParaRPr lang="en-US" b="1" dirty="0" smtClean="0"/>
          </a:p>
          <a:p>
            <a:r>
              <a:rPr lang="en-US" dirty="0" smtClean="0"/>
              <a:t>These terms are commonly used when discussing control flow graphs.</a:t>
            </a:r>
            <a:endParaRPr lang="en-US" dirty="0" smtClean="0"/>
          </a:p>
          <a:p>
            <a:r>
              <a:rPr lang="en-US" i="1" dirty="0" smtClean="0"/>
              <a:t>entry block</a:t>
            </a:r>
            <a:r>
              <a:rPr lang="en-US" dirty="0" smtClean="0"/>
              <a:t>  </a:t>
            </a:r>
            <a:r>
              <a:rPr lang="en-US" dirty="0" err="1" smtClean="0"/>
              <a:t>block</a:t>
            </a:r>
            <a:r>
              <a:rPr lang="en-US" dirty="0" smtClean="0"/>
              <a:t> through which all control flow enters the graph </a:t>
            </a:r>
            <a:r>
              <a:rPr lang="en-US" i="1" dirty="0" smtClean="0"/>
              <a:t>exit block</a:t>
            </a:r>
            <a:r>
              <a:rPr lang="en-US" dirty="0" smtClean="0"/>
              <a:t>  </a:t>
            </a:r>
            <a:r>
              <a:rPr lang="en-US" dirty="0" err="1" smtClean="0"/>
              <a:t>block</a:t>
            </a:r>
            <a:r>
              <a:rPr lang="en-US" dirty="0" smtClean="0"/>
              <a:t> through which all control flow leaves the graph </a:t>
            </a:r>
            <a:r>
              <a:rPr lang="en-US" i="1" dirty="0" smtClean="0"/>
              <a:t>back edge</a:t>
            </a:r>
            <a:r>
              <a:rPr lang="en-US" dirty="0" smtClean="0"/>
              <a:t>  an edge that points to an ancestor in a depth-first (</a:t>
            </a:r>
            <a:r>
              <a:rPr lang="en-US" dirty="0" smtClean="0">
                <a:hlinkClick r:id="rId19" tooltip="Depth-first search" action="ppaction://hlinkfile"/>
              </a:rPr>
              <a:t>DFS</a:t>
            </a:r>
            <a:r>
              <a:rPr lang="en-US" dirty="0" smtClean="0"/>
              <a:t>) traversal of the graph </a:t>
            </a:r>
            <a:r>
              <a:rPr lang="en-US" i="1" dirty="0" smtClean="0"/>
              <a:t>critical edge</a:t>
            </a:r>
            <a:r>
              <a:rPr lang="en-US" dirty="0" smtClean="0"/>
              <a:t>  an edge which is neither the only edge leaving its source block, nor the only edge entering its destination block. These edges must be </a:t>
            </a:r>
            <a:r>
              <a:rPr lang="en-US" i="1" dirty="0" smtClean="0"/>
              <a:t>split</a:t>
            </a:r>
            <a:r>
              <a:rPr lang="en-US" dirty="0" smtClean="0"/>
              <a:t> (a new block must be created in the middle of the edge) in order to insert computations on the edge. </a:t>
            </a:r>
            <a:r>
              <a:rPr lang="en-US" i="1" dirty="0" smtClean="0"/>
              <a:t>abnormal edge</a:t>
            </a:r>
            <a:r>
              <a:rPr lang="en-US" dirty="0" smtClean="0"/>
              <a:t>  an edge whose destination is unknown. These edges tend to inhibit optimization. </a:t>
            </a:r>
            <a:r>
              <a:rPr lang="en-US" dirty="0" smtClean="0">
                <a:hlinkClick r:id="rId20" tooltip="Exception handling" action="ppaction://hlinkfile"/>
              </a:rPr>
              <a:t>Exception handling</a:t>
            </a:r>
            <a:r>
              <a:rPr lang="en-US" dirty="0" smtClean="0"/>
              <a:t> constructs can produce them. </a:t>
            </a:r>
            <a:r>
              <a:rPr lang="en-US" i="1" dirty="0" smtClean="0"/>
              <a:t>impossible edge</a:t>
            </a:r>
            <a:r>
              <a:rPr lang="en-US" dirty="0" smtClean="0"/>
              <a:t>  (also known as a </a:t>
            </a:r>
            <a:r>
              <a:rPr lang="en-US" i="1" dirty="0" smtClean="0"/>
              <a:t>fake edge</a:t>
            </a:r>
            <a:r>
              <a:rPr lang="en-US" dirty="0" smtClean="0"/>
              <a:t>) An edge which has been added to the graph solely to preserve the property that the exit block </a:t>
            </a:r>
            <a:r>
              <a:rPr lang="en-US" dirty="0" err="1" smtClean="0"/>
              <a:t>postdominates</a:t>
            </a:r>
            <a:r>
              <a:rPr lang="en-US" dirty="0" smtClean="0"/>
              <a:t> all blocks. It cannot ever be traversed. </a:t>
            </a:r>
            <a:r>
              <a:rPr lang="en-US" i="1" dirty="0" smtClean="0">
                <a:hlinkClick r:id="rId21" tooltip="Dominator" action="ppaction://hlinkfile"/>
              </a:rPr>
              <a:t>dominator</a:t>
            </a:r>
            <a:r>
              <a:rPr lang="en-US" dirty="0" smtClean="0"/>
              <a:t>  block M </a:t>
            </a:r>
            <a:r>
              <a:rPr lang="en-US" i="1" dirty="0" smtClean="0"/>
              <a:t>dominates</a:t>
            </a:r>
            <a:r>
              <a:rPr lang="en-US" dirty="0" smtClean="0"/>
              <a:t> block N if every path from the entry that reaches block N has to pass through block M. The entry block dominates all blocks. </a:t>
            </a:r>
            <a:r>
              <a:rPr lang="en-US" i="1" dirty="0" err="1" smtClean="0"/>
              <a:t>postdominator</a:t>
            </a:r>
            <a:r>
              <a:rPr lang="en-US" dirty="0" smtClean="0"/>
              <a:t>  block M </a:t>
            </a:r>
            <a:r>
              <a:rPr lang="en-US" i="1" dirty="0" err="1" smtClean="0"/>
              <a:t>postdominates</a:t>
            </a:r>
            <a:r>
              <a:rPr lang="en-US" dirty="0" smtClean="0"/>
              <a:t> block N if every path from N to the exit has to pass through block M. The exit block </a:t>
            </a:r>
            <a:r>
              <a:rPr lang="en-US" dirty="0" err="1" smtClean="0"/>
              <a:t>postdominates</a:t>
            </a:r>
            <a:r>
              <a:rPr lang="en-US" dirty="0" smtClean="0"/>
              <a:t> all blocks. </a:t>
            </a:r>
            <a:r>
              <a:rPr lang="en-US" i="1" dirty="0" smtClean="0">
                <a:hlinkClick r:id="rId21" tooltip="Dominator" action="ppaction://hlinkfile"/>
              </a:rPr>
              <a:t>immediate dominator</a:t>
            </a:r>
            <a:r>
              <a:rPr lang="en-US" dirty="0" smtClean="0"/>
              <a:t>  block M </a:t>
            </a:r>
            <a:r>
              <a:rPr lang="en-US" i="1" dirty="0" smtClean="0"/>
              <a:t>immediately dominates</a:t>
            </a:r>
            <a:r>
              <a:rPr lang="en-US" dirty="0" smtClean="0"/>
              <a:t> block N if M dominates N, and there is no intervening block P such that M dominates P and P dominates N. In other words, M is the last dominator on any path from entry to N. Each block has a unique immediate dominator, if it has any at all. </a:t>
            </a:r>
            <a:r>
              <a:rPr lang="en-US" i="1" dirty="0" smtClean="0"/>
              <a:t>immediate </a:t>
            </a:r>
            <a:r>
              <a:rPr lang="en-US" i="1" dirty="0" err="1" smtClean="0"/>
              <a:t>postdominator</a:t>
            </a:r>
            <a:r>
              <a:rPr lang="en-US" dirty="0" smtClean="0"/>
              <a:t>  Analogous to </a:t>
            </a:r>
            <a:r>
              <a:rPr lang="en-US" i="1" dirty="0" smtClean="0"/>
              <a:t>immediate dominator</a:t>
            </a:r>
            <a:r>
              <a:rPr lang="en-US" dirty="0" smtClean="0"/>
              <a:t>. </a:t>
            </a:r>
            <a:r>
              <a:rPr lang="en-US" i="1" dirty="0" smtClean="0">
                <a:hlinkClick r:id="rId21" tooltip="Dominator" action="ppaction://hlinkfile"/>
              </a:rPr>
              <a:t>dominator tree</a:t>
            </a:r>
            <a:r>
              <a:rPr lang="en-US" dirty="0" smtClean="0"/>
              <a:t>  An ancillary data structure depicting the dominator relationships. There is an arc from Block M to Block N if M is an immediate dominator of N. This graph is a tree, since each block has a unique immediate dominator. This tree is rooted at the entry block. Can be calculated efficiently using </a:t>
            </a:r>
            <a:r>
              <a:rPr lang="en-US" dirty="0" err="1" smtClean="0"/>
              <a:t>Lengauer-Tarjan's</a:t>
            </a:r>
            <a:r>
              <a:rPr lang="en-US" dirty="0" smtClean="0"/>
              <a:t> algorithm. </a:t>
            </a:r>
            <a:r>
              <a:rPr lang="en-US" i="1" dirty="0" err="1" smtClean="0"/>
              <a:t>postdominator</a:t>
            </a:r>
            <a:r>
              <a:rPr lang="en-US" i="1" dirty="0" smtClean="0"/>
              <a:t> tree</a:t>
            </a:r>
            <a:r>
              <a:rPr lang="en-US" dirty="0" smtClean="0"/>
              <a:t>  Analogous to </a:t>
            </a:r>
            <a:r>
              <a:rPr lang="en-US" i="1" dirty="0" smtClean="0"/>
              <a:t>dominator tree</a:t>
            </a:r>
            <a:r>
              <a:rPr lang="en-US" dirty="0" smtClean="0"/>
              <a:t>. This tree is rooted at the exit block. </a:t>
            </a:r>
            <a:r>
              <a:rPr lang="en-US" i="1" dirty="0" smtClean="0"/>
              <a:t>loop header</a:t>
            </a:r>
            <a:r>
              <a:rPr lang="en-US" dirty="0" smtClean="0"/>
              <a:t>  Sometimes called the </a:t>
            </a:r>
            <a:r>
              <a:rPr lang="en-US" i="1" dirty="0" smtClean="0"/>
              <a:t>entry point</a:t>
            </a:r>
            <a:r>
              <a:rPr lang="en-US" dirty="0" smtClean="0"/>
              <a:t> of the loop, a dominator that is the target of a loop-forming back edge. Dominates all blocks in the loop body. </a:t>
            </a:r>
            <a:r>
              <a:rPr lang="en-US" i="1" dirty="0" smtClean="0"/>
              <a:t>loop pre-header</a:t>
            </a:r>
            <a:r>
              <a:rPr lang="en-US" dirty="0" smtClean="0"/>
              <a:t>  Suppose block M is a dominator with several incoming edges, some of them being back edges (so M is a loop header). It is advantageous to several optimization passes to break M up into two blocks </a:t>
            </a:r>
            <a:r>
              <a:rPr lang="en-US" dirty="0" err="1" smtClean="0"/>
              <a:t>M</a:t>
            </a:r>
            <a:r>
              <a:rPr lang="en-US" baseline="-25000" dirty="0" err="1" smtClean="0"/>
              <a:t>pre</a:t>
            </a:r>
            <a:r>
              <a:rPr lang="en-US" dirty="0" smtClean="0"/>
              <a:t> and </a:t>
            </a:r>
            <a:r>
              <a:rPr lang="en-US" dirty="0" err="1" smtClean="0"/>
              <a:t>M</a:t>
            </a:r>
            <a:r>
              <a:rPr lang="en-US" baseline="-25000" dirty="0" err="1" smtClean="0"/>
              <a:t>loop</a:t>
            </a:r>
            <a:r>
              <a:rPr lang="en-US" dirty="0" smtClean="0"/>
              <a:t>. The contents of M and back edges are moved to </a:t>
            </a:r>
            <a:r>
              <a:rPr lang="en-US" dirty="0" err="1" smtClean="0"/>
              <a:t>M</a:t>
            </a:r>
            <a:r>
              <a:rPr lang="en-US" baseline="-25000" dirty="0" err="1" smtClean="0"/>
              <a:t>loop</a:t>
            </a:r>
            <a:r>
              <a:rPr lang="en-US" dirty="0" smtClean="0"/>
              <a:t>, the rest of the edges are moved to point into </a:t>
            </a:r>
            <a:r>
              <a:rPr lang="en-US" dirty="0" err="1" smtClean="0"/>
              <a:t>M</a:t>
            </a:r>
            <a:r>
              <a:rPr lang="en-US" baseline="-25000" dirty="0" err="1" smtClean="0"/>
              <a:t>pre</a:t>
            </a:r>
            <a:r>
              <a:rPr lang="en-US" dirty="0" smtClean="0"/>
              <a:t>, and a new edge from </a:t>
            </a:r>
            <a:r>
              <a:rPr lang="en-US" dirty="0" err="1" smtClean="0"/>
              <a:t>M</a:t>
            </a:r>
            <a:r>
              <a:rPr lang="en-US" baseline="-25000" dirty="0" err="1" smtClean="0"/>
              <a:t>pre</a:t>
            </a:r>
            <a:r>
              <a:rPr lang="en-US" dirty="0" smtClean="0"/>
              <a:t> to </a:t>
            </a:r>
            <a:r>
              <a:rPr lang="en-US" dirty="0" err="1" smtClean="0"/>
              <a:t>M</a:t>
            </a:r>
            <a:r>
              <a:rPr lang="en-US" baseline="-25000" dirty="0" err="1" smtClean="0"/>
              <a:t>loop</a:t>
            </a:r>
            <a:r>
              <a:rPr lang="en-US" dirty="0" smtClean="0"/>
              <a:t> is inserted (so that </a:t>
            </a:r>
            <a:r>
              <a:rPr lang="en-US" dirty="0" err="1" smtClean="0"/>
              <a:t>M</a:t>
            </a:r>
            <a:r>
              <a:rPr lang="en-US" baseline="-25000" dirty="0" err="1" smtClean="0"/>
              <a:t>pre</a:t>
            </a:r>
            <a:r>
              <a:rPr lang="en-US" dirty="0" smtClean="0"/>
              <a:t> is the immediate dominator of </a:t>
            </a:r>
            <a:r>
              <a:rPr lang="en-US" dirty="0" err="1" smtClean="0"/>
              <a:t>M</a:t>
            </a:r>
            <a:r>
              <a:rPr lang="en-US" baseline="-25000" dirty="0" err="1" smtClean="0"/>
              <a:t>loop</a:t>
            </a:r>
            <a:r>
              <a:rPr lang="en-US" dirty="0" smtClean="0"/>
              <a:t>). In the beginning, </a:t>
            </a:r>
            <a:r>
              <a:rPr lang="en-US" dirty="0" err="1" smtClean="0"/>
              <a:t>M</a:t>
            </a:r>
            <a:r>
              <a:rPr lang="en-US" baseline="-25000" dirty="0" err="1" smtClean="0"/>
              <a:t>pre</a:t>
            </a:r>
            <a:r>
              <a:rPr lang="en-US" dirty="0" smtClean="0"/>
              <a:t> would be empty, but passes like </a:t>
            </a:r>
            <a:r>
              <a:rPr lang="en-US" dirty="0" smtClean="0">
                <a:hlinkClick r:id="rId22" tooltip="Loop-invariant code motion" action="ppaction://hlinkfile"/>
              </a:rPr>
              <a:t>loop-invariant code motion</a:t>
            </a:r>
            <a:r>
              <a:rPr lang="en-US" dirty="0" smtClean="0"/>
              <a:t> could populate it. </a:t>
            </a:r>
            <a:r>
              <a:rPr lang="en-US" dirty="0" err="1" smtClean="0"/>
              <a:t>M</a:t>
            </a:r>
            <a:r>
              <a:rPr lang="en-US" baseline="-25000" dirty="0" err="1" smtClean="0"/>
              <a:t>pre</a:t>
            </a:r>
            <a:r>
              <a:rPr lang="en-US" dirty="0" smtClean="0"/>
              <a:t> is called the </a:t>
            </a:r>
            <a:r>
              <a:rPr lang="en-US" i="1" dirty="0" smtClean="0"/>
              <a:t>loop pre-header</a:t>
            </a:r>
            <a:r>
              <a:rPr lang="en-US" dirty="0" smtClean="0"/>
              <a:t>, and </a:t>
            </a:r>
            <a:r>
              <a:rPr lang="en-US" dirty="0" err="1" smtClean="0"/>
              <a:t>M</a:t>
            </a:r>
            <a:r>
              <a:rPr lang="en-US" baseline="-25000" dirty="0" err="1" smtClean="0"/>
              <a:t>loop</a:t>
            </a:r>
            <a:r>
              <a:rPr lang="en-US" dirty="0" smtClean="0"/>
              <a:t> would be the loop header. </a:t>
            </a:r>
            <a:endParaRPr lang="en-US" dirty="0" smtClean="0"/>
          </a:p>
          <a:p>
            <a:r>
              <a:rPr lang="en-US" b="1" dirty="0" smtClean="0"/>
              <a:t>[</a:t>
            </a:r>
            <a:r>
              <a:rPr lang="en-US" b="1" dirty="0" smtClean="0">
                <a:hlinkClick r:id="rId23" tooltip="Edit section: Examples" action="ppaction://hlinkfile"/>
              </a:rPr>
              <a:t>edit</a:t>
            </a:r>
            <a:r>
              <a:rPr lang="en-US" b="1" dirty="0" smtClean="0"/>
              <a:t>] Examples</a:t>
            </a:r>
            <a:endParaRPr lang="en-US" b="1" dirty="0" smtClean="0"/>
          </a:p>
          <a:p>
            <a:r>
              <a:rPr lang="en-US" dirty="0" smtClean="0"/>
              <a:t>Consider the following fragment of code:</a:t>
            </a:r>
            <a:endParaRPr lang="en-US" dirty="0" smtClean="0"/>
          </a:p>
          <a:p>
            <a:r>
              <a:rPr lang="en-US" dirty="0" smtClean="0"/>
              <a:t>0: (A) t0 = </a:t>
            </a:r>
            <a:r>
              <a:rPr lang="en-US" dirty="0" err="1" smtClean="0"/>
              <a:t>read_num</a:t>
            </a:r>
            <a:r>
              <a:rPr lang="en-US" dirty="0" smtClean="0"/>
              <a:t> </a:t>
            </a:r>
            <a:endParaRPr lang="en-US" dirty="0" smtClean="0"/>
          </a:p>
          <a:p>
            <a:r>
              <a:rPr lang="en-US" dirty="0" smtClean="0"/>
              <a:t>1: (A) if t0 mod 2 == 0 </a:t>
            </a:r>
            <a:r>
              <a:rPr lang="en-US" dirty="0" err="1" smtClean="0"/>
              <a:t>goto</a:t>
            </a:r>
            <a:r>
              <a:rPr lang="en-US" dirty="0" smtClean="0"/>
              <a:t> 4 </a:t>
            </a:r>
            <a:endParaRPr lang="en-US" dirty="0" smtClean="0"/>
          </a:p>
          <a:p>
            <a:r>
              <a:rPr lang="en-US" dirty="0" smtClean="0"/>
              <a:t>2: (B) print t0 + " is odd." </a:t>
            </a:r>
            <a:endParaRPr lang="en-US" dirty="0" smtClean="0"/>
          </a:p>
          <a:p>
            <a:r>
              <a:rPr lang="en-US" dirty="0" smtClean="0"/>
              <a:t>3: (B) </a:t>
            </a:r>
            <a:r>
              <a:rPr lang="en-US" dirty="0" err="1" smtClean="0"/>
              <a:t>goto</a:t>
            </a:r>
            <a:r>
              <a:rPr lang="en-US" dirty="0" smtClean="0"/>
              <a:t> 5 </a:t>
            </a:r>
            <a:endParaRPr lang="en-US" dirty="0" smtClean="0"/>
          </a:p>
          <a:p>
            <a:r>
              <a:rPr lang="en-US" dirty="0" smtClean="0"/>
              <a:t>4: (C) print t0 + " is even." </a:t>
            </a:r>
            <a:endParaRPr lang="en-US" dirty="0" smtClean="0"/>
          </a:p>
          <a:p>
            <a:r>
              <a:rPr lang="en-US" dirty="0" smtClean="0"/>
              <a:t>5: (D) end program </a:t>
            </a:r>
            <a:endParaRPr lang="en-US" dirty="0" smtClean="0"/>
          </a:p>
          <a:p>
            <a:endParaRPr lang="en-US" dirty="0" smtClean="0"/>
          </a:p>
          <a:p>
            <a:r>
              <a:rPr lang="en-US" dirty="0" smtClean="0"/>
              <a:t>In the above, we have 4 basic blocks: A from 0 to 1, B from 2 to 3, C at 4 and D at 5. In particular, in this case, A is the "entry block", D the "exit block" and lines 4 and 5 are jump targets. A graph for this fragment has edges from A to B, A to C, B to D and C to D.</a:t>
            </a:r>
            <a:endParaRPr lang="en-US" dirty="0" smtClean="0"/>
          </a:p>
          <a:p>
            <a:endParaRPr lang="en-US" dirty="0" smtClean="0"/>
          </a:p>
        </p:txBody>
      </p:sp>
      <p:sp>
        <p:nvSpPr>
          <p:cNvPr id="4" name="Date Placeholder 3"/>
          <p:cNvSpPr>
            <a:spLocks noGrp="1"/>
          </p:cNvSpPr>
          <p:nvPr>
            <p:ph type="dt" idx="10"/>
          </p:nvPr>
        </p:nvSpPr>
        <p:spPr/>
        <p:txBody>
          <a:bodyPr/>
          <a:lstStyle/>
          <a:p>
            <a:pPr>
              <a:defRPr/>
            </a:pP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Slide Image Placeholder 1"/>
          <p:cNvSpPr>
            <a:spLocks noGrp="1" noRot="1" noChangeAspect="1" noTextEdit="1"/>
          </p:cNvSpPr>
          <p:nvPr>
            <p:ph type="sldImg"/>
          </p:nvPr>
        </p:nvSpPr>
        <p:spPr/>
      </p:sp>
      <p:sp>
        <p:nvSpPr>
          <p:cNvPr id="280579" name="Notes Placeholder 2"/>
          <p:cNvSpPr>
            <a:spLocks noGrp="1"/>
          </p:cNvSpPr>
          <p:nvPr>
            <p:ph type="body" idx="1"/>
          </p:nvPr>
        </p:nvSpPr>
        <p:spPr>
          <a:noFill/>
        </p:spPr>
        <p:txBody>
          <a:bodyPr/>
          <a:lstStyle/>
          <a:p>
            <a:endParaRPr lang="en-US" smtClean="0"/>
          </a:p>
        </p:txBody>
      </p:sp>
      <p:sp>
        <p:nvSpPr>
          <p:cNvPr id="5" name="Date Placeholder 4"/>
          <p:cNvSpPr>
            <a:spLocks noGrp="1"/>
          </p:cNvSpPr>
          <p:nvPr>
            <p:ph type="dt" idx="10"/>
          </p:nvPr>
        </p:nvSpPr>
        <p:spPr/>
        <p:txBody>
          <a:bodyPr/>
          <a:lstStyle/>
          <a:p>
            <a:pPr>
              <a:defRPr/>
            </a:pPr>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Rot="1" noChangeAspect="1" noChangeArrowheads="1" noTextEdit="1"/>
          </p:cNvSpPr>
          <p:nvPr>
            <p:ph type="sldImg"/>
          </p:nvPr>
        </p:nvSpPr>
        <p:spPr/>
      </p:sp>
      <p:sp>
        <p:nvSpPr>
          <p:cNvPr id="281603" name="Rectangle 3"/>
          <p:cNvSpPr>
            <a:spLocks noGrp="1" noChangeArrowheads="1"/>
          </p:cNvSpPr>
          <p:nvPr>
            <p:ph type="body" idx="1"/>
          </p:nvPr>
        </p:nvSpPr>
        <p:spPr>
          <a:noFill/>
        </p:spPr>
        <p:txBody>
          <a:bodyPr/>
          <a:lstStyle/>
          <a:p>
            <a:pPr>
              <a:lnSpc>
                <a:spcPct val="90000"/>
              </a:lnSpc>
            </a:pPr>
            <a:r>
              <a:rPr lang="en-US" i="1" dirty="0" err="1" smtClean="0"/>
              <a:t>Cyclomatic</a:t>
            </a:r>
            <a:r>
              <a:rPr lang="en-US" i="1" dirty="0" smtClean="0"/>
              <a:t> complexity is a software metric that provides a quantitative measure of the logical complexity of a program.</a:t>
            </a:r>
            <a:r>
              <a:rPr lang="en-US" dirty="0" smtClean="0"/>
              <a:t> When used in the context of a basis path testing method, the value computed for </a:t>
            </a:r>
            <a:r>
              <a:rPr lang="en-US" dirty="0" err="1" smtClean="0"/>
              <a:t>Cyclomatic</a:t>
            </a:r>
            <a:r>
              <a:rPr lang="en-US" dirty="0" smtClean="0"/>
              <a:t> complexity defines the number for independent paths in the basis set of a program and provides us an upper bound for the number of tests that must be conducted to ensure that all statements have been executed at least once. </a:t>
            </a:r>
            <a:endParaRPr lang="en-US" dirty="0" smtClean="0"/>
          </a:p>
          <a:p>
            <a:pPr>
              <a:lnSpc>
                <a:spcPct val="90000"/>
              </a:lnSpc>
            </a:pPr>
            <a:r>
              <a:rPr lang="en-US" dirty="0" smtClean="0"/>
              <a:t>An </a:t>
            </a:r>
            <a:r>
              <a:rPr lang="en-US" i="1" dirty="0" smtClean="0"/>
              <a:t>independent path</a:t>
            </a:r>
            <a:r>
              <a:rPr lang="en-US" dirty="0" smtClean="0"/>
              <a:t> is any path through the program that introduces at least one new set of processing statements or a new condition. </a:t>
            </a:r>
            <a:endParaRPr lang="en-US" b="1" dirty="0" smtClean="0"/>
          </a:p>
          <a:p>
            <a:pPr>
              <a:lnSpc>
                <a:spcPct val="90000"/>
              </a:lnSpc>
            </a:pPr>
            <a:r>
              <a:rPr lang="en-US" b="1" dirty="0" smtClean="0"/>
              <a:t>Computing </a:t>
            </a:r>
            <a:r>
              <a:rPr lang="en-US" b="1" dirty="0" err="1" smtClean="0"/>
              <a:t>Cyclomatic</a:t>
            </a:r>
            <a:r>
              <a:rPr lang="en-US" b="1" dirty="0" smtClean="0"/>
              <a:t> Complexity</a:t>
            </a:r>
            <a:endParaRPr lang="en-US" dirty="0" smtClean="0"/>
          </a:p>
          <a:p>
            <a:pPr>
              <a:lnSpc>
                <a:spcPct val="90000"/>
              </a:lnSpc>
            </a:pPr>
            <a:r>
              <a:rPr lang="en-US" dirty="0" err="1" smtClean="0"/>
              <a:t>Cyclomatic</a:t>
            </a:r>
            <a:r>
              <a:rPr lang="en-US" dirty="0" smtClean="0"/>
              <a:t> complexity has a foundation in graph theory and provides us with extremely useful software metric. Complexity is computed in one of the three ways:</a:t>
            </a:r>
            <a:endParaRPr lang="en-US" dirty="0" smtClean="0"/>
          </a:p>
          <a:p>
            <a:pPr>
              <a:lnSpc>
                <a:spcPct val="90000"/>
              </a:lnSpc>
            </a:pPr>
            <a:r>
              <a:rPr lang="en-US" dirty="0" smtClean="0"/>
              <a:t>1. The number of regions of the flow graph corresponds to the </a:t>
            </a:r>
            <a:r>
              <a:rPr lang="en-US" dirty="0" err="1" smtClean="0"/>
              <a:t>Cyclomatic</a:t>
            </a:r>
            <a:r>
              <a:rPr lang="en-US" dirty="0" smtClean="0"/>
              <a:t> complexity.</a:t>
            </a:r>
            <a:endParaRPr lang="en-US" dirty="0" smtClean="0"/>
          </a:p>
          <a:p>
            <a:pPr>
              <a:lnSpc>
                <a:spcPct val="90000"/>
              </a:lnSpc>
            </a:pPr>
            <a:r>
              <a:rPr lang="en-US" dirty="0" smtClean="0"/>
              <a:t>2. </a:t>
            </a:r>
            <a:r>
              <a:rPr lang="en-US" dirty="0" err="1" smtClean="0"/>
              <a:t>Cyclomatic</a:t>
            </a:r>
            <a:r>
              <a:rPr lang="en-US" dirty="0" smtClean="0"/>
              <a:t> complexity, V(G), for a flow graph, G is defined as</a:t>
            </a:r>
            <a:endParaRPr lang="en-US" dirty="0" smtClean="0"/>
          </a:p>
          <a:p>
            <a:pPr>
              <a:lnSpc>
                <a:spcPct val="90000"/>
              </a:lnSpc>
            </a:pPr>
            <a:r>
              <a:rPr lang="en-US" dirty="0" smtClean="0"/>
              <a:t>	V (G) = E-N+2</a:t>
            </a:r>
            <a:endParaRPr lang="en-US" dirty="0" smtClean="0"/>
          </a:p>
          <a:p>
            <a:pPr>
              <a:lnSpc>
                <a:spcPct val="90000"/>
              </a:lnSpc>
            </a:pPr>
            <a:r>
              <a:rPr lang="en-US" dirty="0" smtClean="0"/>
              <a:t>Where E, is the number of flow graph edges, N is the number of flow graph nodes.</a:t>
            </a:r>
            <a:endParaRPr lang="en-US" dirty="0" smtClean="0"/>
          </a:p>
          <a:p>
            <a:pPr>
              <a:lnSpc>
                <a:spcPct val="90000"/>
              </a:lnSpc>
            </a:pPr>
            <a:r>
              <a:rPr lang="en-US" dirty="0" smtClean="0"/>
              <a:t>3. </a:t>
            </a:r>
            <a:r>
              <a:rPr lang="en-US" dirty="0" err="1" smtClean="0"/>
              <a:t>Cyclomatic</a:t>
            </a:r>
            <a:r>
              <a:rPr lang="en-US" dirty="0" smtClean="0"/>
              <a:t> complexity, V (G) for a flow graph, G is also defined as:</a:t>
            </a:r>
            <a:endParaRPr lang="en-US" dirty="0" smtClean="0"/>
          </a:p>
          <a:p>
            <a:pPr>
              <a:lnSpc>
                <a:spcPct val="90000"/>
              </a:lnSpc>
            </a:pPr>
            <a:r>
              <a:rPr lang="en-US" dirty="0" smtClean="0"/>
              <a:t>	V (G) = P+1</a:t>
            </a:r>
            <a:endParaRPr lang="en-US" dirty="0" smtClean="0"/>
          </a:p>
          <a:p>
            <a:pPr>
              <a:lnSpc>
                <a:spcPct val="90000"/>
              </a:lnSpc>
            </a:pPr>
            <a:r>
              <a:rPr lang="en-US" dirty="0" smtClean="0"/>
              <a:t>Where P is the number of predicate nodes contained in the flow graph G. </a:t>
            </a:r>
            <a:endParaRPr lang="en-US" dirty="0" smtClean="0"/>
          </a:p>
        </p:txBody>
      </p:sp>
      <p:sp>
        <p:nvSpPr>
          <p:cNvPr id="4" name="Date Placeholder 3"/>
          <p:cNvSpPr>
            <a:spLocks noGrp="1"/>
          </p:cNvSpPr>
          <p:nvPr>
            <p:ph type="dt" idx="10"/>
          </p:nvPr>
        </p:nvSpPr>
        <p:spPr/>
        <p:txBody>
          <a:bodyPr/>
          <a:lstStyle/>
          <a:p>
            <a:pPr>
              <a:defRPr/>
            </a:pPr>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flow graph for the Procedure sort</a:t>
            </a:r>
            <a:r>
              <a:rPr lang="en-US" baseline="0" dirty="0" smtClean="0"/>
              <a:t> example given in previous slide</a:t>
            </a:r>
            <a:endParaRPr lang="en-US" dirty="0"/>
          </a:p>
        </p:txBody>
      </p:sp>
      <p:sp>
        <p:nvSpPr>
          <p:cNvPr id="4" name="Date Placeholder 3"/>
          <p:cNvSpPr>
            <a:spLocks noGrp="1"/>
          </p:cNvSpPr>
          <p:nvPr>
            <p:ph type="dt"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8B93B621-90DA-42B2-953B-2DDE93C690EC}" type="slidenum">
              <a:rPr lang="en-US" smtClean="0"/>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Slide Image Placeholder 1"/>
          <p:cNvSpPr>
            <a:spLocks noGrp="1" noRot="1" noChangeAspect="1" noTextEdit="1"/>
          </p:cNvSpPr>
          <p:nvPr>
            <p:ph type="sldImg"/>
          </p:nvPr>
        </p:nvSpPr>
        <p:spPr/>
      </p:sp>
      <p:sp>
        <p:nvSpPr>
          <p:cNvPr id="282627" name="Notes Placeholder 2"/>
          <p:cNvSpPr>
            <a:spLocks noGrp="1"/>
          </p:cNvSpPr>
          <p:nvPr>
            <p:ph type="body" idx="1"/>
          </p:nvPr>
        </p:nvSpPr>
        <p:spPr>
          <a:noFill/>
        </p:spPr>
        <p:txBody>
          <a:bodyPr/>
          <a:lstStyle/>
          <a:p>
            <a:endParaRPr lang="en-US" smtClean="0"/>
          </a:p>
        </p:txBody>
      </p:sp>
      <p:sp>
        <p:nvSpPr>
          <p:cNvPr id="5" name="Date Placeholder 4"/>
          <p:cNvSpPr>
            <a:spLocks noGrp="1"/>
          </p:cNvSpPr>
          <p:nvPr>
            <p:ph type="dt" idx="10"/>
          </p:nvPr>
        </p:nvSpPr>
        <p:spPr/>
        <p:txBody>
          <a:bodyPr/>
          <a:lstStyle/>
          <a:p>
            <a:pPr>
              <a:defRPr/>
            </a:pPr>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Slide Image Placeholder 1"/>
          <p:cNvSpPr>
            <a:spLocks noGrp="1" noRot="1" noChangeAspect="1" noTextEdit="1"/>
          </p:cNvSpPr>
          <p:nvPr>
            <p:ph type="sldImg"/>
          </p:nvPr>
        </p:nvSpPr>
        <p:spPr/>
      </p:sp>
      <p:sp>
        <p:nvSpPr>
          <p:cNvPr id="286723" name="Notes Placeholder 2"/>
          <p:cNvSpPr>
            <a:spLocks noGrp="1"/>
          </p:cNvSpPr>
          <p:nvPr>
            <p:ph type="body" idx="1"/>
          </p:nvPr>
        </p:nvSpPr>
        <p:spPr>
          <a:noFill/>
        </p:spPr>
        <p:txBody>
          <a:bodyPr/>
          <a:lstStyle/>
          <a:p>
            <a:endParaRPr lang="en-US" smtClean="0"/>
          </a:p>
        </p:txBody>
      </p:sp>
      <p:sp>
        <p:nvSpPr>
          <p:cNvPr id="5" name="Date Placeholder 4"/>
          <p:cNvSpPr>
            <a:spLocks noGrp="1"/>
          </p:cNvSpPr>
          <p:nvPr>
            <p:ph type="dt" idx="10"/>
          </p:nvPr>
        </p:nvSpPr>
        <p:spPr/>
        <p:txBody>
          <a:bodyPr/>
          <a:lstStyle/>
          <a:p>
            <a:pPr>
              <a:defRPr/>
            </a:pPr>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Slide Image Placeholder 1"/>
          <p:cNvSpPr>
            <a:spLocks noGrp="1" noRot="1" noChangeAspect="1" noTextEdit="1"/>
          </p:cNvSpPr>
          <p:nvPr>
            <p:ph type="sldImg"/>
          </p:nvPr>
        </p:nvSpPr>
        <p:spPr/>
      </p:sp>
      <p:sp>
        <p:nvSpPr>
          <p:cNvPr id="285699" name="Notes Placeholder 2"/>
          <p:cNvSpPr>
            <a:spLocks noGrp="1"/>
          </p:cNvSpPr>
          <p:nvPr>
            <p:ph type="body" idx="1"/>
          </p:nvPr>
        </p:nvSpPr>
        <p:spPr>
          <a:noFill/>
        </p:spPr>
        <p:txBody>
          <a:bodyPr/>
          <a:lstStyle/>
          <a:p>
            <a:endParaRPr lang="en-US" smtClean="0"/>
          </a:p>
        </p:txBody>
      </p:sp>
      <p:sp>
        <p:nvSpPr>
          <p:cNvPr id="5" name="Date Placeholder 4"/>
          <p:cNvSpPr>
            <a:spLocks noGrp="1"/>
          </p:cNvSpPr>
          <p:nvPr>
            <p:ph type="dt" idx="10"/>
          </p:nvPr>
        </p:nvSpPr>
        <p:spPr/>
        <p:txBody>
          <a:bodyPr/>
          <a:lstStyle/>
          <a:p>
            <a:pPr>
              <a:defRPr/>
            </a:pPr>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Slide Image Placeholder 1"/>
          <p:cNvSpPr>
            <a:spLocks noGrp="1" noRot="1" noChangeAspect="1" noTextEdit="1"/>
          </p:cNvSpPr>
          <p:nvPr>
            <p:ph type="sldImg"/>
          </p:nvPr>
        </p:nvSpPr>
        <p:spPr/>
      </p:sp>
      <p:sp>
        <p:nvSpPr>
          <p:cNvPr id="287747" name="Notes Placeholder 2"/>
          <p:cNvSpPr>
            <a:spLocks noGrp="1"/>
          </p:cNvSpPr>
          <p:nvPr>
            <p:ph type="body" idx="1"/>
          </p:nvPr>
        </p:nvSpPr>
        <p:spPr>
          <a:noFill/>
        </p:spPr>
        <p:txBody>
          <a:bodyPr/>
          <a:lstStyle/>
          <a:p>
            <a:endParaRPr lang="en-US" smtClean="0"/>
          </a:p>
        </p:txBody>
      </p:sp>
      <p:sp>
        <p:nvSpPr>
          <p:cNvPr id="5" name="Date Placeholder 4"/>
          <p:cNvSpPr>
            <a:spLocks noGrp="1"/>
          </p:cNvSpPr>
          <p:nvPr>
            <p:ph type="dt" idx="10"/>
          </p:nvPr>
        </p:nvSpPr>
        <p:spPr/>
        <p:txBody>
          <a:bodyPr/>
          <a:lstStyle/>
          <a:p>
            <a:pPr>
              <a:defRPr/>
            </a:pPr>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Slide Image Placeholder 1"/>
          <p:cNvSpPr>
            <a:spLocks noGrp="1" noRot="1" noChangeAspect="1" noTextEdit="1"/>
          </p:cNvSpPr>
          <p:nvPr>
            <p:ph type="sldImg"/>
          </p:nvPr>
        </p:nvSpPr>
        <p:spPr/>
      </p:sp>
      <p:sp>
        <p:nvSpPr>
          <p:cNvPr id="296963" name="Notes Placeholder 2"/>
          <p:cNvSpPr>
            <a:spLocks noGrp="1"/>
          </p:cNvSpPr>
          <p:nvPr>
            <p:ph type="body" idx="1"/>
          </p:nvPr>
        </p:nvSpPr>
        <p:spPr>
          <a:noFill/>
        </p:spPr>
        <p:txBody>
          <a:bodyPr/>
          <a:lstStyle/>
          <a:p>
            <a:endParaRPr lang="en-US" smtClean="0"/>
          </a:p>
        </p:txBody>
      </p:sp>
      <p:sp>
        <p:nvSpPr>
          <p:cNvPr id="5" name="Date Placeholder 4"/>
          <p:cNvSpPr>
            <a:spLocks noGrp="1"/>
          </p:cNvSpPr>
          <p:nvPr>
            <p:ph type="dt" idx="10"/>
          </p:nvPr>
        </p:nvSpPr>
        <p:spPr/>
        <p:txBody>
          <a:bodyPr/>
          <a:lstStyle/>
          <a:p>
            <a:pPr>
              <a:defRPr/>
            </a:pPr>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Rot="1" noChangeAspect="1" noChangeArrowheads="1" noTextEdit="1"/>
          </p:cNvSpPr>
          <p:nvPr>
            <p:ph type="sldImg"/>
          </p:nvPr>
        </p:nvSpPr>
        <p:spPr>
          <a:xfrm>
            <a:off x="382588" y="684213"/>
            <a:ext cx="6094412" cy="3429000"/>
          </a:xfrm>
        </p:spPr>
      </p:sp>
      <p:sp>
        <p:nvSpPr>
          <p:cNvPr id="297987" name="Rectangle 3"/>
          <p:cNvSpPr>
            <a:spLocks noGrp="1" noChangeArrowheads="1"/>
          </p:cNvSpPr>
          <p:nvPr>
            <p:ph type="body" idx="1"/>
          </p:nvPr>
        </p:nvSpPr>
        <p:spPr>
          <a:xfrm>
            <a:off x="913904" y="4341887"/>
            <a:ext cx="5030194" cy="4117828"/>
          </a:xfrm>
          <a:noFill/>
        </p:spPr>
        <p:txBody>
          <a:bodyPr/>
          <a:lstStyle/>
          <a:p>
            <a:endParaRPr lang="en-US" smtClean="0"/>
          </a:p>
        </p:txBody>
      </p:sp>
      <p:sp>
        <p:nvSpPr>
          <p:cNvPr id="4" name="Date Placeholder 3"/>
          <p:cNvSpPr>
            <a:spLocks noGrp="1"/>
          </p:cNvSpPr>
          <p:nvPr>
            <p:ph type="dt" idx="10"/>
          </p:nvPr>
        </p:nvSpPr>
        <p:spPr/>
        <p:txBody>
          <a:bodyPr/>
          <a:lstStyle/>
          <a:p>
            <a:pPr>
              <a:defRPr/>
            </a:pPr>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Rot="1" noChangeAspect="1" noChangeArrowheads="1" noTextEdit="1"/>
          </p:cNvSpPr>
          <p:nvPr>
            <p:ph type="sldImg"/>
          </p:nvPr>
        </p:nvSpPr>
        <p:spPr>
          <a:xfrm>
            <a:off x="382588" y="684213"/>
            <a:ext cx="6094412" cy="3429000"/>
          </a:xfrm>
        </p:spPr>
      </p:sp>
      <p:sp>
        <p:nvSpPr>
          <p:cNvPr id="299011" name="Rectangle 3"/>
          <p:cNvSpPr>
            <a:spLocks noGrp="1" noChangeArrowheads="1"/>
          </p:cNvSpPr>
          <p:nvPr>
            <p:ph type="body" idx="1"/>
          </p:nvPr>
        </p:nvSpPr>
        <p:spPr>
          <a:xfrm>
            <a:off x="913904" y="4341887"/>
            <a:ext cx="5030194" cy="4117828"/>
          </a:xfrm>
          <a:noFill/>
        </p:spPr>
        <p:txBody>
          <a:bodyPr/>
          <a:lstStyle/>
          <a:p>
            <a:pPr>
              <a:spcBef>
                <a:spcPct val="0"/>
              </a:spcBef>
            </a:pPr>
            <a:r>
              <a:rPr lang="en-US" dirty="0" smtClean="0"/>
              <a:t>Try to design a test in which the loop body isn't executed at all. </a:t>
            </a:r>
            <a:endParaRPr lang="en-US" dirty="0" smtClean="0"/>
          </a:p>
          <a:p>
            <a:pPr>
              <a:spcBef>
                <a:spcPct val="0"/>
              </a:spcBef>
            </a:pPr>
            <a:r>
              <a:rPr lang="en-US" dirty="0" smtClean="0"/>
              <a:t>Try to design a test in which the loop body is executed exactly once. </a:t>
            </a:r>
            <a:endParaRPr lang="en-US" dirty="0" smtClean="0"/>
          </a:p>
          <a:p>
            <a:pPr>
              <a:spcBef>
                <a:spcPct val="0"/>
              </a:spcBef>
            </a:pPr>
            <a:r>
              <a:rPr lang="en-US" dirty="0" smtClean="0"/>
              <a:t>Try to design a test in which the loop body is executed exactly twice. </a:t>
            </a:r>
            <a:endParaRPr lang="en-US" dirty="0" smtClean="0"/>
          </a:p>
          <a:p>
            <a:pPr>
              <a:spcBef>
                <a:spcPct val="0"/>
              </a:spcBef>
            </a:pPr>
            <a:r>
              <a:rPr lang="en-US" dirty="0" smtClean="0"/>
              <a:t>Design a test in which a loop body is executed some ``typical'' number of times. </a:t>
            </a:r>
            <a:endParaRPr lang="en-US" dirty="0" smtClean="0"/>
          </a:p>
          <a:p>
            <a:pPr>
              <a:spcBef>
                <a:spcPct val="0"/>
              </a:spcBef>
            </a:pPr>
            <a:endParaRPr lang="en-US" dirty="0" smtClean="0"/>
          </a:p>
          <a:p>
            <a:pPr>
              <a:spcBef>
                <a:spcPct val="0"/>
              </a:spcBef>
            </a:pPr>
            <a:r>
              <a:rPr lang="en-US" dirty="0" smtClean="0"/>
              <a:t>If there is an upper bound, </a:t>
            </a:r>
            <a:r>
              <a:rPr lang="en-US" i="1" dirty="0" smtClean="0"/>
              <a:t>n</a:t>
            </a:r>
            <a:r>
              <a:rPr lang="en-US" dirty="0" smtClean="0"/>
              <a:t>, on the number of times the loop body can be executed, then the following cases should also be applied. </a:t>
            </a:r>
            <a:endParaRPr lang="en-US" dirty="0" smtClean="0"/>
          </a:p>
          <a:p>
            <a:pPr>
              <a:spcBef>
                <a:spcPct val="0"/>
              </a:spcBef>
            </a:pPr>
            <a:r>
              <a:rPr lang="en-US" dirty="0" smtClean="0"/>
              <a:t>Design a test in which the loop body is executed exactly </a:t>
            </a:r>
            <a:r>
              <a:rPr lang="en-US" i="1" dirty="0" smtClean="0"/>
              <a:t>n</a:t>
            </a:r>
            <a:r>
              <a:rPr lang="en-US" dirty="0" smtClean="0"/>
              <a:t>-1 times. </a:t>
            </a:r>
            <a:endParaRPr lang="en-US" dirty="0" smtClean="0"/>
          </a:p>
          <a:p>
            <a:pPr>
              <a:spcBef>
                <a:spcPct val="0"/>
              </a:spcBef>
            </a:pPr>
            <a:r>
              <a:rPr lang="en-US" dirty="0" smtClean="0"/>
              <a:t>Design a test in which the loop body is executed exactly </a:t>
            </a:r>
            <a:r>
              <a:rPr lang="en-US" i="1" dirty="0" smtClean="0"/>
              <a:t>n</a:t>
            </a:r>
            <a:r>
              <a:rPr lang="en-US" dirty="0" smtClean="0"/>
              <a:t> times. </a:t>
            </a:r>
            <a:endParaRPr lang="en-US" dirty="0" smtClean="0"/>
          </a:p>
          <a:p>
            <a:pPr>
              <a:spcBef>
                <a:spcPct val="0"/>
              </a:spcBef>
            </a:pPr>
            <a:r>
              <a:rPr lang="en-US" dirty="0" smtClean="0"/>
              <a:t>Try to design a test causing the loop body to be executed exactly </a:t>
            </a:r>
            <a:r>
              <a:rPr lang="en-US" i="1" dirty="0" smtClean="0"/>
              <a:t>n</a:t>
            </a:r>
            <a:r>
              <a:rPr lang="en-US" dirty="0" smtClean="0"/>
              <a:t>+1 times. </a:t>
            </a:r>
            <a:endParaRPr lang="en-US" dirty="0" smtClean="0"/>
          </a:p>
          <a:p>
            <a:endParaRPr lang="en-US" dirty="0" smtClean="0"/>
          </a:p>
        </p:txBody>
      </p:sp>
      <p:sp>
        <p:nvSpPr>
          <p:cNvPr id="4" name="Date Placeholder 3"/>
          <p:cNvSpPr>
            <a:spLocks noGrp="1"/>
          </p:cNvSpPr>
          <p:nvPr>
            <p:ph type="dt" idx="10"/>
          </p:nvPr>
        </p:nvSpPr>
        <p:spPr/>
        <p:txBody>
          <a:bodyPr/>
          <a:lstStyle/>
          <a:p>
            <a:pPr>
              <a:defRPr/>
            </a:pP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Rot="1" noChangeAspect="1" noChangeArrowheads="1" noTextEdit="1"/>
          </p:cNvSpPr>
          <p:nvPr>
            <p:ph type="sldImg"/>
          </p:nvPr>
        </p:nvSpPr>
        <p:spPr>
          <a:xfrm>
            <a:off x="382588" y="684213"/>
            <a:ext cx="6094412" cy="3429000"/>
          </a:xfrm>
        </p:spPr>
      </p:sp>
      <p:sp>
        <p:nvSpPr>
          <p:cNvPr id="300035" name="Rectangle 3"/>
          <p:cNvSpPr>
            <a:spLocks noGrp="1" noChangeArrowheads="1"/>
          </p:cNvSpPr>
          <p:nvPr>
            <p:ph type="body" idx="1"/>
          </p:nvPr>
        </p:nvSpPr>
        <p:spPr>
          <a:xfrm>
            <a:off x="913904" y="4341887"/>
            <a:ext cx="5030194" cy="4117828"/>
          </a:xfrm>
          <a:noFill/>
        </p:spPr>
        <p:txBody>
          <a:bodyPr/>
          <a:lstStyle/>
          <a:p>
            <a:endParaRPr lang="en-US" smtClean="0"/>
          </a:p>
        </p:txBody>
      </p:sp>
      <p:sp>
        <p:nvSpPr>
          <p:cNvPr id="4" name="Date Placeholder 3"/>
          <p:cNvSpPr>
            <a:spLocks noGrp="1"/>
          </p:cNvSpPr>
          <p:nvPr>
            <p:ph type="dt" idx="10"/>
          </p:nvPr>
        </p:nvSpPr>
        <p:spPr/>
        <p:txBody>
          <a:bodyPr/>
          <a:lstStyle/>
          <a:p>
            <a:pPr>
              <a:defRPr/>
            </a:pPr>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Rot="1" noChangeAspect="1" noChangeArrowheads="1" noTextEdit="1"/>
          </p:cNvSpPr>
          <p:nvPr>
            <p:ph type="sldImg"/>
          </p:nvPr>
        </p:nvSpPr>
        <p:spPr>
          <a:xfrm>
            <a:off x="382588" y="684213"/>
            <a:ext cx="6094412" cy="3429000"/>
          </a:xfrm>
        </p:spPr>
      </p:sp>
      <p:sp>
        <p:nvSpPr>
          <p:cNvPr id="301059" name="Rectangle 3"/>
          <p:cNvSpPr>
            <a:spLocks noGrp="1" noChangeArrowheads="1"/>
          </p:cNvSpPr>
          <p:nvPr>
            <p:ph type="body" idx="1"/>
          </p:nvPr>
        </p:nvSpPr>
        <p:spPr>
          <a:xfrm>
            <a:off x="913904" y="4341887"/>
            <a:ext cx="5030194" cy="4117828"/>
          </a:xfrm>
          <a:noFill/>
        </p:spPr>
        <p:txBody>
          <a:bodyPr/>
          <a:lstStyle/>
          <a:p>
            <a:endParaRPr lang="en-US" smtClean="0"/>
          </a:p>
        </p:txBody>
      </p:sp>
      <p:sp>
        <p:nvSpPr>
          <p:cNvPr id="4" name="Date Placeholder 3"/>
          <p:cNvSpPr>
            <a:spLocks noGrp="1"/>
          </p:cNvSpPr>
          <p:nvPr>
            <p:ph type="dt" idx="10"/>
          </p:nvPr>
        </p:nvSpPr>
        <p:spPr/>
        <p:txBody>
          <a:bodyPr/>
          <a:lstStyle/>
          <a:p>
            <a:pPr>
              <a:defRPr/>
            </a:pPr>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Rot="1" noChangeAspect="1" noChangeArrowheads="1" noTextEdit="1"/>
          </p:cNvSpPr>
          <p:nvPr>
            <p:ph type="sldImg"/>
          </p:nvPr>
        </p:nvSpPr>
        <p:spPr>
          <a:xfrm>
            <a:off x="382588" y="684213"/>
            <a:ext cx="6094412" cy="3429000"/>
          </a:xfrm>
        </p:spPr>
      </p:sp>
      <p:sp>
        <p:nvSpPr>
          <p:cNvPr id="302083" name="Rectangle 3"/>
          <p:cNvSpPr>
            <a:spLocks noGrp="1" noChangeArrowheads="1"/>
          </p:cNvSpPr>
          <p:nvPr>
            <p:ph type="body" idx="1"/>
          </p:nvPr>
        </p:nvSpPr>
        <p:spPr>
          <a:xfrm>
            <a:off x="913904" y="4341887"/>
            <a:ext cx="5030194" cy="4117828"/>
          </a:xfrm>
          <a:noFill/>
        </p:spPr>
        <p:txBody>
          <a:bodyPr/>
          <a:lstStyle/>
          <a:p>
            <a:endParaRPr lang="en-US" smtClean="0"/>
          </a:p>
        </p:txBody>
      </p:sp>
      <p:sp>
        <p:nvSpPr>
          <p:cNvPr id="4" name="Date Placeholder 3"/>
          <p:cNvSpPr>
            <a:spLocks noGrp="1"/>
          </p:cNvSpPr>
          <p:nvPr>
            <p:ph type="dt" idx="10"/>
          </p:nvPr>
        </p:nvSpPr>
        <p:spPr/>
        <p:txBody>
          <a:bodyPr/>
          <a:lstStyle/>
          <a:p>
            <a:pPr>
              <a:defRPr/>
            </a:pP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1" name="Text Placeholder 2"/>
          <p:cNvSpPr>
            <a:spLocks noGrp="1"/>
          </p:cNvSpPr>
          <p:nvPr>
            <p:ph type="body" idx="1" hasCustomPrompt="1"/>
          </p:nvPr>
        </p:nvSpPr>
        <p:spPr>
          <a:xfrm>
            <a:off x="2361644" y="4749506"/>
            <a:ext cx="3865099" cy="750094"/>
          </a:xfrm>
          <a:prstGeom prst="rect">
            <a:avLst/>
          </a:prstGeom>
        </p:spPr>
        <p:txBody>
          <a:bodyPr/>
          <a:lstStyle>
            <a:lvl1pPr marL="0" indent="0">
              <a:buNone/>
              <a:defRPr sz="3600" i="0"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SME NAME</a:t>
            </a:r>
            <a:endParaRPr lang="en-US" dirty="0" smtClean="0"/>
          </a:p>
        </p:txBody>
      </p:sp>
      <p:sp>
        <p:nvSpPr>
          <p:cNvPr id="33" name="Title 1"/>
          <p:cNvSpPr>
            <a:spLocks noGrp="1"/>
          </p:cNvSpPr>
          <p:nvPr>
            <p:ph type="title" hasCustomPrompt="1"/>
          </p:nvPr>
        </p:nvSpPr>
        <p:spPr>
          <a:xfrm>
            <a:off x="1048637" y="3964773"/>
            <a:ext cx="9055100" cy="746633"/>
          </a:xfrm>
          <a:prstGeom prst="rect">
            <a:avLst/>
          </a:prstGeom>
        </p:spPr>
        <p:txBody>
          <a:bodyPr anchor="b"/>
          <a:lstStyle>
            <a:lvl1pPr>
              <a:defRPr sz="44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794691" y="4762673"/>
            <a:ext cx="529409" cy="750094"/>
          </a:xfrm>
          <a:prstGeom prst="rect">
            <a:avLst/>
          </a:prstGeom>
        </p:spPr>
        <p:txBody>
          <a:bodyPr/>
          <a:lstStyle>
            <a:lvl1pPr marL="0" indent="0">
              <a:buNone/>
              <a:defRPr sz="2800" b="1" i="0" baseline="0">
                <a:solidFill>
                  <a:srgbClr val="8EE2DE"/>
                </a:solidFill>
                <a:latin typeface="Helvetica LT Std Cond" panose="020B05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by</a:t>
            </a:r>
            <a:endParaRPr lang="en-US" dirty="0" smtClean="0"/>
          </a:p>
        </p:txBody>
      </p:sp>
      <p:sp>
        <p:nvSpPr>
          <p:cNvPr id="40" name="TextBox 39"/>
          <p:cNvSpPr txBox="1"/>
          <p:nvPr/>
        </p:nvSpPr>
        <p:spPr>
          <a:xfrm>
            <a:off x="9246911" y="6576308"/>
            <a:ext cx="2945084"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smtClean="0">
                <a:ln>
                  <a:noFill/>
                </a:ln>
                <a:solidFill>
                  <a:prstClr val="black">
                    <a:tint val="75000"/>
                  </a:prstClr>
                </a:solidFill>
                <a:effectLst/>
                <a:uLnTx/>
                <a:uFillTx/>
                <a:latin typeface="+mn-lt"/>
                <a:ea typeface="+mn-ea"/>
                <a:cs typeface="+mn-cs"/>
              </a:rPr>
              <a:t>©2015 Manipal Global Education Services</a:t>
            </a:r>
            <a:endParaRPr kumimoji="0" lang="en-IN" sz="1200" b="0" i="0" u="none" strike="noStrike" kern="1200" cap="none" spc="0" normalizeH="0" baseline="0" noProof="0" dirty="0" smtClean="0">
              <a:ln>
                <a:noFill/>
              </a:ln>
              <a:solidFill>
                <a:prstClr val="black">
                  <a:tint val="75000"/>
                </a:prstClr>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4" y="1742499"/>
            <a:ext cx="10622576" cy="4572241"/>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de Bottom">
    <p:spTree>
      <p:nvGrpSpPr>
        <p:cNvPr id="1" name=""/>
        <p:cNvGrpSpPr/>
        <p:nvPr/>
      </p:nvGrpSpPr>
      <p:grpSpPr>
        <a:xfrm>
          <a:off x="0" y="0"/>
          <a:ext cx="0" cy="0"/>
          <a:chOff x="0" y="0"/>
          <a:chExt cx="0" cy="0"/>
        </a:xfrm>
      </p:grpSpPr>
      <p:sp>
        <p:nvSpPr>
          <p:cNvPr id="2" name="Rectangle 1"/>
          <p:cNvSpPr/>
          <p:nvPr/>
        </p:nvSpPr>
        <p:spPr>
          <a:xfrm>
            <a:off x="528353" y="2719878"/>
            <a:ext cx="1113355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Content Placeholder 2"/>
          <p:cNvSpPr>
            <a:spLocks noGrp="1"/>
          </p:cNvSpPr>
          <p:nvPr>
            <p:ph sz="half" idx="1"/>
          </p:nvPr>
        </p:nvSpPr>
        <p:spPr>
          <a:xfrm>
            <a:off x="528354" y="1742499"/>
            <a:ext cx="10622576" cy="788666"/>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634369" y="2812642"/>
            <a:ext cx="10934777" cy="3495393"/>
          </a:xfrm>
          <a:prstGeom prst="rect">
            <a:avLst/>
          </a:prstGeom>
        </p:spPr>
        <p:txBody>
          <a:bodyPr/>
          <a:lstStyle>
            <a:lvl1pPr marL="0" indent="0">
              <a:spcBef>
                <a:spcPts val="500"/>
              </a:spcBef>
              <a:buFont typeface="Wingdings" panose="05000000000000000000" pitchFamily="2" charset="2"/>
              <a:buNone/>
              <a:defRPr sz="1800" b="1">
                <a:latin typeface="Courier New" panose="02070309020205020404" pitchFamily="49" charset="0"/>
                <a:cs typeface="Courier New" panose="02070309020205020404" pitchFamily="49" charset="0"/>
              </a:defRPr>
            </a:lvl1pPr>
            <a:lvl2pPr marL="457200" indent="0">
              <a:buNone/>
              <a:defRPr sz="2000">
                <a:latin typeface="Courier New" panose="02070309020205020404" pitchFamily="49" charset="0"/>
                <a:cs typeface="Courier New" panose="02070309020205020404" pitchFamily="49" charset="0"/>
              </a:defRPr>
            </a:lvl2pPr>
            <a:lvl3pPr marL="914400" indent="0">
              <a:buFont typeface="Wingdings" panose="05000000000000000000" pitchFamily="2" charset="2"/>
              <a:buNone/>
              <a:defRPr sz="1800">
                <a:latin typeface="Courier New" panose="02070309020205020404" pitchFamily="49" charset="0"/>
                <a:cs typeface="Courier New" panose="02070309020205020404" pitchFamily="49" charset="0"/>
              </a:defRPr>
            </a:lvl3pPr>
            <a:lvl4pPr marL="1371600" indent="0">
              <a:buFont typeface="Wingdings" panose="05000000000000000000" pitchFamily="2" charset="2"/>
              <a:buNone/>
              <a:defRPr sz="1600">
                <a:latin typeface="Courier New" panose="02070309020205020404" pitchFamily="49" charset="0"/>
                <a:cs typeface="Courier New" panose="02070309020205020404" pitchFamily="49" charset="0"/>
              </a:defRPr>
            </a:lvl4pPr>
            <a:lvl5pPr marL="1828800" indent="0">
              <a:buFont typeface="Wingdings" panose="05000000000000000000" pitchFamily="2" charset="2"/>
              <a:buNone/>
              <a:defRPr sz="16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de Right">
    <p:spTree>
      <p:nvGrpSpPr>
        <p:cNvPr id="1" name=""/>
        <p:cNvGrpSpPr/>
        <p:nvPr/>
      </p:nvGrpSpPr>
      <p:grpSpPr>
        <a:xfrm>
          <a:off x="0" y="0"/>
          <a:ext cx="0" cy="0"/>
          <a:chOff x="0" y="0"/>
          <a:chExt cx="0" cy="0"/>
        </a:xfrm>
      </p:grpSpPr>
      <p:sp>
        <p:nvSpPr>
          <p:cNvPr id="2" name="Rectangle 1"/>
          <p:cNvSpPr/>
          <p:nvPr/>
        </p:nvSpPr>
        <p:spPr>
          <a:xfrm>
            <a:off x="5632174" y="1742498"/>
            <a:ext cx="6029738"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Content Placeholder 2"/>
          <p:cNvSpPr>
            <a:spLocks noGrp="1"/>
          </p:cNvSpPr>
          <p:nvPr>
            <p:ph sz="half" idx="1"/>
          </p:nvPr>
        </p:nvSpPr>
        <p:spPr>
          <a:xfrm>
            <a:off x="528354" y="1742498"/>
            <a:ext cx="4984550" cy="4661967"/>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5738191" y="1842052"/>
            <a:ext cx="5830955" cy="4465983"/>
          </a:xfrm>
          <a:prstGeom prst="rect">
            <a:avLst/>
          </a:prstGeom>
        </p:spPr>
        <p:txBody>
          <a:bodyPr/>
          <a:lstStyle>
            <a:lvl1pPr marL="0" indent="0">
              <a:spcBef>
                <a:spcPts val="500"/>
              </a:spcBef>
              <a:buFont typeface="Wingdings" panose="05000000000000000000" pitchFamily="2" charset="2"/>
              <a:buNone/>
              <a:defRPr sz="1800" b="1">
                <a:latin typeface="Courier New" panose="02070309020205020404" pitchFamily="49" charset="0"/>
                <a:cs typeface="Courier New" panose="02070309020205020404" pitchFamily="49" charset="0"/>
              </a:defRPr>
            </a:lvl1pPr>
            <a:lvl2pPr marL="457200" indent="0">
              <a:buNone/>
              <a:defRPr sz="2000">
                <a:latin typeface="Courier New" panose="02070309020205020404" pitchFamily="49" charset="0"/>
                <a:cs typeface="Courier New" panose="02070309020205020404" pitchFamily="49" charset="0"/>
              </a:defRPr>
            </a:lvl2pPr>
            <a:lvl3pPr marL="914400" indent="0">
              <a:buFont typeface="Wingdings" panose="05000000000000000000" pitchFamily="2" charset="2"/>
              <a:buNone/>
              <a:defRPr sz="1800">
                <a:latin typeface="Courier New" panose="02070309020205020404" pitchFamily="49" charset="0"/>
                <a:cs typeface="Courier New" panose="02070309020205020404" pitchFamily="49" charset="0"/>
              </a:defRPr>
            </a:lvl3pPr>
            <a:lvl4pPr marL="1371600" indent="0">
              <a:buFont typeface="Wingdings" panose="05000000000000000000" pitchFamily="2" charset="2"/>
              <a:buNone/>
              <a:defRPr sz="1600">
                <a:latin typeface="Courier New" panose="02070309020205020404" pitchFamily="49" charset="0"/>
                <a:cs typeface="Courier New" panose="02070309020205020404" pitchFamily="49" charset="0"/>
              </a:defRPr>
            </a:lvl4pPr>
            <a:lvl5pPr marL="1828800" indent="0">
              <a:buFont typeface="Wingdings" panose="05000000000000000000" pitchFamily="2" charset="2"/>
              <a:buNone/>
              <a:defRPr sz="16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622853" y="1480168"/>
            <a:ext cx="10946294" cy="4827868"/>
          </a:xfrm>
          <a:prstGeom prst="rect">
            <a:avLst/>
          </a:prstGeom>
        </p:spPr>
        <p:txBody>
          <a:bodyPr/>
          <a:lstStyle>
            <a:lvl1pPr marL="0" indent="0">
              <a:spcBef>
                <a:spcPts val="500"/>
              </a:spcBef>
              <a:buFont typeface="Wingdings" panose="05000000000000000000" pitchFamily="2" charset="2"/>
              <a:buNone/>
              <a:defRPr sz="1800">
                <a:latin typeface="Courier New" panose="02070309020205020404" pitchFamily="49" charset="0"/>
                <a:cs typeface="Courier New" panose="02070309020205020404" pitchFamily="49" charset="0"/>
              </a:defRPr>
            </a:lvl1pPr>
            <a:lvl2pPr marL="457200" indent="0">
              <a:buNone/>
              <a:defRPr sz="2000">
                <a:latin typeface="Courier New" panose="02070309020205020404" pitchFamily="49" charset="0"/>
                <a:cs typeface="Courier New" panose="02070309020205020404" pitchFamily="49" charset="0"/>
              </a:defRPr>
            </a:lvl2pPr>
            <a:lvl3pPr marL="914400" indent="0">
              <a:buFont typeface="Wingdings" panose="05000000000000000000" pitchFamily="2" charset="2"/>
              <a:buNone/>
              <a:defRPr sz="1800">
                <a:latin typeface="Courier New" panose="02070309020205020404" pitchFamily="49" charset="0"/>
                <a:cs typeface="Courier New" panose="02070309020205020404" pitchFamily="49" charset="0"/>
              </a:defRPr>
            </a:lvl3pPr>
            <a:lvl4pPr marL="1371600" indent="0">
              <a:buFont typeface="Wingdings" panose="05000000000000000000" pitchFamily="2" charset="2"/>
              <a:buNone/>
              <a:defRPr sz="1600">
                <a:latin typeface="Courier New" panose="02070309020205020404" pitchFamily="49" charset="0"/>
                <a:cs typeface="Courier New" panose="02070309020205020404" pitchFamily="49" charset="0"/>
              </a:defRPr>
            </a:lvl4pPr>
            <a:lvl5pPr marL="1828800" indent="0">
              <a:buFont typeface="Wingdings" panose="05000000000000000000" pitchFamily="2" charset="2"/>
              <a:buNone/>
              <a:defRPr sz="1600">
                <a:latin typeface="Courier New" panose="02070309020205020404" pitchFamily="49" charset="0"/>
                <a:cs typeface="Courier New" panose="02070309020205020404" pitchFamily="49" charset="0"/>
              </a:defRPr>
            </a:lvl5pPr>
          </a:lstStyle>
          <a:p>
            <a:pPr lvl="0"/>
            <a:r>
              <a:rPr lang="en-US" dirty="0" smtClean="0"/>
              <a:t>Click to place a screenshot</a:t>
            </a:r>
            <a:endParaRPr lang="en-US" dirty="0" smtClean="0"/>
          </a:p>
        </p:txBody>
      </p:sp>
      <p:sp>
        <p:nvSpPr>
          <p:cNvPr id="9" name="TextBox 8"/>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40763" y="1716789"/>
            <a:ext cx="5373687" cy="456394"/>
          </a:xfrm>
          <a:prstGeom prst="rect">
            <a:avLst/>
          </a:prstGeom>
        </p:spPr>
        <p:txBody>
          <a:bodyPr anchor="b"/>
          <a:lstStyle>
            <a:lvl1pPr marL="0" indent="0">
              <a:buNone/>
              <a:defRPr sz="2400" b="1">
                <a:latin typeface="Helvetica LT Std Cond Light" panose="020B04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540763" y="2422472"/>
            <a:ext cx="5157787" cy="3684588"/>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000">
                <a:latin typeface="Helvetica LT Std Cond Light" panose="020B0406020202030204" pitchFamily="34" charset="0"/>
              </a:defRPr>
            </a:lvl2pPr>
            <a:lvl3pPr marL="1143000" indent="-228600">
              <a:buFont typeface="Wingdings" panose="05000000000000000000" pitchFamily="2" charset="2"/>
              <a:buChar char="§"/>
              <a:defRPr sz="1800">
                <a:latin typeface="Helvetica LT Std Cond Light" panose="020B0406020202030204" pitchFamily="34" charset="0"/>
              </a:defRPr>
            </a:lvl3pPr>
            <a:lvl4pPr marL="1600200" indent="-228600">
              <a:buFont typeface="Wingdings" panose="05000000000000000000" pitchFamily="2" charset="2"/>
              <a:buChar char="§"/>
              <a:defRPr sz="16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ext Placeholder 4"/>
          <p:cNvSpPr>
            <a:spLocks noGrp="1"/>
          </p:cNvSpPr>
          <p:nvPr>
            <p:ph type="body" sz="quarter" idx="3"/>
          </p:nvPr>
        </p:nvSpPr>
        <p:spPr>
          <a:xfrm>
            <a:off x="6170612" y="1716789"/>
            <a:ext cx="5183188" cy="456394"/>
          </a:xfrm>
          <a:prstGeom prst="rect">
            <a:avLst/>
          </a:prstGeom>
        </p:spPr>
        <p:txBody>
          <a:bodyPr anchor="b"/>
          <a:lstStyle>
            <a:lvl1pPr marL="0" indent="0">
              <a:buNone/>
              <a:defRPr sz="2400" b="1">
                <a:latin typeface="Helvetica LT Std Cond Light" panose="020B04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0612" y="2422472"/>
            <a:ext cx="5183188" cy="3684588"/>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000">
                <a:latin typeface="Helvetica LT Std Cond Light" panose="020B0406020202030204" pitchFamily="34" charset="0"/>
              </a:defRPr>
            </a:lvl2pPr>
            <a:lvl3pPr marL="1143000" indent="-228600">
              <a:buFont typeface="Wingdings" panose="05000000000000000000" pitchFamily="2" charset="2"/>
              <a:buChar char="§"/>
              <a:defRPr sz="1800">
                <a:latin typeface="Helvetica LT Std Cond Light" panose="020B0406020202030204" pitchFamily="34" charset="0"/>
              </a:defRPr>
            </a:lvl3pPr>
            <a:lvl4pPr marL="1600200" indent="-228600">
              <a:buFont typeface="Wingdings" panose="05000000000000000000" pitchFamily="2" charset="2"/>
              <a:buChar char="§"/>
              <a:defRPr sz="16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8"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50098" y="2112122"/>
            <a:ext cx="5366929" cy="3910606"/>
          </a:xfrm>
          <a:prstGeom prst="rect">
            <a:avLst/>
          </a:prstGeom>
        </p:spPr>
      </p:pic>
      <p:sp>
        <p:nvSpPr>
          <p:cNvPr id="3" name="Content Placeholder 2"/>
          <p:cNvSpPr>
            <a:spLocks noGrp="1"/>
          </p:cNvSpPr>
          <p:nvPr>
            <p:ph sz="half" idx="1" hasCustomPrompt="1"/>
          </p:nvPr>
        </p:nvSpPr>
        <p:spPr>
          <a:xfrm>
            <a:off x="1099941" y="2407603"/>
            <a:ext cx="5193253" cy="3831796"/>
          </a:xfrm>
          <a:prstGeom prst="rect">
            <a:avLst/>
          </a:prstGeom>
        </p:spPr>
        <p:txBody>
          <a:bodyPr/>
          <a:lstStyle>
            <a:lvl1pPr marL="457200" indent="-457200">
              <a:spcBef>
                <a:spcPts val="500"/>
              </a:spcBef>
              <a:buFont typeface="Wingdings" panose="05000000000000000000" pitchFamily="2" charset="2"/>
              <a:buChar char="q"/>
              <a:defRPr sz="2400" baseline="0">
                <a:latin typeface="Helvetica LT Std Cond Light" panose="020B0406020202030204" pitchFamily="34" charset="0"/>
              </a:defRPr>
            </a:lvl1pPr>
            <a:lvl2pPr marL="4572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528888" y="1721063"/>
            <a:ext cx="9317020" cy="665024"/>
          </a:xfrm>
          <a:prstGeom prst="rect">
            <a:avLst/>
          </a:prstGeom>
        </p:spPr>
        <p:txBody>
          <a:bodyPr/>
          <a:lstStyle>
            <a:lvl1pPr marL="514350" indent="-51435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50098" y="2112122"/>
            <a:ext cx="5366929" cy="3910605"/>
          </a:xfrm>
          <a:prstGeom prst="rect">
            <a:avLst/>
          </a:prstGeom>
        </p:spPr>
      </p:pic>
      <p:sp>
        <p:nvSpPr>
          <p:cNvPr id="3" name="Content Placeholder 2"/>
          <p:cNvSpPr>
            <a:spLocks noGrp="1"/>
          </p:cNvSpPr>
          <p:nvPr>
            <p:ph sz="half" idx="1" hasCustomPrompt="1"/>
          </p:nvPr>
        </p:nvSpPr>
        <p:spPr>
          <a:xfrm>
            <a:off x="1108038" y="3550023"/>
            <a:ext cx="10144460" cy="2689375"/>
          </a:xfrm>
          <a:prstGeom prst="rect">
            <a:avLst/>
          </a:prstGeom>
        </p:spPr>
        <p:txBody>
          <a:bodyPr/>
          <a:lstStyle>
            <a:lvl1pPr marL="457200" indent="-457200">
              <a:spcBef>
                <a:spcPts val="500"/>
              </a:spcBef>
              <a:buFont typeface="Wingdings" panose="05000000000000000000" pitchFamily="2" charset="2"/>
              <a:buChar char="q"/>
              <a:defRPr sz="2400" baseline="0">
                <a:latin typeface="Helvetica LT Std Cond Light" panose="020B0406020202030204" pitchFamily="34" charset="0"/>
              </a:defRPr>
            </a:lvl1pPr>
            <a:lvl2pPr marL="4572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528887" y="1721062"/>
            <a:ext cx="10723611" cy="1742899"/>
          </a:xfrm>
          <a:prstGeom prst="rect">
            <a:avLst/>
          </a:prstGeom>
        </p:spPr>
        <p:txBody>
          <a:bodyPr/>
          <a:lstStyle>
            <a:lvl1pPr marL="514350" indent="-51435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50098" y="2112122"/>
            <a:ext cx="5366929" cy="3910605"/>
          </a:xfrm>
          <a:prstGeom prst="rect">
            <a:avLst/>
          </a:prstGeom>
        </p:spPr>
      </p:pic>
      <p:sp>
        <p:nvSpPr>
          <p:cNvPr id="14" name="Content Placeholder 2"/>
          <p:cNvSpPr>
            <a:spLocks noGrp="1"/>
          </p:cNvSpPr>
          <p:nvPr>
            <p:ph sz="half" idx="13" hasCustomPrompt="1"/>
          </p:nvPr>
        </p:nvSpPr>
        <p:spPr>
          <a:xfrm>
            <a:off x="528887" y="1721062"/>
            <a:ext cx="10723611" cy="4518336"/>
          </a:xfrm>
          <a:prstGeom prst="rect">
            <a:avLst/>
          </a:prstGeom>
        </p:spPr>
        <p:txBody>
          <a:bodyPr/>
          <a:lstStyle>
            <a:lvl1pPr marL="514350" indent="-51435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2555" y="3441813"/>
            <a:ext cx="4790776"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0061" y="2686453"/>
            <a:ext cx="898036" cy="898036"/>
          </a:xfrm>
          <a:prstGeom prst="rect">
            <a:avLst/>
          </a:prstGeom>
        </p:spPr>
      </p:pic>
      <p:sp>
        <p:nvSpPr>
          <p:cNvPr id="13" name="TextBox 12"/>
          <p:cNvSpPr txBox="1"/>
          <p:nvPr/>
        </p:nvSpPr>
        <p:spPr>
          <a:xfrm>
            <a:off x="6642633" y="2788863"/>
            <a:ext cx="4790698" cy="646331"/>
          </a:xfrm>
          <a:prstGeom prst="rect">
            <a:avLst/>
          </a:prstGeom>
          <a:noFill/>
        </p:spPr>
        <p:txBody>
          <a:bodyPr wrap="square" rtlCol="0">
            <a:spAutoFit/>
          </a:bodyPr>
          <a:lstStyle/>
          <a:p>
            <a:r>
              <a:rPr lang="en-IN" sz="3600" b="1" dirty="0" smtClean="0">
                <a:solidFill>
                  <a:srgbClr val="02918B"/>
                </a:solidFill>
                <a:latin typeface="Helvetica LT Std Cond Light" panose="020B0406020202030204" pitchFamily="34" charset="0"/>
                <a:cs typeface="Arial" panose="020B0704020202020204" pitchFamily="34" charset="0"/>
              </a:rPr>
              <a:t>SUMMARY</a:t>
            </a:r>
            <a:endParaRPr lang="en-IN" sz="3600" b="1" dirty="0">
              <a:solidFill>
                <a:srgbClr val="02918B"/>
              </a:solidFill>
              <a:latin typeface="Helvetica LT Std Cond Light" panose="020B0406020202030204" pitchFamily="34" charset="0"/>
              <a:cs typeface="Arial" panose="020B0704020202020204" pitchFamily="34" charset="0"/>
            </a:endParaRPr>
          </a:p>
        </p:txBody>
      </p:sp>
      <p:sp>
        <p:nvSpPr>
          <p:cNvPr id="8" name="TextBox 7"/>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389580" y="2488725"/>
            <a:ext cx="6637469" cy="3972606"/>
          </a:xfrm>
          <a:prstGeom prst="rect">
            <a:avLst/>
          </a:prstGeom>
        </p:spPr>
        <p:txBody>
          <a:bodyPr/>
          <a:lstStyle>
            <a:lvl1pPr marL="457200" indent="-457200">
              <a:lnSpc>
                <a:spcPct val="100000"/>
              </a:lnSpc>
              <a:spcBef>
                <a:spcPts val="0"/>
              </a:spcBef>
              <a:buSzPct val="137000"/>
              <a:buFont typeface="Courier New" panose="02070309020205020404" pitchFamily="49" charset="0"/>
              <a:buChar char="o"/>
              <a:defRPr sz="2000" baseline="0">
                <a:solidFill>
                  <a:srgbClr val="02918B"/>
                </a:solidFill>
                <a:latin typeface="Helvetica LT Std Cond Light" panose="020B0406020202030204" pitchFamily="34" charset="0"/>
              </a:defRPr>
            </a:lvl1pPr>
            <a:lvl2pPr>
              <a:defRPr sz="2400">
                <a:latin typeface="Helvetica LT Std Cond" panose="020B0506020202030204" pitchFamily="34" charset="0"/>
              </a:defRPr>
            </a:lvl2pPr>
            <a:lvl3pPr>
              <a:defRPr sz="2400">
                <a:latin typeface="Helvetica LT Std Cond" panose="020B0506020202030204" pitchFamily="34" charset="0"/>
              </a:defRPr>
            </a:lvl3pPr>
            <a:lvl4pPr>
              <a:defRPr sz="2400">
                <a:latin typeface="Helvetica LT Std Cond" panose="020B0506020202030204" pitchFamily="34" charset="0"/>
              </a:defRPr>
            </a:lvl4pPr>
            <a:lvl5pPr>
              <a:defRPr sz="2400">
                <a:latin typeface="Helvetica LT Std Cond" panose="020B0506020202030204" pitchFamily="34" charset="0"/>
              </a:defRPr>
            </a:lvl5pPr>
          </a:lstStyle>
          <a:p>
            <a:pPr lvl="0"/>
            <a:r>
              <a:rPr lang="en-US" dirty="0" smtClean="0"/>
              <a:t>The first summary point.</a:t>
            </a:r>
            <a:endParaRPr lang="en-US" dirty="0" smtClean="0"/>
          </a:p>
          <a:p>
            <a:pPr lvl="0"/>
            <a:endParaRPr lang="en-US" dirty="0" smtClean="0"/>
          </a:p>
          <a:p>
            <a:pPr lvl="0"/>
            <a:r>
              <a:rPr lang="en-US" dirty="0" smtClean="0"/>
              <a:t>The second summary point is described here.</a:t>
            </a:r>
            <a:endParaRPr lang="en-IN" dirty="0"/>
          </a:p>
        </p:txBody>
      </p:sp>
      <p:sp>
        <p:nvSpPr>
          <p:cNvPr id="8" name="TextBox 7"/>
          <p:cNvSpPr txBox="1"/>
          <p:nvPr/>
        </p:nvSpPr>
        <p:spPr>
          <a:xfrm>
            <a:off x="5271242" y="1711914"/>
            <a:ext cx="6188691" cy="492443"/>
          </a:xfrm>
          <a:prstGeom prst="rect">
            <a:avLst/>
          </a:prstGeom>
          <a:noFill/>
        </p:spPr>
        <p:txBody>
          <a:bodyPr wrap="square" rtlCol="0">
            <a:spAutoFit/>
          </a:bodyPr>
          <a:lstStyle/>
          <a:p>
            <a:r>
              <a:rPr lang="en-IN" sz="2600" dirty="0" smtClean="0">
                <a:latin typeface="Helvetica LT Std Cond Light" panose="020B0406020202030204" pitchFamily="34" charset="0"/>
              </a:rPr>
              <a:t>In </a:t>
            </a:r>
            <a:r>
              <a:rPr lang="en-IN" sz="2600" dirty="0">
                <a:latin typeface="Helvetica LT Std Cond Light" panose="020B0406020202030204" pitchFamily="34" charset="0"/>
              </a:rPr>
              <a:t>this </a:t>
            </a:r>
            <a:r>
              <a:rPr lang="en-IN" sz="2600" dirty="0" smtClean="0">
                <a:latin typeface="Helvetica LT Std Cond Light" panose="020B0406020202030204" pitchFamily="34" charset="0"/>
              </a:rPr>
              <a:t>lesson, you’ve learned to:</a:t>
            </a:r>
            <a:endParaRPr lang="en-IN" sz="2600" dirty="0">
              <a:latin typeface="Helvetica LT Std Cond Light" panose="020B0406020202030204" pitchFamily="34" charset="0"/>
            </a:endParaRPr>
          </a:p>
        </p:txBody>
      </p:sp>
      <p:sp>
        <p:nvSpPr>
          <p:cNvPr id="12" name="TextBox 11"/>
          <p:cNvSpPr txBox="1"/>
          <p:nvPr/>
        </p:nvSpPr>
        <p:spPr>
          <a:xfrm>
            <a:off x="349621" y="875714"/>
            <a:ext cx="4790698" cy="461665"/>
          </a:xfrm>
          <a:prstGeom prst="rect">
            <a:avLst/>
          </a:prstGeom>
          <a:noFill/>
        </p:spPr>
        <p:txBody>
          <a:bodyPr wrap="square" rtlCol="0">
            <a:spAutoFit/>
          </a:bodyPr>
          <a:lstStyle/>
          <a:p>
            <a:r>
              <a:rPr lang="en-IN" sz="2400" b="1" dirty="0" smtClean="0">
                <a:solidFill>
                  <a:srgbClr val="02918B"/>
                </a:solidFill>
                <a:latin typeface="Helvetica LT Std Cond" panose="020B0506020202030204" pitchFamily="34" charset="0"/>
                <a:cs typeface="Arial" panose="020B0704020202020204" pitchFamily="34" charset="0"/>
              </a:rPr>
              <a:t>SUMMARY</a:t>
            </a:r>
            <a:endParaRPr lang="en-IN" sz="24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969308" y="2089306"/>
            <a:ext cx="3364903" cy="3954169"/>
          </a:xfrm>
          <a:prstGeom prst="rect">
            <a:avLst/>
          </a:prstGeom>
        </p:spPr>
      </p:pic>
      <p:sp>
        <p:nvSpPr>
          <p:cNvPr id="16" name="TextBox 15"/>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2555" y="3498963"/>
            <a:ext cx="4790776"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5479" y="2743603"/>
            <a:ext cx="907200" cy="898036"/>
          </a:xfrm>
          <a:prstGeom prst="rect">
            <a:avLst/>
          </a:prstGeom>
        </p:spPr>
      </p:pic>
      <p:sp>
        <p:nvSpPr>
          <p:cNvPr id="8" name="TextBox 7"/>
          <p:cNvSpPr txBox="1"/>
          <p:nvPr/>
        </p:nvSpPr>
        <p:spPr>
          <a:xfrm>
            <a:off x="6642633" y="2846013"/>
            <a:ext cx="4790698" cy="646331"/>
          </a:xfrm>
          <a:prstGeom prst="rect">
            <a:avLst/>
          </a:prstGeom>
          <a:noFill/>
        </p:spPr>
        <p:txBody>
          <a:bodyPr wrap="square" rtlCol="0">
            <a:spAutoFit/>
          </a:bodyPr>
          <a:lstStyle/>
          <a:p>
            <a:r>
              <a:rPr lang="en-IN" sz="3600" b="1" dirty="0" smtClean="0">
                <a:solidFill>
                  <a:srgbClr val="02918B"/>
                </a:solidFill>
                <a:latin typeface="Helvetica LT Std Cond Light" panose="020B0406020202030204" pitchFamily="34" charset="0"/>
                <a:cs typeface="Arial" panose="020B0704020202020204" pitchFamily="34" charset="0"/>
              </a:rPr>
              <a:t>INTRODUCTION</a:t>
            </a:r>
            <a:endParaRPr lang="en-IN" sz="3600" b="1" dirty="0">
              <a:solidFill>
                <a:srgbClr val="02918B"/>
              </a:solidFill>
              <a:latin typeface="Helvetica LT Std Cond Light" panose="020B0406020202030204" pitchFamily="34" charset="0"/>
              <a:cs typeface="Arial" panose="020B0704020202020204" pitchFamily="34" charset="0"/>
            </a:endParaRPr>
          </a:p>
        </p:txBody>
      </p:sp>
      <p:sp>
        <p:nvSpPr>
          <p:cNvPr id="2" name="TextBox 1"/>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4 Steps">
    <p:spTree>
      <p:nvGrpSpPr>
        <p:cNvPr id="1" name=""/>
        <p:cNvGrpSpPr/>
        <p:nvPr/>
      </p:nvGrpSpPr>
      <p:grpSpPr>
        <a:xfrm>
          <a:off x="0" y="0"/>
          <a:ext cx="0" cy="0"/>
          <a:chOff x="0" y="0"/>
          <a:chExt cx="0" cy="0"/>
        </a:xfrm>
      </p:grpSpPr>
      <p:sp>
        <p:nvSpPr>
          <p:cNvPr id="5" name="Rectangle 4"/>
          <p:cNvSpPr/>
          <p:nvPr/>
        </p:nvSpPr>
        <p:spPr>
          <a:xfrm>
            <a:off x="1046922" y="1470994"/>
            <a:ext cx="1139687"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smtClean="0">
                <a:solidFill>
                  <a:srgbClr val="A65E06"/>
                </a:solidFill>
                <a:latin typeface="Helvetica LT Std Cond" panose="020B0506020202030204" pitchFamily="34" charset="0"/>
              </a:rPr>
              <a:t>01</a:t>
            </a:r>
            <a:endParaRPr lang="en-IN" sz="4800" dirty="0">
              <a:solidFill>
                <a:srgbClr val="A65E06"/>
              </a:solidFill>
              <a:latin typeface="Helvetica LT Std Cond" panose="020B0506020202030204" pitchFamily="34" charset="0"/>
            </a:endParaRPr>
          </a:p>
        </p:txBody>
      </p:sp>
      <p:sp>
        <p:nvSpPr>
          <p:cNvPr id="6" name="Rectangle 5"/>
          <p:cNvSpPr/>
          <p:nvPr/>
        </p:nvSpPr>
        <p:spPr>
          <a:xfrm>
            <a:off x="2251057" y="1470994"/>
            <a:ext cx="8774752"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7" name="Content Placeholder 2"/>
          <p:cNvSpPr>
            <a:spLocks noGrp="1"/>
          </p:cNvSpPr>
          <p:nvPr>
            <p:ph idx="1"/>
          </p:nvPr>
        </p:nvSpPr>
        <p:spPr>
          <a:xfrm>
            <a:off x="2330570" y="1577011"/>
            <a:ext cx="8575970"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smtClean="0"/>
              <a:t>Click to edit Master text styles</a:t>
            </a:r>
            <a:endParaRPr lang="en-US" smtClean="0"/>
          </a:p>
        </p:txBody>
      </p:sp>
      <p:sp>
        <p:nvSpPr>
          <p:cNvPr id="11" name="Rectangle 10"/>
          <p:cNvSpPr/>
          <p:nvPr/>
        </p:nvSpPr>
        <p:spPr>
          <a:xfrm>
            <a:off x="1046922" y="2782960"/>
            <a:ext cx="1139687"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smtClean="0">
                <a:solidFill>
                  <a:srgbClr val="A65E06"/>
                </a:solidFill>
                <a:latin typeface="Helvetica LT Std Cond" panose="020B0506020202030204" pitchFamily="34" charset="0"/>
              </a:rPr>
              <a:t>02</a:t>
            </a:r>
            <a:endParaRPr lang="en-IN" sz="4800" dirty="0">
              <a:solidFill>
                <a:srgbClr val="A65E06"/>
              </a:solidFill>
              <a:latin typeface="Helvetica LT Std Cond" panose="020B0506020202030204" pitchFamily="34" charset="0"/>
            </a:endParaRPr>
          </a:p>
        </p:txBody>
      </p:sp>
      <p:sp>
        <p:nvSpPr>
          <p:cNvPr id="12" name="Rectangle 11"/>
          <p:cNvSpPr/>
          <p:nvPr/>
        </p:nvSpPr>
        <p:spPr>
          <a:xfrm>
            <a:off x="2251057" y="2782960"/>
            <a:ext cx="8774752"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13" name="Content Placeholder 2"/>
          <p:cNvSpPr>
            <a:spLocks noGrp="1"/>
          </p:cNvSpPr>
          <p:nvPr>
            <p:ph idx="12"/>
          </p:nvPr>
        </p:nvSpPr>
        <p:spPr>
          <a:xfrm>
            <a:off x="2330570" y="2888977"/>
            <a:ext cx="8575970"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smtClean="0"/>
              <a:t>Click to edit Master text styles</a:t>
            </a:r>
            <a:endParaRPr lang="en-US" smtClean="0"/>
          </a:p>
        </p:txBody>
      </p:sp>
      <p:sp>
        <p:nvSpPr>
          <p:cNvPr id="14" name="Rectangle 13"/>
          <p:cNvSpPr/>
          <p:nvPr/>
        </p:nvSpPr>
        <p:spPr>
          <a:xfrm>
            <a:off x="1046922" y="4094926"/>
            <a:ext cx="1139687"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smtClean="0">
                <a:solidFill>
                  <a:srgbClr val="A65E06"/>
                </a:solidFill>
                <a:latin typeface="Helvetica LT Std Cond" panose="020B0506020202030204" pitchFamily="34" charset="0"/>
              </a:rPr>
              <a:t>03</a:t>
            </a:r>
            <a:endParaRPr lang="en-IN" sz="4800" dirty="0">
              <a:solidFill>
                <a:srgbClr val="A65E06"/>
              </a:solidFill>
              <a:latin typeface="Helvetica LT Std Cond" panose="020B0506020202030204" pitchFamily="34" charset="0"/>
            </a:endParaRPr>
          </a:p>
        </p:txBody>
      </p:sp>
      <p:sp>
        <p:nvSpPr>
          <p:cNvPr id="15" name="Rectangle 14"/>
          <p:cNvSpPr/>
          <p:nvPr/>
        </p:nvSpPr>
        <p:spPr>
          <a:xfrm>
            <a:off x="2251057" y="4094926"/>
            <a:ext cx="8774752"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16" name="Content Placeholder 2"/>
          <p:cNvSpPr>
            <a:spLocks noGrp="1"/>
          </p:cNvSpPr>
          <p:nvPr>
            <p:ph idx="13"/>
          </p:nvPr>
        </p:nvSpPr>
        <p:spPr>
          <a:xfrm>
            <a:off x="2330570" y="4200943"/>
            <a:ext cx="8575970"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smtClean="0"/>
              <a:t>Click to edit Master text styles</a:t>
            </a:r>
            <a:endParaRPr lang="en-US" smtClean="0"/>
          </a:p>
        </p:txBody>
      </p:sp>
      <p:sp>
        <p:nvSpPr>
          <p:cNvPr id="17" name="Rectangle 16"/>
          <p:cNvSpPr/>
          <p:nvPr/>
        </p:nvSpPr>
        <p:spPr>
          <a:xfrm>
            <a:off x="1046922" y="5291270"/>
            <a:ext cx="1139687"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smtClean="0">
                <a:solidFill>
                  <a:srgbClr val="A65E06"/>
                </a:solidFill>
                <a:latin typeface="Helvetica LT Std Cond" panose="020B0506020202030204" pitchFamily="34" charset="0"/>
              </a:rPr>
              <a:t>04</a:t>
            </a:r>
            <a:endParaRPr lang="en-IN" sz="4800" dirty="0">
              <a:solidFill>
                <a:srgbClr val="A65E06"/>
              </a:solidFill>
              <a:latin typeface="Helvetica LT Std Cond" panose="020B0506020202030204" pitchFamily="34" charset="0"/>
            </a:endParaRPr>
          </a:p>
        </p:txBody>
      </p:sp>
      <p:sp>
        <p:nvSpPr>
          <p:cNvPr id="18" name="Rectangle 17"/>
          <p:cNvSpPr/>
          <p:nvPr/>
        </p:nvSpPr>
        <p:spPr>
          <a:xfrm>
            <a:off x="2251057" y="5291270"/>
            <a:ext cx="8774752"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19" name="Content Placeholder 2"/>
          <p:cNvSpPr>
            <a:spLocks noGrp="1"/>
          </p:cNvSpPr>
          <p:nvPr>
            <p:ph idx="14"/>
          </p:nvPr>
        </p:nvSpPr>
        <p:spPr>
          <a:xfrm>
            <a:off x="2330570" y="5397287"/>
            <a:ext cx="8575970"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smtClean="0"/>
              <a:t>Click to edit Master text styles</a:t>
            </a:r>
            <a:endParaRPr lang="en-US" smtClean="0"/>
          </a:p>
        </p:txBody>
      </p:sp>
      <p:sp>
        <p:nvSpPr>
          <p:cNvPr id="20"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AFECA899-E14A-4C3E-B790-57926E0D8C60}" type="datetimeFigureOut">
              <a:rPr lang="en-IN" smtClean="0"/>
            </a:fld>
            <a:endParaRPr lang="en-IN"/>
          </a:p>
        </p:txBody>
      </p:sp>
      <p:sp>
        <p:nvSpPr>
          <p:cNvPr id="6" name="Footer Placeholder 5"/>
          <p:cNvSpPr>
            <a:spLocks noGrp="1"/>
          </p:cNvSpPr>
          <p:nvPr>
            <p:ph type="ftr" sz="quarter" idx="11"/>
          </p:nvPr>
        </p:nvSpPr>
        <p:spPr>
          <a:xfrm>
            <a:off x="9037982" y="6593180"/>
            <a:ext cx="3154013" cy="260127"/>
          </a:xfrm>
          <a:prstGeom prst="rect">
            <a:avLst/>
          </a:prstGeom>
        </p:spPr>
        <p:txBody>
          <a:bodyPr/>
          <a:lstStyle/>
          <a:p>
            <a:endParaRPr lang="en-IN"/>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D3F8AA5-C8A1-4AE8-B538-DA9C036FE183}" type="slidenum">
              <a:rPr lang="en-IN" smtClean="0"/>
            </a:fld>
            <a:endParaRPr lang="en-IN"/>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AFECA899-E14A-4C3E-B790-57926E0D8C60}" type="datetimeFigureOut">
              <a:rPr lang="en-IN" smtClean="0"/>
            </a:fld>
            <a:endParaRPr lang="en-IN"/>
          </a:p>
        </p:txBody>
      </p:sp>
      <p:sp>
        <p:nvSpPr>
          <p:cNvPr id="6" name="Footer Placeholder 5"/>
          <p:cNvSpPr>
            <a:spLocks noGrp="1"/>
          </p:cNvSpPr>
          <p:nvPr>
            <p:ph type="ftr" sz="quarter" idx="11"/>
          </p:nvPr>
        </p:nvSpPr>
        <p:spPr>
          <a:xfrm>
            <a:off x="9037982" y="6593180"/>
            <a:ext cx="3154013" cy="260127"/>
          </a:xfrm>
          <a:prstGeom prst="rect">
            <a:avLst/>
          </a:prstGeom>
        </p:spPr>
        <p:txBody>
          <a:bodyPr/>
          <a:lstStyle/>
          <a:p>
            <a:endParaRPr lang="en-IN"/>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D3F8AA5-C8A1-4AE8-B538-DA9C036FE183}" type="slidenum">
              <a:rPr lang="en-IN" smtClean="0"/>
            </a:fld>
            <a:endParaRPr lang="en-IN"/>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AFECA899-E14A-4C3E-B790-57926E0D8C60}" type="datetimeFigureOut">
              <a:rPr lang="en-IN" smtClean="0"/>
            </a:fld>
            <a:endParaRPr lang="en-IN"/>
          </a:p>
        </p:txBody>
      </p:sp>
      <p:sp>
        <p:nvSpPr>
          <p:cNvPr id="5" name="Footer Placeholder 4"/>
          <p:cNvSpPr>
            <a:spLocks noGrp="1"/>
          </p:cNvSpPr>
          <p:nvPr>
            <p:ph type="ftr" sz="quarter" idx="11"/>
          </p:nvPr>
        </p:nvSpPr>
        <p:spPr>
          <a:xfrm>
            <a:off x="9037982" y="6593180"/>
            <a:ext cx="3154013" cy="260127"/>
          </a:xfrm>
          <a:prstGeom prst="rect">
            <a:avLst/>
          </a:prstGeom>
        </p:spPr>
        <p:txBody>
          <a:bodyPr/>
          <a:lstStyle/>
          <a:p>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D3F8AA5-C8A1-4AE8-B538-DA9C036FE183}" type="slidenum">
              <a:rPr lang="en-IN" smtClean="0"/>
            </a:fld>
            <a:endParaRPr lang="en-IN"/>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AFECA899-E14A-4C3E-B790-57926E0D8C60}" type="datetimeFigureOut">
              <a:rPr lang="en-IN" smtClean="0"/>
            </a:fld>
            <a:endParaRPr lang="en-IN"/>
          </a:p>
        </p:txBody>
      </p:sp>
      <p:sp>
        <p:nvSpPr>
          <p:cNvPr id="5" name="Footer Placeholder 4"/>
          <p:cNvSpPr>
            <a:spLocks noGrp="1"/>
          </p:cNvSpPr>
          <p:nvPr>
            <p:ph type="ftr" sz="quarter" idx="11"/>
          </p:nvPr>
        </p:nvSpPr>
        <p:spPr>
          <a:xfrm>
            <a:off x="9037982" y="6593180"/>
            <a:ext cx="3154013" cy="260127"/>
          </a:xfrm>
          <a:prstGeom prst="rect">
            <a:avLst/>
          </a:prstGeom>
        </p:spPr>
        <p:txBody>
          <a:bodyPr/>
          <a:lstStyle/>
          <a:p>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D3F8AA5-C8A1-4AE8-B538-DA9C036FE183}" type="slidenum">
              <a:rPr lang="en-IN" smtClean="0"/>
            </a:fld>
            <a:endParaRPr lang="en-IN"/>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4" y="1742499"/>
            <a:ext cx="10622576" cy="4572241"/>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Title 1"/>
          <p:cNvSpPr>
            <a:spLocks noGrp="1"/>
          </p:cNvSpPr>
          <p:nvPr>
            <p:ph type="title" hasCustomPrompt="1"/>
          </p:nvPr>
        </p:nvSpPr>
        <p:spPr>
          <a:xfrm>
            <a:off x="349620" y="921641"/>
            <a:ext cx="10801310"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24_Titl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2555" y="3498963"/>
            <a:ext cx="4790776"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5479" y="2743603"/>
            <a:ext cx="907199" cy="898036"/>
          </a:xfrm>
          <a:prstGeom prst="rect">
            <a:avLst/>
          </a:prstGeom>
        </p:spPr>
      </p:pic>
      <p:sp>
        <p:nvSpPr>
          <p:cNvPr id="8" name="TextBox 7"/>
          <p:cNvSpPr txBox="1"/>
          <p:nvPr/>
        </p:nvSpPr>
        <p:spPr>
          <a:xfrm>
            <a:off x="6642633" y="2846013"/>
            <a:ext cx="4790698" cy="646331"/>
          </a:xfrm>
          <a:prstGeom prst="rect">
            <a:avLst/>
          </a:prstGeom>
          <a:noFill/>
        </p:spPr>
        <p:txBody>
          <a:bodyPr wrap="square" rtlCol="0">
            <a:spAutoFit/>
          </a:bodyPr>
          <a:lstStyle/>
          <a:p>
            <a:r>
              <a:rPr lang="en-IN" sz="3600" b="1" dirty="0" smtClean="0">
                <a:solidFill>
                  <a:srgbClr val="02918B"/>
                </a:solidFill>
                <a:latin typeface="Helvetica LT Std Cond Light" panose="020B0406020202030204" pitchFamily="34" charset="0"/>
                <a:cs typeface="Arial" panose="020B0704020202020204" pitchFamily="34" charset="0"/>
              </a:rPr>
              <a:t>OBJECTIVES</a:t>
            </a:r>
            <a:endParaRPr lang="en-IN" sz="3600" b="1" dirty="0">
              <a:solidFill>
                <a:srgbClr val="02918B"/>
              </a:solidFill>
              <a:latin typeface="Helvetica LT Std Cond Light" panose="020B0406020202030204" pitchFamily="34" charset="0"/>
              <a:cs typeface="Arial" panose="020B0704020202020204" pitchFamily="34" charset="0"/>
            </a:endParaRPr>
          </a:p>
        </p:txBody>
      </p:sp>
      <p:sp>
        <p:nvSpPr>
          <p:cNvPr id="9" name="TextBox 8"/>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2555" y="3441813"/>
            <a:ext cx="4790776"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5479" y="2686453"/>
            <a:ext cx="907200" cy="898036"/>
          </a:xfrm>
          <a:prstGeom prst="rect">
            <a:avLst/>
          </a:prstGeom>
        </p:spPr>
      </p:pic>
      <p:sp>
        <p:nvSpPr>
          <p:cNvPr id="13" name="TextBox 12"/>
          <p:cNvSpPr txBox="1"/>
          <p:nvPr/>
        </p:nvSpPr>
        <p:spPr>
          <a:xfrm>
            <a:off x="6642633" y="2788863"/>
            <a:ext cx="4790698" cy="646331"/>
          </a:xfrm>
          <a:prstGeom prst="rect">
            <a:avLst/>
          </a:prstGeom>
          <a:noFill/>
        </p:spPr>
        <p:txBody>
          <a:bodyPr wrap="square" rtlCol="0">
            <a:spAutoFit/>
          </a:bodyPr>
          <a:lstStyle/>
          <a:p>
            <a:r>
              <a:rPr lang="en-IN" sz="3600" b="1" dirty="0">
                <a:solidFill>
                  <a:srgbClr val="02918B"/>
                </a:solidFill>
                <a:latin typeface="Helvetica LT Std Cond Light" panose="020B0406020202030204" pitchFamily="34" charset="0"/>
                <a:cs typeface="Arial" panose="020B0704020202020204" pitchFamily="34" charset="0"/>
              </a:rPr>
              <a:t>CONCEPT</a:t>
            </a:r>
            <a:endParaRPr lang="en-IN" sz="3600" b="1" dirty="0">
              <a:solidFill>
                <a:srgbClr val="02918B"/>
              </a:solidFill>
              <a:latin typeface="Helvetica LT Std Cond Light" panose="020B0406020202030204" pitchFamily="34" charset="0"/>
              <a:cs typeface="Arial" panose="020B0704020202020204" pitchFamily="34" charset="0"/>
            </a:endParaRPr>
          </a:p>
        </p:txBody>
      </p:sp>
      <p:sp>
        <p:nvSpPr>
          <p:cNvPr id="8" name="TextBox 7"/>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eck Your Understanding">
    <p:spTree>
      <p:nvGrpSpPr>
        <p:cNvPr id="1" name=""/>
        <p:cNvGrpSpPr/>
        <p:nvPr/>
      </p:nvGrpSpPr>
      <p:grpSpPr>
        <a:xfrm>
          <a:off x="0" y="0"/>
          <a:ext cx="0" cy="0"/>
          <a:chOff x="0" y="0"/>
          <a:chExt cx="0" cy="0"/>
        </a:xfrm>
      </p:grpSpPr>
      <p:sp>
        <p:nvSpPr>
          <p:cNvPr id="13" name="TextBox 12"/>
          <p:cNvSpPr txBox="1"/>
          <p:nvPr/>
        </p:nvSpPr>
        <p:spPr>
          <a:xfrm>
            <a:off x="6642633" y="2788863"/>
            <a:ext cx="4790698" cy="1200329"/>
          </a:xfrm>
          <a:prstGeom prst="rect">
            <a:avLst/>
          </a:prstGeom>
          <a:noFill/>
        </p:spPr>
        <p:txBody>
          <a:bodyPr wrap="square" rtlCol="0">
            <a:spAutoFit/>
          </a:bodyPr>
          <a:lstStyle/>
          <a:p>
            <a:r>
              <a:rPr lang="en-IN" sz="3600" b="1" dirty="0" smtClean="0">
                <a:solidFill>
                  <a:srgbClr val="02918B"/>
                </a:solidFill>
                <a:latin typeface="Helvetica LT Std Cond Light" panose="020B0406020202030204" pitchFamily="34" charset="0"/>
                <a:cs typeface="Arial" panose="020B0704020202020204" pitchFamily="34" charset="0"/>
              </a:rPr>
              <a:t>CHECK YOUR UNDERSTANDING</a:t>
            </a:r>
            <a:endParaRPr lang="en-IN" sz="3600" b="1" dirty="0">
              <a:solidFill>
                <a:srgbClr val="02918B"/>
              </a:solidFill>
              <a:latin typeface="Helvetica LT Std Cond Light" panose="020B0406020202030204" pitchFamily="34" charset="0"/>
              <a:cs typeface="Arial" panose="020B0704020202020204" pitchFamily="34" charset="0"/>
            </a:endParaRPr>
          </a:p>
        </p:txBody>
      </p:sp>
      <p:sp>
        <p:nvSpPr>
          <p:cNvPr id="7" name="Oval 6"/>
          <p:cNvSpPr/>
          <p:nvPr/>
        </p:nvSpPr>
        <p:spPr>
          <a:xfrm>
            <a:off x="5645479" y="2686453"/>
            <a:ext cx="882127"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smtClean="0">
                <a:latin typeface="Helvetica LT Std" panose="020B0504020202020204" pitchFamily="34" charset="0"/>
              </a:rPr>
              <a:t>?</a:t>
            </a:r>
            <a:endParaRPr lang="en-IN" sz="6600" dirty="0">
              <a:latin typeface="Helvetica LT Std" panose="020B0504020202020204" pitchFamily="34" charset="0"/>
            </a:endParaRPr>
          </a:p>
        </p:txBody>
      </p:sp>
      <p:sp>
        <p:nvSpPr>
          <p:cNvPr id="8" name="TextBox 7"/>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747400" y="1968391"/>
            <a:ext cx="4444600" cy="3573711"/>
          </a:xfrm>
          <a:prstGeom prst="rect">
            <a:avLst/>
          </a:prstGeom>
        </p:spPr>
      </p:pic>
      <p:sp>
        <p:nvSpPr>
          <p:cNvPr id="3" name="Content Placeholder 2"/>
          <p:cNvSpPr>
            <a:spLocks noGrp="1"/>
          </p:cNvSpPr>
          <p:nvPr>
            <p:ph idx="1" hasCustomPrompt="1"/>
          </p:nvPr>
        </p:nvSpPr>
        <p:spPr>
          <a:xfrm>
            <a:off x="686746" y="2488725"/>
            <a:ext cx="10515600" cy="3972606"/>
          </a:xfrm>
          <a:prstGeom prst="rect">
            <a:avLst/>
          </a:prstGeom>
        </p:spPr>
        <p:txBody>
          <a:bodyPr/>
          <a:lstStyle>
            <a:lvl1pPr marL="457200" indent="-457200">
              <a:lnSpc>
                <a:spcPct val="100000"/>
              </a:lnSpc>
              <a:spcBef>
                <a:spcPts val="0"/>
              </a:spcBef>
              <a:buSzPct val="137000"/>
              <a:buFont typeface="Courier New" panose="02070309020205020404" pitchFamily="49" charset="0"/>
              <a:buChar char="o"/>
              <a:defRPr sz="2400">
                <a:solidFill>
                  <a:srgbClr val="02918B"/>
                </a:solidFill>
                <a:latin typeface="Helvetica LT Std Cond Light" panose="020B0406020202030204" pitchFamily="34" charset="0"/>
              </a:defRPr>
            </a:lvl1pPr>
            <a:lvl2pPr>
              <a:defRPr sz="2400">
                <a:latin typeface="Helvetica LT Std Cond" panose="020B0506020202030204" pitchFamily="34" charset="0"/>
              </a:defRPr>
            </a:lvl2pPr>
            <a:lvl3pPr>
              <a:defRPr sz="2400">
                <a:latin typeface="Helvetica LT Std Cond" panose="020B0506020202030204" pitchFamily="34" charset="0"/>
              </a:defRPr>
            </a:lvl3pPr>
            <a:lvl4pPr>
              <a:defRPr sz="2400">
                <a:latin typeface="Helvetica LT Std Cond" panose="020B0506020202030204" pitchFamily="34" charset="0"/>
              </a:defRPr>
            </a:lvl4pPr>
            <a:lvl5pPr>
              <a:defRPr sz="2400">
                <a:latin typeface="Helvetica LT Std Cond" panose="020B0506020202030204" pitchFamily="34" charset="0"/>
              </a:defRPr>
            </a:lvl5pPr>
          </a:lstStyle>
          <a:p>
            <a:pPr lvl="0"/>
            <a:r>
              <a:rPr lang="en-US" dirty="0" smtClean="0"/>
              <a:t>Define the first objective of this lecture.</a:t>
            </a:r>
            <a:endParaRPr lang="en-US" dirty="0" smtClean="0"/>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528354" y="1711914"/>
            <a:ext cx="6188691" cy="492443"/>
          </a:xfrm>
          <a:prstGeom prst="rect">
            <a:avLst/>
          </a:prstGeom>
          <a:noFill/>
        </p:spPr>
        <p:txBody>
          <a:bodyPr wrap="square" rtlCol="0">
            <a:spAutoFit/>
          </a:bodyPr>
          <a:lstStyle/>
          <a:p>
            <a:r>
              <a:rPr lang="en-IN" sz="2600" dirty="0">
                <a:latin typeface="Helvetica LT Std Cond Light" panose="020B0406020202030204" pitchFamily="34" charset="0"/>
              </a:rPr>
              <a:t>At the end of this </a:t>
            </a:r>
            <a:r>
              <a:rPr lang="en-IN" sz="2600" dirty="0" smtClean="0">
                <a:latin typeface="Helvetica LT Std Cond Light" panose="020B0406020202030204" pitchFamily="34" charset="0"/>
              </a:rPr>
              <a:t>lesson, </a:t>
            </a:r>
            <a:r>
              <a:rPr lang="en-IN" sz="2600" dirty="0">
                <a:latin typeface="Helvetica LT Std Cond Light" panose="020B0406020202030204" pitchFamily="34" charset="0"/>
              </a:rPr>
              <a:t>you will be able </a:t>
            </a:r>
            <a:r>
              <a:rPr lang="en-IN" sz="2600" dirty="0" smtClean="0">
                <a:latin typeface="Helvetica LT Std Cond Light" panose="020B0406020202030204" pitchFamily="34" charset="0"/>
              </a:rPr>
              <a:t>to:</a:t>
            </a:r>
            <a:endParaRPr lang="en-IN" sz="2600" dirty="0">
              <a:latin typeface="Helvetica LT Std Cond Light" panose="020B0406020202030204" pitchFamily="34" charset="0"/>
            </a:endParaRPr>
          </a:p>
        </p:txBody>
      </p:sp>
      <p:sp>
        <p:nvSpPr>
          <p:cNvPr id="9" name="TextBox 8"/>
          <p:cNvSpPr txBox="1"/>
          <p:nvPr/>
        </p:nvSpPr>
        <p:spPr>
          <a:xfrm>
            <a:off x="349621" y="875715"/>
            <a:ext cx="4790698" cy="461665"/>
          </a:xfrm>
          <a:prstGeom prst="rect">
            <a:avLst/>
          </a:prstGeom>
          <a:noFill/>
        </p:spPr>
        <p:txBody>
          <a:bodyPr wrap="square" rtlCol="0">
            <a:spAutoFit/>
          </a:bodyPr>
          <a:lstStyle/>
          <a:p>
            <a:r>
              <a:rPr lang="en-IN" sz="2400" b="1" dirty="0" smtClean="0">
                <a:solidFill>
                  <a:srgbClr val="02918B"/>
                </a:solidFill>
                <a:latin typeface="Helvetica LT Std Cond" panose="020B0506020202030204" pitchFamily="34" charset="0"/>
                <a:cs typeface="Arial" panose="020B0704020202020204" pitchFamily="34" charset="0"/>
              </a:rPr>
              <a:t>LEARNING</a:t>
            </a:r>
            <a:r>
              <a:rPr lang="en-IN" sz="2400" b="1" baseline="0" dirty="0" smtClean="0">
                <a:solidFill>
                  <a:srgbClr val="02918B"/>
                </a:solidFill>
                <a:latin typeface="Helvetica LT Std Cond" panose="020B0506020202030204" pitchFamily="34" charset="0"/>
                <a:cs typeface="Arial" panose="020B0704020202020204" pitchFamily="34" charset="0"/>
              </a:rPr>
              <a:t> OBJECTIVES</a:t>
            </a:r>
            <a:endParaRPr lang="en-IN" sz="24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4" y="1742500"/>
            <a:ext cx="6797997" cy="4351338"/>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p:cNvSpPr>
          <p:nvPr>
            <p:ph type="pic" idx="13"/>
          </p:nvPr>
        </p:nvSpPr>
        <p:spPr>
          <a:xfrm>
            <a:off x="7412020" y="1742500"/>
            <a:ext cx="4779980" cy="435133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dirty="0"/>
          </a:p>
        </p:txBody>
      </p:sp>
      <p:sp>
        <p:nvSpPr>
          <p:cNvPr id="7"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4" y="1742499"/>
            <a:ext cx="10622576" cy="2397815"/>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noChangeAspect="1"/>
          </p:cNvSpPr>
          <p:nvPr>
            <p:ph type="pic" idx="13"/>
          </p:nvPr>
        </p:nvSpPr>
        <p:spPr>
          <a:xfrm>
            <a:off x="528355" y="4272147"/>
            <a:ext cx="10622575" cy="194524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dirty="0"/>
          </a:p>
        </p:txBody>
      </p:sp>
      <p:sp>
        <p:nvSpPr>
          <p:cNvPr id="6"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4" y="1742499"/>
            <a:ext cx="10622576" cy="2397815"/>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6" name="Content Placeholder 2"/>
          <p:cNvSpPr>
            <a:spLocks noGrp="1"/>
          </p:cNvSpPr>
          <p:nvPr>
            <p:ph sz="half" idx="10"/>
          </p:nvPr>
        </p:nvSpPr>
        <p:spPr>
          <a:xfrm>
            <a:off x="528354" y="4192916"/>
            <a:ext cx="10622576" cy="2121824"/>
          </a:xfrm>
          <a:prstGeom prst="rect">
            <a:avLst/>
          </a:prstGeom>
        </p:spPr>
        <p:txBody>
          <a:bodyPr/>
          <a:lstStyle>
            <a:lvl1pPr marL="228600" indent="-228600">
              <a:buFont typeface="Wingdings" panose="05000000000000000000" pitchFamily="2" charset="2"/>
              <a:buChar char="Ø"/>
              <a:defRPr sz="2400">
                <a:latin typeface="Helvetica LT Std Cond Light" panose="020B0406020202030204" pitchFamily="34" charset="0"/>
              </a:defRPr>
            </a:lvl1pPr>
            <a:lvl2pPr>
              <a:defRPr sz="2400">
                <a:latin typeface="Helvetica LT Std Cond Light" panose="020B0406020202030204" pitchFamily="34" charset="0"/>
              </a:defRPr>
            </a:lvl2pPr>
            <a:lvl3pPr marL="1143000" indent="-228600">
              <a:buFont typeface="Wingdings" panose="05000000000000000000" pitchFamily="2" charset="2"/>
              <a:buChar char="§"/>
              <a:defRPr sz="2400">
                <a:latin typeface="Helvetica LT Std Cond Light" panose="020B0406020202030204" pitchFamily="34" charset="0"/>
              </a:defRPr>
            </a:lvl3pPr>
            <a:lvl4pPr marL="1600200" indent="-228600">
              <a:buFont typeface="Wingdings" panose="05000000000000000000" pitchFamily="2" charset="2"/>
              <a:buChar char="§"/>
              <a:defRPr sz="2400">
                <a:latin typeface="Helvetica LT Std Cond Light" panose="020B0406020202030204" pitchFamily="34" charset="0"/>
              </a:defRPr>
            </a:lvl4pPr>
            <a:lvl5pPr marL="2057400" indent="-228600">
              <a:buFont typeface="Wingdings" panose="05000000000000000000" pitchFamily="2" charset="2"/>
              <a:buChar char="§"/>
              <a:defRPr sz="2400">
                <a:latin typeface="Helvetica LT Std Cond Light" panose="020B0406020202030204" pitchFamily="34" charset="0"/>
              </a:defRPr>
            </a:lvl5pPr>
          </a:lstStyle>
          <a:p>
            <a:pPr lvl="0"/>
            <a:r>
              <a:rPr lang="en-US" smtClean="0"/>
              <a:t>Click to edit Master text styles</a:t>
            </a:r>
            <a:endParaRPr lang="en-US" smtClean="0"/>
          </a:p>
        </p:txBody>
      </p:sp>
      <p:sp>
        <p:nvSpPr>
          <p:cNvPr id="9"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9" Type="http://schemas.openxmlformats.org/officeDocument/2006/relationships/theme" Target="../theme/theme1.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ight Triangle 6"/>
          <p:cNvSpPr/>
          <p:nvPr/>
        </p:nvSpPr>
        <p:spPr>
          <a:xfrm rot="10800000" flipH="1">
            <a:off x="-1" y="-11"/>
            <a:ext cx="12192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ight Triangle 7"/>
          <p:cNvSpPr/>
          <p:nvPr/>
        </p:nvSpPr>
        <p:spPr>
          <a:xfrm rot="10800000" flipH="1">
            <a:off x="-1" y="-5"/>
            <a:ext cx="12192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ight Triangle 9"/>
          <p:cNvSpPr/>
          <p:nvPr/>
        </p:nvSpPr>
        <p:spPr>
          <a:xfrm flipH="1">
            <a:off x="0" y="6488182"/>
            <a:ext cx="12191996"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ight Triangle 10"/>
          <p:cNvSpPr/>
          <p:nvPr/>
        </p:nvSpPr>
        <p:spPr>
          <a:xfrm flipH="1">
            <a:off x="0" y="6593187"/>
            <a:ext cx="12191996"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Slide Number Placeholder 3"/>
          <p:cNvSpPr>
            <a:spLocks noGrp="1"/>
          </p:cNvSpPr>
          <p:nvPr>
            <p:ph type="sldNum" sz="quarter" idx="4"/>
          </p:nvPr>
        </p:nvSpPr>
        <p:spPr>
          <a:xfrm>
            <a:off x="5873674" y="6317304"/>
            <a:ext cx="60691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3F8AA5-C8A1-4AE8-B538-DA9C036FE183}"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0.xml"/><Relationship Id="rId2" Type="http://schemas.openxmlformats.org/officeDocument/2006/relationships/image" Target="../media/image10.png"/><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9" Type="http://schemas.openxmlformats.org/officeDocument/2006/relationships/notesSlide" Target="../notesSlides/notesSlide30.xml"/><Relationship Id="rId8" Type="http://schemas.openxmlformats.org/officeDocument/2006/relationships/vmlDrawing" Target="../drawings/vmlDrawing1.vml"/><Relationship Id="rId7" Type="http://schemas.openxmlformats.org/officeDocument/2006/relationships/slideLayout" Target="../slideLayouts/slideLayout10.xml"/><Relationship Id="rId6" Type="http://schemas.openxmlformats.org/officeDocument/2006/relationships/image" Target="../media/image14.wmf"/><Relationship Id="rId5" Type="http://schemas.openxmlformats.org/officeDocument/2006/relationships/oleObject" Target="../embeddings/Document3.doc"/><Relationship Id="rId4" Type="http://schemas.openxmlformats.org/officeDocument/2006/relationships/image" Target="../media/image13.emf"/><Relationship Id="rId3" Type="http://schemas.openxmlformats.org/officeDocument/2006/relationships/oleObject" Target="../embeddings/Document2.doc"/><Relationship Id="rId2" Type="http://schemas.openxmlformats.org/officeDocument/2006/relationships/image" Target="../media/image12.wmf"/><Relationship Id="rId1" Type="http://schemas.openxmlformats.org/officeDocument/2006/relationships/oleObject" Target="../embeddings/Document1.doc"/></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0.xml"/><Relationship Id="rId2" Type="http://schemas.openxmlformats.org/officeDocument/2006/relationships/image" Target="../media/image15.wmf"/><Relationship Id="rId1" Type="http://schemas.openxmlformats.org/officeDocument/2006/relationships/oleObject" Target="../embeddings/Document4.doc"/></Relationships>
</file>

<file path=ppt/slides/_rels/slide43.xml.rels><?xml version="1.0" encoding="UTF-8" standalone="yes"?>
<Relationships xmlns="http://schemas.openxmlformats.org/package/2006/relationships"><Relationship Id="rId7" Type="http://schemas.openxmlformats.org/officeDocument/2006/relationships/notesSlide" Target="../notesSlides/notesSlide32.xml"/><Relationship Id="rId6" Type="http://schemas.openxmlformats.org/officeDocument/2006/relationships/vmlDrawing" Target="../drawings/vmlDrawing3.vml"/><Relationship Id="rId5" Type="http://schemas.openxmlformats.org/officeDocument/2006/relationships/slideLayout" Target="../slideLayouts/slideLayout10.xml"/><Relationship Id="rId4" Type="http://schemas.openxmlformats.org/officeDocument/2006/relationships/image" Target="../media/image17.wmf"/><Relationship Id="rId3" Type="http://schemas.openxmlformats.org/officeDocument/2006/relationships/oleObject" Target="../embeddings/Document6.doc"/><Relationship Id="rId2" Type="http://schemas.openxmlformats.org/officeDocument/2006/relationships/image" Target="../media/image16.wmf"/><Relationship Id="rId1" Type="http://schemas.openxmlformats.org/officeDocument/2006/relationships/oleObject" Target="../embeddings/Document5.doc"/></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vmlDrawing" Target="../drawings/vmlDrawing4.vml"/><Relationship Id="rId3" Type="http://schemas.openxmlformats.org/officeDocument/2006/relationships/slideLayout" Target="../slideLayouts/slideLayout10.xml"/><Relationship Id="rId2" Type="http://schemas.openxmlformats.org/officeDocument/2006/relationships/image" Target="../media/image18.wmf"/><Relationship Id="rId1" Type="http://schemas.openxmlformats.org/officeDocument/2006/relationships/oleObject" Target="../embeddings/Document7.doc"/></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vmlDrawing" Target="../drawings/vmlDrawing5.vml"/><Relationship Id="rId3" Type="http://schemas.openxmlformats.org/officeDocument/2006/relationships/slideLayout" Target="../slideLayouts/slideLayout10.xml"/><Relationship Id="rId2" Type="http://schemas.openxmlformats.org/officeDocument/2006/relationships/image" Target="../media/image19.wmf"/><Relationship Id="rId1" Type="http://schemas.openxmlformats.org/officeDocument/2006/relationships/oleObject" Target="../embeddings/Document8.doc"/></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vmlDrawing" Target="../drawings/vmlDrawing6.vml"/><Relationship Id="rId3" Type="http://schemas.openxmlformats.org/officeDocument/2006/relationships/slideLayout" Target="../slideLayouts/slideLayout10.xml"/><Relationship Id="rId2" Type="http://schemas.openxmlformats.org/officeDocument/2006/relationships/image" Target="../media/image20.wmf"/><Relationship Id="rId1" Type="http://schemas.openxmlformats.org/officeDocument/2006/relationships/oleObject" Target="../embeddings/Document9.doc"/></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vmlDrawing" Target="../drawings/vmlDrawing7.vml"/><Relationship Id="rId3" Type="http://schemas.openxmlformats.org/officeDocument/2006/relationships/slideLayout" Target="../slideLayouts/slideLayout10.xml"/><Relationship Id="rId2" Type="http://schemas.openxmlformats.org/officeDocument/2006/relationships/image" Target="../media/image21.wmf"/><Relationship Id="rId1" Type="http://schemas.openxmlformats.org/officeDocument/2006/relationships/oleObject" Target="../embeddings/Document10.doc"/></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vmlDrawing" Target="../drawings/vmlDrawing8.vml"/><Relationship Id="rId3" Type="http://schemas.openxmlformats.org/officeDocument/2006/relationships/slideLayout" Target="../slideLayouts/slideLayout10.xml"/><Relationship Id="rId2" Type="http://schemas.openxmlformats.org/officeDocument/2006/relationships/image" Target="../media/image22.wmf"/><Relationship Id="rId1" Type="http://schemas.openxmlformats.org/officeDocument/2006/relationships/oleObject" Target="../embeddings/Document11.doc"/></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vmlDrawing" Target="../drawings/vmlDrawing9.vml"/><Relationship Id="rId3" Type="http://schemas.openxmlformats.org/officeDocument/2006/relationships/slideLayout" Target="../slideLayouts/slideLayout10.xml"/><Relationship Id="rId2" Type="http://schemas.openxmlformats.org/officeDocument/2006/relationships/image" Target="../media/image23.wmf"/><Relationship Id="rId1" Type="http://schemas.openxmlformats.org/officeDocument/2006/relationships/oleObject" Target="../embeddings/Document12.doc"/></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0.xml"/><Relationship Id="rId1" Type="http://schemas.openxmlformats.org/officeDocument/2006/relationships/image" Target="../media/image24.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10.xml"/><Relationship Id="rId2" Type="http://schemas.openxmlformats.org/officeDocument/2006/relationships/image" Target="../media/image25.emf"/><Relationship Id="rId1" Type="http://schemas.openxmlformats.org/officeDocument/2006/relationships/oleObject" Target="../embeddings/Workbook1.xls"/></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IN"/>
          </a:p>
        </p:txBody>
      </p:sp>
      <p:sp>
        <p:nvSpPr>
          <p:cNvPr id="3" name="Title 2"/>
          <p:cNvSpPr>
            <a:spLocks noGrp="1"/>
          </p:cNvSpPr>
          <p:nvPr>
            <p:ph type="title"/>
          </p:nvPr>
        </p:nvSpPr>
        <p:spPr/>
        <p:txBody>
          <a:bodyPr/>
          <a:lstStyle/>
          <a:p>
            <a:r>
              <a:rPr lang="en-IN" dirty="0" smtClean="0"/>
              <a:t>Test Design Techniques</a:t>
            </a:r>
            <a:endParaRPr lang="en-IN" dirty="0"/>
          </a:p>
        </p:txBody>
      </p:sp>
      <p:sp>
        <p:nvSpPr>
          <p:cNvPr id="4" name="Text Placeholder 3"/>
          <p:cNvSpPr>
            <a:spLocks noGrp="1"/>
          </p:cNvSpPr>
          <p:nvPr>
            <p:ph type="body" idx="10"/>
          </p:nvPr>
        </p:nvSpPr>
        <p:spPr/>
        <p:txBody>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0" dirty="0"/>
              <a:t>Types </a:t>
            </a:r>
            <a:r>
              <a:rPr lang="en-US" spc="-5" dirty="0"/>
              <a:t>of </a:t>
            </a:r>
            <a:r>
              <a:rPr lang="en-US" spc="-5" dirty="0">
                <a:latin typeface="Calibri"/>
                <a:cs typeface="Calibri"/>
              </a:rPr>
              <a:t>Specification-based </a:t>
            </a:r>
            <a:r>
              <a:rPr lang="en-US" spc="-5" dirty="0"/>
              <a:t>or</a:t>
            </a:r>
            <a:r>
              <a:rPr lang="en-US" spc="90" dirty="0"/>
              <a:t> </a:t>
            </a:r>
            <a:r>
              <a:rPr lang="en-US" spc="-5" dirty="0">
                <a:latin typeface="Calibri"/>
                <a:cs typeface="Calibri"/>
              </a:rPr>
              <a:t>Black-box techniques</a:t>
            </a:r>
            <a:br>
              <a:rPr lang="en-US" dirty="0">
                <a:solidFill>
                  <a:schemeClr val="tx2">
                    <a:lumMod val="75000"/>
                  </a:schemeClr>
                </a:solidFill>
                <a:latin typeface="Arial" panose="020B0704020202020204" pitchFamily="34" charset="0"/>
                <a:cs typeface="Arial" panose="020B0704020202020204" pitchFamily="34" charset="0"/>
              </a:rPr>
            </a:br>
            <a:endParaRPr lang="en-US" dirty="0"/>
          </a:p>
        </p:txBody>
      </p:sp>
      <p:sp>
        <p:nvSpPr>
          <p:cNvPr id="40" name="object 11"/>
          <p:cNvSpPr txBox="1"/>
          <p:nvPr/>
        </p:nvSpPr>
        <p:spPr>
          <a:xfrm>
            <a:off x="2971800" y="3657601"/>
            <a:ext cx="231140"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A</a:t>
            </a:r>
            <a:endParaRPr sz="2800" dirty="0">
              <a:latin typeface="Calibri"/>
              <a:cs typeface="Calibri"/>
            </a:endParaRPr>
          </a:p>
        </p:txBody>
      </p:sp>
      <p:sp>
        <p:nvSpPr>
          <p:cNvPr id="41" name="object 15"/>
          <p:cNvSpPr txBox="1"/>
          <p:nvPr/>
        </p:nvSpPr>
        <p:spPr>
          <a:xfrm>
            <a:off x="4521988" y="5836920"/>
            <a:ext cx="215265"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C</a:t>
            </a:r>
            <a:endParaRPr sz="2800" dirty="0">
              <a:latin typeface="Calibri"/>
              <a:cs typeface="Calibri"/>
            </a:endParaRPr>
          </a:p>
        </p:txBody>
      </p:sp>
      <p:sp>
        <p:nvSpPr>
          <p:cNvPr id="42" name="object 19"/>
          <p:cNvSpPr txBox="1"/>
          <p:nvPr/>
        </p:nvSpPr>
        <p:spPr>
          <a:xfrm>
            <a:off x="6940296" y="3581401"/>
            <a:ext cx="219075"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B</a:t>
            </a:r>
            <a:endParaRPr sz="2800" dirty="0">
              <a:latin typeface="Calibri"/>
              <a:cs typeface="Calibri"/>
            </a:endParaRPr>
          </a:p>
        </p:txBody>
      </p:sp>
      <p:sp>
        <p:nvSpPr>
          <p:cNvPr id="47" name="object 15"/>
          <p:cNvSpPr txBox="1"/>
          <p:nvPr/>
        </p:nvSpPr>
        <p:spPr>
          <a:xfrm>
            <a:off x="5391913" y="4893564"/>
            <a:ext cx="215265"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C</a:t>
            </a:r>
            <a:endParaRPr sz="2800" dirty="0">
              <a:latin typeface="Calibri"/>
              <a:cs typeface="Calibri"/>
            </a:endParaRPr>
          </a:p>
        </p:txBody>
      </p:sp>
      <p:sp>
        <p:nvSpPr>
          <p:cNvPr id="19" name="object 13"/>
          <p:cNvSpPr txBox="1"/>
          <p:nvPr/>
        </p:nvSpPr>
        <p:spPr>
          <a:xfrm>
            <a:off x="6160771" y="2607818"/>
            <a:ext cx="2135505" cy="1945005"/>
          </a:xfrm>
          <a:prstGeom prst="rect">
            <a:avLst/>
          </a:prstGeom>
        </p:spPr>
        <p:txBody>
          <a:bodyPr vert="horz" wrap="square" lIns="0" tIns="0" rIns="0" bIns="0" rtlCol="0">
            <a:spAutoFit/>
          </a:bodyPr>
          <a:lstStyle/>
          <a:p>
            <a:pPr marL="12700" marR="5080"/>
            <a:r>
              <a:rPr b="1" spc="-10" dirty="0">
                <a:solidFill>
                  <a:srgbClr val="FFFFFF"/>
                </a:solidFill>
                <a:latin typeface="Calibri"/>
                <a:cs typeface="Calibri"/>
              </a:rPr>
              <a:t>Knowledge </a:t>
            </a:r>
            <a:r>
              <a:rPr b="1" dirty="0">
                <a:solidFill>
                  <a:srgbClr val="FFFFFF"/>
                </a:solidFill>
                <a:latin typeface="Calibri"/>
                <a:cs typeface="Calibri"/>
              </a:rPr>
              <a:t>of  </a:t>
            </a:r>
            <a:r>
              <a:rPr b="1" spc="-10" dirty="0">
                <a:solidFill>
                  <a:srgbClr val="FFFFFF"/>
                </a:solidFill>
                <a:latin typeface="Calibri"/>
                <a:cs typeface="Calibri"/>
              </a:rPr>
              <a:t>software, </a:t>
            </a:r>
            <a:r>
              <a:rPr b="1" dirty="0">
                <a:solidFill>
                  <a:srgbClr val="FFFFFF"/>
                </a:solidFill>
                <a:latin typeface="Calibri"/>
                <a:cs typeface="Calibri"/>
              </a:rPr>
              <a:t>its </a:t>
            </a:r>
            <a:r>
              <a:rPr b="1" spc="-5" dirty="0">
                <a:solidFill>
                  <a:srgbClr val="FFFFFF"/>
                </a:solidFill>
                <a:latin typeface="Calibri"/>
                <a:cs typeface="Calibri"/>
              </a:rPr>
              <a:t>usage,</a:t>
            </a:r>
            <a:r>
              <a:rPr b="1" spc="-105" dirty="0">
                <a:solidFill>
                  <a:srgbClr val="FFFFFF"/>
                </a:solidFill>
                <a:latin typeface="Calibri"/>
                <a:cs typeface="Calibri"/>
              </a:rPr>
              <a:t> </a:t>
            </a:r>
            <a:r>
              <a:rPr b="1" dirty="0">
                <a:solidFill>
                  <a:srgbClr val="FFFFFF"/>
                </a:solidFill>
                <a:latin typeface="Calibri"/>
                <a:cs typeface="Calibri"/>
              </a:rPr>
              <a:t>its  </a:t>
            </a:r>
            <a:r>
              <a:rPr b="1" spc="-10" dirty="0">
                <a:solidFill>
                  <a:srgbClr val="FFFFFF"/>
                </a:solidFill>
                <a:latin typeface="Calibri"/>
                <a:cs typeface="Calibri"/>
              </a:rPr>
              <a:t>environment, </a:t>
            </a:r>
            <a:r>
              <a:rPr b="1" spc="-15" dirty="0">
                <a:solidFill>
                  <a:srgbClr val="FFFFFF"/>
                </a:solidFill>
                <a:latin typeface="Calibri"/>
                <a:cs typeface="Calibri"/>
              </a:rPr>
              <a:t>likely  </a:t>
            </a:r>
            <a:r>
              <a:rPr b="1" spc="-10" dirty="0">
                <a:solidFill>
                  <a:srgbClr val="FFFFFF"/>
                </a:solidFill>
                <a:latin typeface="Calibri"/>
                <a:cs typeface="Calibri"/>
              </a:rPr>
              <a:t>defects, </a:t>
            </a:r>
            <a:r>
              <a:rPr b="1" dirty="0">
                <a:solidFill>
                  <a:srgbClr val="FFFFFF"/>
                </a:solidFill>
                <a:latin typeface="Calibri"/>
                <a:cs typeface="Calibri"/>
              </a:rPr>
              <a:t>and its  </a:t>
            </a:r>
            <a:r>
              <a:rPr b="1" spc="-5" dirty="0">
                <a:solidFill>
                  <a:srgbClr val="FFFFFF"/>
                </a:solidFill>
                <a:latin typeface="Calibri"/>
                <a:cs typeface="Calibri"/>
              </a:rPr>
              <a:t>distribution </a:t>
            </a:r>
            <a:r>
              <a:rPr b="1" dirty="0">
                <a:solidFill>
                  <a:srgbClr val="FFFFFF"/>
                </a:solidFill>
                <a:latin typeface="Calibri"/>
                <a:cs typeface="Calibri"/>
              </a:rPr>
              <a:t>is  </a:t>
            </a:r>
            <a:r>
              <a:rPr b="1" spc="-10" dirty="0">
                <a:solidFill>
                  <a:srgbClr val="FFFFFF"/>
                </a:solidFill>
                <a:latin typeface="Calibri"/>
                <a:cs typeface="Calibri"/>
              </a:rPr>
              <a:t>required for </a:t>
            </a:r>
            <a:r>
              <a:rPr b="1" spc="-5" dirty="0">
                <a:solidFill>
                  <a:srgbClr val="FFFFFF"/>
                </a:solidFill>
                <a:latin typeface="Calibri"/>
                <a:cs typeface="Calibri"/>
              </a:rPr>
              <a:t>deriving  </a:t>
            </a:r>
            <a:r>
              <a:rPr b="1" spc="-15" dirty="0">
                <a:solidFill>
                  <a:srgbClr val="FFFFFF"/>
                </a:solidFill>
                <a:latin typeface="Calibri"/>
                <a:cs typeface="Calibri"/>
              </a:rPr>
              <a:t>test</a:t>
            </a:r>
            <a:r>
              <a:rPr b="1" spc="-80" dirty="0">
                <a:solidFill>
                  <a:srgbClr val="FFFFFF"/>
                </a:solidFill>
                <a:latin typeface="Calibri"/>
                <a:cs typeface="Calibri"/>
              </a:rPr>
              <a:t> </a:t>
            </a:r>
            <a:r>
              <a:rPr b="1" spc="-5" dirty="0">
                <a:solidFill>
                  <a:srgbClr val="FFFFFF"/>
                </a:solidFill>
                <a:latin typeface="Calibri"/>
                <a:cs typeface="Calibri"/>
              </a:rPr>
              <a:t>cases.</a:t>
            </a:r>
            <a:endParaRPr dirty="0">
              <a:latin typeface="Calibri"/>
              <a:cs typeface="Calibri"/>
            </a:endParaRPr>
          </a:p>
        </p:txBody>
      </p:sp>
      <p:sp>
        <p:nvSpPr>
          <p:cNvPr id="14" name="object 13"/>
          <p:cNvSpPr txBox="1"/>
          <p:nvPr/>
        </p:nvSpPr>
        <p:spPr>
          <a:xfrm>
            <a:off x="5455667" y="1912876"/>
            <a:ext cx="2272030" cy="276999"/>
          </a:xfrm>
          <a:prstGeom prst="rect">
            <a:avLst/>
          </a:prstGeom>
        </p:spPr>
        <p:txBody>
          <a:bodyPr vert="horz" wrap="square" lIns="0" tIns="0" rIns="0" bIns="0" rtlCol="0">
            <a:spAutoFit/>
          </a:bodyPr>
          <a:lstStyle/>
          <a:p>
            <a:pPr marL="12700"/>
            <a:r>
              <a:rPr spc="-10" dirty="0">
                <a:latin typeface="Calibri"/>
                <a:cs typeface="Calibri"/>
              </a:rPr>
              <a:t>Equivalence</a:t>
            </a:r>
            <a:r>
              <a:rPr spc="10" dirty="0">
                <a:latin typeface="Calibri"/>
                <a:cs typeface="Calibri"/>
              </a:rPr>
              <a:t> </a:t>
            </a:r>
            <a:r>
              <a:rPr spc="-10" dirty="0">
                <a:latin typeface="Calibri"/>
                <a:cs typeface="Calibri"/>
              </a:rPr>
              <a:t>partitioning</a:t>
            </a:r>
            <a:endParaRPr dirty="0">
              <a:latin typeface="Calibri"/>
              <a:cs typeface="Calibri"/>
            </a:endParaRPr>
          </a:p>
        </p:txBody>
      </p:sp>
      <p:sp>
        <p:nvSpPr>
          <p:cNvPr id="15" name="object 14"/>
          <p:cNvSpPr txBox="1"/>
          <p:nvPr/>
        </p:nvSpPr>
        <p:spPr>
          <a:xfrm>
            <a:off x="5455667" y="2559052"/>
            <a:ext cx="2250440" cy="276999"/>
          </a:xfrm>
          <a:prstGeom prst="rect">
            <a:avLst/>
          </a:prstGeom>
        </p:spPr>
        <p:txBody>
          <a:bodyPr vert="horz" wrap="square" lIns="0" tIns="0" rIns="0" bIns="0" rtlCol="0">
            <a:spAutoFit/>
          </a:bodyPr>
          <a:lstStyle/>
          <a:p>
            <a:pPr marL="12700"/>
            <a:r>
              <a:rPr dirty="0">
                <a:latin typeface="Calibri"/>
                <a:cs typeface="Calibri"/>
              </a:rPr>
              <a:t>Boundary </a:t>
            </a:r>
            <a:r>
              <a:rPr spc="-5" dirty="0">
                <a:latin typeface="Calibri"/>
                <a:cs typeface="Calibri"/>
              </a:rPr>
              <a:t>value</a:t>
            </a:r>
            <a:r>
              <a:rPr spc="-80" dirty="0">
                <a:latin typeface="Calibri"/>
                <a:cs typeface="Calibri"/>
              </a:rPr>
              <a:t> </a:t>
            </a:r>
            <a:r>
              <a:rPr spc="-5" dirty="0">
                <a:latin typeface="Calibri"/>
                <a:cs typeface="Calibri"/>
              </a:rPr>
              <a:t>analysis</a:t>
            </a:r>
            <a:endParaRPr dirty="0">
              <a:latin typeface="Calibri"/>
              <a:cs typeface="Calibri"/>
            </a:endParaRPr>
          </a:p>
        </p:txBody>
      </p:sp>
      <p:sp>
        <p:nvSpPr>
          <p:cNvPr id="20" name="object 15"/>
          <p:cNvSpPr txBox="1"/>
          <p:nvPr/>
        </p:nvSpPr>
        <p:spPr>
          <a:xfrm>
            <a:off x="5455668" y="3213483"/>
            <a:ext cx="2017395" cy="276999"/>
          </a:xfrm>
          <a:prstGeom prst="rect">
            <a:avLst/>
          </a:prstGeom>
        </p:spPr>
        <p:txBody>
          <a:bodyPr vert="horz" wrap="square" lIns="0" tIns="0" rIns="0" bIns="0" rtlCol="0">
            <a:spAutoFit/>
          </a:bodyPr>
          <a:lstStyle/>
          <a:p>
            <a:pPr marL="12700"/>
            <a:r>
              <a:rPr spc="-5" dirty="0">
                <a:latin typeface="Calibri"/>
                <a:cs typeface="Calibri"/>
              </a:rPr>
              <a:t>Decision </a:t>
            </a:r>
            <a:r>
              <a:rPr spc="-10" dirty="0">
                <a:latin typeface="Calibri"/>
                <a:cs typeface="Calibri"/>
              </a:rPr>
              <a:t>table</a:t>
            </a:r>
            <a:r>
              <a:rPr spc="-40" dirty="0">
                <a:latin typeface="Calibri"/>
                <a:cs typeface="Calibri"/>
              </a:rPr>
              <a:t> </a:t>
            </a:r>
            <a:r>
              <a:rPr spc="-10" dirty="0">
                <a:latin typeface="Calibri"/>
                <a:cs typeface="Calibri"/>
              </a:rPr>
              <a:t>testing</a:t>
            </a:r>
            <a:endParaRPr dirty="0">
              <a:latin typeface="Calibri"/>
              <a:cs typeface="Calibri"/>
            </a:endParaRPr>
          </a:p>
        </p:txBody>
      </p:sp>
      <p:sp>
        <p:nvSpPr>
          <p:cNvPr id="21" name="object 16"/>
          <p:cNvSpPr txBox="1"/>
          <p:nvPr/>
        </p:nvSpPr>
        <p:spPr>
          <a:xfrm>
            <a:off x="5455668" y="3851657"/>
            <a:ext cx="2893695" cy="276999"/>
          </a:xfrm>
          <a:prstGeom prst="rect">
            <a:avLst/>
          </a:prstGeom>
        </p:spPr>
        <p:txBody>
          <a:bodyPr vert="horz" wrap="square" lIns="0" tIns="0" rIns="0" bIns="0" rtlCol="0">
            <a:spAutoFit/>
          </a:bodyPr>
          <a:lstStyle/>
          <a:p>
            <a:pPr marL="12700"/>
            <a:r>
              <a:rPr spc="-5" dirty="0">
                <a:latin typeface="Calibri"/>
                <a:cs typeface="Calibri"/>
              </a:rPr>
              <a:t>Orthogonal </a:t>
            </a:r>
            <a:r>
              <a:rPr spc="-20" dirty="0">
                <a:latin typeface="Calibri"/>
                <a:cs typeface="Calibri"/>
              </a:rPr>
              <a:t>Array </a:t>
            </a:r>
            <a:r>
              <a:rPr spc="-30" dirty="0">
                <a:latin typeface="Calibri"/>
                <a:cs typeface="Calibri"/>
              </a:rPr>
              <a:t>Testing</a:t>
            </a:r>
            <a:r>
              <a:rPr spc="-10" dirty="0">
                <a:latin typeface="Calibri"/>
                <a:cs typeface="Calibri"/>
              </a:rPr>
              <a:t> </a:t>
            </a:r>
            <a:r>
              <a:rPr spc="-40" dirty="0">
                <a:latin typeface="Calibri"/>
                <a:cs typeface="Calibri"/>
              </a:rPr>
              <a:t>(OAT)</a:t>
            </a:r>
            <a:endParaRPr dirty="0">
              <a:latin typeface="Calibri"/>
              <a:cs typeface="Calibri"/>
            </a:endParaRPr>
          </a:p>
        </p:txBody>
      </p:sp>
      <p:sp>
        <p:nvSpPr>
          <p:cNvPr id="22" name="object 17"/>
          <p:cNvSpPr txBox="1"/>
          <p:nvPr/>
        </p:nvSpPr>
        <p:spPr>
          <a:xfrm>
            <a:off x="5455667" y="4494532"/>
            <a:ext cx="2125980" cy="276999"/>
          </a:xfrm>
          <a:prstGeom prst="rect">
            <a:avLst/>
          </a:prstGeom>
        </p:spPr>
        <p:txBody>
          <a:bodyPr vert="horz" wrap="square" lIns="0" tIns="0" rIns="0" bIns="0" rtlCol="0">
            <a:spAutoFit/>
          </a:bodyPr>
          <a:lstStyle/>
          <a:p>
            <a:pPr marL="12700"/>
            <a:r>
              <a:rPr spc="-20" dirty="0">
                <a:latin typeface="Calibri"/>
                <a:cs typeface="Calibri"/>
              </a:rPr>
              <a:t>State </a:t>
            </a:r>
            <a:r>
              <a:rPr spc="-10" dirty="0">
                <a:latin typeface="Calibri"/>
                <a:cs typeface="Calibri"/>
              </a:rPr>
              <a:t>transition</a:t>
            </a:r>
            <a:r>
              <a:rPr spc="-5" dirty="0">
                <a:latin typeface="Calibri"/>
                <a:cs typeface="Calibri"/>
              </a:rPr>
              <a:t> </a:t>
            </a:r>
            <a:r>
              <a:rPr spc="-10" dirty="0">
                <a:latin typeface="Calibri"/>
                <a:cs typeface="Calibri"/>
              </a:rPr>
              <a:t>testing</a:t>
            </a:r>
            <a:endParaRPr dirty="0">
              <a:latin typeface="Calibri"/>
              <a:cs typeface="Calibri"/>
            </a:endParaRPr>
          </a:p>
        </p:txBody>
      </p:sp>
      <p:sp>
        <p:nvSpPr>
          <p:cNvPr id="23" name="object 19"/>
          <p:cNvSpPr txBox="1"/>
          <p:nvPr/>
        </p:nvSpPr>
        <p:spPr>
          <a:xfrm>
            <a:off x="4572000" y="1674496"/>
            <a:ext cx="568960" cy="3964304"/>
          </a:xfrm>
          <a:prstGeom prst="rect">
            <a:avLst/>
          </a:prstGeom>
          <a:solidFill>
            <a:srgbClr val="FFAC33"/>
          </a:solidFill>
        </p:spPr>
        <p:txBody>
          <a:bodyPr vert="horz" wrap="square" lIns="0" tIns="119380" rIns="0" bIns="0" rtlCol="0">
            <a:spAutoFit/>
          </a:bodyPr>
          <a:lstStyle/>
          <a:p>
            <a:pPr marL="49530" algn="ctr">
              <a:spcBef>
                <a:spcPts val="940"/>
              </a:spcBef>
            </a:pPr>
            <a:r>
              <a:rPr sz="2800" b="1" spc="-5" dirty="0">
                <a:latin typeface="Calibri"/>
                <a:cs typeface="Calibri"/>
              </a:rPr>
              <a:t>1</a:t>
            </a:r>
            <a:endParaRPr sz="2800" dirty="0">
              <a:latin typeface="Calibri"/>
              <a:cs typeface="Calibri"/>
            </a:endParaRPr>
          </a:p>
          <a:p>
            <a:pPr marL="49530" algn="ctr">
              <a:spcBef>
                <a:spcPts val="1705"/>
              </a:spcBef>
            </a:pPr>
            <a:r>
              <a:rPr sz="2800" b="1" spc="-5" dirty="0">
                <a:latin typeface="Calibri"/>
                <a:cs typeface="Calibri"/>
              </a:rPr>
              <a:t>2</a:t>
            </a:r>
            <a:endParaRPr sz="2800" dirty="0">
              <a:latin typeface="Calibri"/>
              <a:cs typeface="Calibri"/>
            </a:endParaRPr>
          </a:p>
          <a:p>
            <a:pPr marL="24130" algn="ctr">
              <a:spcBef>
                <a:spcPts val="1815"/>
              </a:spcBef>
            </a:pPr>
            <a:r>
              <a:rPr sz="2400" b="1" dirty="0">
                <a:latin typeface="Calibri"/>
                <a:cs typeface="Calibri"/>
              </a:rPr>
              <a:t>3</a:t>
            </a:r>
            <a:endParaRPr sz="2400" dirty="0">
              <a:latin typeface="Calibri"/>
              <a:cs typeface="Calibri"/>
            </a:endParaRPr>
          </a:p>
          <a:p>
            <a:pPr marL="59055" algn="ctr">
              <a:spcBef>
                <a:spcPts val="2125"/>
              </a:spcBef>
            </a:pPr>
            <a:r>
              <a:rPr sz="2800" b="1" spc="-5" dirty="0">
                <a:latin typeface="Calibri"/>
                <a:cs typeface="Calibri"/>
              </a:rPr>
              <a:t>4</a:t>
            </a:r>
            <a:endParaRPr sz="2800" dirty="0">
              <a:latin typeface="Calibri"/>
              <a:cs typeface="Calibri"/>
            </a:endParaRPr>
          </a:p>
          <a:p>
            <a:pPr marL="73660" algn="ctr">
              <a:spcBef>
                <a:spcPts val="2035"/>
              </a:spcBef>
            </a:pPr>
            <a:r>
              <a:rPr sz="2800" b="1" spc="-5" dirty="0">
                <a:latin typeface="Calibri"/>
                <a:cs typeface="Calibri"/>
              </a:rPr>
              <a:t>5</a:t>
            </a:r>
            <a:endParaRPr sz="2800" dirty="0">
              <a:latin typeface="Calibri"/>
              <a:cs typeface="Calibri"/>
            </a:endParaRPr>
          </a:p>
          <a:p>
            <a:pPr marL="73660" algn="ctr">
              <a:spcBef>
                <a:spcPts val="1890"/>
              </a:spcBef>
            </a:pPr>
            <a:r>
              <a:rPr sz="2800" b="1" spc="-5" dirty="0">
                <a:latin typeface="Calibri"/>
                <a:cs typeface="Calibri"/>
              </a:rPr>
              <a:t>6</a:t>
            </a:r>
            <a:endParaRPr sz="2800" dirty="0">
              <a:latin typeface="Calibri"/>
              <a:cs typeface="Calibri"/>
            </a:endParaRPr>
          </a:p>
        </p:txBody>
      </p:sp>
      <p:sp>
        <p:nvSpPr>
          <p:cNvPr id="24" name="object 20"/>
          <p:cNvSpPr txBox="1"/>
          <p:nvPr/>
        </p:nvSpPr>
        <p:spPr>
          <a:xfrm>
            <a:off x="5570856" y="5205351"/>
            <a:ext cx="1515745" cy="276999"/>
          </a:xfrm>
          <a:prstGeom prst="rect">
            <a:avLst/>
          </a:prstGeom>
        </p:spPr>
        <p:txBody>
          <a:bodyPr vert="horz" wrap="square" lIns="0" tIns="0" rIns="0" bIns="0" rtlCol="0">
            <a:spAutoFit/>
          </a:bodyPr>
          <a:lstStyle/>
          <a:p>
            <a:pPr marL="12700"/>
            <a:r>
              <a:rPr lang="en-IN" dirty="0" smtClean="0">
                <a:latin typeface="Calibri"/>
                <a:cs typeface="Calibri"/>
              </a:rPr>
              <a:t>All Pair</a:t>
            </a:r>
            <a:endParaRPr dirty="0">
              <a:latin typeface="Calibri"/>
              <a:cs typeface="Calibri"/>
            </a:endParaRPr>
          </a:p>
        </p:txBody>
      </p:sp>
    </p:spTree>
  </p:cSld>
  <p:clrMapOvr>
    <a:masterClrMapping/>
  </p:clrMapOvr>
  <p:transition>
    <p:wipe dir="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099941" y="2674189"/>
            <a:ext cx="5193253" cy="3565210"/>
          </a:xfrm>
        </p:spPr>
        <p:txBody>
          <a:bodyPr/>
          <a:lstStyle/>
          <a:p>
            <a:r>
              <a:rPr lang="en-US" sz="2000" spc="-25" dirty="0">
                <a:latin typeface="Calibri"/>
                <a:cs typeface="Calibri"/>
              </a:rPr>
              <a:t>Very </a:t>
            </a:r>
            <a:r>
              <a:rPr lang="en-US" sz="2000" spc="-5" dirty="0">
                <a:latin typeface="Calibri"/>
                <a:cs typeface="Calibri"/>
              </a:rPr>
              <a:t>good </a:t>
            </a:r>
            <a:r>
              <a:rPr lang="en-US" sz="2000" spc="-10" dirty="0">
                <a:latin typeface="Calibri"/>
                <a:cs typeface="Calibri"/>
              </a:rPr>
              <a:t>at exposing  potential </a:t>
            </a:r>
            <a:r>
              <a:rPr lang="en-US" sz="2000" dirty="0">
                <a:latin typeface="Calibri"/>
                <a:cs typeface="Calibri"/>
              </a:rPr>
              <a:t>user </a:t>
            </a:r>
            <a:r>
              <a:rPr lang="en-US" sz="2000" spc="-10" dirty="0">
                <a:latin typeface="Calibri"/>
                <a:cs typeface="Calibri"/>
              </a:rPr>
              <a:t>interface </a:t>
            </a:r>
            <a:r>
              <a:rPr lang="en-US" sz="2000" dirty="0">
                <a:latin typeface="Calibri"/>
                <a:cs typeface="Calibri"/>
              </a:rPr>
              <a:t>/  user input</a:t>
            </a:r>
            <a:r>
              <a:rPr lang="en-US" sz="2000" spc="-85" dirty="0">
                <a:latin typeface="Calibri"/>
                <a:cs typeface="Calibri"/>
              </a:rPr>
              <a:t> </a:t>
            </a:r>
            <a:r>
              <a:rPr lang="en-US" sz="2000" spc="-10" dirty="0">
                <a:latin typeface="Calibri"/>
                <a:cs typeface="Calibri"/>
              </a:rPr>
              <a:t>problems</a:t>
            </a:r>
            <a:endParaRPr lang="en-US" sz="2000" dirty="0">
              <a:latin typeface="Calibri"/>
              <a:cs typeface="Calibri"/>
            </a:endParaRPr>
          </a:p>
          <a:p>
            <a:endParaRPr lang="en-US" sz="2000" dirty="0"/>
          </a:p>
          <a:p>
            <a:r>
              <a:rPr lang="en-US" sz="2000" spc="-25" dirty="0">
                <a:latin typeface="Calibri"/>
                <a:cs typeface="Calibri"/>
              </a:rPr>
              <a:t>Very </a:t>
            </a:r>
            <a:r>
              <a:rPr lang="en-US" sz="2000" spc="-5" dirty="0">
                <a:latin typeface="Calibri"/>
                <a:cs typeface="Calibri"/>
              </a:rPr>
              <a:t>clear guidelines on  determining </a:t>
            </a:r>
            <a:r>
              <a:rPr lang="en-US" sz="2000" spc="-15" dirty="0">
                <a:latin typeface="Calibri"/>
                <a:cs typeface="Calibri"/>
              </a:rPr>
              <a:t>test</a:t>
            </a:r>
            <a:r>
              <a:rPr lang="en-US" sz="2000" spc="-55" dirty="0">
                <a:latin typeface="Calibri"/>
                <a:cs typeface="Calibri"/>
              </a:rPr>
              <a:t> </a:t>
            </a:r>
            <a:r>
              <a:rPr lang="en-US" sz="2000" spc="-5" dirty="0">
                <a:latin typeface="Calibri"/>
                <a:cs typeface="Calibri"/>
              </a:rPr>
              <a:t>cases</a:t>
            </a:r>
            <a:endParaRPr lang="en-US" sz="2000" dirty="0">
              <a:latin typeface="Calibri"/>
              <a:cs typeface="Calibri"/>
            </a:endParaRPr>
          </a:p>
          <a:p>
            <a:endParaRPr lang="en-US" sz="2000" dirty="0"/>
          </a:p>
          <a:p>
            <a:r>
              <a:rPr lang="en-US" sz="2000" spc="-25" dirty="0">
                <a:latin typeface="Calibri"/>
                <a:cs typeface="Calibri"/>
              </a:rPr>
              <a:t>Very </a:t>
            </a:r>
            <a:r>
              <a:rPr lang="en-US" sz="2000" dirty="0">
                <a:latin typeface="Calibri"/>
                <a:cs typeface="Calibri"/>
              </a:rPr>
              <a:t>small </a:t>
            </a:r>
            <a:r>
              <a:rPr lang="en-US" sz="2000" spc="-5" dirty="0">
                <a:latin typeface="Calibri"/>
                <a:cs typeface="Calibri"/>
              </a:rPr>
              <a:t>set of </a:t>
            </a:r>
            <a:r>
              <a:rPr lang="en-US" sz="2000" spc="-15" dirty="0">
                <a:latin typeface="Calibri"/>
                <a:cs typeface="Calibri"/>
              </a:rPr>
              <a:t>test</a:t>
            </a:r>
            <a:r>
              <a:rPr lang="en-US" sz="2000" spc="-30" dirty="0">
                <a:latin typeface="Calibri"/>
                <a:cs typeface="Calibri"/>
              </a:rPr>
              <a:t> </a:t>
            </a:r>
            <a:r>
              <a:rPr lang="en-US" sz="2000" spc="-5" dirty="0">
                <a:latin typeface="Calibri"/>
                <a:cs typeface="Calibri"/>
              </a:rPr>
              <a:t>cases </a:t>
            </a:r>
            <a:r>
              <a:rPr lang="en-US" sz="2000" spc="-10" dirty="0">
                <a:latin typeface="Calibri"/>
                <a:cs typeface="Calibri"/>
              </a:rPr>
              <a:t>generated</a:t>
            </a:r>
            <a:endParaRPr lang="en-US" sz="2000" dirty="0">
              <a:latin typeface="Calibri"/>
              <a:cs typeface="Calibri"/>
            </a:endParaRPr>
          </a:p>
          <a:p>
            <a:endParaRPr lang="en-US" sz="2000" dirty="0"/>
          </a:p>
          <a:p>
            <a:pPr marL="12700">
              <a:lnSpc>
                <a:spcPct val="100000"/>
              </a:lnSpc>
            </a:pPr>
            <a:r>
              <a:rPr lang="en-US" sz="2000" spc="-10" dirty="0">
                <a:latin typeface="Calibri"/>
                <a:cs typeface="Calibri"/>
              </a:rPr>
              <a:t>Lists </a:t>
            </a:r>
            <a:r>
              <a:rPr lang="en-US" sz="2000" spc="-5" dirty="0">
                <a:latin typeface="Calibri"/>
                <a:cs typeface="Calibri"/>
              </a:rPr>
              <a:t>out </a:t>
            </a:r>
            <a:r>
              <a:rPr lang="en-US" sz="2000" dirty="0">
                <a:latin typeface="Calibri"/>
                <a:cs typeface="Calibri"/>
              </a:rPr>
              <a:t>all the </a:t>
            </a:r>
            <a:r>
              <a:rPr lang="en-US" sz="2000" spc="-5" dirty="0">
                <a:latin typeface="Calibri"/>
                <a:cs typeface="Calibri"/>
              </a:rPr>
              <a:t>possible</a:t>
            </a:r>
            <a:r>
              <a:rPr lang="en-US" sz="2000" spc="-20" dirty="0">
                <a:latin typeface="Calibri"/>
                <a:cs typeface="Calibri"/>
              </a:rPr>
              <a:t> </a:t>
            </a:r>
            <a:r>
              <a:rPr lang="en-US" sz="2000" spc="-10" dirty="0">
                <a:latin typeface="Calibri"/>
                <a:cs typeface="Calibri"/>
              </a:rPr>
              <a:t>error</a:t>
            </a:r>
            <a:r>
              <a:rPr lang="en-US" sz="2000" dirty="0">
                <a:latin typeface="Calibri"/>
                <a:cs typeface="Calibri"/>
              </a:rPr>
              <a:t> </a:t>
            </a:r>
            <a:r>
              <a:rPr lang="en-US" sz="2000" spc="-10" dirty="0" smtClean="0">
                <a:latin typeface="Calibri"/>
                <a:cs typeface="Calibri"/>
              </a:rPr>
              <a:t>combinations</a:t>
            </a:r>
            <a:endParaRPr lang="en-US" sz="2000" dirty="0">
              <a:latin typeface="Calibri"/>
              <a:cs typeface="Calibri"/>
            </a:endParaRPr>
          </a:p>
        </p:txBody>
      </p:sp>
      <p:sp>
        <p:nvSpPr>
          <p:cNvPr id="3" name="Content Placeholder 2"/>
          <p:cNvSpPr>
            <a:spLocks noGrp="1"/>
          </p:cNvSpPr>
          <p:nvPr>
            <p:ph sz="half" idx="13"/>
          </p:nvPr>
        </p:nvSpPr>
        <p:spPr/>
        <p:txBody>
          <a:bodyPr/>
          <a:lstStyle/>
          <a:p>
            <a:r>
              <a:rPr lang="en-US" sz="2400" dirty="0">
                <a:solidFill>
                  <a:schemeClr val="bg2">
                    <a:lumMod val="25000"/>
                  </a:schemeClr>
                </a:solidFill>
                <a:latin typeface="Calibri"/>
                <a:cs typeface="Calibri"/>
              </a:rPr>
              <a:t>Which of the </a:t>
            </a:r>
            <a:r>
              <a:rPr lang="en-US" sz="2400" spc="-5" dirty="0">
                <a:solidFill>
                  <a:schemeClr val="bg2">
                    <a:lumMod val="25000"/>
                  </a:schemeClr>
                </a:solidFill>
                <a:latin typeface="Calibri"/>
                <a:cs typeface="Calibri"/>
              </a:rPr>
              <a:t>following </a:t>
            </a:r>
            <a:r>
              <a:rPr lang="en-US" sz="2400" dirty="0">
                <a:solidFill>
                  <a:schemeClr val="bg2">
                    <a:lumMod val="25000"/>
                  </a:schemeClr>
                </a:solidFill>
                <a:latin typeface="Calibri"/>
                <a:cs typeface="Calibri"/>
              </a:rPr>
              <a:t>is </a:t>
            </a:r>
            <a:r>
              <a:rPr lang="en-US" sz="2400" spc="-5" dirty="0">
                <a:solidFill>
                  <a:schemeClr val="bg2">
                    <a:lumMod val="25000"/>
                  </a:schemeClr>
                </a:solidFill>
                <a:latin typeface="Calibri"/>
                <a:cs typeface="Calibri"/>
              </a:rPr>
              <a:t>not </a:t>
            </a:r>
            <a:r>
              <a:rPr lang="en-US" sz="2400" dirty="0">
                <a:solidFill>
                  <a:schemeClr val="bg2">
                    <a:lumMod val="25000"/>
                  </a:schemeClr>
                </a:solidFill>
                <a:latin typeface="Calibri"/>
                <a:cs typeface="Calibri"/>
              </a:rPr>
              <a:t>an advantage of Boundary</a:t>
            </a:r>
            <a:r>
              <a:rPr lang="en-US" sz="2400" spc="-85" dirty="0">
                <a:solidFill>
                  <a:schemeClr val="bg2">
                    <a:lumMod val="25000"/>
                  </a:schemeClr>
                </a:solidFill>
                <a:latin typeface="Calibri"/>
                <a:cs typeface="Calibri"/>
              </a:rPr>
              <a:t> </a:t>
            </a:r>
            <a:r>
              <a:rPr lang="en-US" sz="2400" spc="-5" dirty="0">
                <a:solidFill>
                  <a:schemeClr val="bg2">
                    <a:lumMod val="25000"/>
                  </a:schemeClr>
                </a:solidFill>
                <a:latin typeface="Calibri"/>
                <a:cs typeface="Calibri"/>
              </a:rPr>
              <a:t>Value</a:t>
            </a:r>
            <a:r>
              <a:rPr lang="en-US" sz="2400" dirty="0">
                <a:solidFill>
                  <a:schemeClr val="bg2">
                    <a:lumMod val="25000"/>
                  </a:schemeClr>
                </a:solidFill>
                <a:latin typeface="Calibri"/>
                <a:cs typeface="Calibri"/>
              </a:rPr>
              <a:t> Analysis</a:t>
            </a:r>
            <a:r>
              <a:rPr lang="en-US" sz="2400" dirty="0" smtClean="0">
                <a:solidFill>
                  <a:schemeClr val="bg2">
                    <a:lumMod val="25000"/>
                  </a:schemeClr>
                </a:solidFill>
                <a:latin typeface="Calibri"/>
                <a:cs typeface="Calibri"/>
              </a:rPr>
              <a:t>?</a:t>
            </a:r>
            <a:endParaRPr lang="en-US" sz="2400" dirty="0">
              <a:solidFill>
                <a:schemeClr val="bg2">
                  <a:lumMod val="25000"/>
                </a:schemeClr>
              </a:solidFill>
              <a:latin typeface="Calibri"/>
              <a:cs typeface="Calibri"/>
            </a:endParaRPr>
          </a:p>
        </p:txBody>
      </p:sp>
      <p:sp>
        <p:nvSpPr>
          <p:cNvPr id="4" name="Title 3"/>
          <p:cNvSpPr>
            <a:spLocks noGrp="1"/>
          </p:cNvSpPr>
          <p:nvPr>
            <p:ph type="title"/>
          </p:nvPr>
        </p:nvSpPr>
        <p:spPr/>
        <p:txBody>
          <a:bodyPr/>
          <a:lstStyle/>
          <a:p>
            <a:r>
              <a:rPr lang="en-IN" dirty="0"/>
              <a:t>Test Design Technique</a:t>
            </a:r>
            <a:endParaRPr lang="en-IN"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sz="2000" spc="-5" dirty="0">
                <a:latin typeface="Calibri"/>
                <a:cs typeface="Calibri"/>
              </a:rPr>
              <a:t>By identifying </a:t>
            </a:r>
            <a:r>
              <a:rPr lang="en-US" sz="2000" dirty="0">
                <a:latin typeface="Calibri"/>
                <a:cs typeface="Calibri"/>
              </a:rPr>
              <a:t>and </a:t>
            </a:r>
            <a:r>
              <a:rPr lang="en-US" sz="2000" spc="-10" dirty="0">
                <a:latin typeface="Calibri"/>
                <a:cs typeface="Calibri"/>
              </a:rPr>
              <a:t>testing </a:t>
            </a:r>
            <a:r>
              <a:rPr lang="en-US" sz="2000" spc="-5" dirty="0">
                <a:latin typeface="Calibri"/>
                <a:cs typeface="Calibri"/>
              </a:rPr>
              <a:t>one  input of </a:t>
            </a:r>
            <a:r>
              <a:rPr lang="en-US" sz="2000" dirty="0">
                <a:latin typeface="Calibri"/>
                <a:cs typeface="Calibri"/>
              </a:rPr>
              <a:t>each </a:t>
            </a:r>
            <a:r>
              <a:rPr lang="en-US" sz="2000" spc="-5" dirty="0">
                <a:latin typeface="Calibri"/>
                <a:cs typeface="Calibri"/>
              </a:rPr>
              <a:t>partition, </a:t>
            </a:r>
            <a:r>
              <a:rPr lang="en-US" sz="2000" spc="-10" dirty="0">
                <a:latin typeface="Calibri"/>
                <a:cs typeface="Calibri"/>
              </a:rPr>
              <a:t>we  gain </a:t>
            </a:r>
            <a:r>
              <a:rPr lang="en-US" sz="2000" dirty="0">
                <a:latin typeface="Calibri"/>
                <a:cs typeface="Calibri"/>
              </a:rPr>
              <a:t>a </a:t>
            </a:r>
            <a:r>
              <a:rPr lang="en-US" sz="2000" spc="-5" dirty="0">
                <a:latin typeface="Calibri"/>
                <a:cs typeface="Calibri"/>
              </a:rPr>
              <a:t>good </a:t>
            </a:r>
            <a:r>
              <a:rPr lang="en-US" sz="2000" spc="-15" dirty="0">
                <a:latin typeface="Calibri"/>
                <a:cs typeface="Calibri"/>
              </a:rPr>
              <a:t>coverage </a:t>
            </a:r>
            <a:r>
              <a:rPr lang="en-US" sz="2000" dirty="0">
                <a:latin typeface="Calibri"/>
                <a:cs typeface="Calibri"/>
              </a:rPr>
              <a:t>with  </a:t>
            </a:r>
            <a:r>
              <a:rPr lang="en-US" sz="2000" spc="-5" dirty="0">
                <a:latin typeface="Calibri"/>
                <a:cs typeface="Calibri"/>
              </a:rPr>
              <a:t>small </a:t>
            </a:r>
            <a:r>
              <a:rPr lang="en-US" sz="2000" dirty="0">
                <a:latin typeface="Calibri"/>
                <a:cs typeface="Calibri"/>
              </a:rPr>
              <a:t>number </a:t>
            </a:r>
            <a:r>
              <a:rPr lang="en-US" sz="2000" spc="-5" dirty="0">
                <a:latin typeface="Calibri"/>
                <a:cs typeface="Calibri"/>
              </a:rPr>
              <a:t>of </a:t>
            </a:r>
            <a:r>
              <a:rPr lang="en-US" sz="2000" spc="-15" dirty="0">
                <a:latin typeface="Calibri"/>
                <a:cs typeface="Calibri"/>
              </a:rPr>
              <a:t>test</a:t>
            </a:r>
            <a:r>
              <a:rPr lang="en-US" sz="2000" spc="-20" dirty="0">
                <a:latin typeface="Calibri"/>
                <a:cs typeface="Calibri"/>
              </a:rPr>
              <a:t> </a:t>
            </a:r>
            <a:r>
              <a:rPr lang="en-US" sz="2000" spc="-5" dirty="0">
                <a:latin typeface="Calibri"/>
                <a:cs typeface="Calibri"/>
              </a:rPr>
              <a:t>cases.</a:t>
            </a:r>
            <a:endParaRPr lang="en-US" sz="2000" spc="-5" dirty="0">
              <a:latin typeface="Calibri"/>
              <a:cs typeface="Calibri"/>
            </a:endParaRPr>
          </a:p>
          <a:p>
            <a:endParaRPr lang="en-US" sz="2000" dirty="0">
              <a:latin typeface="Calibri"/>
              <a:cs typeface="Calibri"/>
            </a:endParaRPr>
          </a:p>
          <a:p>
            <a:r>
              <a:rPr lang="en-US" sz="2000" dirty="0">
                <a:latin typeface="Calibri"/>
                <a:cs typeface="Calibri"/>
              </a:rPr>
              <a:t>Not </a:t>
            </a:r>
            <a:r>
              <a:rPr lang="en-US" sz="2000" spc="-10" dirty="0">
                <a:latin typeface="Calibri"/>
                <a:cs typeface="Calibri"/>
              </a:rPr>
              <a:t>guaranteed </a:t>
            </a:r>
            <a:r>
              <a:rPr lang="en-US" sz="2000" spc="-5" dirty="0">
                <a:latin typeface="Calibri"/>
                <a:cs typeface="Calibri"/>
              </a:rPr>
              <a:t>that </a:t>
            </a:r>
            <a:r>
              <a:rPr lang="en-US" sz="2000" dirty="0">
                <a:latin typeface="Calibri"/>
                <a:cs typeface="Calibri"/>
              </a:rPr>
              <a:t>the  </a:t>
            </a:r>
            <a:r>
              <a:rPr lang="en-US" sz="2000" spc="-20" dirty="0">
                <a:latin typeface="Calibri"/>
                <a:cs typeface="Calibri"/>
              </a:rPr>
              <a:t>system </a:t>
            </a:r>
            <a:r>
              <a:rPr lang="en-US" sz="2000" spc="-5" dirty="0">
                <a:latin typeface="Calibri"/>
                <a:cs typeface="Calibri"/>
              </a:rPr>
              <a:t>under </a:t>
            </a:r>
            <a:r>
              <a:rPr lang="en-US" sz="2000" spc="-15" dirty="0">
                <a:latin typeface="Calibri"/>
                <a:cs typeface="Calibri"/>
              </a:rPr>
              <a:t>test </a:t>
            </a:r>
            <a:r>
              <a:rPr lang="en-US" sz="2000" spc="-10" dirty="0">
                <a:latin typeface="Calibri"/>
                <a:cs typeface="Calibri"/>
              </a:rPr>
              <a:t>treats </a:t>
            </a:r>
            <a:r>
              <a:rPr lang="en-US" sz="2000" dirty="0">
                <a:latin typeface="Calibri"/>
                <a:cs typeface="Calibri"/>
              </a:rPr>
              <a:t>all  </a:t>
            </a:r>
            <a:r>
              <a:rPr lang="en-US" sz="2000" spc="-5" dirty="0">
                <a:latin typeface="Calibri"/>
                <a:cs typeface="Calibri"/>
              </a:rPr>
              <a:t>sets of </a:t>
            </a:r>
            <a:r>
              <a:rPr lang="en-US" sz="2000" dirty="0">
                <a:latin typeface="Calibri"/>
                <a:cs typeface="Calibri"/>
              </a:rPr>
              <a:t>an </a:t>
            </a:r>
            <a:r>
              <a:rPr lang="en-US" sz="2000" spc="-5" dirty="0">
                <a:latin typeface="Calibri"/>
                <a:cs typeface="Calibri"/>
              </a:rPr>
              <a:t>equivalence classes  in </a:t>
            </a:r>
            <a:r>
              <a:rPr lang="en-US" sz="2000" dirty="0">
                <a:latin typeface="Calibri"/>
                <a:cs typeface="Calibri"/>
              </a:rPr>
              <a:t>the same</a:t>
            </a:r>
            <a:r>
              <a:rPr lang="en-US" sz="2000" spc="-75" dirty="0">
                <a:latin typeface="Calibri"/>
                <a:cs typeface="Calibri"/>
              </a:rPr>
              <a:t> </a:t>
            </a:r>
            <a:r>
              <a:rPr lang="en-US" sz="2000" spc="-20" dirty="0">
                <a:latin typeface="Calibri"/>
                <a:cs typeface="Calibri"/>
              </a:rPr>
              <a:t>way</a:t>
            </a:r>
            <a:endParaRPr lang="en-US" sz="2000" spc="-20" dirty="0">
              <a:latin typeface="Calibri"/>
              <a:cs typeface="Calibri"/>
            </a:endParaRPr>
          </a:p>
          <a:p>
            <a:endParaRPr lang="en-US" sz="2000" dirty="0">
              <a:latin typeface="Calibri"/>
              <a:cs typeface="Calibri"/>
            </a:endParaRPr>
          </a:p>
          <a:p>
            <a:r>
              <a:rPr lang="en-US" sz="2000" spc="-30" dirty="0">
                <a:latin typeface="Calibri"/>
                <a:cs typeface="Calibri"/>
              </a:rPr>
              <a:t>Testing </a:t>
            </a:r>
            <a:r>
              <a:rPr lang="en-US" sz="2000" spc="-5" dirty="0">
                <a:latin typeface="Calibri"/>
                <a:cs typeface="Calibri"/>
              </a:rPr>
              <a:t>one input of </a:t>
            </a:r>
            <a:r>
              <a:rPr lang="en-US" sz="2000" dirty="0">
                <a:latin typeface="Calibri"/>
                <a:cs typeface="Calibri"/>
              </a:rPr>
              <a:t>a </a:t>
            </a:r>
            <a:r>
              <a:rPr lang="en-US" sz="2000" spc="-10" dirty="0">
                <a:latin typeface="Calibri"/>
                <a:cs typeface="Calibri"/>
              </a:rPr>
              <a:t>partition  </a:t>
            </a:r>
            <a:r>
              <a:rPr lang="en-US" sz="2000" spc="-5" dirty="0">
                <a:latin typeface="Calibri"/>
                <a:cs typeface="Calibri"/>
              </a:rPr>
              <a:t>should be </a:t>
            </a:r>
            <a:r>
              <a:rPr lang="en-US" sz="2000" dirty="0">
                <a:latin typeface="Calibri"/>
                <a:cs typeface="Calibri"/>
              </a:rPr>
              <a:t>as </a:t>
            </a:r>
            <a:r>
              <a:rPr lang="en-US" sz="2000" spc="-5" dirty="0">
                <a:latin typeface="Calibri"/>
                <a:cs typeface="Calibri"/>
              </a:rPr>
              <a:t>good </a:t>
            </a:r>
            <a:r>
              <a:rPr lang="en-US" sz="2000" dirty="0">
                <a:latin typeface="Calibri"/>
                <a:cs typeface="Calibri"/>
              </a:rPr>
              <a:t>as </a:t>
            </a:r>
            <a:r>
              <a:rPr lang="en-US" sz="2000" spc="-10" dirty="0">
                <a:latin typeface="Calibri"/>
                <a:cs typeface="Calibri"/>
              </a:rPr>
              <a:t>testing </a:t>
            </a:r>
            <a:r>
              <a:rPr lang="en-US" sz="2000" spc="-15" dirty="0">
                <a:latin typeface="Calibri"/>
                <a:cs typeface="Calibri"/>
              </a:rPr>
              <a:t>any  </a:t>
            </a:r>
            <a:r>
              <a:rPr lang="en-US" sz="2000" spc="-5" dirty="0">
                <a:latin typeface="Calibri"/>
                <a:cs typeface="Calibri"/>
              </a:rPr>
              <a:t>inputs of </a:t>
            </a:r>
            <a:r>
              <a:rPr lang="en-US" sz="2000" dirty="0">
                <a:latin typeface="Calibri"/>
                <a:cs typeface="Calibri"/>
              </a:rPr>
              <a:t>the</a:t>
            </a:r>
            <a:r>
              <a:rPr lang="en-US" sz="2000" spc="-50" dirty="0">
                <a:latin typeface="Calibri"/>
                <a:cs typeface="Calibri"/>
              </a:rPr>
              <a:t> </a:t>
            </a:r>
            <a:r>
              <a:rPr lang="en-US" sz="2000" spc="-5" dirty="0">
                <a:latin typeface="Calibri"/>
                <a:cs typeface="Calibri"/>
              </a:rPr>
              <a:t>partition</a:t>
            </a:r>
            <a:r>
              <a:rPr lang="en-US" sz="2000" spc="-5" dirty="0" smtClean="0">
                <a:latin typeface="Calibri"/>
                <a:cs typeface="Calibri"/>
              </a:rPr>
              <a:t>.</a:t>
            </a:r>
            <a:endParaRPr lang="en-US" sz="2000" dirty="0">
              <a:latin typeface="Calibri"/>
              <a:cs typeface="Calibri"/>
            </a:endParaRPr>
          </a:p>
        </p:txBody>
      </p:sp>
      <p:sp>
        <p:nvSpPr>
          <p:cNvPr id="3" name="Content Placeholder 2"/>
          <p:cNvSpPr>
            <a:spLocks noGrp="1"/>
          </p:cNvSpPr>
          <p:nvPr>
            <p:ph sz="half" idx="13"/>
          </p:nvPr>
        </p:nvSpPr>
        <p:spPr/>
        <p:txBody>
          <a:bodyPr/>
          <a:lstStyle/>
          <a:p>
            <a:r>
              <a:rPr lang="en-US" sz="2400" dirty="0">
                <a:solidFill>
                  <a:schemeClr val="bg2">
                    <a:lumMod val="25000"/>
                  </a:schemeClr>
                </a:solidFill>
                <a:latin typeface="Calibri"/>
                <a:cs typeface="Calibri"/>
              </a:rPr>
              <a:t>Which of the </a:t>
            </a:r>
            <a:r>
              <a:rPr lang="en-US" sz="2400" spc="-5" dirty="0">
                <a:solidFill>
                  <a:schemeClr val="bg2">
                    <a:lumMod val="25000"/>
                  </a:schemeClr>
                </a:solidFill>
                <a:latin typeface="Calibri"/>
                <a:cs typeface="Calibri"/>
              </a:rPr>
              <a:t>following </a:t>
            </a:r>
            <a:r>
              <a:rPr lang="en-US" sz="2400" dirty="0">
                <a:solidFill>
                  <a:schemeClr val="bg2">
                    <a:lumMod val="25000"/>
                  </a:schemeClr>
                </a:solidFill>
                <a:latin typeface="Calibri"/>
                <a:cs typeface="Calibri"/>
              </a:rPr>
              <a:t>are advantages of Equivalence</a:t>
            </a:r>
            <a:r>
              <a:rPr lang="en-US" sz="2400" spc="-65" dirty="0">
                <a:solidFill>
                  <a:schemeClr val="bg2">
                    <a:lumMod val="25000"/>
                  </a:schemeClr>
                </a:solidFill>
                <a:latin typeface="Calibri"/>
                <a:cs typeface="Calibri"/>
              </a:rPr>
              <a:t> </a:t>
            </a:r>
            <a:r>
              <a:rPr lang="en-US" sz="2400" dirty="0">
                <a:solidFill>
                  <a:schemeClr val="bg2">
                    <a:lumMod val="25000"/>
                  </a:schemeClr>
                </a:solidFill>
                <a:latin typeface="Calibri"/>
                <a:cs typeface="Calibri"/>
              </a:rPr>
              <a:t>Partitioning</a:t>
            </a:r>
            <a:r>
              <a:rPr lang="en-US" sz="2400" dirty="0" smtClean="0">
                <a:solidFill>
                  <a:schemeClr val="bg2">
                    <a:lumMod val="25000"/>
                  </a:schemeClr>
                </a:solidFill>
                <a:latin typeface="Calibri"/>
                <a:cs typeface="Calibri"/>
              </a:rPr>
              <a:t>?</a:t>
            </a:r>
            <a:endParaRPr lang="en-US" sz="2400" dirty="0">
              <a:solidFill>
                <a:schemeClr val="bg2">
                  <a:lumMod val="25000"/>
                </a:schemeClr>
              </a:solidFill>
              <a:latin typeface="Calibri"/>
              <a:cs typeface="Calibri"/>
            </a:endParaRPr>
          </a:p>
        </p:txBody>
      </p:sp>
      <p:sp>
        <p:nvSpPr>
          <p:cNvPr id="4" name="Title 3"/>
          <p:cNvSpPr>
            <a:spLocks noGrp="1"/>
          </p:cNvSpPr>
          <p:nvPr>
            <p:ph type="title"/>
          </p:nvPr>
        </p:nvSpPr>
        <p:spPr/>
        <p:txBody>
          <a:bodyPr/>
          <a:lstStyle/>
          <a:p>
            <a:r>
              <a:rPr lang="en-IN" dirty="0"/>
              <a:t>Test Design Technique</a:t>
            </a:r>
            <a:endParaRPr lang="en-IN"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Test Design Techniques</a:t>
            </a:r>
            <a:endParaRPr lang="en-IN" dirty="0"/>
          </a:p>
          <a:p>
            <a:endParaRPr lang="en-IN" dirty="0"/>
          </a:p>
          <a:p>
            <a:r>
              <a:rPr lang="en-IN" dirty="0" smtClean="0"/>
              <a:t>Specification Based Test Design Technique</a:t>
            </a:r>
            <a:endParaRPr lang="en-IN" dirty="0"/>
          </a:p>
          <a:p>
            <a:endParaRPr lang="en-IN" dirty="0"/>
          </a:p>
          <a:p>
            <a:r>
              <a:rPr lang="en-IN" dirty="0" smtClean="0"/>
              <a:t>Structural </a:t>
            </a:r>
            <a:r>
              <a:rPr lang="en-IN" dirty="0"/>
              <a:t>Based Test Design Technique</a:t>
            </a:r>
            <a:endParaRPr lang="en-IN" dirty="0"/>
          </a:p>
          <a:p>
            <a:endParaRPr lang="en-IN" dirty="0"/>
          </a:p>
          <a:p>
            <a:r>
              <a:rPr lang="en-IN" dirty="0" smtClean="0"/>
              <a:t>Experienced </a:t>
            </a:r>
            <a:r>
              <a:rPr lang="en-IN" dirty="0"/>
              <a:t>Based Test Design Technique</a:t>
            </a:r>
            <a:endParaRPr lang="en-IN" dirty="0"/>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p:txBody>
          <a:bodyPr/>
          <a:lstStyle/>
          <a:p>
            <a:r>
              <a:rPr lang="en-US" dirty="0" smtClean="0"/>
              <a:t>The Test Case Design Techniques for Black Box Testing  are</a:t>
            </a:r>
            <a:endParaRPr lang="en-US" dirty="0" smtClean="0"/>
          </a:p>
          <a:p>
            <a:pPr lvl="1"/>
            <a:r>
              <a:rPr lang="en-US" dirty="0" smtClean="0"/>
              <a:t>Equivalence Class Partitioning</a:t>
            </a:r>
            <a:endParaRPr lang="en-US" dirty="0" smtClean="0"/>
          </a:p>
          <a:p>
            <a:pPr lvl="1"/>
            <a:r>
              <a:rPr lang="en-US" dirty="0" smtClean="0"/>
              <a:t>Boundary Value Analysis</a:t>
            </a:r>
            <a:endParaRPr lang="en-US" dirty="0" smtClean="0"/>
          </a:p>
          <a:p>
            <a:pPr lvl="1"/>
            <a:r>
              <a:rPr lang="en-US" dirty="0" smtClean="0"/>
              <a:t>Decision Tables</a:t>
            </a:r>
            <a:endParaRPr lang="en-US" dirty="0" smtClean="0"/>
          </a:p>
          <a:p>
            <a:pPr lvl="1"/>
            <a:r>
              <a:rPr lang="en-US" dirty="0" smtClean="0"/>
              <a:t>State Transition Diagrams</a:t>
            </a:r>
            <a:endParaRPr lang="en-US" dirty="0" smtClean="0"/>
          </a:p>
          <a:p>
            <a:pPr lvl="1"/>
            <a:r>
              <a:rPr lang="en-US" dirty="0" smtClean="0"/>
              <a:t>Orthogonal Arrays</a:t>
            </a:r>
            <a:endParaRPr lang="en-US" dirty="0" smtClean="0"/>
          </a:p>
          <a:p>
            <a:pPr lvl="1"/>
            <a:r>
              <a:rPr lang="en-US" dirty="0" smtClean="0"/>
              <a:t>All Pairs</a:t>
            </a:r>
            <a:endParaRPr lang="en-US" dirty="0" smtClean="0"/>
          </a:p>
          <a:p>
            <a:pPr lvl="1"/>
            <a:endParaRPr lang="en-US" dirty="0" smtClean="0"/>
          </a:p>
          <a:p>
            <a:endParaRPr lang="en-US" dirty="0" smtClean="0"/>
          </a:p>
          <a:p>
            <a:endParaRPr lang="en-US" dirty="0" smtClean="0"/>
          </a:p>
          <a:p>
            <a:endParaRPr lang="en-US" dirty="0"/>
          </a:p>
        </p:txBody>
      </p:sp>
      <p:sp>
        <p:nvSpPr>
          <p:cNvPr id="45058" name="Rectangle 2"/>
          <p:cNvSpPr>
            <a:spLocks noGrp="1" noChangeArrowheads="1"/>
          </p:cNvSpPr>
          <p:nvPr>
            <p:ph type="title"/>
          </p:nvPr>
        </p:nvSpPr>
        <p:spPr/>
        <p:txBody>
          <a:bodyPr/>
          <a:lstStyle/>
          <a:p>
            <a:r>
              <a:rPr lang="en-US" dirty="0" smtClean="0"/>
              <a:t>Black Box Testing - Techniques</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sz="half" idx="1"/>
          </p:nvPr>
        </p:nvSpPr>
        <p:spPr/>
        <p:txBody>
          <a:bodyPr/>
          <a:lstStyle/>
          <a:p>
            <a:r>
              <a:rPr lang="en-US" dirty="0" smtClean="0"/>
              <a:t>Input values to a program are partitioned into equivalence classes</a:t>
            </a:r>
            <a:endParaRPr lang="en-US" dirty="0" smtClean="0"/>
          </a:p>
          <a:p>
            <a:r>
              <a:rPr lang="en-US" dirty="0" smtClean="0"/>
              <a:t>Partitioning is done such that the program behaves in a similar way to every input value belonging to an equivalence class.</a:t>
            </a:r>
            <a:endParaRPr lang="en-US" dirty="0" smtClean="0"/>
          </a:p>
          <a:p>
            <a:r>
              <a:rPr lang="en-US" dirty="0" smtClean="0"/>
              <a:t>Testing the code with just one representative value from each equivalence class is as good as testing using any other value from the equivalence class</a:t>
            </a:r>
            <a:endParaRPr lang="en-US" dirty="0" smtClean="0"/>
          </a:p>
          <a:p>
            <a:r>
              <a:rPr lang="en-US" dirty="0" smtClean="0"/>
              <a:t>The equivalence class is determined by examining and analyzing the input data range.</a:t>
            </a:r>
            <a:endParaRPr lang="en-US" dirty="0" smtClean="0"/>
          </a:p>
          <a:p>
            <a:pPr>
              <a:buNone/>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2"/>
            <a:endParaRPr lang="en-US" dirty="0" smtClean="0"/>
          </a:p>
          <a:p>
            <a:pPr lvl="2"/>
            <a:endParaRPr lang="en-US" dirty="0" smtClean="0"/>
          </a:p>
          <a:p>
            <a:pPr lvl="1"/>
            <a:endParaRPr lang="en-US" dirty="0" smtClean="0">
              <a:sym typeface="Wingdings" panose="05000000000000000000" pitchFamily="2" charset="2"/>
            </a:endParaRPr>
          </a:p>
          <a:p>
            <a:endParaRPr lang="en-US" dirty="0" smtClean="0"/>
          </a:p>
          <a:p>
            <a:endParaRPr lang="en-US" dirty="0"/>
          </a:p>
        </p:txBody>
      </p:sp>
      <p:sp>
        <p:nvSpPr>
          <p:cNvPr id="47107" name="Rectangle 2"/>
          <p:cNvSpPr>
            <a:spLocks noGrp="1" noChangeArrowheads="1"/>
          </p:cNvSpPr>
          <p:nvPr>
            <p:ph type="title"/>
          </p:nvPr>
        </p:nvSpPr>
        <p:spPr/>
        <p:txBody>
          <a:bodyPr/>
          <a:lstStyle/>
          <a:p>
            <a:r>
              <a:rPr lang="en-US" dirty="0" smtClean="0"/>
              <a:t>Techniques - Equivalence Class Partitioning</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sz="half" idx="1"/>
          </p:nvPr>
        </p:nvSpPr>
        <p:spPr>
          <a:xfrm>
            <a:off x="528354" y="1742500"/>
            <a:ext cx="5946821" cy="4351338"/>
          </a:xfrm>
        </p:spPr>
        <p:txBody>
          <a:bodyPr/>
          <a:lstStyle/>
          <a:p>
            <a:r>
              <a:rPr lang="en-US" sz="2200" dirty="0" smtClean="0"/>
              <a:t>Divide the input domain into classes of data for which test cases can be generated. </a:t>
            </a:r>
            <a:endParaRPr lang="en-US" sz="2200" dirty="0" smtClean="0"/>
          </a:p>
          <a:p>
            <a:r>
              <a:rPr lang="en-US" sz="2200" dirty="0" smtClean="0"/>
              <a:t>Attempting to uncover classes of errors.</a:t>
            </a:r>
            <a:endParaRPr lang="en-US" sz="2200" dirty="0" smtClean="0"/>
          </a:p>
          <a:p>
            <a:r>
              <a:rPr lang="en-US" sz="2200" dirty="0" smtClean="0"/>
              <a:t>Divides the input domain of a program into classes of data</a:t>
            </a:r>
            <a:endParaRPr lang="en-US" sz="2200" dirty="0" smtClean="0"/>
          </a:p>
          <a:p>
            <a:r>
              <a:rPr lang="en-US" sz="2200" dirty="0" smtClean="0"/>
              <a:t>Derives test cases based on these partitions</a:t>
            </a:r>
            <a:endParaRPr lang="en-US" sz="2200" dirty="0" smtClean="0"/>
          </a:p>
          <a:p>
            <a:r>
              <a:rPr lang="en-US" sz="2200" dirty="0" smtClean="0"/>
              <a:t>An equivalence class is a set of valid or invalid states of input</a:t>
            </a:r>
            <a:endParaRPr lang="en-US" sz="2200" dirty="0" smtClean="0"/>
          </a:p>
          <a:p>
            <a:r>
              <a:rPr lang="en-US" sz="2200" dirty="0" smtClean="0"/>
              <a:t>Test case design is based on equivalence classes for an input domain.</a:t>
            </a:r>
            <a:endParaRPr lang="en-US" sz="2200" dirty="0" smtClean="0"/>
          </a:p>
        </p:txBody>
      </p:sp>
      <p:sp>
        <p:nvSpPr>
          <p:cNvPr id="128002" name="Rectangle 2"/>
          <p:cNvSpPr>
            <a:spLocks noGrp="1" noChangeArrowheads="1"/>
          </p:cNvSpPr>
          <p:nvPr>
            <p:ph type="title"/>
          </p:nvPr>
        </p:nvSpPr>
        <p:spPr/>
        <p:txBody>
          <a:bodyPr/>
          <a:lstStyle/>
          <a:p>
            <a:r>
              <a:rPr lang="en-US" dirty="0" smtClean="0"/>
              <a:t>Equivalence Class Partitioning - Approach</a:t>
            </a:r>
            <a:endParaRPr lang="en-US" dirty="0" smtClean="0"/>
          </a:p>
        </p:txBody>
      </p:sp>
      <p:grpSp>
        <p:nvGrpSpPr>
          <p:cNvPr id="2" name="Group 26"/>
          <p:cNvGrpSpPr/>
          <p:nvPr/>
        </p:nvGrpSpPr>
        <p:grpSpPr bwMode="auto">
          <a:xfrm>
            <a:off x="8368294" y="993795"/>
            <a:ext cx="2743200" cy="3505200"/>
            <a:chOff x="5105400" y="1295400"/>
            <a:chExt cx="3657600" cy="4953000"/>
          </a:xfrm>
        </p:grpSpPr>
        <p:sp>
          <p:nvSpPr>
            <p:cNvPr id="128006" name="Oval 5"/>
            <p:cNvSpPr>
              <a:spLocks noChangeArrowheads="1"/>
            </p:cNvSpPr>
            <p:nvPr/>
          </p:nvSpPr>
          <p:spPr bwMode="auto">
            <a:xfrm>
              <a:off x="5105400" y="1295400"/>
              <a:ext cx="3657600" cy="2133600"/>
            </a:xfrm>
            <a:prstGeom prst="ellipse">
              <a:avLst/>
            </a:prstGeom>
            <a:solidFill>
              <a:srgbClr val="C0C0C0"/>
            </a:solidFill>
            <a:ln w="9525" algn="ctr">
              <a:solidFill>
                <a:schemeClr val="tx1"/>
              </a:solidFill>
              <a:round/>
            </a:ln>
          </p:spPr>
          <p:txBody>
            <a:bodyPr wrap="none" anchor="ctr"/>
            <a:lstStyle/>
            <a:p>
              <a:endParaRPr lang="en-US"/>
            </a:p>
          </p:txBody>
        </p:sp>
        <p:sp>
          <p:nvSpPr>
            <p:cNvPr id="128007" name="Oval 6"/>
            <p:cNvSpPr>
              <a:spLocks noChangeArrowheads="1"/>
            </p:cNvSpPr>
            <p:nvPr/>
          </p:nvSpPr>
          <p:spPr bwMode="auto">
            <a:xfrm>
              <a:off x="5486400" y="1828800"/>
              <a:ext cx="609600" cy="152400"/>
            </a:xfrm>
            <a:prstGeom prst="ellipse">
              <a:avLst/>
            </a:prstGeom>
            <a:solidFill>
              <a:schemeClr val="accent1"/>
            </a:solidFill>
            <a:ln w="9525" algn="ctr">
              <a:solidFill>
                <a:schemeClr val="tx1"/>
              </a:solidFill>
              <a:round/>
            </a:ln>
          </p:spPr>
          <p:txBody>
            <a:bodyPr wrap="none" anchor="ctr"/>
            <a:lstStyle/>
            <a:p>
              <a:endParaRPr lang="en-US"/>
            </a:p>
          </p:txBody>
        </p:sp>
        <p:sp>
          <p:nvSpPr>
            <p:cNvPr id="128008" name="Oval 7"/>
            <p:cNvSpPr>
              <a:spLocks noChangeArrowheads="1"/>
            </p:cNvSpPr>
            <p:nvPr/>
          </p:nvSpPr>
          <p:spPr bwMode="auto">
            <a:xfrm>
              <a:off x="5562600" y="1943100"/>
              <a:ext cx="609600" cy="152400"/>
            </a:xfrm>
            <a:prstGeom prst="ellipse">
              <a:avLst/>
            </a:prstGeom>
            <a:solidFill>
              <a:schemeClr val="accent1"/>
            </a:solidFill>
            <a:ln w="9525" algn="ctr">
              <a:solidFill>
                <a:schemeClr val="tx1"/>
              </a:solidFill>
              <a:round/>
            </a:ln>
          </p:spPr>
          <p:txBody>
            <a:bodyPr wrap="none" anchor="ctr"/>
            <a:lstStyle/>
            <a:p>
              <a:endParaRPr lang="en-US"/>
            </a:p>
          </p:txBody>
        </p:sp>
        <p:sp>
          <p:nvSpPr>
            <p:cNvPr id="128009" name="Oval 8"/>
            <p:cNvSpPr>
              <a:spLocks noChangeArrowheads="1"/>
            </p:cNvSpPr>
            <p:nvPr/>
          </p:nvSpPr>
          <p:spPr bwMode="auto">
            <a:xfrm>
              <a:off x="5638800" y="2057400"/>
              <a:ext cx="609600" cy="152400"/>
            </a:xfrm>
            <a:prstGeom prst="ellipse">
              <a:avLst/>
            </a:prstGeom>
            <a:solidFill>
              <a:schemeClr val="accent1"/>
            </a:solidFill>
            <a:ln w="9525" algn="ctr">
              <a:solidFill>
                <a:schemeClr val="tx1"/>
              </a:solidFill>
              <a:round/>
            </a:ln>
          </p:spPr>
          <p:txBody>
            <a:bodyPr wrap="none" anchor="ctr"/>
            <a:lstStyle/>
            <a:p>
              <a:endParaRPr lang="en-US"/>
            </a:p>
          </p:txBody>
        </p:sp>
        <p:sp>
          <p:nvSpPr>
            <p:cNvPr id="128010" name="Oval 9"/>
            <p:cNvSpPr>
              <a:spLocks noChangeArrowheads="1"/>
            </p:cNvSpPr>
            <p:nvPr/>
          </p:nvSpPr>
          <p:spPr bwMode="auto">
            <a:xfrm>
              <a:off x="6477000" y="1828800"/>
              <a:ext cx="609600" cy="152400"/>
            </a:xfrm>
            <a:prstGeom prst="ellipse">
              <a:avLst/>
            </a:prstGeom>
            <a:solidFill>
              <a:schemeClr val="accent1"/>
            </a:solidFill>
            <a:ln w="9525" algn="ctr">
              <a:solidFill>
                <a:schemeClr val="tx1"/>
              </a:solidFill>
              <a:round/>
            </a:ln>
          </p:spPr>
          <p:txBody>
            <a:bodyPr wrap="none" anchor="ctr"/>
            <a:lstStyle/>
            <a:p>
              <a:endParaRPr lang="en-US"/>
            </a:p>
          </p:txBody>
        </p:sp>
        <p:sp>
          <p:nvSpPr>
            <p:cNvPr id="128011" name="Oval 10"/>
            <p:cNvSpPr>
              <a:spLocks noChangeArrowheads="1"/>
            </p:cNvSpPr>
            <p:nvPr/>
          </p:nvSpPr>
          <p:spPr bwMode="auto">
            <a:xfrm>
              <a:off x="6553200" y="1943100"/>
              <a:ext cx="609600" cy="152400"/>
            </a:xfrm>
            <a:prstGeom prst="ellipse">
              <a:avLst/>
            </a:prstGeom>
            <a:solidFill>
              <a:schemeClr val="accent1"/>
            </a:solidFill>
            <a:ln w="9525" algn="ctr">
              <a:solidFill>
                <a:schemeClr val="tx1"/>
              </a:solidFill>
              <a:round/>
            </a:ln>
          </p:spPr>
          <p:txBody>
            <a:bodyPr wrap="none" anchor="ctr"/>
            <a:lstStyle/>
            <a:p>
              <a:endParaRPr lang="en-US"/>
            </a:p>
          </p:txBody>
        </p:sp>
        <p:sp>
          <p:nvSpPr>
            <p:cNvPr id="128012" name="Oval 12"/>
            <p:cNvSpPr>
              <a:spLocks noChangeArrowheads="1"/>
            </p:cNvSpPr>
            <p:nvPr/>
          </p:nvSpPr>
          <p:spPr bwMode="auto">
            <a:xfrm>
              <a:off x="6731000" y="2171700"/>
              <a:ext cx="609600" cy="152400"/>
            </a:xfrm>
            <a:prstGeom prst="ellipse">
              <a:avLst/>
            </a:prstGeom>
            <a:solidFill>
              <a:schemeClr val="accent1"/>
            </a:solidFill>
            <a:ln w="9525" algn="ctr">
              <a:solidFill>
                <a:schemeClr val="tx1"/>
              </a:solidFill>
              <a:round/>
            </a:ln>
          </p:spPr>
          <p:txBody>
            <a:bodyPr wrap="none" anchor="ctr"/>
            <a:lstStyle/>
            <a:p>
              <a:endParaRPr lang="en-US"/>
            </a:p>
          </p:txBody>
        </p:sp>
        <p:sp>
          <p:nvSpPr>
            <p:cNvPr id="128013" name="Oval 13"/>
            <p:cNvSpPr>
              <a:spLocks noChangeArrowheads="1"/>
            </p:cNvSpPr>
            <p:nvPr/>
          </p:nvSpPr>
          <p:spPr bwMode="auto">
            <a:xfrm>
              <a:off x="7620000" y="1828800"/>
              <a:ext cx="609600" cy="152400"/>
            </a:xfrm>
            <a:prstGeom prst="ellipse">
              <a:avLst/>
            </a:prstGeom>
            <a:solidFill>
              <a:schemeClr val="accent1"/>
            </a:solidFill>
            <a:ln w="9525" algn="ctr">
              <a:solidFill>
                <a:schemeClr val="tx1"/>
              </a:solidFill>
              <a:round/>
            </a:ln>
          </p:spPr>
          <p:txBody>
            <a:bodyPr wrap="none" anchor="ctr"/>
            <a:lstStyle/>
            <a:p>
              <a:endParaRPr lang="en-US"/>
            </a:p>
          </p:txBody>
        </p:sp>
        <p:sp>
          <p:nvSpPr>
            <p:cNvPr id="128014" name="Oval 14"/>
            <p:cNvSpPr>
              <a:spLocks noChangeArrowheads="1"/>
            </p:cNvSpPr>
            <p:nvPr/>
          </p:nvSpPr>
          <p:spPr bwMode="auto">
            <a:xfrm>
              <a:off x="7696200" y="1943100"/>
              <a:ext cx="609600" cy="152400"/>
            </a:xfrm>
            <a:prstGeom prst="ellipse">
              <a:avLst/>
            </a:prstGeom>
            <a:solidFill>
              <a:schemeClr val="accent1"/>
            </a:solidFill>
            <a:ln w="9525" algn="ctr">
              <a:solidFill>
                <a:schemeClr val="tx1"/>
              </a:solidFill>
              <a:round/>
            </a:ln>
          </p:spPr>
          <p:txBody>
            <a:bodyPr wrap="none" anchor="ctr"/>
            <a:lstStyle/>
            <a:p>
              <a:endParaRPr lang="en-US"/>
            </a:p>
          </p:txBody>
        </p:sp>
        <p:sp>
          <p:nvSpPr>
            <p:cNvPr id="128015" name="Oval 15"/>
            <p:cNvSpPr>
              <a:spLocks noChangeArrowheads="1"/>
            </p:cNvSpPr>
            <p:nvPr/>
          </p:nvSpPr>
          <p:spPr bwMode="auto">
            <a:xfrm>
              <a:off x="7772400" y="2057400"/>
              <a:ext cx="609600" cy="152400"/>
            </a:xfrm>
            <a:prstGeom prst="ellipse">
              <a:avLst/>
            </a:prstGeom>
            <a:solidFill>
              <a:schemeClr val="accent1"/>
            </a:solidFill>
            <a:ln w="9525" algn="ctr">
              <a:solidFill>
                <a:schemeClr val="tx1"/>
              </a:solidFill>
              <a:round/>
            </a:ln>
          </p:spPr>
          <p:txBody>
            <a:bodyPr wrap="none" anchor="ctr"/>
            <a:lstStyle/>
            <a:p>
              <a:endParaRPr lang="en-US"/>
            </a:p>
          </p:txBody>
        </p:sp>
        <p:sp>
          <p:nvSpPr>
            <p:cNvPr id="128016" name="Text Box 16"/>
            <p:cNvSpPr txBox="1">
              <a:spLocks noChangeArrowheads="1"/>
            </p:cNvSpPr>
            <p:nvPr/>
          </p:nvSpPr>
          <p:spPr bwMode="auto">
            <a:xfrm>
              <a:off x="5334000" y="2362200"/>
              <a:ext cx="990600" cy="710340"/>
            </a:xfrm>
            <a:prstGeom prst="rect">
              <a:avLst/>
            </a:prstGeom>
            <a:noFill/>
            <a:ln w="9525" algn="ctr">
              <a:noFill/>
              <a:miter lim="800000"/>
            </a:ln>
          </p:spPr>
          <p:txBody>
            <a:bodyPr anchorCtr="1">
              <a:spAutoFit/>
            </a:bodyPr>
            <a:lstStyle/>
            <a:p>
              <a:pPr algn="ctr">
                <a:spcBef>
                  <a:spcPct val="50000"/>
                </a:spcBef>
                <a:buFontTx/>
                <a:buNone/>
              </a:pPr>
              <a:r>
                <a:rPr lang="en-US" sz="2000" b="1" baseline="30000"/>
                <a:t>Invalid Inputs</a:t>
              </a:r>
              <a:endParaRPr lang="en-US" sz="2000" b="1" baseline="30000"/>
            </a:p>
          </p:txBody>
        </p:sp>
        <p:sp>
          <p:nvSpPr>
            <p:cNvPr id="128017" name="Text Box 17"/>
            <p:cNvSpPr txBox="1">
              <a:spLocks noChangeArrowheads="1"/>
            </p:cNvSpPr>
            <p:nvPr/>
          </p:nvSpPr>
          <p:spPr bwMode="auto">
            <a:xfrm>
              <a:off x="7543800" y="2362200"/>
              <a:ext cx="990600" cy="710340"/>
            </a:xfrm>
            <a:prstGeom prst="rect">
              <a:avLst/>
            </a:prstGeom>
            <a:noFill/>
            <a:ln w="9525" algn="ctr">
              <a:noFill/>
              <a:miter lim="800000"/>
            </a:ln>
          </p:spPr>
          <p:txBody>
            <a:bodyPr anchorCtr="1">
              <a:spAutoFit/>
            </a:bodyPr>
            <a:lstStyle/>
            <a:p>
              <a:pPr algn="ctr">
                <a:spcBef>
                  <a:spcPct val="50000"/>
                </a:spcBef>
                <a:buFontTx/>
                <a:buNone/>
              </a:pPr>
              <a:r>
                <a:rPr lang="en-US" sz="2000" b="1" baseline="30000"/>
                <a:t>Valid Inputs</a:t>
              </a:r>
              <a:endParaRPr lang="en-US" sz="2000" b="1" baseline="30000"/>
            </a:p>
          </p:txBody>
        </p:sp>
        <p:sp>
          <p:nvSpPr>
            <p:cNvPr id="128018" name="Text Box 18"/>
            <p:cNvSpPr txBox="1">
              <a:spLocks noChangeArrowheads="1"/>
            </p:cNvSpPr>
            <p:nvPr/>
          </p:nvSpPr>
          <p:spPr bwMode="auto">
            <a:xfrm>
              <a:off x="5257800" y="3695700"/>
              <a:ext cx="3429000" cy="739333"/>
            </a:xfrm>
            <a:prstGeom prst="rect">
              <a:avLst/>
            </a:prstGeom>
            <a:solidFill>
              <a:srgbClr val="C0C0C0"/>
            </a:solidFill>
            <a:ln w="9525" algn="ctr">
              <a:solidFill>
                <a:schemeClr val="tx1"/>
              </a:solidFill>
              <a:miter lim="800000"/>
            </a:ln>
          </p:spPr>
          <p:txBody>
            <a:bodyPr tIns="228600" anchorCtr="1">
              <a:spAutoFit/>
            </a:bodyPr>
            <a:lstStyle/>
            <a:p>
              <a:pPr algn="ctr">
                <a:spcBef>
                  <a:spcPct val="50000"/>
                </a:spcBef>
                <a:buFontTx/>
                <a:buNone/>
              </a:pPr>
              <a:r>
                <a:rPr lang="en-US" sz="2400" b="1" baseline="30000"/>
                <a:t>SYSTEM`</a:t>
              </a:r>
              <a:endParaRPr lang="en-US" sz="2400" b="1" baseline="30000"/>
            </a:p>
          </p:txBody>
        </p:sp>
        <p:sp>
          <p:nvSpPr>
            <p:cNvPr id="128019" name="Oval 19"/>
            <p:cNvSpPr>
              <a:spLocks noChangeArrowheads="1"/>
            </p:cNvSpPr>
            <p:nvPr/>
          </p:nvSpPr>
          <p:spPr bwMode="auto">
            <a:xfrm>
              <a:off x="5334000" y="4572000"/>
              <a:ext cx="3276600" cy="1676400"/>
            </a:xfrm>
            <a:prstGeom prst="ellipse">
              <a:avLst/>
            </a:prstGeom>
            <a:solidFill>
              <a:srgbClr val="C0C0C0"/>
            </a:solidFill>
            <a:ln w="9525" algn="ctr">
              <a:solidFill>
                <a:schemeClr val="tx1"/>
              </a:solidFill>
              <a:round/>
            </a:ln>
          </p:spPr>
          <p:txBody>
            <a:bodyPr wrap="none" anchor="ctr"/>
            <a:lstStyle/>
            <a:p>
              <a:endParaRPr lang="en-US"/>
            </a:p>
          </p:txBody>
        </p:sp>
        <p:sp>
          <p:nvSpPr>
            <p:cNvPr id="128020" name="Oval 20"/>
            <p:cNvSpPr>
              <a:spLocks noChangeArrowheads="1"/>
            </p:cNvSpPr>
            <p:nvPr/>
          </p:nvSpPr>
          <p:spPr bwMode="auto">
            <a:xfrm>
              <a:off x="5791200" y="5143500"/>
              <a:ext cx="609600" cy="152400"/>
            </a:xfrm>
            <a:prstGeom prst="ellipse">
              <a:avLst/>
            </a:prstGeom>
            <a:solidFill>
              <a:schemeClr val="accent1"/>
            </a:solidFill>
            <a:ln w="9525" algn="ctr">
              <a:solidFill>
                <a:schemeClr val="tx1"/>
              </a:solidFill>
              <a:round/>
            </a:ln>
          </p:spPr>
          <p:txBody>
            <a:bodyPr wrap="none" anchor="ctr"/>
            <a:lstStyle/>
            <a:p>
              <a:endParaRPr lang="en-US"/>
            </a:p>
          </p:txBody>
        </p:sp>
        <p:sp>
          <p:nvSpPr>
            <p:cNvPr id="128021" name="Oval 21"/>
            <p:cNvSpPr>
              <a:spLocks noChangeArrowheads="1"/>
            </p:cNvSpPr>
            <p:nvPr/>
          </p:nvSpPr>
          <p:spPr bwMode="auto">
            <a:xfrm>
              <a:off x="5867400" y="5257800"/>
              <a:ext cx="609600" cy="152400"/>
            </a:xfrm>
            <a:prstGeom prst="ellipse">
              <a:avLst/>
            </a:prstGeom>
            <a:solidFill>
              <a:schemeClr val="accent1"/>
            </a:solidFill>
            <a:ln w="9525" algn="ctr">
              <a:solidFill>
                <a:schemeClr val="tx1"/>
              </a:solidFill>
              <a:round/>
            </a:ln>
          </p:spPr>
          <p:txBody>
            <a:bodyPr wrap="none" anchor="ctr"/>
            <a:lstStyle/>
            <a:p>
              <a:endParaRPr lang="en-US"/>
            </a:p>
          </p:txBody>
        </p:sp>
        <p:sp>
          <p:nvSpPr>
            <p:cNvPr id="128022" name="Oval 22"/>
            <p:cNvSpPr>
              <a:spLocks noChangeArrowheads="1"/>
            </p:cNvSpPr>
            <p:nvPr/>
          </p:nvSpPr>
          <p:spPr bwMode="auto">
            <a:xfrm>
              <a:off x="7162800" y="5054600"/>
              <a:ext cx="609600" cy="152400"/>
            </a:xfrm>
            <a:prstGeom prst="ellipse">
              <a:avLst/>
            </a:prstGeom>
            <a:solidFill>
              <a:schemeClr val="accent1"/>
            </a:solidFill>
            <a:ln w="9525" algn="ctr">
              <a:solidFill>
                <a:schemeClr val="tx1"/>
              </a:solidFill>
              <a:round/>
            </a:ln>
          </p:spPr>
          <p:txBody>
            <a:bodyPr wrap="none" anchor="ctr"/>
            <a:lstStyle/>
            <a:p>
              <a:endParaRPr lang="en-US"/>
            </a:p>
          </p:txBody>
        </p:sp>
        <p:sp>
          <p:nvSpPr>
            <p:cNvPr id="128023" name="Oval 23"/>
            <p:cNvSpPr>
              <a:spLocks noChangeArrowheads="1"/>
            </p:cNvSpPr>
            <p:nvPr/>
          </p:nvSpPr>
          <p:spPr bwMode="auto">
            <a:xfrm>
              <a:off x="7239000" y="5168900"/>
              <a:ext cx="609600" cy="152400"/>
            </a:xfrm>
            <a:prstGeom prst="ellipse">
              <a:avLst/>
            </a:prstGeom>
            <a:solidFill>
              <a:schemeClr val="accent1"/>
            </a:solidFill>
            <a:ln w="9525" algn="ctr">
              <a:solidFill>
                <a:schemeClr val="tx1"/>
              </a:solidFill>
              <a:round/>
            </a:ln>
          </p:spPr>
          <p:txBody>
            <a:bodyPr wrap="none" anchor="ctr"/>
            <a:lstStyle/>
            <a:p>
              <a:endParaRPr lang="en-US"/>
            </a:p>
          </p:txBody>
        </p:sp>
        <p:sp>
          <p:nvSpPr>
            <p:cNvPr id="128024" name="Oval 24"/>
            <p:cNvSpPr>
              <a:spLocks noChangeArrowheads="1"/>
            </p:cNvSpPr>
            <p:nvPr/>
          </p:nvSpPr>
          <p:spPr bwMode="auto">
            <a:xfrm>
              <a:off x="7315200" y="5257800"/>
              <a:ext cx="609600" cy="152400"/>
            </a:xfrm>
            <a:prstGeom prst="ellipse">
              <a:avLst/>
            </a:prstGeom>
            <a:solidFill>
              <a:schemeClr val="accent1"/>
            </a:solidFill>
            <a:ln w="9525" algn="ctr">
              <a:solidFill>
                <a:schemeClr val="tx1"/>
              </a:solidFill>
              <a:round/>
            </a:ln>
          </p:spPr>
          <p:txBody>
            <a:bodyPr wrap="none" anchor="ctr"/>
            <a:lstStyle/>
            <a:p>
              <a:endParaRPr lang="en-US"/>
            </a:p>
          </p:txBody>
        </p:sp>
        <p:sp>
          <p:nvSpPr>
            <p:cNvPr id="128025" name="Text Box 25"/>
            <p:cNvSpPr txBox="1">
              <a:spLocks noChangeArrowheads="1"/>
            </p:cNvSpPr>
            <p:nvPr/>
          </p:nvSpPr>
          <p:spPr bwMode="auto">
            <a:xfrm>
              <a:off x="6324600" y="5638800"/>
              <a:ext cx="1219200" cy="478392"/>
            </a:xfrm>
            <a:prstGeom prst="rect">
              <a:avLst/>
            </a:prstGeom>
            <a:noFill/>
            <a:ln w="9525" algn="ctr">
              <a:noFill/>
              <a:miter lim="800000"/>
            </a:ln>
          </p:spPr>
          <p:txBody>
            <a:bodyPr anchorCtr="1">
              <a:spAutoFit/>
            </a:bodyPr>
            <a:lstStyle/>
            <a:p>
              <a:pPr algn="ctr">
                <a:spcBef>
                  <a:spcPct val="50000"/>
                </a:spcBef>
                <a:buFontTx/>
                <a:buNone/>
              </a:pPr>
              <a:r>
                <a:rPr lang="en-US" sz="2400" b="1" baseline="30000"/>
                <a:t>Output</a:t>
              </a:r>
              <a:endParaRPr lang="en-US" sz="2400" b="1" baseline="30000"/>
            </a:p>
          </p:txBody>
        </p:sp>
        <p:sp>
          <p:nvSpPr>
            <p:cNvPr id="128026" name="Line 26"/>
            <p:cNvSpPr>
              <a:spLocks noChangeShapeType="1"/>
            </p:cNvSpPr>
            <p:nvPr/>
          </p:nvSpPr>
          <p:spPr bwMode="auto">
            <a:xfrm>
              <a:off x="6934200" y="3429000"/>
              <a:ext cx="0" cy="228600"/>
            </a:xfrm>
            <a:prstGeom prst="line">
              <a:avLst/>
            </a:prstGeom>
            <a:noFill/>
            <a:ln w="9525">
              <a:solidFill>
                <a:schemeClr val="tx1"/>
              </a:solidFill>
              <a:round/>
              <a:tailEnd type="triangle" w="med" len="med"/>
            </a:ln>
          </p:spPr>
          <p:txBody>
            <a:bodyPr wrap="none" anchor="ctr" anchorCtr="1"/>
            <a:lstStyle/>
            <a:p>
              <a:endParaRPr lang="en-US"/>
            </a:p>
          </p:txBody>
        </p:sp>
        <p:sp>
          <p:nvSpPr>
            <p:cNvPr id="128027" name="Line 27"/>
            <p:cNvSpPr>
              <a:spLocks noChangeShapeType="1"/>
            </p:cNvSpPr>
            <p:nvPr/>
          </p:nvSpPr>
          <p:spPr bwMode="auto">
            <a:xfrm>
              <a:off x="6934200" y="4191000"/>
              <a:ext cx="0" cy="381000"/>
            </a:xfrm>
            <a:prstGeom prst="line">
              <a:avLst/>
            </a:prstGeom>
            <a:noFill/>
            <a:ln w="9525">
              <a:solidFill>
                <a:schemeClr val="tx1"/>
              </a:solidFill>
              <a:round/>
              <a:tailEnd type="triangle" w="med" len="med"/>
            </a:ln>
          </p:spPr>
          <p:txBody>
            <a:bodyPr wrap="none" anchor="ctr" anchorCtr="1"/>
            <a:lstStyle/>
            <a:p>
              <a:endParaRPr lang="en-US"/>
            </a:p>
          </p:txBody>
        </p:sp>
      </p:grpSp>
      <p:grpSp>
        <p:nvGrpSpPr>
          <p:cNvPr id="3" name="Group 27"/>
          <p:cNvGrpSpPr/>
          <p:nvPr/>
        </p:nvGrpSpPr>
        <p:grpSpPr>
          <a:xfrm>
            <a:off x="6348994" y="4799220"/>
            <a:ext cx="5867400" cy="1600200"/>
            <a:chOff x="1143000" y="1676400"/>
            <a:chExt cx="7086600" cy="1600200"/>
          </a:xfrm>
        </p:grpSpPr>
        <p:sp>
          <p:nvSpPr>
            <p:cNvPr id="29" name="AutoShape 4"/>
            <p:cNvSpPr>
              <a:spLocks noChangeArrowheads="1"/>
            </p:cNvSpPr>
            <p:nvPr/>
          </p:nvSpPr>
          <p:spPr bwMode="auto">
            <a:xfrm>
              <a:off x="1295400" y="1981200"/>
              <a:ext cx="1295400" cy="457200"/>
            </a:xfrm>
            <a:prstGeom prst="leftRightArrow">
              <a:avLst>
                <a:gd name="adj1" fmla="val 50000"/>
                <a:gd name="adj2" fmla="val 56667"/>
              </a:avLst>
            </a:prstGeom>
            <a:solidFill>
              <a:srgbClr val="000066"/>
            </a:solidFill>
            <a:ln w="9525" algn="ctr">
              <a:solidFill>
                <a:schemeClr val="tx1"/>
              </a:solidFill>
              <a:miter lim="800000"/>
            </a:ln>
          </p:spPr>
          <p:txBody>
            <a:bodyPr wrap="none" anchor="ctr"/>
            <a:lstStyle/>
            <a:p>
              <a:endParaRPr lang="en-US"/>
            </a:p>
          </p:txBody>
        </p:sp>
        <p:sp>
          <p:nvSpPr>
            <p:cNvPr id="30" name="AutoShape 5"/>
            <p:cNvSpPr>
              <a:spLocks noChangeArrowheads="1"/>
            </p:cNvSpPr>
            <p:nvPr/>
          </p:nvSpPr>
          <p:spPr bwMode="auto">
            <a:xfrm>
              <a:off x="3276600" y="1981200"/>
              <a:ext cx="2362200" cy="457200"/>
            </a:xfrm>
            <a:prstGeom prst="leftRightArrow">
              <a:avLst>
                <a:gd name="adj1" fmla="val 50000"/>
                <a:gd name="adj2" fmla="val 103333"/>
              </a:avLst>
            </a:prstGeom>
            <a:solidFill>
              <a:srgbClr val="000066"/>
            </a:solidFill>
            <a:ln w="9525" algn="ctr">
              <a:solidFill>
                <a:schemeClr val="tx1"/>
              </a:solidFill>
              <a:miter lim="800000"/>
            </a:ln>
          </p:spPr>
          <p:txBody>
            <a:bodyPr wrap="none" anchor="ctr"/>
            <a:lstStyle/>
            <a:p>
              <a:endParaRPr lang="en-US"/>
            </a:p>
          </p:txBody>
        </p:sp>
        <p:sp>
          <p:nvSpPr>
            <p:cNvPr id="31" name="AutoShape 6"/>
            <p:cNvSpPr>
              <a:spLocks noChangeArrowheads="1"/>
            </p:cNvSpPr>
            <p:nvPr/>
          </p:nvSpPr>
          <p:spPr bwMode="auto">
            <a:xfrm>
              <a:off x="6477000" y="1981200"/>
              <a:ext cx="1295400" cy="457200"/>
            </a:xfrm>
            <a:prstGeom prst="leftRightArrow">
              <a:avLst>
                <a:gd name="adj1" fmla="val 50000"/>
                <a:gd name="adj2" fmla="val 56667"/>
              </a:avLst>
            </a:prstGeom>
            <a:solidFill>
              <a:srgbClr val="000066"/>
            </a:solidFill>
            <a:ln w="9525" algn="ctr">
              <a:solidFill>
                <a:schemeClr val="tx1"/>
              </a:solidFill>
              <a:miter lim="800000"/>
            </a:ln>
          </p:spPr>
          <p:txBody>
            <a:bodyPr wrap="none" anchor="ctr"/>
            <a:lstStyle/>
            <a:p>
              <a:endParaRPr lang="en-US"/>
            </a:p>
          </p:txBody>
        </p:sp>
        <p:sp>
          <p:nvSpPr>
            <p:cNvPr id="32" name="Text Box 7"/>
            <p:cNvSpPr txBox="1">
              <a:spLocks noChangeArrowheads="1"/>
            </p:cNvSpPr>
            <p:nvPr/>
          </p:nvSpPr>
          <p:spPr bwMode="auto">
            <a:xfrm>
              <a:off x="1295400" y="1676400"/>
              <a:ext cx="1257300" cy="381000"/>
            </a:xfrm>
            <a:prstGeom prst="rect">
              <a:avLst/>
            </a:prstGeom>
            <a:noFill/>
            <a:ln w="9525" algn="ctr">
              <a:noFill/>
              <a:miter lim="800000"/>
            </a:ln>
          </p:spPr>
          <p:txBody>
            <a:bodyPr anchorCtr="1">
              <a:spAutoFit/>
            </a:bodyPr>
            <a:lstStyle/>
            <a:p>
              <a:pPr algn="ctr">
                <a:spcBef>
                  <a:spcPct val="50000"/>
                </a:spcBef>
                <a:buFontTx/>
                <a:buNone/>
              </a:pPr>
              <a:r>
                <a:rPr lang="en-US" sz="2800" b="1" baseline="30000"/>
                <a:t>Invalid</a:t>
              </a:r>
              <a:endParaRPr lang="en-US" sz="2800" b="1" baseline="30000"/>
            </a:p>
          </p:txBody>
        </p:sp>
        <p:sp>
          <p:nvSpPr>
            <p:cNvPr id="33" name="Text Box 8"/>
            <p:cNvSpPr txBox="1">
              <a:spLocks noChangeArrowheads="1"/>
            </p:cNvSpPr>
            <p:nvPr/>
          </p:nvSpPr>
          <p:spPr bwMode="auto">
            <a:xfrm>
              <a:off x="3429000" y="1676400"/>
              <a:ext cx="2057400" cy="381000"/>
            </a:xfrm>
            <a:prstGeom prst="rect">
              <a:avLst/>
            </a:prstGeom>
            <a:noFill/>
            <a:ln w="9525" algn="ctr">
              <a:noFill/>
              <a:miter lim="800000"/>
            </a:ln>
          </p:spPr>
          <p:txBody>
            <a:bodyPr anchorCtr="1">
              <a:spAutoFit/>
            </a:bodyPr>
            <a:lstStyle/>
            <a:p>
              <a:pPr algn="ctr">
                <a:spcBef>
                  <a:spcPct val="50000"/>
                </a:spcBef>
                <a:buFontTx/>
                <a:buNone/>
              </a:pPr>
              <a:r>
                <a:rPr lang="en-US" sz="2800" b="1" baseline="30000" dirty="0"/>
                <a:t>Valid Range</a:t>
              </a:r>
              <a:endParaRPr lang="en-US" sz="2800" b="1" baseline="30000" dirty="0"/>
            </a:p>
          </p:txBody>
        </p:sp>
        <p:sp>
          <p:nvSpPr>
            <p:cNvPr id="34" name="Text Box 9"/>
            <p:cNvSpPr txBox="1">
              <a:spLocks noChangeArrowheads="1"/>
            </p:cNvSpPr>
            <p:nvPr/>
          </p:nvSpPr>
          <p:spPr bwMode="auto">
            <a:xfrm>
              <a:off x="6477000" y="1676400"/>
              <a:ext cx="1295400" cy="381000"/>
            </a:xfrm>
            <a:prstGeom prst="rect">
              <a:avLst/>
            </a:prstGeom>
            <a:noFill/>
            <a:ln w="9525" algn="ctr">
              <a:noFill/>
              <a:miter lim="800000"/>
            </a:ln>
          </p:spPr>
          <p:txBody>
            <a:bodyPr anchorCtr="1">
              <a:spAutoFit/>
            </a:bodyPr>
            <a:lstStyle/>
            <a:p>
              <a:pPr algn="ctr">
                <a:spcBef>
                  <a:spcPct val="50000"/>
                </a:spcBef>
                <a:buFontTx/>
                <a:buNone/>
              </a:pPr>
              <a:r>
                <a:rPr lang="en-US" sz="2800" b="1" baseline="30000"/>
                <a:t>Invalid</a:t>
              </a:r>
              <a:endParaRPr lang="en-US" sz="2800" b="1" baseline="30000"/>
            </a:p>
          </p:txBody>
        </p:sp>
        <p:sp>
          <p:nvSpPr>
            <p:cNvPr id="35" name="Rectangle 10"/>
            <p:cNvSpPr>
              <a:spLocks noChangeArrowheads="1"/>
            </p:cNvSpPr>
            <p:nvPr/>
          </p:nvSpPr>
          <p:spPr bwMode="auto">
            <a:xfrm>
              <a:off x="1143000" y="2895600"/>
              <a:ext cx="1676400" cy="381000"/>
            </a:xfrm>
            <a:prstGeom prst="rect">
              <a:avLst/>
            </a:prstGeom>
            <a:solidFill>
              <a:schemeClr val="accent1"/>
            </a:solidFill>
            <a:ln w="9525" algn="ctr">
              <a:solidFill>
                <a:schemeClr val="tx1"/>
              </a:solidFill>
              <a:miter lim="800000"/>
            </a:ln>
          </p:spPr>
          <p:txBody>
            <a:bodyPr wrap="none" tIns="137160" anchor="ctr"/>
            <a:lstStyle/>
            <a:p>
              <a:pPr algn="ctr">
                <a:spcBef>
                  <a:spcPct val="0"/>
                </a:spcBef>
                <a:buFontTx/>
                <a:buNone/>
              </a:pPr>
              <a:r>
                <a:rPr lang="en-US" sz="2400" b="1" baseline="30000" dirty="0"/>
                <a:t>Less than 6</a:t>
              </a:r>
              <a:endParaRPr lang="en-US" sz="2400" b="1" baseline="30000" dirty="0"/>
            </a:p>
          </p:txBody>
        </p:sp>
        <p:sp>
          <p:nvSpPr>
            <p:cNvPr id="36" name="Rectangle 11"/>
            <p:cNvSpPr>
              <a:spLocks noChangeArrowheads="1"/>
            </p:cNvSpPr>
            <p:nvPr/>
          </p:nvSpPr>
          <p:spPr bwMode="auto">
            <a:xfrm>
              <a:off x="2819400" y="2895600"/>
              <a:ext cx="3352800" cy="381000"/>
            </a:xfrm>
            <a:prstGeom prst="rect">
              <a:avLst/>
            </a:prstGeom>
            <a:solidFill>
              <a:schemeClr val="accent1"/>
            </a:solidFill>
            <a:ln w="9525" algn="ctr">
              <a:solidFill>
                <a:schemeClr val="tx1"/>
              </a:solidFill>
              <a:miter lim="800000"/>
            </a:ln>
          </p:spPr>
          <p:txBody>
            <a:bodyPr wrap="none" tIns="137160" anchor="ctr"/>
            <a:lstStyle/>
            <a:p>
              <a:pPr algn="ctr">
                <a:spcBef>
                  <a:spcPct val="0"/>
                </a:spcBef>
                <a:buFontTx/>
                <a:buNone/>
              </a:pPr>
              <a:r>
                <a:rPr lang="en-US" sz="2400" b="1" baseline="30000" dirty="0"/>
                <a:t>Between 6 and 15</a:t>
              </a:r>
              <a:endParaRPr lang="en-US" sz="2400" b="1" dirty="0"/>
            </a:p>
          </p:txBody>
        </p:sp>
        <p:sp>
          <p:nvSpPr>
            <p:cNvPr id="37" name="Rectangle 12"/>
            <p:cNvSpPr>
              <a:spLocks noChangeArrowheads="1"/>
            </p:cNvSpPr>
            <p:nvPr/>
          </p:nvSpPr>
          <p:spPr bwMode="auto">
            <a:xfrm>
              <a:off x="6172200" y="2895600"/>
              <a:ext cx="2057400" cy="381000"/>
            </a:xfrm>
            <a:prstGeom prst="rect">
              <a:avLst/>
            </a:prstGeom>
            <a:solidFill>
              <a:schemeClr val="accent1"/>
            </a:solidFill>
            <a:ln w="9525" algn="ctr">
              <a:solidFill>
                <a:schemeClr val="tx1"/>
              </a:solidFill>
              <a:miter lim="800000"/>
            </a:ln>
          </p:spPr>
          <p:txBody>
            <a:bodyPr wrap="none" tIns="137160" anchor="ctr"/>
            <a:lstStyle/>
            <a:p>
              <a:pPr algn="ctr">
                <a:spcBef>
                  <a:spcPct val="0"/>
                </a:spcBef>
                <a:buFontTx/>
                <a:buNone/>
              </a:pPr>
              <a:r>
                <a:rPr lang="en-US" sz="2400" b="1" baseline="30000" dirty="0"/>
                <a:t>More than 15</a:t>
              </a:r>
              <a:endParaRPr lang="en-US" sz="2400" b="1" dirty="0"/>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p:txBody>
          <a:bodyPr>
            <a:normAutofit fontScale="62500" lnSpcReduction="20000"/>
          </a:bodyPr>
          <a:lstStyle/>
          <a:p>
            <a:r>
              <a:rPr lang="en-US" dirty="0" smtClean="0"/>
              <a:t>If an input condition specifies a continuous range of values,  there is one valid class and two invalid classes</a:t>
            </a:r>
            <a:endParaRPr lang="en-US" dirty="0" smtClean="0"/>
          </a:p>
          <a:p>
            <a:pPr lvl="1"/>
            <a:r>
              <a:rPr lang="en-US" dirty="0" smtClean="0"/>
              <a:t>Example: The input variable is a mortgage applicant’s income.</a:t>
            </a:r>
            <a:endParaRPr lang="en-US" dirty="0" smtClean="0"/>
          </a:p>
          <a:p>
            <a:pPr lvl="1"/>
            <a:r>
              <a:rPr lang="en-US" dirty="0" smtClean="0"/>
              <a:t>The valid range is $1000/mo. to $75,000/mo.</a:t>
            </a:r>
            <a:endParaRPr lang="en-US" dirty="0" smtClean="0"/>
          </a:p>
          <a:p>
            <a:pPr lvl="1"/>
            <a:r>
              <a:rPr lang="en-US" dirty="0" smtClean="0"/>
              <a:t>Valid class: {1000 &lt; = income &lt; = 75,000}</a:t>
            </a:r>
            <a:endParaRPr lang="en-US" dirty="0" smtClean="0"/>
          </a:p>
          <a:p>
            <a:pPr lvl="1"/>
            <a:r>
              <a:rPr lang="en-US" dirty="0" smtClean="0"/>
              <a:t>Invalid classes: {income &lt; 1000}, {income &gt; 75,000}</a:t>
            </a:r>
            <a:endParaRPr lang="en-US" dirty="0" smtClean="0"/>
          </a:p>
          <a:p>
            <a:pPr lvl="1"/>
            <a:endParaRPr lang="en-US" dirty="0" smtClean="0"/>
          </a:p>
          <a:p>
            <a:r>
              <a:rPr lang="en-US" dirty="0" smtClean="0"/>
              <a:t>If an input condition specifies a discrete range of permissible values there is one valid class and two invalid classes</a:t>
            </a:r>
            <a:endParaRPr lang="en-US" dirty="0" smtClean="0"/>
          </a:p>
          <a:p>
            <a:pPr lvl="1"/>
            <a:r>
              <a:rPr lang="en-US" dirty="0" smtClean="0"/>
              <a:t>Example : The input  variable is the total number of houses being purchased, from 1 to 5.</a:t>
            </a:r>
            <a:endParaRPr lang="en-US" dirty="0" smtClean="0"/>
          </a:p>
          <a:p>
            <a:pPr lvl="1"/>
            <a:r>
              <a:rPr lang="en-US" dirty="0" smtClean="0"/>
              <a:t>Valid class: {1 &lt; = #_Houses &lt; = 5}</a:t>
            </a:r>
            <a:endParaRPr lang="en-US" dirty="0" smtClean="0"/>
          </a:p>
          <a:p>
            <a:pPr lvl="1"/>
            <a:r>
              <a:rPr lang="en-US" dirty="0" smtClean="0"/>
              <a:t>Invalid classes: {#_Houses &lt; 1}, {#_Houses &gt; 5}</a:t>
            </a:r>
            <a:endParaRPr lang="en-US" dirty="0" smtClean="0"/>
          </a:p>
          <a:p>
            <a:pPr lvl="1">
              <a:buNone/>
            </a:pPr>
            <a:endParaRPr lang="en-US" dirty="0" smtClean="0"/>
          </a:p>
          <a:p>
            <a:r>
              <a:rPr lang="en-US" dirty="0" smtClean="0"/>
              <a:t>If an input condition specifies a set of values, there is one valid and one invalid equivalence class</a:t>
            </a:r>
            <a:endParaRPr lang="en-US" dirty="0" smtClean="0"/>
          </a:p>
          <a:p>
            <a:pPr lvl="1"/>
            <a:r>
              <a:rPr lang="en-US" dirty="0" smtClean="0"/>
              <a:t>Example:	Types of housing are Condo, Townhouse, and Single Family</a:t>
            </a:r>
            <a:endParaRPr lang="en-US" dirty="0" smtClean="0"/>
          </a:p>
          <a:p>
            <a:pPr lvl="1"/>
            <a:r>
              <a:rPr lang="en-US" dirty="0" smtClean="0"/>
              <a:t>Valid class:	{Condo, Townhouse, Single Family}</a:t>
            </a:r>
            <a:endParaRPr lang="en-US" dirty="0" smtClean="0"/>
          </a:p>
          <a:p>
            <a:pPr lvl="1"/>
            <a:r>
              <a:rPr lang="en-US" dirty="0" smtClean="0"/>
              <a:t>Invalid classes:	{...anything else...}</a:t>
            </a:r>
            <a:endParaRPr lang="en-US" dirty="0" smtClean="0"/>
          </a:p>
          <a:p>
            <a:pPr lvl="1"/>
            <a:endParaRPr lang="en-US" dirty="0" smtClean="0"/>
          </a:p>
          <a:p>
            <a:r>
              <a:rPr lang="en-US" dirty="0" smtClean="0"/>
              <a:t>If a “must be” condition is required, there is one valid equivalence class and one invalid class</a:t>
            </a:r>
            <a:endParaRPr lang="en-US" dirty="0" smtClean="0"/>
          </a:p>
          <a:p>
            <a:pPr lvl="1"/>
            <a:r>
              <a:rPr lang="en-US" dirty="0" smtClean="0"/>
              <a:t>Example:	The mortgage applicant must be a person.</a:t>
            </a:r>
            <a:endParaRPr lang="en-US" dirty="0" smtClean="0"/>
          </a:p>
          <a:p>
            <a:pPr lvl="1"/>
            <a:r>
              <a:rPr lang="en-US" dirty="0" smtClean="0"/>
              <a:t>Valid class:	{person}</a:t>
            </a:r>
            <a:endParaRPr lang="en-US" dirty="0" smtClean="0"/>
          </a:p>
          <a:p>
            <a:pPr lvl="1"/>
            <a:r>
              <a:rPr lang="en-US" dirty="0" smtClean="0"/>
              <a:t>Invalid classes:	{corporation, ...anything else...}</a:t>
            </a:r>
            <a:endParaRPr lang="en-US" dirty="0" smtClean="0"/>
          </a:p>
          <a:p>
            <a:pPr lvl="1"/>
            <a:endParaRPr lang="en-US" dirty="0" smtClean="0"/>
          </a:p>
          <a:p>
            <a:endParaRPr lang="en-US" dirty="0"/>
          </a:p>
        </p:txBody>
      </p:sp>
      <p:sp>
        <p:nvSpPr>
          <p:cNvPr id="5" name="Title 4"/>
          <p:cNvSpPr>
            <a:spLocks noGrp="1"/>
          </p:cNvSpPr>
          <p:nvPr>
            <p:ph type="title"/>
          </p:nvPr>
        </p:nvSpPr>
        <p:spPr/>
        <p:txBody>
          <a:bodyPr/>
          <a:lstStyle/>
          <a:p>
            <a:r>
              <a:rPr lang="en-US" dirty="0" smtClean="0"/>
              <a:t>Equivalence Class Partitioning - Examples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algn="just"/>
            <a:r>
              <a:rPr lang="en-US" dirty="0" smtClean="0"/>
              <a:t>The steps for creating test cases are as follows</a:t>
            </a:r>
            <a:endParaRPr lang="en-US" dirty="0" smtClean="0"/>
          </a:p>
          <a:p>
            <a:pPr lvl="1" algn="just"/>
            <a:r>
              <a:rPr lang="en-US" dirty="0" smtClean="0"/>
              <a:t>Define the equivalence classes</a:t>
            </a:r>
            <a:endParaRPr lang="en-US" dirty="0" smtClean="0"/>
          </a:p>
          <a:p>
            <a:pPr lvl="1" algn="just"/>
            <a:r>
              <a:rPr lang="en-US" dirty="0" smtClean="0"/>
              <a:t>Write the first test case to cover as many of the valid equivalence classes as possible (although they may be mutually exclusive)</a:t>
            </a:r>
            <a:endParaRPr lang="en-US" dirty="0" smtClean="0"/>
          </a:p>
          <a:p>
            <a:pPr lvl="1" algn="just"/>
            <a:r>
              <a:rPr lang="en-US" dirty="0" smtClean="0"/>
              <a:t>Continue writing test cases until all of the valid equivalence classes have been included</a:t>
            </a:r>
            <a:endParaRPr lang="en-US" dirty="0" smtClean="0"/>
          </a:p>
          <a:p>
            <a:pPr lvl="1" algn="just"/>
            <a:r>
              <a:rPr lang="en-US" dirty="0" smtClean="0"/>
              <a:t>Write one test case for each invalid class</a:t>
            </a:r>
            <a:endParaRPr lang="en-US" dirty="0" smtClean="0"/>
          </a:p>
          <a:p>
            <a:pPr algn="just"/>
            <a:endParaRPr lang="en-US" dirty="0"/>
          </a:p>
        </p:txBody>
      </p:sp>
      <p:sp>
        <p:nvSpPr>
          <p:cNvPr id="2" name="Title 1"/>
          <p:cNvSpPr>
            <a:spLocks noGrp="1"/>
          </p:cNvSpPr>
          <p:nvPr>
            <p:ph type="title"/>
          </p:nvPr>
        </p:nvSpPr>
        <p:spPr/>
        <p:txBody>
          <a:bodyPr/>
          <a:lstStyle/>
          <a:p>
            <a:r>
              <a:rPr lang="en-US" dirty="0" smtClean="0"/>
              <a:t>Equivalence Class Partitioning – Test Cases</a:t>
            </a:r>
            <a:br>
              <a:rPr lang="en-US" dirty="0" smtClean="0"/>
            </a:br>
            <a:r>
              <a:rPr lang="en-US" dirty="0" smtClean="0"/>
              <a:t>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sz="half" idx="1"/>
          </p:nvPr>
        </p:nvSpPr>
        <p:spPr>
          <a:xfrm>
            <a:off x="528355" y="1742500"/>
            <a:ext cx="6113986" cy="4351338"/>
          </a:xfrm>
        </p:spPr>
        <p:txBody>
          <a:bodyPr/>
          <a:lstStyle/>
          <a:p>
            <a:pPr algn="just"/>
            <a:r>
              <a:rPr lang="en-US" sz="2000" dirty="0" smtClean="0"/>
              <a:t>A Human Resource system how we should process the employment applications based on a persons age. The organizations rules are </a:t>
            </a:r>
            <a:endParaRPr lang="en-US" sz="2000" dirty="0" smtClean="0"/>
          </a:p>
          <a:p>
            <a:pPr lvl="1" algn="just"/>
            <a:r>
              <a:rPr lang="en-US" sz="2000" dirty="0" smtClean="0"/>
              <a:t>0 – 16 – Do Not Hire</a:t>
            </a:r>
            <a:endParaRPr lang="en-US" sz="2000" dirty="0" smtClean="0"/>
          </a:p>
          <a:p>
            <a:pPr lvl="1" algn="just"/>
            <a:r>
              <a:rPr lang="en-US" sz="2000" dirty="0" smtClean="0"/>
              <a:t>17 – 20 – Can Hire on Part Time Basis Only</a:t>
            </a:r>
            <a:endParaRPr lang="en-US" sz="2000" dirty="0" smtClean="0"/>
          </a:p>
          <a:p>
            <a:pPr lvl="1" algn="just"/>
            <a:r>
              <a:rPr lang="en-US" sz="2000" dirty="0" smtClean="0"/>
              <a:t>21 – 55 – Can Hire as Full Time Employees</a:t>
            </a:r>
            <a:endParaRPr lang="en-US" sz="2000" dirty="0" smtClean="0"/>
          </a:p>
          <a:p>
            <a:pPr lvl="1" algn="just"/>
            <a:r>
              <a:rPr lang="en-US" sz="2000" dirty="0" smtClean="0"/>
              <a:t>56 and above – Do not Hire</a:t>
            </a:r>
            <a:endParaRPr lang="en-US" sz="2000" dirty="0" smtClean="0"/>
          </a:p>
          <a:p>
            <a:pPr algn="just"/>
            <a:r>
              <a:rPr lang="en-US" sz="1800" dirty="0"/>
              <a:t>To Test this problem completely, we need to test for persons in the age group of 0, 1, 2,3 ,4,5 … 99, 100. Since this is not possible, divide the input range into equivalent classes</a:t>
            </a:r>
            <a:endParaRPr lang="en-US" sz="1800" dirty="0"/>
          </a:p>
          <a:p>
            <a:pPr algn="just"/>
            <a:r>
              <a:rPr lang="en-US" sz="1800" dirty="0"/>
              <a:t>Select a sample data from each partition (</a:t>
            </a:r>
            <a:r>
              <a:rPr lang="en-US" sz="1800" dirty="0" err="1"/>
              <a:t>Eg</a:t>
            </a:r>
            <a:r>
              <a:rPr lang="en-US" sz="1800" dirty="0"/>
              <a:t> 2, 18, 23, 57).</a:t>
            </a:r>
            <a:endParaRPr lang="en-US" sz="1800" dirty="0"/>
          </a:p>
          <a:p>
            <a:pPr algn="just"/>
            <a:r>
              <a:rPr lang="en-US" sz="1800" dirty="0"/>
              <a:t>Test the application with the selected sample data</a:t>
            </a:r>
            <a:r>
              <a:rPr lang="en-US" sz="1800" dirty="0" smtClean="0"/>
              <a:t>.</a:t>
            </a:r>
            <a:endParaRPr lang="en-US" sz="3200" dirty="0" smtClean="0"/>
          </a:p>
          <a:p>
            <a:pPr algn="just"/>
            <a:endParaRPr lang="en-US" sz="3200" dirty="0"/>
          </a:p>
        </p:txBody>
      </p:sp>
      <p:sp>
        <p:nvSpPr>
          <p:cNvPr id="50179" name="Rectangle 2"/>
          <p:cNvSpPr>
            <a:spLocks noGrp="1" noChangeArrowheads="1"/>
          </p:cNvSpPr>
          <p:nvPr>
            <p:ph type="title"/>
          </p:nvPr>
        </p:nvSpPr>
        <p:spPr/>
        <p:txBody>
          <a:bodyPr/>
          <a:lstStyle/>
          <a:p>
            <a:r>
              <a:rPr lang="en-US" dirty="0" smtClean="0"/>
              <a:t>Equivalence Class Partitioning - Example</a:t>
            </a:r>
            <a:endParaRPr lang="en-US" dirty="0" smtClean="0"/>
          </a:p>
        </p:txBody>
      </p:sp>
      <p:graphicFrame>
        <p:nvGraphicFramePr>
          <p:cNvPr id="4" name="Table 3"/>
          <p:cNvGraphicFramePr>
            <a:graphicFrameLocks noGrp="1"/>
          </p:cNvGraphicFramePr>
          <p:nvPr/>
        </p:nvGraphicFramePr>
        <p:xfrm>
          <a:off x="6874212" y="1742502"/>
          <a:ext cx="5030241" cy="4071703"/>
        </p:xfrm>
        <a:graphic>
          <a:graphicData uri="http://schemas.openxmlformats.org/drawingml/2006/table">
            <a:tbl>
              <a:tblPr/>
              <a:tblGrid>
                <a:gridCol w="807366"/>
                <a:gridCol w="1263703"/>
                <a:gridCol w="1369012"/>
                <a:gridCol w="1590160"/>
              </a:tblGrid>
              <a:tr h="679807">
                <a:tc>
                  <a:txBody>
                    <a:bodyPr/>
                    <a:lstStyle/>
                    <a:p>
                      <a:pPr marL="36195" marR="0" algn="ctr">
                        <a:spcBef>
                          <a:spcPts val="300"/>
                        </a:spcBef>
                        <a:spcAft>
                          <a:spcPts val="300"/>
                        </a:spcAft>
                      </a:pPr>
                      <a:r>
                        <a:rPr lang="en-US" sz="1600" b="1" dirty="0">
                          <a:latin typeface="Calibri"/>
                          <a:ea typeface="Calibri"/>
                          <a:cs typeface="Calibri"/>
                        </a:rPr>
                        <a:t>Class ID</a:t>
                      </a:r>
                      <a:endParaRPr lang="en-US" sz="1600" b="1" dirty="0">
                        <a:latin typeface="Calibri"/>
                        <a:ea typeface="Calibri"/>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36195" marR="0" algn="ctr">
                        <a:spcBef>
                          <a:spcPts val="300"/>
                        </a:spcBef>
                        <a:spcAft>
                          <a:spcPts val="300"/>
                        </a:spcAft>
                      </a:pPr>
                      <a:r>
                        <a:rPr lang="en-US" sz="1600" b="1">
                          <a:latin typeface="Calibri"/>
                          <a:ea typeface="Calibri"/>
                          <a:cs typeface="Calibri"/>
                        </a:rPr>
                        <a:t>Equivalence Classes</a:t>
                      </a:r>
                      <a:endParaRPr lang="en-US" sz="1600" b="1">
                        <a:latin typeface="Calibri"/>
                        <a:ea typeface="Calibri"/>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36195" marR="0" algn="ctr">
                        <a:spcBef>
                          <a:spcPts val="300"/>
                        </a:spcBef>
                        <a:spcAft>
                          <a:spcPts val="300"/>
                        </a:spcAft>
                      </a:pPr>
                      <a:r>
                        <a:rPr lang="en-US" sz="1600" b="1" dirty="0">
                          <a:latin typeface="Calibri"/>
                          <a:ea typeface="Calibri"/>
                          <a:cs typeface="Calibri"/>
                        </a:rPr>
                        <a:t>Test Data (in units)</a:t>
                      </a:r>
                      <a:endParaRPr lang="en-US" sz="1600" b="1" dirty="0">
                        <a:latin typeface="Calibri"/>
                        <a:ea typeface="Calibri"/>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36195" marR="0" algn="ctr">
                        <a:spcBef>
                          <a:spcPts val="300"/>
                        </a:spcBef>
                        <a:spcAft>
                          <a:spcPts val="300"/>
                        </a:spcAft>
                      </a:pPr>
                      <a:r>
                        <a:rPr lang="en-US" sz="1600" b="1" dirty="0">
                          <a:latin typeface="Calibri"/>
                          <a:ea typeface="Calibri"/>
                          <a:cs typeface="Calibri"/>
                        </a:rPr>
                        <a:t>Expected </a:t>
                      </a:r>
                      <a:r>
                        <a:rPr lang="en-US" sz="1600" b="1" dirty="0" smtClean="0">
                          <a:latin typeface="Calibri"/>
                          <a:ea typeface="Calibri"/>
                          <a:cs typeface="Calibri"/>
                        </a:rPr>
                        <a:t>Result</a:t>
                      </a:r>
                      <a:endParaRPr lang="en-US" sz="1600" b="1" dirty="0">
                        <a:latin typeface="Calibri"/>
                        <a:ea typeface="Calibri"/>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672669">
                <a:tc>
                  <a:txBody>
                    <a:bodyPr/>
                    <a:lstStyle/>
                    <a:p>
                      <a:pPr marL="36195" marR="0" algn="ctr">
                        <a:spcBef>
                          <a:spcPts val="300"/>
                        </a:spcBef>
                        <a:spcAft>
                          <a:spcPts val="300"/>
                        </a:spcAft>
                      </a:pPr>
                      <a:r>
                        <a:rPr lang="en-US" sz="1600" b="1">
                          <a:latin typeface="Calibri"/>
                          <a:ea typeface="Calibri"/>
                          <a:cs typeface="Calibri"/>
                        </a:rPr>
                        <a:t>EC1</a:t>
                      </a:r>
                      <a:endParaRPr lang="en-US" sz="1600" b="1">
                        <a:latin typeface="Calibri"/>
                        <a:ea typeface="Calibri"/>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0" algn="ctr">
                        <a:spcBef>
                          <a:spcPts val="300"/>
                        </a:spcBef>
                        <a:spcAft>
                          <a:spcPts val="300"/>
                        </a:spcAft>
                      </a:pPr>
                      <a:r>
                        <a:rPr lang="en-US" sz="1600" b="1" dirty="0" smtClean="0">
                          <a:latin typeface="Calibri"/>
                          <a:ea typeface="Calibri"/>
                          <a:cs typeface="Calibri"/>
                        </a:rPr>
                        <a:t>0 - 16</a:t>
                      </a:r>
                      <a:endParaRPr lang="en-US" sz="1600" b="1" dirty="0">
                        <a:latin typeface="Calibri"/>
                        <a:ea typeface="Calibri"/>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0" algn="ctr">
                        <a:spcBef>
                          <a:spcPts val="300"/>
                        </a:spcBef>
                        <a:spcAft>
                          <a:spcPts val="300"/>
                        </a:spcAft>
                      </a:pPr>
                      <a:r>
                        <a:rPr lang="en-US" sz="1600" b="1" dirty="0" smtClean="0">
                          <a:latin typeface="Calibri"/>
                          <a:ea typeface="Calibri"/>
                          <a:cs typeface="Calibri"/>
                        </a:rPr>
                        <a:t>2</a:t>
                      </a:r>
                      <a:endParaRPr lang="en-US" sz="1600" b="1" dirty="0">
                        <a:latin typeface="Calibri"/>
                        <a:ea typeface="Calibri"/>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0" algn="ctr">
                        <a:spcBef>
                          <a:spcPts val="300"/>
                        </a:spcBef>
                        <a:spcAft>
                          <a:spcPts val="300"/>
                        </a:spcAft>
                      </a:pPr>
                      <a:r>
                        <a:rPr lang="en-US" sz="1600" b="1" dirty="0" smtClean="0">
                          <a:latin typeface="Calibri"/>
                          <a:ea typeface="Calibri"/>
                          <a:cs typeface="Calibri"/>
                        </a:rPr>
                        <a:t>Do Not Hire</a:t>
                      </a:r>
                      <a:endParaRPr lang="en-US" sz="1600" b="1" dirty="0">
                        <a:latin typeface="Calibri"/>
                        <a:ea typeface="Calibri"/>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19710">
                <a:tc>
                  <a:txBody>
                    <a:bodyPr/>
                    <a:lstStyle/>
                    <a:p>
                      <a:pPr marL="36195" marR="0" algn="ctr">
                        <a:spcBef>
                          <a:spcPts val="300"/>
                        </a:spcBef>
                        <a:spcAft>
                          <a:spcPts val="300"/>
                        </a:spcAft>
                      </a:pPr>
                      <a:r>
                        <a:rPr lang="en-US" sz="1600" b="1">
                          <a:latin typeface="Calibri"/>
                          <a:ea typeface="Calibri"/>
                          <a:cs typeface="Calibri"/>
                        </a:rPr>
                        <a:t>EC2</a:t>
                      </a:r>
                      <a:endParaRPr lang="en-US" sz="1600" b="1">
                        <a:latin typeface="Calibri"/>
                        <a:ea typeface="Calibri"/>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0" algn="ctr">
                        <a:spcBef>
                          <a:spcPts val="300"/>
                        </a:spcBef>
                        <a:spcAft>
                          <a:spcPts val="300"/>
                        </a:spcAft>
                      </a:pPr>
                      <a:r>
                        <a:rPr lang="en-US" sz="1600" dirty="0" smtClean="0"/>
                        <a:t>17 – 20</a:t>
                      </a:r>
                      <a:endParaRPr lang="en-US" sz="1600" b="1" dirty="0">
                        <a:latin typeface="Calibri"/>
                        <a:ea typeface="Calibri"/>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0" algn="ctr">
                        <a:spcBef>
                          <a:spcPts val="300"/>
                        </a:spcBef>
                        <a:spcAft>
                          <a:spcPts val="300"/>
                        </a:spcAft>
                      </a:pPr>
                      <a:r>
                        <a:rPr lang="en-US" sz="1600" b="1" dirty="0" smtClean="0">
                          <a:latin typeface="Calibri"/>
                          <a:ea typeface="Calibri"/>
                          <a:cs typeface="Calibri"/>
                        </a:rPr>
                        <a:t>18</a:t>
                      </a:r>
                      <a:endParaRPr lang="en-US" sz="1600" b="1" dirty="0">
                        <a:latin typeface="Calibri"/>
                        <a:ea typeface="Calibri"/>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0" algn="ctr">
                        <a:spcBef>
                          <a:spcPts val="300"/>
                        </a:spcBef>
                        <a:spcAft>
                          <a:spcPts val="300"/>
                        </a:spcAft>
                      </a:pPr>
                      <a:r>
                        <a:rPr lang="en-US" sz="1600" dirty="0" smtClean="0"/>
                        <a:t>Can Hire on Part Time Basis Only</a:t>
                      </a:r>
                      <a:endParaRPr lang="en-US" sz="1600" b="1" dirty="0">
                        <a:latin typeface="Calibri"/>
                        <a:ea typeface="Calibri"/>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19710">
                <a:tc>
                  <a:txBody>
                    <a:bodyPr/>
                    <a:lstStyle/>
                    <a:p>
                      <a:pPr marL="36195" marR="0" algn="ctr">
                        <a:spcBef>
                          <a:spcPts val="300"/>
                        </a:spcBef>
                        <a:spcAft>
                          <a:spcPts val="300"/>
                        </a:spcAft>
                      </a:pPr>
                      <a:r>
                        <a:rPr lang="en-US" sz="1600" b="1">
                          <a:latin typeface="Calibri"/>
                          <a:ea typeface="Calibri"/>
                          <a:cs typeface="Calibri"/>
                        </a:rPr>
                        <a:t>EC3</a:t>
                      </a:r>
                      <a:endParaRPr lang="en-US" sz="1600" b="1">
                        <a:latin typeface="Calibri"/>
                        <a:ea typeface="Calibri"/>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0" algn="ctr">
                        <a:spcBef>
                          <a:spcPts val="300"/>
                        </a:spcBef>
                        <a:spcAft>
                          <a:spcPts val="300"/>
                        </a:spcAft>
                      </a:pPr>
                      <a:r>
                        <a:rPr lang="en-US" sz="1600" dirty="0" smtClean="0"/>
                        <a:t>21 – 55 </a:t>
                      </a:r>
                      <a:endParaRPr lang="en-US" sz="1600" b="1" dirty="0">
                        <a:latin typeface="Calibri"/>
                        <a:ea typeface="Calibri"/>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0" algn="ctr">
                        <a:spcBef>
                          <a:spcPts val="300"/>
                        </a:spcBef>
                        <a:spcAft>
                          <a:spcPts val="300"/>
                        </a:spcAft>
                      </a:pPr>
                      <a:r>
                        <a:rPr lang="en-US" sz="1600" b="1" dirty="0">
                          <a:latin typeface="Calibri"/>
                          <a:ea typeface="Calibri"/>
                          <a:cs typeface="Calibri"/>
                        </a:rPr>
                        <a:t>23</a:t>
                      </a:r>
                      <a:endParaRPr lang="en-US" sz="1600" b="1" dirty="0">
                        <a:latin typeface="Calibri"/>
                        <a:ea typeface="Calibri"/>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0" algn="ctr">
                        <a:spcBef>
                          <a:spcPts val="300"/>
                        </a:spcBef>
                        <a:spcAft>
                          <a:spcPts val="300"/>
                        </a:spcAft>
                      </a:pPr>
                      <a:r>
                        <a:rPr lang="en-US" sz="1600" dirty="0" smtClean="0"/>
                        <a:t>Can Hire as Full Time Employees</a:t>
                      </a:r>
                      <a:endParaRPr lang="en-US" sz="1600" b="1" dirty="0">
                        <a:latin typeface="Calibri"/>
                        <a:ea typeface="Calibri"/>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9807">
                <a:tc>
                  <a:txBody>
                    <a:bodyPr/>
                    <a:lstStyle/>
                    <a:p>
                      <a:pPr marL="36195" marR="0" algn="ctr">
                        <a:spcBef>
                          <a:spcPts val="300"/>
                        </a:spcBef>
                        <a:spcAft>
                          <a:spcPts val="300"/>
                        </a:spcAft>
                      </a:pPr>
                      <a:r>
                        <a:rPr lang="en-US" sz="1600" b="1" dirty="0">
                          <a:latin typeface="Calibri"/>
                          <a:ea typeface="Calibri"/>
                          <a:cs typeface="Calibri"/>
                        </a:rPr>
                        <a:t>EC4</a:t>
                      </a:r>
                      <a:endParaRPr lang="en-US" sz="1600" b="1" dirty="0">
                        <a:latin typeface="Calibri"/>
                        <a:ea typeface="Calibri"/>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0" algn="ctr">
                        <a:spcBef>
                          <a:spcPts val="300"/>
                        </a:spcBef>
                        <a:spcAft>
                          <a:spcPts val="300"/>
                        </a:spcAft>
                      </a:pPr>
                      <a:r>
                        <a:rPr lang="en-US" sz="1600" dirty="0" smtClean="0"/>
                        <a:t>56 and above </a:t>
                      </a:r>
                      <a:endParaRPr lang="en-US" sz="1600" b="1" dirty="0">
                        <a:latin typeface="Calibri"/>
                        <a:ea typeface="Calibri"/>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0" algn="ctr">
                        <a:spcBef>
                          <a:spcPts val="300"/>
                        </a:spcBef>
                        <a:spcAft>
                          <a:spcPts val="300"/>
                        </a:spcAft>
                      </a:pPr>
                      <a:r>
                        <a:rPr lang="en-US" sz="1600" b="1" dirty="0" smtClean="0">
                          <a:latin typeface="Calibri"/>
                          <a:ea typeface="Calibri"/>
                          <a:cs typeface="Calibri"/>
                        </a:rPr>
                        <a:t>57</a:t>
                      </a:r>
                      <a:endParaRPr lang="en-US" sz="1600" b="1" dirty="0">
                        <a:latin typeface="Calibri"/>
                        <a:ea typeface="Calibri"/>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0" algn="ctr">
                        <a:spcBef>
                          <a:spcPts val="300"/>
                        </a:spcBef>
                        <a:spcAft>
                          <a:spcPts val="300"/>
                        </a:spcAft>
                      </a:pPr>
                      <a:r>
                        <a:rPr lang="en-US" sz="1600" dirty="0" smtClean="0"/>
                        <a:t>Do not Hire</a:t>
                      </a:r>
                      <a:endParaRPr lang="en-US" sz="1600" b="1" dirty="0">
                        <a:latin typeface="Calibri"/>
                        <a:ea typeface="Calibri"/>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3" y="1742499"/>
            <a:ext cx="11082801" cy="4572241"/>
          </a:xfrm>
        </p:spPr>
        <p:txBody>
          <a:bodyPr numCol="2">
            <a:normAutofit/>
          </a:bodyPr>
          <a:lstStyle/>
          <a:p>
            <a:pPr algn="just"/>
            <a:r>
              <a:rPr lang="en-US" sz="2000" dirty="0" smtClean="0"/>
              <a:t>Applicability</a:t>
            </a:r>
            <a:endParaRPr lang="en-US" sz="2000" dirty="0" smtClean="0"/>
          </a:p>
          <a:p>
            <a:pPr lvl="1" algn="just"/>
            <a:r>
              <a:rPr lang="en-US" sz="1800" dirty="0" smtClean="0"/>
              <a:t>Equivalence classes are most suited to systems in which much of the input data takes on values within ranges or within sets, thereby significantly reducing the number of test cases that must be created and executed. </a:t>
            </a:r>
            <a:endParaRPr lang="en-US" sz="1800" dirty="0" smtClean="0"/>
          </a:p>
          <a:p>
            <a:pPr lvl="1" algn="just"/>
            <a:endParaRPr lang="en-US" sz="1800" dirty="0" smtClean="0"/>
          </a:p>
          <a:p>
            <a:pPr algn="just"/>
            <a:r>
              <a:rPr lang="en-US" sz="2000" dirty="0" smtClean="0"/>
              <a:t> Advantages</a:t>
            </a:r>
            <a:endParaRPr lang="en-US" sz="2000" dirty="0" smtClean="0"/>
          </a:p>
          <a:p>
            <a:pPr lvl="1" algn="just"/>
            <a:r>
              <a:rPr lang="en-US" sz="1800" dirty="0" smtClean="0"/>
              <a:t>It eliminates the need for exhaustive testing, which is not feasible.</a:t>
            </a:r>
            <a:endParaRPr lang="en-US" sz="1800" dirty="0" smtClean="0"/>
          </a:p>
          <a:p>
            <a:pPr lvl="1" algn="just"/>
            <a:r>
              <a:rPr lang="en-US" sz="1800" dirty="0" smtClean="0"/>
              <a:t>It enables a tester to cover a large domain of inputs or outputs with a smaller subset selected from an equivalence class.</a:t>
            </a:r>
            <a:endParaRPr lang="en-US" sz="1800" dirty="0" smtClean="0"/>
          </a:p>
          <a:p>
            <a:pPr lvl="1" algn="just"/>
            <a:r>
              <a:rPr lang="en-US" sz="1800" dirty="0" smtClean="0"/>
              <a:t>It enables a tester to select a subset of test inputs with a high probability of detecting a defect.</a:t>
            </a:r>
            <a:endParaRPr lang="en-US" sz="1800" dirty="0" smtClean="0"/>
          </a:p>
          <a:p>
            <a:pPr algn="just"/>
            <a:r>
              <a:rPr lang="en-US" sz="2000" dirty="0" smtClean="0"/>
              <a:t> Limitations</a:t>
            </a:r>
            <a:endParaRPr lang="en-US" sz="2000" dirty="0" smtClean="0"/>
          </a:p>
          <a:p>
            <a:pPr lvl="1" algn="just"/>
            <a:r>
              <a:rPr lang="en-US" sz="1800" dirty="0" smtClean="0"/>
              <a:t>One of the limitations of this technique is that it makes the assumption that the data in the same equivalence class is processed in the same way by the system.</a:t>
            </a:r>
            <a:endParaRPr lang="en-US" sz="1800" dirty="0" smtClean="0"/>
          </a:p>
          <a:p>
            <a:pPr lvl="1" algn="just"/>
            <a:endParaRPr lang="en-US" sz="1800" dirty="0" smtClean="0"/>
          </a:p>
          <a:p>
            <a:pPr lvl="1" algn="just"/>
            <a:r>
              <a:rPr lang="en-US" sz="1800" dirty="0" smtClean="0"/>
              <a:t>NOTE: Equivalence partitioning is not a stand-alone method to determine test cases. It has to be supplemented by </a:t>
            </a:r>
            <a:r>
              <a:rPr lang="en-US" sz="1800" i="1" dirty="0" smtClean="0"/>
              <a:t>boundary value analysis</a:t>
            </a:r>
            <a:r>
              <a:rPr lang="en-US" sz="1800" dirty="0" smtClean="0"/>
              <a:t>. </a:t>
            </a:r>
            <a:endParaRPr lang="en-US" sz="1800" dirty="0" smtClean="0"/>
          </a:p>
        </p:txBody>
      </p:sp>
      <p:sp>
        <p:nvSpPr>
          <p:cNvPr id="2" name="Title 1"/>
          <p:cNvSpPr>
            <a:spLocks noGrp="1"/>
          </p:cNvSpPr>
          <p:nvPr>
            <p:ph type="title"/>
          </p:nvPr>
        </p:nvSpPr>
        <p:spPr/>
        <p:txBody>
          <a:bodyPr/>
          <a:lstStyle/>
          <a:p>
            <a:r>
              <a:rPr lang="en-US" dirty="0" smtClean="0"/>
              <a:t>Equivalence Class Partitioning - Guidelines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lnSpcReduction="10000"/>
          </a:bodyPr>
          <a:lstStyle/>
          <a:p>
            <a:pPr algn="just"/>
            <a:r>
              <a:rPr i="1" dirty="0"/>
              <a:t>‘Boundary Value Analysis’</a:t>
            </a:r>
            <a:r>
              <a:rPr dirty="0"/>
              <a:t> is the act of dividing the given input set by a relation into groups or classes which is treated the same by the module or which should produce the same result</a:t>
            </a:r>
            <a:r>
              <a:rPr dirty="0" smtClean="0"/>
              <a:t>.</a:t>
            </a:r>
            <a:endParaRPr dirty="0" smtClean="0"/>
          </a:p>
          <a:p>
            <a:pPr algn="just"/>
            <a:r>
              <a:rPr dirty="0"/>
              <a:t>Boundary value testing focuses on the boundaries because that is where so many defects </a:t>
            </a:r>
            <a:r>
              <a:rPr dirty="0" smtClean="0"/>
              <a:t>hide</a:t>
            </a:r>
            <a:endParaRPr dirty="0" smtClean="0"/>
          </a:p>
          <a:p>
            <a:pPr algn="just"/>
            <a:r>
              <a:rPr dirty="0" smtClean="0">
                <a:solidFill>
                  <a:schemeClr val="tx1"/>
                </a:solidFill>
                <a:latin typeface="Arial" panose="020B0704020202020204" pitchFamily="34" charset="0"/>
                <a:cs typeface="Arial" panose="020B0704020202020204" pitchFamily="34" charset="0"/>
              </a:rPr>
              <a:t>Technique</a:t>
            </a:r>
            <a:endParaRPr dirty="0" smtClean="0">
              <a:solidFill>
                <a:schemeClr val="tx1"/>
              </a:solidFill>
              <a:latin typeface="Arial" panose="020B0704020202020204" pitchFamily="34" charset="0"/>
              <a:cs typeface="Arial" panose="020B0704020202020204" pitchFamily="34" charset="0"/>
            </a:endParaRPr>
          </a:p>
          <a:p>
            <a:pPr lvl="1" algn="just"/>
            <a:r>
              <a:rPr b="1" u="sng" dirty="0"/>
              <a:t>STEP 1:</a:t>
            </a:r>
            <a:r>
              <a:rPr dirty="0"/>
              <a:t> Identify the Equivalence classes from the given requirements or scenario.</a:t>
            </a:r>
            <a:endParaRPr sz="2400" dirty="0"/>
          </a:p>
          <a:p>
            <a:pPr lvl="1" algn="just"/>
            <a:r>
              <a:rPr b="1" u="sng" dirty="0" smtClean="0"/>
              <a:t>STEP </a:t>
            </a:r>
            <a:r>
              <a:rPr b="1" u="sng" dirty="0"/>
              <a:t>2:</a:t>
            </a:r>
            <a:r>
              <a:rPr dirty="0"/>
              <a:t> Identify the boundaries of each Equivalence Class.</a:t>
            </a:r>
            <a:endParaRPr sz="2400" dirty="0"/>
          </a:p>
          <a:p>
            <a:pPr lvl="1" algn="just"/>
            <a:r>
              <a:rPr b="1" u="sng" dirty="0" smtClean="0"/>
              <a:t>STEP </a:t>
            </a:r>
            <a:r>
              <a:rPr b="1" u="sng" dirty="0"/>
              <a:t>3:</a:t>
            </a:r>
            <a:r>
              <a:rPr dirty="0"/>
              <a:t> Create a test case for each boundary value by choosing one point above the boundary, one point below the boundary and one point on the boundary.</a:t>
            </a:r>
            <a:endParaRPr sz="2400" dirty="0"/>
          </a:p>
          <a:p>
            <a:pPr lvl="1" algn="just"/>
            <a:r>
              <a:rPr b="1" u="sng" dirty="0" smtClean="0"/>
              <a:t>STEP </a:t>
            </a:r>
            <a:r>
              <a:rPr b="1" u="sng" dirty="0"/>
              <a:t>4:</a:t>
            </a:r>
            <a:r>
              <a:rPr dirty="0"/>
              <a:t> From the results obtained for one member in an equivalence class extrapolate results for all values in that partition.</a:t>
            </a:r>
            <a:endParaRPr dirty="0" smtClean="0">
              <a:solidFill>
                <a:schemeClr val="tx1"/>
              </a:solidFill>
              <a:latin typeface="Arial" panose="020B0704020202020204" pitchFamily="34" charset="0"/>
              <a:cs typeface="Arial" panose="020B0704020202020204" pitchFamily="34" charset="0"/>
            </a:endParaRPr>
          </a:p>
          <a:p>
            <a:pPr algn="just"/>
            <a:endParaRPr lang="en-US" dirty="0"/>
          </a:p>
        </p:txBody>
      </p:sp>
      <p:sp>
        <p:nvSpPr>
          <p:cNvPr id="2" name="Title 1"/>
          <p:cNvSpPr>
            <a:spLocks noGrp="1"/>
          </p:cNvSpPr>
          <p:nvPr>
            <p:ph type="title"/>
          </p:nvPr>
        </p:nvSpPr>
        <p:spPr/>
        <p:txBody>
          <a:bodyPr/>
          <a:lstStyle/>
          <a:p>
            <a:r>
              <a:rPr smtClean="0"/>
              <a:t>Boundary Value Analysis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smtClean="0"/>
              <a:t>Equivalence Classs &amp; Boundary Value</a:t>
            </a:r>
            <a:endParaRPr lang="en-US" dirty="0"/>
          </a:p>
        </p:txBody>
      </p:sp>
      <p:pic>
        <p:nvPicPr>
          <p:cNvPr id="8" name="Picture 7"/>
          <p:cNvPicPr/>
          <p:nvPr/>
        </p:nvPicPr>
        <p:blipFill>
          <a:blip r:embed="rId1"/>
          <a:srcRect/>
          <a:stretch>
            <a:fillRect/>
          </a:stretch>
        </p:blipFill>
        <p:spPr bwMode="auto">
          <a:xfrm>
            <a:off x="8001000" y="2209800"/>
            <a:ext cx="2362200" cy="2743200"/>
          </a:xfrm>
          <a:prstGeom prst="rect">
            <a:avLst/>
          </a:prstGeom>
          <a:noFill/>
          <a:ln w="9525">
            <a:solidFill>
              <a:schemeClr val="tx1">
                <a:lumMod val="95000"/>
                <a:lumOff val="5000"/>
              </a:schemeClr>
            </a:solidFill>
            <a:miter lim="800000"/>
            <a:headEnd/>
            <a:tailEnd/>
          </a:ln>
        </p:spPr>
      </p:pic>
      <p:sp>
        <p:nvSpPr>
          <p:cNvPr id="238603" name="AutoShape 11" descr="mk:@MSITStore:D:\RAJATHI\EBOOK\Material\Pragmatic%20Software%20Testing%20Becoming%20an%20Effective%20and%20Efficient%20Test%20Professional-Rex_Black\Pragmatic%20Software%20Testing%20Becoming%20an%20Effective%20and%20Efficient%20Test%20Professional-Rex_Black.chm::/final/images/1102_0.jpg"/>
          <p:cNvSpPr>
            <a:spLocks noChangeAspect="1" noChangeArrowheads="1"/>
          </p:cNvSpPr>
          <p:nvPr/>
        </p:nvSpPr>
        <p:spPr bwMode="auto">
          <a:xfrm>
            <a:off x="1587500" y="-136525"/>
            <a:ext cx="304800" cy="304800"/>
          </a:xfrm>
          <a:prstGeom prst="rect">
            <a:avLst/>
          </a:prstGeom>
          <a:noFill/>
        </p:spPr>
        <p:txBody>
          <a:bodyPr vert="horz" wrap="square" lIns="91440" tIns="45720" rIns="91440" bIns="45720" numCol="1" anchor="t" anchorCtr="0" compatLnSpc="1"/>
          <a:lstStyle/>
          <a:p>
            <a:endParaRPr lang="en-US"/>
          </a:p>
        </p:txBody>
      </p:sp>
      <p:pic>
        <p:nvPicPr>
          <p:cNvPr id="238604" name="Picture 12"/>
          <p:cNvPicPr>
            <a:picLocks noChangeAspect="1" noChangeArrowheads="1"/>
          </p:cNvPicPr>
          <p:nvPr/>
        </p:nvPicPr>
        <p:blipFill>
          <a:blip r:embed="rId2"/>
          <a:srcRect/>
          <a:stretch>
            <a:fillRect/>
          </a:stretch>
        </p:blipFill>
        <p:spPr bwMode="auto">
          <a:xfrm>
            <a:off x="1828801" y="1552576"/>
            <a:ext cx="6048375" cy="4772025"/>
          </a:xfrm>
          <a:prstGeom prst="rect">
            <a:avLst/>
          </a:prstGeom>
          <a:noFill/>
          <a:ln w="9525">
            <a:solidFill>
              <a:schemeClr val="tx1">
                <a:lumMod val="95000"/>
                <a:lumOff val="5000"/>
              </a:schemeClr>
            </a:solid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Test Design Techniques</a:t>
            </a:r>
            <a:endParaRPr lang="en-IN" dirty="0"/>
          </a:p>
          <a:p>
            <a:endParaRPr lang="en-IN" dirty="0"/>
          </a:p>
          <a:p>
            <a:r>
              <a:rPr lang="en-IN" dirty="0"/>
              <a:t>Specification Based Test Design Technique</a:t>
            </a:r>
            <a:endParaRPr lang="en-IN" dirty="0"/>
          </a:p>
          <a:p>
            <a:endParaRPr lang="en-IN" dirty="0"/>
          </a:p>
          <a:p>
            <a:r>
              <a:rPr lang="en-IN" dirty="0"/>
              <a:t>Structural Based Test Design Technique</a:t>
            </a:r>
            <a:endParaRPr lang="en-IN" dirty="0"/>
          </a:p>
          <a:p>
            <a:endParaRPr lang="en-IN" dirty="0"/>
          </a:p>
          <a:p>
            <a:r>
              <a:rPr lang="en-IN" dirty="0"/>
              <a:t>Experienced Based Test Design Technique</a:t>
            </a:r>
            <a:endParaRPr lang="en-IN" dirty="0"/>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lnSpcReduction="10000"/>
          </a:bodyPr>
          <a:lstStyle/>
          <a:p>
            <a:r>
              <a:t>The Electricity bill computed by the service provider has a fixed component as well as a running component. All customers are charged at a rate of $40 flat as a fixed component. In addition to this, they would be changed a running component and/or a fine, depending upon their amount of consumption or usage. The rules for this are given below:</a:t>
            </a:r>
          </a:p>
          <a:p>
            <a:pPr lvl="1"/>
            <a:r>
              <a:t>If the number of units consumed by the consumer is less than 10 units, then the running cost is not charged for the consumer.</a:t>
            </a:r>
          </a:p>
          <a:p>
            <a:pPr lvl="1"/>
            <a:r>
              <a:t>If the number of units is between 11 and 20, then the running cost is charged at $1 per unit.</a:t>
            </a:r>
          </a:p>
          <a:p>
            <a:pPr lvl="1"/>
            <a:r>
              <a:t>If the number of units is between 21 and 40, then the running cost is charged at $2 per unit.</a:t>
            </a:r>
          </a:p>
          <a:p>
            <a:pPr lvl="1"/>
            <a:r>
              <a:t>If the number of units exceeds 40, then the running cost is charged at $5 per unit.</a:t>
            </a:r>
          </a:p>
          <a:p>
            <a:pPr lvl="1"/>
            <a:r>
              <a:t>Use Boundary Value Analysis to decide on the test cases to be designed.</a:t>
            </a:r>
          </a:p>
          <a:p>
            <a:endParaRPr>
              <a:solidFill>
                <a:schemeClr val="tx1"/>
              </a:solidFill>
              <a:latin typeface="Arial" panose="020B0704020202020204" pitchFamily="34" charset="0"/>
              <a:cs typeface="Arial" panose="020B0704020202020204" pitchFamily="34" charset="0"/>
            </a:endParaRPr>
          </a:p>
          <a:p>
            <a:pPr lvl="1"/>
            <a:endParaRPr smtClean="0">
              <a:solidFill>
                <a:schemeClr val="tx1"/>
              </a:solidFill>
              <a:latin typeface="Arial" panose="020B0704020202020204" pitchFamily="34" charset="0"/>
              <a:cs typeface="Arial" panose="020B0704020202020204" pitchFamily="34" charset="0"/>
            </a:endParaRPr>
          </a:p>
          <a:p>
            <a:endParaRPr lang="en-US" dirty="0"/>
          </a:p>
        </p:txBody>
      </p:sp>
      <p:sp>
        <p:nvSpPr>
          <p:cNvPr id="2" name="Title 1"/>
          <p:cNvSpPr>
            <a:spLocks noGrp="1"/>
          </p:cNvSpPr>
          <p:nvPr>
            <p:ph type="title"/>
          </p:nvPr>
        </p:nvSpPr>
        <p:spPr/>
        <p:txBody>
          <a:bodyPr/>
          <a:lstStyle/>
          <a:p>
            <a:r>
              <a:rPr smtClean="0"/>
              <a:t>Boundary Value Analysis- Example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Boundary Value Analysis- Example - Solution</a:t>
            </a:r>
            <a:endParaRPr lang="en-US" dirty="0"/>
          </a:p>
        </p:txBody>
      </p:sp>
      <p:graphicFrame>
        <p:nvGraphicFramePr>
          <p:cNvPr id="5" name="Table 4"/>
          <p:cNvGraphicFramePr>
            <a:graphicFrameLocks noGrp="1"/>
          </p:cNvGraphicFramePr>
          <p:nvPr/>
        </p:nvGraphicFramePr>
        <p:xfrm>
          <a:off x="2209801" y="1828800"/>
          <a:ext cx="7467599" cy="4343400"/>
        </p:xfrm>
        <a:graphic>
          <a:graphicData uri="http://schemas.openxmlformats.org/drawingml/2006/table">
            <a:tbl>
              <a:tblPr/>
              <a:tblGrid>
                <a:gridCol w="988755"/>
                <a:gridCol w="3865134"/>
                <a:gridCol w="2613710"/>
              </a:tblGrid>
              <a:tr h="851699">
                <a:tc>
                  <a:txBody>
                    <a:bodyPr/>
                    <a:lstStyle/>
                    <a:p>
                      <a:pPr marL="114300" marR="0" indent="0">
                        <a:spcBef>
                          <a:spcPts val="0"/>
                        </a:spcBef>
                        <a:spcAft>
                          <a:spcPts val="0"/>
                        </a:spcAft>
                      </a:pPr>
                      <a:r>
                        <a:rPr lang="en-US" sz="2000" b="1" dirty="0">
                          <a:latin typeface="Trebuchet MS" panose="020B0703020202090204"/>
                          <a:ea typeface="Times New Roman" panose="02020803070505020304"/>
                          <a:cs typeface="Times New Roman" panose="02020803070505020304"/>
                        </a:rPr>
                        <a:t>Class ID</a:t>
                      </a:r>
                      <a:endParaRPr lang="en-US" sz="2800" dirty="0">
                        <a:latin typeface="Calibri"/>
                        <a:ea typeface="Times New Roman" panose="02020803070505020304"/>
                        <a:cs typeface="Times New Roman" panose="02020803070505020304"/>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102870" marR="0" indent="0">
                        <a:spcBef>
                          <a:spcPts val="0"/>
                        </a:spcBef>
                        <a:spcAft>
                          <a:spcPts val="0"/>
                        </a:spcAft>
                      </a:pPr>
                      <a:r>
                        <a:rPr lang="en-US" sz="2000" b="1" dirty="0">
                          <a:latin typeface="Trebuchet MS" panose="020B0703020202090204"/>
                          <a:ea typeface="Times New Roman" panose="02020803070505020304"/>
                          <a:cs typeface="Times New Roman" panose="02020803070505020304"/>
                        </a:rPr>
                        <a:t>Equivalence Classes </a:t>
                      </a:r>
                      <a:endParaRPr lang="en-US" sz="2800" dirty="0">
                        <a:latin typeface="Calibri"/>
                        <a:ea typeface="Times New Roman" panose="02020803070505020304"/>
                        <a:cs typeface="Times New Roman" panose="02020803070505020304"/>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102870" marR="0" indent="0">
                        <a:spcBef>
                          <a:spcPts val="0"/>
                        </a:spcBef>
                        <a:spcAft>
                          <a:spcPts val="0"/>
                        </a:spcAft>
                      </a:pPr>
                      <a:r>
                        <a:rPr lang="en-US" sz="2000" b="1">
                          <a:latin typeface="Trebuchet MS" panose="020B0703020202090204"/>
                          <a:ea typeface="Times New Roman" panose="02020803070505020304"/>
                          <a:cs typeface="Times New Roman" panose="02020803070505020304"/>
                        </a:rPr>
                        <a:t>Boundary Value Test Data</a:t>
                      </a:r>
                      <a:endParaRPr lang="en-US" sz="2800">
                        <a:latin typeface="Calibri"/>
                        <a:ea typeface="Times New Roman" panose="02020803070505020304"/>
                        <a:cs typeface="Times New Roman" panose="02020803070505020304"/>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851699">
                <a:tc>
                  <a:txBody>
                    <a:bodyPr/>
                    <a:lstStyle/>
                    <a:p>
                      <a:pPr marL="114300" marR="0" indent="0">
                        <a:spcBef>
                          <a:spcPts val="0"/>
                        </a:spcBef>
                        <a:spcAft>
                          <a:spcPts val="0"/>
                        </a:spcAft>
                      </a:pPr>
                      <a:r>
                        <a:rPr lang="en-US" sz="2000">
                          <a:latin typeface="Trebuchet MS" panose="020B0703020202090204"/>
                          <a:ea typeface="Times New Roman" panose="02020803070505020304"/>
                          <a:cs typeface="Times New Roman" panose="02020803070505020304"/>
                        </a:rPr>
                        <a:t>EC1</a:t>
                      </a:r>
                      <a:endParaRPr lang="en-US" sz="2800">
                        <a:latin typeface="Calibri"/>
                        <a:ea typeface="Times New Roman" panose="02020803070505020304"/>
                        <a:cs typeface="Times New Roman" panose="02020803070505020304"/>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indent="0">
                        <a:spcBef>
                          <a:spcPts val="0"/>
                        </a:spcBef>
                        <a:spcAft>
                          <a:spcPts val="0"/>
                        </a:spcAft>
                      </a:pPr>
                      <a:r>
                        <a:rPr lang="en-US" sz="2000" dirty="0">
                          <a:latin typeface="Trebuchet MS" panose="020B0703020202090204"/>
                          <a:ea typeface="Times New Roman" panose="02020803070505020304"/>
                          <a:cs typeface="Times New Roman" panose="02020803070505020304"/>
                        </a:rPr>
                        <a:t>Consumption less than 10 units</a:t>
                      </a:r>
                      <a:endParaRPr lang="en-US" sz="2800" dirty="0">
                        <a:latin typeface="Calibri"/>
                        <a:ea typeface="Times New Roman" panose="02020803070505020304"/>
                        <a:cs typeface="Times New Roman" panose="02020803070505020304"/>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indent="0">
                        <a:spcBef>
                          <a:spcPts val="0"/>
                        </a:spcBef>
                        <a:spcAft>
                          <a:spcPts val="0"/>
                        </a:spcAft>
                      </a:pPr>
                      <a:r>
                        <a:rPr lang="en-US" sz="2000">
                          <a:latin typeface="Trebuchet MS" panose="020B0703020202090204"/>
                          <a:ea typeface="Times New Roman" panose="02020803070505020304"/>
                          <a:cs typeface="Times New Roman" panose="02020803070505020304"/>
                        </a:rPr>
                        <a:t>0, 1, 9, 10</a:t>
                      </a:r>
                      <a:endParaRPr lang="en-US" sz="2800">
                        <a:latin typeface="Calibri"/>
                        <a:ea typeface="Times New Roman" panose="02020803070505020304"/>
                        <a:cs typeface="Times New Roman" panose="02020803070505020304"/>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0886">
                <a:tc>
                  <a:txBody>
                    <a:bodyPr/>
                    <a:lstStyle/>
                    <a:p>
                      <a:pPr marL="114300" marR="0" indent="0">
                        <a:spcBef>
                          <a:spcPts val="0"/>
                        </a:spcBef>
                        <a:spcAft>
                          <a:spcPts val="0"/>
                        </a:spcAft>
                      </a:pPr>
                      <a:r>
                        <a:rPr lang="en-US" sz="2000">
                          <a:latin typeface="Trebuchet MS" panose="020B0703020202090204"/>
                          <a:ea typeface="Times New Roman" panose="02020803070505020304"/>
                          <a:cs typeface="Times New Roman" panose="02020803070505020304"/>
                        </a:rPr>
                        <a:t>EC2</a:t>
                      </a:r>
                      <a:endParaRPr lang="en-US" sz="2800">
                        <a:latin typeface="Calibri"/>
                        <a:ea typeface="Times New Roman" panose="02020803070505020304"/>
                        <a:cs typeface="Times New Roman" panose="02020803070505020304"/>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indent="0">
                        <a:spcBef>
                          <a:spcPts val="0"/>
                        </a:spcBef>
                        <a:spcAft>
                          <a:spcPts val="0"/>
                        </a:spcAft>
                      </a:pPr>
                      <a:r>
                        <a:rPr lang="en-US" sz="2000" dirty="0">
                          <a:latin typeface="Trebuchet MS" panose="020B0703020202090204"/>
                          <a:ea typeface="Times New Roman" panose="02020803070505020304"/>
                          <a:cs typeface="Times New Roman" panose="02020803070505020304"/>
                        </a:rPr>
                        <a:t>Consumption between 11 and 20 units</a:t>
                      </a:r>
                      <a:endParaRPr lang="en-US" sz="2800" dirty="0">
                        <a:latin typeface="Calibri"/>
                        <a:ea typeface="Times New Roman" panose="02020803070505020304"/>
                        <a:cs typeface="Times New Roman" panose="02020803070505020304"/>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indent="0">
                        <a:spcBef>
                          <a:spcPts val="0"/>
                        </a:spcBef>
                        <a:spcAft>
                          <a:spcPts val="0"/>
                        </a:spcAft>
                      </a:pPr>
                      <a:r>
                        <a:rPr lang="en-US" sz="2000">
                          <a:latin typeface="Trebuchet MS" panose="020B0703020202090204"/>
                          <a:ea typeface="Times New Roman" panose="02020803070505020304"/>
                          <a:cs typeface="Times New Roman" panose="02020803070505020304"/>
                        </a:rPr>
                        <a:t>11, 12,19,20</a:t>
                      </a:r>
                      <a:endParaRPr lang="en-US" sz="2800">
                        <a:latin typeface="Calibri"/>
                        <a:ea typeface="Times New Roman" panose="02020803070505020304"/>
                        <a:cs typeface="Times New Roman" panose="02020803070505020304"/>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1699">
                <a:tc>
                  <a:txBody>
                    <a:bodyPr/>
                    <a:lstStyle/>
                    <a:p>
                      <a:pPr marL="114300" marR="0" indent="0">
                        <a:spcBef>
                          <a:spcPts val="0"/>
                        </a:spcBef>
                        <a:spcAft>
                          <a:spcPts val="0"/>
                        </a:spcAft>
                      </a:pPr>
                      <a:r>
                        <a:rPr lang="en-US" sz="2000">
                          <a:latin typeface="Trebuchet MS" panose="020B0703020202090204"/>
                          <a:ea typeface="Times New Roman" panose="02020803070505020304"/>
                          <a:cs typeface="Times New Roman" panose="02020803070505020304"/>
                        </a:rPr>
                        <a:t>EC3</a:t>
                      </a:r>
                      <a:endParaRPr lang="en-US" sz="2800">
                        <a:latin typeface="Calibri"/>
                        <a:ea typeface="Times New Roman" panose="02020803070505020304"/>
                        <a:cs typeface="Times New Roman" panose="02020803070505020304"/>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indent="0">
                        <a:spcBef>
                          <a:spcPts val="0"/>
                        </a:spcBef>
                        <a:spcAft>
                          <a:spcPts val="0"/>
                        </a:spcAft>
                      </a:pPr>
                      <a:r>
                        <a:rPr lang="en-US" sz="2000" dirty="0">
                          <a:latin typeface="Trebuchet MS" panose="020B0703020202090204"/>
                          <a:ea typeface="Times New Roman" panose="02020803070505020304"/>
                          <a:cs typeface="Times New Roman" panose="02020803070505020304"/>
                        </a:rPr>
                        <a:t>Consumption between 21 and 40 units</a:t>
                      </a:r>
                      <a:endParaRPr lang="en-US" sz="2800" dirty="0">
                        <a:latin typeface="Calibri"/>
                        <a:ea typeface="Times New Roman" panose="02020803070505020304"/>
                        <a:cs typeface="Times New Roman" panose="02020803070505020304"/>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indent="0">
                        <a:spcBef>
                          <a:spcPts val="0"/>
                        </a:spcBef>
                        <a:spcAft>
                          <a:spcPts val="0"/>
                        </a:spcAft>
                      </a:pPr>
                      <a:r>
                        <a:rPr lang="en-US" sz="2000" dirty="0">
                          <a:latin typeface="Trebuchet MS" panose="020B0703020202090204"/>
                          <a:ea typeface="Times New Roman" panose="02020803070505020304"/>
                          <a:cs typeface="Times New Roman" panose="02020803070505020304"/>
                        </a:rPr>
                        <a:t>21,22, 39,40</a:t>
                      </a:r>
                      <a:endParaRPr lang="en-US" sz="2800" dirty="0">
                        <a:latin typeface="Calibri"/>
                        <a:ea typeface="Times New Roman" panose="02020803070505020304"/>
                        <a:cs typeface="Times New Roman" panose="02020803070505020304"/>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07417">
                <a:tc>
                  <a:txBody>
                    <a:bodyPr/>
                    <a:lstStyle/>
                    <a:p>
                      <a:pPr marL="114300" marR="0" indent="0">
                        <a:spcBef>
                          <a:spcPts val="0"/>
                        </a:spcBef>
                        <a:spcAft>
                          <a:spcPts val="0"/>
                        </a:spcAft>
                      </a:pPr>
                      <a:r>
                        <a:rPr lang="en-US" sz="2000">
                          <a:latin typeface="Trebuchet MS" panose="020B0703020202090204"/>
                          <a:ea typeface="Times New Roman" panose="02020803070505020304"/>
                          <a:cs typeface="Times New Roman" panose="02020803070505020304"/>
                        </a:rPr>
                        <a:t>EC4</a:t>
                      </a:r>
                      <a:endParaRPr lang="en-US" sz="2800">
                        <a:latin typeface="Calibri"/>
                        <a:ea typeface="Times New Roman" panose="02020803070505020304"/>
                        <a:cs typeface="Times New Roman" panose="02020803070505020304"/>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indent="0">
                        <a:spcBef>
                          <a:spcPts val="0"/>
                        </a:spcBef>
                        <a:spcAft>
                          <a:spcPts val="0"/>
                        </a:spcAft>
                      </a:pPr>
                      <a:r>
                        <a:rPr lang="en-US" sz="2000">
                          <a:latin typeface="Trebuchet MS" panose="020B0703020202090204"/>
                          <a:ea typeface="Times New Roman" panose="02020803070505020304"/>
                          <a:cs typeface="Times New Roman" panose="02020803070505020304"/>
                        </a:rPr>
                        <a:t>Consumption greater than 40 units</a:t>
                      </a:r>
                      <a:endParaRPr lang="en-US" sz="2800">
                        <a:latin typeface="Calibri"/>
                        <a:ea typeface="Times New Roman" panose="02020803070505020304"/>
                        <a:cs typeface="Times New Roman" panose="02020803070505020304"/>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indent="0">
                        <a:spcBef>
                          <a:spcPts val="0"/>
                        </a:spcBef>
                        <a:spcAft>
                          <a:spcPts val="0"/>
                        </a:spcAft>
                      </a:pPr>
                      <a:r>
                        <a:rPr lang="en-US" sz="2000" dirty="0">
                          <a:latin typeface="Trebuchet MS" panose="020B0703020202090204"/>
                          <a:ea typeface="Times New Roman" panose="02020803070505020304"/>
                          <a:cs typeface="Times New Roman" panose="02020803070505020304"/>
                        </a:rPr>
                        <a:t>41</a:t>
                      </a:r>
                      <a:endParaRPr lang="en-US" sz="2800" dirty="0">
                        <a:latin typeface="Calibri"/>
                        <a:ea typeface="Times New Roman" panose="02020803070505020304"/>
                        <a:cs typeface="Times New Roman" panose="02020803070505020304"/>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lnSpcReduction="10000"/>
          </a:bodyPr>
          <a:lstStyle/>
          <a:p>
            <a:r>
              <a:rPr smtClean="0"/>
              <a:t>Applicability</a:t>
            </a:r>
            <a:endParaRPr smtClean="0"/>
          </a:p>
          <a:p>
            <a:pPr lvl="1"/>
            <a:r>
              <a:rPr smtClean="0">
                <a:solidFill>
                  <a:schemeClr val="tx1"/>
                </a:solidFill>
                <a:latin typeface="Arial" panose="020B0704020202020204" pitchFamily="34" charset="0"/>
                <a:cs typeface="Arial" panose="020B0704020202020204" pitchFamily="34" charset="0"/>
              </a:rPr>
              <a:t>Can </a:t>
            </a:r>
            <a:r>
              <a:rPr>
                <a:solidFill>
                  <a:schemeClr val="tx1"/>
                </a:solidFill>
                <a:latin typeface="Arial" panose="020B0704020202020204" pitchFamily="34" charset="0"/>
                <a:cs typeface="Arial" panose="020B0704020202020204" pitchFamily="34" charset="0"/>
              </a:rPr>
              <a:t>be used in all scenarios where inputs that can be partitioned and boundaries that can be </a:t>
            </a:r>
            <a:r>
              <a:rPr smtClean="0">
                <a:solidFill>
                  <a:schemeClr val="tx1"/>
                </a:solidFill>
                <a:latin typeface="Arial" panose="020B0704020202020204" pitchFamily="34" charset="0"/>
                <a:cs typeface="Arial" panose="020B0704020202020204" pitchFamily="34" charset="0"/>
              </a:rPr>
              <a:t>identified</a:t>
            </a:r>
            <a:endParaRPr smtClean="0">
              <a:solidFill>
                <a:schemeClr val="tx1"/>
              </a:solidFill>
              <a:latin typeface="Arial" panose="020B0704020202020204" pitchFamily="34" charset="0"/>
              <a:cs typeface="Arial" panose="020B0704020202020204" pitchFamily="34" charset="0"/>
            </a:endParaRPr>
          </a:p>
          <a:p>
            <a:pPr lvl="1"/>
            <a:r>
              <a:rPr smtClean="0">
                <a:solidFill>
                  <a:schemeClr val="tx1"/>
                </a:solidFill>
                <a:latin typeface="Arial" panose="020B0704020202020204" pitchFamily="34" charset="0"/>
                <a:cs typeface="Arial" panose="020B0704020202020204" pitchFamily="34" charset="0"/>
              </a:rPr>
              <a:t>Typically </a:t>
            </a:r>
            <a:r>
              <a:rPr>
                <a:solidFill>
                  <a:schemeClr val="tx1"/>
                </a:solidFill>
                <a:latin typeface="Arial" panose="020B0704020202020204" pitchFamily="34" charset="0"/>
                <a:cs typeface="Arial" panose="020B0704020202020204" pitchFamily="34" charset="0"/>
              </a:rPr>
              <a:t>be suited to systems in which much of the input data takes on ranges of values or within sets</a:t>
            </a:r>
            <a:endParaRPr smtClean="0">
              <a:solidFill>
                <a:schemeClr val="tx1"/>
              </a:solidFill>
              <a:latin typeface="Arial" panose="020B0704020202020204" pitchFamily="34" charset="0"/>
              <a:cs typeface="Arial" panose="020B0704020202020204" pitchFamily="34" charset="0"/>
            </a:endParaRPr>
          </a:p>
          <a:p>
            <a:pPr lvl="1"/>
          </a:p>
          <a:p>
            <a:r>
              <a:rPr smtClean="0"/>
              <a:t>Advantages</a:t>
            </a:r>
            <a:endParaRPr smtClean="0"/>
          </a:p>
          <a:p>
            <a:pPr lvl="1"/>
            <a:r>
              <a:rPr>
                <a:solidFill>
                  <a:schemeClr val="tx1"/>
                </a:solidFill>
                <a:latin typeface="Arial" panose="020B0704020202020204" pitchFamily="34" charset="0"/>
                <a:cs typeface="Arial" panose="020B0704020202020204" pitchFamily="34" charset="0"/>
              </a:rPr>
              <a:t>Boundaries and conditions are the two major sources of defect in software products. This technique aims to identify defects in these areas.</a:t>
            </a:r>
            <a:endParaRPr>
              <a:solidFill>
                <a:schemeClr val="tx1"/>
              </a:solidFill>
              <a:latin typeface="Arial" panose="020B0704020202020204" pitchFamily="34" charset="0"/>
              <a:cs typeface="Arial" panose="020B0704020202020204" pitchFamily="34" charset="0"/>
            </a:endParaRPr>
          </a:p>
          <a:p/>
          <a:p>
            <a:r>
              <a:rPr smtClean="0"/>
              <a:t>Limitation</a:t>
            </a:r>
            <a:endParaRPr smtClean="0"/>
          </a:p>
          <a:p>
            <a:pPr lvl="1"/>
            <a:r>
              <a:rPr>
                <a:solidFill>
                  <a:schemeClr val="tx1"/>
                </a:solidFill>
                <a:latin typeface="Arial" panose="020B0704020202020204" pitchFamily="34" charset="0"/>
                <a:cs typeface="Arial" panose="020B0704020202020204" pitchFamily="34" charset="0"/>
              </a:rPr>
              <a:t>Does not work well for Boolean and logical variables.</a:t>
            </a:r>
            <a:endParaRPr>
              <a:solidFill>
                <a:schemeClr val="tx1"/>
              </a:solidFill>
              <a:latin typeface="Arial" panose="020B0704020202020204" pitchFamily="34" charset="0"/>
              <a:cs typeface="Arial" panose="020B0704020202020204" pitchFamily="34" charset="0"/>
            </a:endParaRPr>
          </a:p>
          <a:p>
            <a:pPr lvl="1"/>
            <a:r>
              <a:rPr>
                <a:solidFill>
                  <a:schemeClr val="tx1"/>
                </a:solidFill>
                <a:latin typeface="Arial" panose="020B0704020202020204" pitchFamily="34" charset="0"/>
                <a:cs typeface="Arial" panose="020B0704020202020204" pitchFamily="34" charset="0"/>
              </a:rPr>
              <a:t>Not that useful for strongly-typed languages</a:t>
            </a:r>
            <a:r>
              <a:rPr smtClean="0">
                <a:solidFill>
                  <a:schemeClr val="tx1"/>
                </a:solidFill>
                <a:latin typeface="Arial" panose="020B0704020202020204" pitchFamily="34" charset="0"/>
                <a:cs typeface="Arial" panose="020B0704020202020204" pitchFamily="34" charset="0"/>
              </a:rPr>
              <a:t>.</a:t>
            </a:r>
            <a:endParaRPr lang="en-US" dirty="0"/>
          </a:p>
        </p:txBody>
      </p:sp>
      <p:sp>
        <p:nvSpPr>
          <p:cNvPr id="2" name="Title 1"/>
          <p:cNvSpPr>
            <a:spLocks noGrp="1"/>
          </p:cNvSpPr>
          <p:nvPr>
            <p:ph type="title"/>
          </p:nvPr>
        </p:nvSpPr>
        <p:spPr/>
        <p:txBody>
          <a:bodyPr/>
          <a:lstStyle/>
          <a:p>
            <a:r>
              <a:rPr smtClean="0"/>
              <a:t>Boundary Value Analysis </a:t>
            </a:r>
            <a:r>
              <a:rPr lang="en-US" dirty="0" smtClean="0"/>
              <a:t>–</a:t>
            </a:r>
            <a:r>
              <a:rPr smtClean="0"/>
              <a:t> Conclusion</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sz="half" idx="1"/>
          </p:nvPr>
        </p:nvSpPr>
        <p:spPr/>
        <p:txBody>
          <a:bodyPr/>
          <a:lstStyle/>
          <a:p>
            <a:r>
              <a:rPr lang="en-US" smtClean="0"/>
              <a:t>Decision Tables can be used when the outcome or the logic involved in the program is based on a set of decisions and rules which need to be followed.</a:t>
            </a:r>
            <a:endParaRPr lang="en-US" smtClean="0"/>
          </a:p>
          <a:p>
            <a:r>
              <a:rPr lang="en-US" smtClean="0"/>
              <a:t>A decision table lists the various decision variables, the conditions (or values) assumed by each of the decision variables and the actions taken in each combination or conditions.</a:t>
            </a:r>
            <a:endParaRPr lang="en-US" smtClean="0"/>
          </a:p>
          <a:p>
            <a:r>
              <a:rPr lang="en-US" smtClean="0"/>
              <a:t>Variables that contribute to the decision table are listed as the columns of the table</a:t>
            </a:r>
            <a:endParaRPr lang="en-US" smtClean="0"/>
          </a:p>
          <a:p>
            <a:r>
              <a:rPr lang="en-US" smtClean="0"/>
              <a:t>Last column of the table is the action to be taken for combination of values of the decision variables.</a:t>
            </a:r>
            <a:endParaRPr lang="en-US" smtClean="0"/>
          </a:p>
          <a:p>
            <a:endParaRPr lang="en-US" smtClean="0"/>
          </a:p>
          <a:p>
            <a:endParaRPr lang="en-US" smtClean="0"/>
          </a:p>
          <a:p>
            <a:endParaRPr lang="en-US" smtClean="0"/>
          </a:p>
          <a:p>
            <a:endParaRPr lang="en-US" smtClean="0"/>
          </a:p>
          <a:p>
            <a:endParaRPr lang="en-US" smtClean="0"/>
          </a:p>
          <a:p>
            <a:endParaRPr lang="en-US" smtClean="0"/>
          </a:p>
          <a:p>
            <a:pPr lvl="2"/>
            <a:endParaRPr lang="en-US" smtClean="0"/>
          </a:p>
          <a:p>
            <a:pPr lvl="2"/>
            <a:endParaRPr lang="en-US" smtClean="0"/>
          </a:p>
          <a:p>
            <a:pPr lvl="1"/>
            <a:endParaRPr lang="en-US" smtClean="0">
              <a:sym typeface="Wingdings" panose="05000000000000000000" pitchFamily="2" charset="2"/>
            </a:endParaRPr>
          </a:p>
          <a:p>
            <a:endParaRPr lang="en-US" smtClean="0"/>
          </a:p>
          <a:p>
            <a:endParaRPr lang="en-US" dirty="0"/>
          </a:p>
        </p:txBody>
      </p:sp>
      <p:sp>
        <p:nvSpPr>
          <p:cNvPr id="58371" name="Rectangle 2"/>
          <p:cNvSpPr>
            <a:spLocks noGrp="1" noChangeArrowheads="1"/>
          </p:cNvSpPr>
          <p:nvPr>
            <p:ph type="title"/>
          </p:nvPr>
        </p:nvSpPr>
        <p:spPr/>
        <p:txBody>
          <a:bodyPr/>
          <a:lstStyle/>
          <a:p>
            <a:r>
              <a:rPr lang="en-US" dirty="0" smtClean="0"/>
              <a:t>Techniques - Decision Tables</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sz="2200" dirty="0" smtClean="0"/>
              <a:t>A table listing all possible “conditions” (inputs) and all possible “actions” (outputs)</a:t>
            </a:r>
            <a:endParaRPr lang="en-US" sz="2200" dirty="0" smtClean="0"/>
          </a:p>
          <a:p>
            <a:r>
              <a:rPr lang="en-US" sz="2200" dirty="0" smtClean="0"/>
              <a:t>There is a “rule” for each possible combination of “conditions”</a:t>
            </a:r>
            <a:endParaRPr lang="en-US" sz="2200" dirty="0" smtClean="0"/>
          </a:p>
          <a:p>
            <a:r>
              <a:rPr lang="en-US" sz="2200" dirty="0" smtClean="0"/>
              <a:t>For each “condition”, it is identified as a “yes” (present), a “no” (not present) or an “X” for immaterial (the result is the same for either yes or no)</a:t>
            </a:r>
            <a:endParaRPr lang="en-US" sz="2200" dirty="0" smtClean="0"/>
          </a:p>
          <a:p>
            <a:r>
              <a:rPr lang="en-US" sz="2200" dirty="0" smtClean="0"/>
              <a:t>Good for high criticality software (Why?)</a:t>
            </a:r>
            <a:endParaRPr lang="en-US" sz="2200" dirty="0" smtClean="0"/>
          </a:p>
          <a:p>
            <a:r>
              <a:rPr lang="en-US" sz="2200" dirty="0" smtClean="0"/>
              <a:t>Considers all possible combinations</a:t>
            </a:r>
            <a:endParaRPr lang="en-US" sz="2200" dirty="0" smtClean="0"/>
          </a:p>
          <a:p>
            <a:endParaRPr lang="en-US" sz="2200" dirty="0"/>
          </a:p>
        </p:txBody>
      </p:sp>
      <p:sp>
        <p:nvSpPr>
          <p:cNvPr id="2" name="Title 1"/>
          <p:cNvSpPr>
            <a:spLocks noGrp="1"/>
          </p:cNvSpPr>
          <p:nvPr>
            <p:ph type="title"/>
          </p:nvPr>
        </p:nvSpPr>
        <p:spPr/>
        <p:txBody>
          <a:bodyPr/>
          <a:lstStyle/>
          <a:p>
            <a:r>
              <a:rPr lang="en-US" dirty="0" smtClean="0"/>
              <a:t>Decision Tables – Representation</a:t>
            </a:r>
            <a:endParaRPr lang="en-US" dirty="0"/>
          </a:p>
        </p:txBody>
      </p:sp>
      <p:graphicFrame>
        <p:nvGraphicFramePr>
          <p:cNvPr id="4" name="Table 3"/>
          <p:cNvGraphicFramePr>
            <a:graphicFrameLocks noGrp="1"/>
          </p:cNvGraphicFramePr>
          <p:nvPr/>
        </p:nvGraphicFramePr>
        <p:xfrm>
          <a:off x="1938068" y="4028743"/>
          <a:ext cx="7543800" cy="2285997"/>
        </p:xfrm>
        <a:graphic>
          <a:graphicData uri="http://schemas.openxmlformats.org/drawingml/2006/table">
            <a:tbl>
              <a:tblPr/>
              <a:tblGrid>
                <a:gridCol w="1274932"/>
                <a:gridCol w="1274932"/>
                <a:gridCol w="1148343"/>
                <a:gridCol w="1158289"/>
                <a:gridCol w="1343652"/>
                <a:gridCol w="1343652"/>
              </a:tblGrid>
              <a:tr h="155781">
                <a:tc>
                  <a:txBody>
                    <a:bodyPr/>
                    <a:lstStyle/>
                    <a:p>
                      <a:pPr marL="0" marR="0" indent="0">
                        <a:spcBef>
                          <a:spcPts val="0"/>
                        </a:spcBef>
                        <a:spcAft>
                          <a:spcPts val="0"/>
                        </a:spcAft>
                      </a:pPr>
                      <a:endParaRPr lang="en-US" sz="1000" dirty="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0" marR="0" indent="0" algn="ctr">
                        <a:spcBef>
                          <a:spcPts val="0"/>
                        </a:spcBef>
                        <a:spcAft>
                          <a:spcPts val="0"/>
                        </a:spcAft>
                      </a:pPr>
                      <a:r>
                        <a:rPr lang="en-US" sz="1000" b="1">
                          <a:latin typeface="Trebuchet MS" panose="020B0703020202090204"/>
                          <a:ea typeface="Times New Roman" panose="02020803070505020304"/>
                          <a:cs typeface="Times New Roman" panose="02020803070505020304"/>
                        </a:rPr>
                        <a:t>Condition Entry</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hMerge="1">
                  <a:tcPr/>
                </a:tc>
              </a:tr>
              <a:tr h="155781">
                <a:tc rowSpan="6">
                  <a:txBody>
                    <a:bodyPr/>
                    <a:lstStyle/>
                    <a:p>
                      <a:pPr marL="71755" marR="71755" indent="0" algn="ctr">
                        <a:spcBef>
                          <a:spcPts val="0"/>
                        </a:spcBef>
                        <a:spcAft>
                          <a:spcPts val="0"/>
                        </a:spcAft>
                      </a:pPr>
                      <a:r>
                        <a:rPr lang="en-US" sz="1000" b="1">
                          <a:latin typeface="Trebuchet MS" panose="020B0703020202090204"/>
                          <a:ea typeface="Times New Roman" panose="02020803070505020304"/>
                          <a:cs typeface="Times New Roman" panose="02020803070505020304"/>
                        </a:rPr>
                        <a:t>Condition</a:t>
                      </a:r>
                      <a:r>
                        <a:rPr lang="en-US" sz="1000">
                          <a:latin typeface="Trebuchet MS" panose="020B0703020202090204"/>
                          <a:ea typeface="Times New Roman" panose="02020803070505020304"/>
                          <a:cs typeface="Times New Roman" panose="02020803070505020304"/>
                        </a:rPr>
                        <a:t> </a:t>
                      </a:r>
                      <a:r>
                        <a:rPr lang="en-US" sz="1000" b="1">
                          <a:latin typeface="Trebuchet MS" panose="020B0703020202090204"/>
                          <a:ea typeface="Times New Roman" panose="02020803070505020304"/>
                          <a:cs typeface="Times New Roman" panose="02020803070505020304"/>
                        </a:rPr>
                        <a:t>Stub</a:t>
                      </a:r>
                      <a:endParaRPr lang="en-US" sz="1100">
                        <a:latin typeface="Calibri"/>
                        <a:ea typeface="Times New Roman" panose="02020803070505020304"/>
                        <a:cs typeface="Times New Roman" panose="02020803070505020304"/>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Rule – 1</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Rule – 2</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Rule – p</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781">
                <a:tc vMerge="1">
                  <a:tcPr/>
                </a:tc>
                <a:tc>
                  <a:txBody>
                    <a:bodyPr/>
                    <a:lstStyle/>
                    <a:p>
                      <a:pPr marL="0" marR="0" indent="0">
                        <a:spcBef>
                          <a:spcPts val="0"/>
                        </a:spcBef>
                        <a:spcAft>
                          <a:spcPts val="0"/>
                        </a:spcAft>
                      </a:pPr>
                      <a:r>
                        <a:rPr lang="en-US" sz="1000" b="1">
                          <a:latin typeface="Trebuchet MS" panose="020B0703020202090204"/>
                          <a:ea typeface="Times New Roman" panose="02020803070505020304"/>
                          <a:cs typeface="Times New Roman" panose="02020803070505020304"/>
                        </a:rPr>
                        <a:t>Conditions</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781">
                <a:tc vMerge="1">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Condition – 1</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781">
                <a:tc vMerge="1">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Condition – 2</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781">
                <a:tc vMerge="1">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dirty="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563">
                <a:tc vMerge="1">
                  <a:tcPr/>
                </a:tc>
                <a:tc>
                  <a:txBody>
                    <a:bodyPr/>
                    <a:lstStyle/>
                    <a:p>
                      <a:pPr marL="0" marR="0" indent="0">
                        <a:spcBef>
                          <a:spcPts val="0"/>
                        </a:spcBef>
                        <a:spcAft>
                          <a:spcPts val="0"/>
                        </a:spcAft>
                      </a:pPr>
                      <a:r>
                        <a:rPr lang="en-US" sz="1000" dirty="0">
                          <a:latin typeface="Trebuchet MS" panose="020B0703020202090204"/>
                          <a:ea typeface="Times New Roman" panose="02020803070505020304"/>
                          <a:cs typeface="Times New Roman" panose="02020803070505020304"/>
                        </a:rPr>
                        <a:t>Condition – m</a:t>
                      </a:r>
                      <a:endParaRPr lang="en-US" sz="1100" dirty="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781">
                <a:tc rowSpan="5">
                  <a:txBody>
                    <a:bodyPr/>
                    <a:lstStyle/>
                    <a:p>
                      <a:pPr marL="71755" marR="71755" indent="0" algn="ctr">
                        <a:spcBef>
                          <a:spcPts val="0"/>
                        </a:spcBef>
                        <a:spcAft>
                          <a:spcPts val="0"/>
                        </a:spcAft>
                      </a:pPr>
                      <a:r>
                        <a:rPr lang="en-US" sz="1000" b="1">
                          <a:latin typeface="Trebuchet MS" panose="020B0703020202090204"/>
                          <a:ea typeface="Times New Roman" panose="02020803070505020304"/>
                          <a:cs typeface="Times New Roman" panose="02020803070505020304"/>
                        </a:rPr>
                        <a:t>Action Stub</a:t>
                      </a:r>
                      <a:endParaRPr lang="en-US" sz="1100">
                        <a:latin typeface="Calibri"/>
                        <a:ea typeface="Times New Roman" panose="02020803070505020304"/>
                        <a:cs typeface="Times New Roman" panose="02020803070505020304"/>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b="1">
                          <a:latin typeface="Trebuchet MS" panose="020B0703020202090204"/>
                          <a:ea typeface="Times New Roman" panose="02020803070505020304"/>
                          <a:cs typeface="Times New Roman" panose="02020803070505020304"/>
                        </a:rPr>
                        <a:t>Actions</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781">
                <a:tc vMerge="1">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Action – 1</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781">
                <a:tc vMerge="1">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Action – 2</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781">
                <a:tc vMerge="1">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0843">
                <a:tc vMerge="1">
                  <a:tcPr/>
                </a:tc>
                <a:tc>
                  <a:txBody>
                    <a:bodyPr/>
                    <a:lstStyle/>
                    <a:p>
                      <a:pPr marL="0" marR="0" indent="0">
                        <a:spcBef>
                          <a:spcPts val="0"/>
                        </a:spcBef>
                        <a:spcAft>
                          <a:spcPts val="0"/>
                        </a:spcAft>
                      </a:pPr>
                      <a:r>
                        <a:rPr lang="en-US" sz="1000" dirty="0">
                          <a:latin typeface="Trebuchet MS" panose="020B0703020202090204"/>
                          <a:ea typeface="Times New Roman" panose="02020803070505020304"/>
                          <a:cs typeface="Times New Roman" panose="02020803070505020304"/>
                        </a:rPr>
                        <a:t>Action – n</a:t>
                      </a:r>
                      <a:endParaRPr lang="en-US" sz="1100" dirty="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781">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0" marR="0" indent="0" algn="ctr">
                        <a:spcBef>
                          <a:spcPts val="0"/>
                        </a:spcBef>
                        <a:spcAft>
                          <a:spcPts val="0"/>
                        </a:spcAft>
                      </a:pPr>
                      <a:r>
                        <a:rPr lang="en-US" sz="1000" b="1" dirty="0">
                          <a:latin typeface="Trebuchet MS" panose="020B0703020202090204"/>
                          <a:ea typeface="Times New Roman" panose="02020803070505020304"/>
                          <a:cs typeface="Times New Roman" panose="02020803070505020304"/>
                        </a:rPr>
                        <a:t>Action Entry</a:t>
                      </a:r>
                      <a:endParaRPr lang="en-US" sz="1100" dirty="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hMerge="1">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85000" lnSpcReduction="20000"/>
          </a:bodyPr>
          <a:lstStyle/>
          <a:p>
            <a:r>
              <a:rPr lang="en-US" dirty="0" smtClean="0"/>
              <a:t>The upper left portion of the format is called the stub quadrant; it contains statements of the conditions. Similarly, the lower left portion is called the action stub quadrant; it contains statement of the actions. The condition entry and action quadrants appear in the upper and lower right portions (condition &amp; entry) forms a decision rule.</a:t>
            </a:r>
            <a:endParaRPr lang="en-US" dirty="0" smtClean="0"/>
          </a:p>
          <a:p>
            <a:endParaRPr lang="en-US" dirty="0" smtClean="0"/>
          </a:p>
          <a:p>
            <a:r>
              <a:rPr lang="en-US" dirty="0" smtClean="0"/>
              <a:t>The various input conditions are represented by the conditions 1 through m and the actions are represented by actions 1 through n. These actions should be taken depending on the various combinations of input conditions.</a:t>
            </a:r>
            <a:endParaRPr lang="en-US" dirty="0" smtClean="0"/>
          </a:p>
          <a:p>
            <a:endParaRPr lang="en-US" dirty="0" smtClean="0"/>
          </a:p>
          <a:p>
            <a:r>
              <a:rPr lang="en-US" dirty="0" smtClean="0"/>
              <a:t>Each of the rules defines a unique combination of conditions that result in the execution (firing) of the actions associated with the rule. </a:t>
            </a:r>
            <a:endParaRPr lang="en-US" dirty="0" smtClean="0"/>
          </a:p>
          <a:p>
            <a:endParaRPr lang="en-US" dirty="0" smtClean="0"/>
          </a:p>
          <a:p>
            <a:r>
              <a:rPr lang="en-US" dirty="0" smtClean="0"/>
              <a:t>All the possible combinations of conditions define a set of alternatives. For each alternative, a test action should be considered. The number of alternatives increases exponentially with the number of conditions. which may be expressed as 2</a:t>
            </a:r>
            <a:r>
              <a:rPr lang="en-US" baseline="30000" dirty="0" smtClean="0"/>
              <a:t>NumberOfConditions.</a:t>
            </a:r>
            <a:r>
              <a:rPr lang="en-US" dirty="0" smtClean="0"/>
              <a:t> When the decision table becomes too complex, a hierarchy of new decision tables can be constructed.</a:t>
            </a:r>
            <a:endParaRPr lang="en-US" dirty="0" smtClean="0"/>
          </a:p>
          <a:p>
            <a:endParaRPr lang="en-US" dirty="0"/>
          </a:p>
        </p:txBody>
      </p:sp>
      <p:sp>
        <p:nvSpPr>
          <p:cNvPr id="2" name="Title 1"/>
          <p:cNvSpPr>
            <a:spLocks noGrp="1"/>
          </p:cNvSpPr>
          <p:nvPr>
            <p:ph type="title"/>
          </p:nvPr>
        </p:nvSpPr>
        <p:spPr/>
        <p:txBody>
          <a:bodyPr/>
          <a:lstStyle/>
          <a:p>
            <a:r>
              <a:rPr lang="en-US" dirty="0" smtClean="0"/>
              <a:t>Decision Tables – Details of Representation</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85000" lnSpcReduction="20000"/>
          </a:bodyPr>
          <a:lstStyle/>
          <a:p>
            <a:pPr>
              <a:buNone/>
            </a:pPr>
            <a:r>
              <a:rPr lang="en-US" dirty="0" smtClean="0"/>
              <a:t>The steps for using Decision Table testing are as given below:</a:t>
            </a:r>
            <a:endParaRPr lang="en-US" dirty="0" smtClean="0"/>
          </a:p>
          <a:p>
            <a:endParaRPr lang="en-US" dirty="0" smtClean="0"/>
          </a:p>
          <a:p>
            <a:r>
              <a:rPr lang="en-US" dirty="0" smtClean="0"/>
              <a:t>STEP 1: Analyze the given test inputs or requirements and list out the various conditions in the decision table. </a:t>
            </a:r>
            <a:endParaRPr lang="en-US" dirty="0" smtClean="0"/>
          </a:p>
          <a:p>
            <a:pPr>
              <a:buNone/>
            </a:pPr>
            <a:r>
              <a:rPr lang="en-US" dirty="0" smtClean="0"/>
              <a:t> </a:t>
            </a:r>
            <a:endParaRPr lang="en-US" dirty="0" smtClean="0"/>
          </a:p>
          <a:p>
            <a:r>
              <a:rPr lang="en-US" dirty="0" smtClean="0"/>
              <a:t>STEP 2: Calculate the number of possible combinations (Rules). </a:t>
            </a:r>
            <a:endParaRPr lang="en-US" dirty="0" smtClean="0"/>
          </a:p>
          <a:p>
            <a:pPr>
              <a:buNone/>
            </a:pPr>
            <a:r>
              <a:rPr lang="en-US" dirty="0" smtClean="0"/>
              <a:t> </a:t>
            </a:r>
            <a:endParaRPr lang="en-US" dirty="0" smtClean="0"/>
          </a:p>
          <a:p>
            <a:r>
              <a:rPr lang="en-US" dirty="0" smtClean="0"/>
              <a:t>STEP 3: Fill columns of the decision table with all possible combinations (Rules). </a:t>
            </a:r>
            <a:endParaRPr lang="en-US" dirty="0" smtClean="0"/>
          </a:p>
          <a:p>
            <a:endParaRPr lang="en-US" dirty="0" smtClean="0"/>
          </a:p>
          <a:p>
            <a:r>
              <a:rPr lang="en-US" dirty="0" smtClean="0"/>
              <a:t>STEP 4: Find out cases where the values assumed by a variable are immaterial for a given combination. Fill the same by “don’t care” symbol. </a:t>
            </a:r>
            <a:endParaRPr lang="en-US" dirty="0" smtClean="0"/>
          </a:p>
          <a:p>
            <a:pPr>
              <a:buNone/>
            </a:pPr>
            <a:r>
              <a:rPr lang="en-US" dirty="0" smtClean="0"/>
              <a:t> </a:t>
            </a:r>
            <a:endParaRPr lang="en-US" dirty="0" smtClean="0"/>
          </a:p>
          <a:p>
            <a:r>
              <a:rPr lang="en-US" dirty="0" smtClean="0"/>
              <a:t>STEP 5: For each of the combination of values, find out the action or expected result. </a:t>
            </a:r>
            <a:endParaRPr lang="en-US" dirty="0" smtClean="0"/>
          </a:p>
          <a:p>
            <a:pPr>
              <a:buNone/>
            </a:pPr>
            <a:r>
              <a:rPr lang="en-US" dirty="0" smtClean="0"/>
              <a:t> </a:t>
            </a:r>
            <a:endParaRPr lang="en-US" dirty="0" smtClean="0"/>
          </a:p>
          <a:p>
            <a:r>
              <a:rPr lang="en-US" dirty="0" smtClean="0"/>
              <a:t>STEP 6: Create at least one Test case for each rule. If the rules are binary, a single test for each combination is probably sufficient. Else if a condition is a range of values, consider testing at both the low and high end of range.</a:t>
            </a:r>
            <a:endParaRPr lang="en-US" dirty="0" smtClean="0"/>
          </a:p>
          <a:p>
            <a:endParaRPr lang="en-US" dirty="0"/>
          </a:p>
        </p:txBody>
      </p:sp>
      <p:sp>
        <p:nvSpPr>
          <p:cNvPr id="2" name="Title 1"/>
          <p:cNvSpPr>
            <a:spLocks noGrp="1"/>
          </p:cNvSpPr>
          <p:nvPr>
            <p:ph type="title"/>
          </p:nvPr>
        </p:nvSpPr>
        <p:spPr/>
        <p:txBody>
          <a:bodyPr/>
          <a:lstStyle/>
          <a:p>
            <a:r>
              <a:rPr lang="en-US" dirty="0" smtClean="0"/>
              <a:t>Decision Tables - Approach</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Content Placeholder 4"/>
          <p:cNvSpPr>
            <a:spLocks noGrp="1"/>
          </p:cNvSpPr>
          <p:nvPr>
            <p:ph sz="half" idx="1"/>
          </p:nvPr>
        </p:nvSpPr>
        <p:spPr/>
        <p:txBody>
          <a:bodyPr/>
          <a:lstStyle/>
          <a:p>
            <a:r>
              <a:rPr lang="en-US" dirty="0" smtClean="0"/>
              <a:t>Engineering Examination Result for a student is based on the following conditions:</a:t>
            </a:r>
            <a:endParaRPr lang="en-US" dirty="0" smtClean="0"/>
          </a:p>
          <a:p>
            <a:pPr>
              <a:buNone/>
            </a:pPr>
            <a:endParaRPr lang="en-US" dirty="0" smtClean="0"/>
          </a:p>
          <a:p>
            <a:r>
              <a:rPr lang="en-US" dirty="0" smtClean="0"/>
              <a:t>If the student has 80% attendance and has attended 3 internal tests with an average of 10 or more or has attended 2 internal tests with an average of 15 or more marks and has taken up the external examination and scored more than 35, then the student can be considered as pass in that subject.</a:t>
            </a:r>
            <a:endParaRPr lang="en-US" dirty="0" smtClean="0"/>
          </a:p>
          <a:p>
            <a:endParaRPr lang="en-US" dirty="0"/>
          </a:p>
        </p:txBody>
      </p:sp>
      <p:sp>
        <p:nvSpPr>
          <p:cNvPr id="60419" name="Rectangle 2"/>
          <p:cNvSpPr>
            <a:spLocks noGrp="1" noChangeArrowheads="1"/>
          </p:cNvSpPr>
          <p:nvPr>
            <p:ph type="title"/>
          </p:nvPr>
        </p:nvSpPr>
        <p:spPr/>
        <p:txBody>
          <a:bodyPr/>
          <a:lstStyle/>
          <a:p>
            <a:r>
              <a:rPr lang="en-US" dirty="0" smtClean="0"/>
              <a:t>Decision Tables – Example Problem</a:t>
            </a:r>
            <a:br>
              <a:rPr lang="en-US" dirty="0" smtClean="0"/>
            </a:br>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sz="2000" dirty="0" smtClean="0"/>
              <a:t>Based on the Decision Table Technique, the Decision table conditions and actions can be drafted as given below:</a:t>
            </a:r>
            <a:endParaRPr lang="en-US" sz="2000" dirty="0" smtClean="0"/>
          </a:p>
          <a:p>
            <a:pPr>
              <a:buNone/>
            </a:pPr>
            <a:endParaRPr lang="en-US" sz="2000" dirty="0" smtClean="0"/>
          </a:p>
          <a:p>
            <a:pPr lvl="1">
              <a:buNone/>
            </a:pPr>
            <a:r>
              <a:rPr lang="en-US" sz="2000" dirty="0" smtClean="0"/>
              <a:t>C1 = Condition 1 – Attendance &gt; 80%</a:t>
            </a:r>
            <a:endParaRPr lang="en-US" sz="2000" dirty="0" smtClean="0"/>
          </a:p>
          <a:p>
            <a:pPr lvl="1">
              <a:buNone/>
            </a:pPr>
            <a:r>
              <a:rPr lang="en-US" sz="2000" dirty="0" smtClean="0"/>
              <a:t>C2 = Condition 2 – Attended 3 internal Tests with an average of 10 or more marks</a:t>
            </a:r>
            <a:endParaRPr lang="en-US" sz="2000" dirty="0" smtClean="0"/>
          </a:p>
          <a:p>
            <a:pPr lvl="1">
              <a:buNone/>
            </a:pPr>
            <a:r>
              <a:rPr lang="en-US" sz="2000" dirty="0" smtClean="0"/>
              <a:t>C3 = Condition 3 - Attended 2 internal Tests with an average of 15 or more marks</a:t>
            </a:r>
            <a:endParaRPr lang="en-US" sz="2000" dirty="0" smtClean="0"/>
          </a:p>
          <a:p>
            <a:pPr lvl="1">
              <a:buNone/>
            </a:pPr>
            <a:r>
              <a:rPr lang="en-US" sz="2000" dirty="0" smtClean="0"/>
              <a:t>C4 = Condition 4 – Cleared External exam &amp; scored more than 35 marks</a:t>
            </a:r>
            <a:endParaRPr lang="en-US" sz="2000" dirty="0" smtClean="0"/>
          </a:p>
          <a:p>
            <a:pPr lvl="1">
              <a:buNone/>
            </a:pPr>
            <a:r>
              <a:rPr lang="en-US" sz="2000" dirty="0" smtClean="0"/>
              <a:t>A1 = Action 1 – Pass</a:t>
            </a:r>
            <a:endParaRPr lang="en-US" sz="2000" dirty="0" smtClean="0"/>
          </a:p>
          <a:p>
            <a:pPr lvl="1">
              <a:buNone/>
            </a:pPr>
            <a:r>
              <a:rPr lang="en-US" sz="2000" dirty="0" smtClean="0"/>
              <a:t>A2 = Action 2 – Fail</a:t>
            </a:r>
            <a:endParaRPr lang="en-US" sz="2000" dirty="0" smtClean="0"/>
          </a:p>
          <a:p>
            <a:pPr lvl="1">
              <a:buNone/>
            </a:pPr>
            <a:r>
              <a:rPr lang="en-US" sz="2000" dirty="0" smtClean="0"/>
              <a:t>R1 = Rule 1- C1, C2, C4 are satisfied</a:t>
            </a:r>
            <a:endParaRPr lang="en-US" sz="2000" dirty="0" smtClean="0"/>
          </a:p>
          <a:p>
            <a:pPr lvl="1">
              <a:buNone/>
            </a:pPr>
            <a:r>
              <a:rPr lang="en-US" sz="2000" dirty="0" smtClean="0"/>
              <a:t>R2 = Rule 2 – C1, C3, C4 are satisfied</a:t>
            </a:r>
            <a:endParaRPr lang="en-US" sz="2000" dirty="0" smtClean="0"/>
          </a:p>
          <a:p>
            <a:endParaRPr lang="en-US" sz="2000" dirty="0" smtClean="0"/>
          </a:p>
          <a:p>
            <a:r>
              <a:rPr lang="en-US" sz="2000" dirty="0" smtClean="0"/>
              <a:t>(Note: List the remaining rules  - R3 to R16 accordingly)</a:t>
            </a:r>
            <a:endParaRPr lang="en-US" sz="2000" dirty="0" smtClean="0"/>
          </a:p>
          <a:p>
            <a:r>
              <a:rPr lang="en-US" sz="2000" dirty="0" smtClean="0"/>
              <a:t>The total number of alternatives = 2</a:t>
            </a:r>
            <a:r>
              <a:rPr lang="en-US" sz="2000" baseline="30000" dirty="0" smtClean="0"/>
              <a:t>NumberOfConditions.</a:t>
            </a:r>
            <a:r>
              <a:rPr lang="en-US" sz="2000" dirty="0" smtClean="0"/>
              <a:t> = 2 </a:t>
            </a:r>
            <a:r>
              <a:rPr lang="en-US" sz="2000" baseline="30000" dirty="0" smtClean="0"/>
              <a:t>4</a:t>
            </a:r>
            <a:r>
              <a:rPr lang="en-US" sz="2000" dirty="0" smtClean="0"/>
              <a:t> = 16</a:t>
            </a:r>
            <a:endParaRPr lang="en-US" sz="2000" dirty="0" smtClean="0"/>
          </a:p>
        </p:txBody>
      </p:sp>
      <p:sp>
        <p:nvSpPr>
          <p:cNvPr id="2" name="Title 1"/>
          <p:cNvSpPr>
            <a:spLocks noGrp="1"/>
          </p:cNvSpPr>
          <p:nvPr>
            <p:ph type="title"/>
          </p:nvPr>
        </p:nvSpPr>
        <p:spPr/>
        <p:txBody>
          <a:bodyPr/>
          <a:lstStyle/>
          <a:p>
            <a:r>
              <a:rPr lang="en-US" dirty="0" smtClean="0"/>
              <a:t>Decision Tables – Example Solution</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p:txBody>
          <a:bodyPr/>
          <a:lstStyle/>
          <a:p>
            <a:r>
              <a:rPr lang="en-US" dirty="0" smtClean="0">
                <a:latin typeface="Trebuchet MS" panose="020B0703020202090204" pitchFamily="34" charset="0"/>
              </a:rPr>
              <a:t>Decision Table</a:t>
            </a:r>
            <a:endParaRPr lang="en-US" dirty="0" smtClean="0">
              <a:latin typeface="Trebuchet MS" panose="020B0703020202090204" pitchFamily="34" charset="0"/>
            </a:endParaRPr>
          </a:p>
          <a:p>
            <a:endParaRPr lang="en-US" dirty="0"/>
          </a:p>
        </p:txBody>
      </p:sp>
      <p:sp>
        <p:nvSpPr>
          <p:cNvPr id="61443" name="Rectangle 2"/>
          <p:cNvSpPr>
            <a:spLocks noGrp="1" noChangeArrowheads="1"/>
          </p:cNvSpPr>
          <p:nvPr>
            <p:ph type="title"/>
          </p:nvPr>
        </p:nvSpPr>
        <p:spPr/>
        <p:txBody>
          <a:bodyPr/>
          <a:lstStyle/>
          <a:p>
            <a:r>
              <a:rPr lang="en-US" dirty="0" smtClean="0"/>
              <a:t>Decision Tables – Example Solution</a:t>
            </a:r>
            <a:endParaRPr lang="en-US" dirty="0" smtClean="0"/>
          </a:p>
        </p:txBody>
      </p:sp>
      <p:sp>
        <p:nvSpPr>
          <p:cNvPr id="455684" name="Text Box 4"/>
          <p:cNvSpPr txBox="1">
            <a:spLocks noChangeArrowheads="1"/>
          </p:cNvSpPr>
          <p:nvPr/>
        </p:nvSpPr>
        <p:spPr bwMode="auto">
          <a:xfrm>
            <a:off x="1871664" y="939800"/>
            <a:ext cx="8448675" cy="1569660"/>
          </a:xfrm>
          <a:prstGeom prst="rect">
            <a:avLst/>
          </a:prstGeom>
          <a:noFill/>
          <a:ln w="9525">
            <a:noFill/>
            <a:miter lim="800000"/>
          </a:ln>
        </p:spPr>
        <p:txBody>
          <a:bodyPr>
            <a:spAutoFit/>
          </a:bodyPr>
          <a:lstStyle/>
          <a:p>
            <a:pPr marL="460375" indent="-460375"/>
            <a:endParaRPr lang="en-US" sz="2400" b="1" dirty="0">
              <a:solidFill>
                <a:srgbClr val="000000"/>
              </a:solidFill>
              <a:latin typeface="Arial Narrow" panose="020B0606020202030204" pitchFamily="34" charset="0"/>
            </a:endParaRPr>
          </a:p>
          <a:p>
            <a:pPr marL="460375" indent="-460375"/>
            <a:endParaRPr lang="en-US" sz="2400" dirty="0">
              <a:latin typeface="Arial Narrow" panose="020B0606020202030204" pitchFamily="34" charset="0"/>
            </a:endParaRPr>
          </a:p>
          <a:p>
            <a:pPr marL="460375" indent="-460375"/>
            <a:endParaRPr lang="en-US" sz="2400" dirty="0">
              <a:latin typeface="Arial Narrow" panose="020B0606020202030204" pitchFamily="34" charset="0"/>
            </a:endParaRPr>
          </a:p>
          <a:p>
            <a:pPr marL="460375" indent="-460375"/>
            <a:endParaRPr lang="en-US" sz="2400" dirty="0">
              <a:latin typeface="Arial Narrow" panose="020B0606020202030204" pitchFamily="34" charset="0"/>
            </a:endParaRPr>
          </a:p>
        </p:txBody>
      </p:sp>
      <p:graphicFrame>
        <p:nvGraphicFramePr>
          <p:cNvPr id="6" name="Table 5"/>
          <p:cNvGraphicFramePr>
            <a:graphicFrameLocks noGrp="1"/>
          </p:cNvGraphicFramePr>
          <p:nvPr/>
        </p:nvGraphicFramePr>
        <p:xfrm>
          <a:off x="1904999" y="2133601"/>
          <a:ext cx="8001000" cy="4267199"/>
        </p:xfrm>
        <a:graphic>
          <a:graphicData uri="http://schemas.openxmlformats.org/drawingml/2006/table">
            <a:tbl>
              <a:tblPr/>
              <a:tblGrid>
                <a:gridCol w="875284"/>
                <a:gridCol w="875284"/>
                <a:gridCol w="348840"/>
                <a:gridCol w="348840"/>
                <a:gridCol w="348840"/>
                <a:gridCol w="348840"/>
                <a:gridCol w="348840"/>
                <a:gridCol w="348840"/>
                <a:gridCol w="348840"/>
                <a:gridCol w="348840"/>
                <a:gridCol w="432464"/>
                <a:gridCol w="432464"/>
                <a:gridCol w="432464"/>
                <a:gridCol w="432464"/>
                <a:gridCol w="432464"/>
                <a:gridCol w="432464"/>
                <a:gridCol w="432464"/>
                <a:gridCol w="432464"/>
              </a:tblGrid>
              <a:tr h="294713">
                <a:tc>
                  <a:txBody>
                    <a:bodyPr/>
                    <a:lstStyle/>
                    <a:p>
                      <a:pPr marL="0" marR="0" indent="0">
                        <a:spcBef>
                          <a:spcPts val="0"/>
                        </a:spcBef>
                        <a:spcAft>
                          <a:spcPts val="0"/>
                        </a:spcAft>
                      </a:pPr>
                      <a:endParaRPr lang="en-US" sz="1000" dirty="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dirty="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16">
                  <a:txBody>
                    <a:bodyPr/>
                    <a:lstStyle/>
                    <a:p>
                      <a:pPr marL="0" marR="0" indent="0" algn="ctr">
                        <a:spcBef>
                          <a:spcPts val="0"/>
                        </a:spcBef>
                        <a:spcAft>
                          <a:spcPts val="0"/>
                        </a:spcAft>
                      </a:pPr>
                      <a:r>
                        <a:rPr lang="en-US" sz="1000" b="1" dirty="0">
                          <a:latin typeface="Trebuchet MS" panose="020B0703020202090204"/>
                          <a:ea typeface="Times New Roman" panose="02020803070505020304"/>
                          <a:cs typeface="Times New Roman" panose="02020803070505020304"/>
                        </a:rPr>
                        <a:t>Condition Entry</a:t>
                      </a:r>
                      <a:endParaRPr lang="en-US" sz="1100" dirty="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589426">
                <a:tc rowSpan="6">
                  <a:txBody>
                    <a:bodyPr/>
                    <a:lstStyle/>
                    <a:p>
                      <a:pPr marL="71755" marR="71755" indent="0" algn="ctr">
                        <a:spcBef>
                          <a:spcPts val="0"/>
                        </a:spcBef>
                        <a:spcAft>
                          <a:spcPts val="0"/>
                        </a:spcAft>
                      </a:pPr>
                      <a:r>
                        <a:rPr lang="en-US" sz="1000" b="1">
                          <a:latin typeface="Trebuchet MS" panose="020B0703020202090204"/>
                          <a:ea typeface="Times New Roman" panose="02020803070505020304"/>
                          <a:cs typeface="Times New Roman" panose="02020803070505020304"/>
                        </a:rPr>
                        <a:t>Condition</a:t>
                      </a:r>
                      <a:r>
                        <a:rPr lang="en-US" sz="1000">
                          <a:latin typeface="Trebuchet MS" panose="020B0703020202090204"/>
                          <a:ea typeface="Times New Roman" panose="02020803070505020304"/>
                          <a:cs typeface="Times New Roman" panose="02020803070505020304"/>
                        </a:rPr>
                        <a:t> </a:t>
                      </a:r>
                      <a:r>
                        <a:rPr lang="en-US" sz="1000" b="1">
                          <a:latin typeface="Trebuchet MS" panose="020B0703020202090204"/>
                          <a:ea typeface="Times New Roman" panose="02020803070505020304"/>
                          <a:cs typeface="Times New Roman" panose="02020803070505020304"/>
                        </a:rPr>
                        <a:t>Stub</a:t>
                      </a:r>
                      <a:endParaRPr lang="en-US" sz="1100">
                        <a:latin typeface="Calibri"/>
                        <a:ea typeface="Times New Roman" panose="02020803070505020304"/>
                        <a:cs typeface="Times New Roman" panose="02020803070505020304"/>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dirty="0">
                          <a:latin typeface="Trebuchet MS" panose="020B0703020202090204"/>
                          <a:ea typeface="Times New Roman" panose="02020803070505020304"/>
                          <a:cs typeface="Times New Roman" panose="02020803070505020304"/>
                        </a:rPr>
                        <a:t>R1</a:t>
                      </a:r>
                      <a:endParaRPr lang="en-US" sz="1100" dirty="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R2</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R3</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R4</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R5</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R6</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R7</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R8</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R9</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R10</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R11</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R12</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R13</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R14</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R15</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R16</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9426">
                <a:tc vMerge="1">
                  <a:tcPr/>
                </a:tc>
                <a:tc>
                  <a:txBody>
                    <a:bodyPr/>
                    <a:lstStyle/>
                    <a:p>
                      <a:pPr marL="0" marR="0" indent="0">
                        <a:spcBef>
                          <a:spcPts val="0"/>
                        </a:spcBef>
                        <a:spcAft>
                          <a:spcPts val="0"/>
                        </a:spcAft>
                      </a:pPr>
                      <a:r>
                        <a:rPr lang="en-US" sz="1000" b="1">
                          <a:latin typeface="Trebuchet MS" panose="020B0703020202090204"/>
                          <a:ea typeface="Times New Roman" panose="02020803070505020304"/>
                          <a:cs typeface="Times New Roman" panose="02020803070505020304"/>
                        </a:rPr>
                        <a:t>Conditions</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dirty="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713">
                <a:tc vMerge="1">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C1</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713">
                <a:tc vMerge="1">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C2</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713">
                <a:tc vMerge="1">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C3</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713">
                <a:tc vMerge="1">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C4</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713">
                <a:tc rowSpan="3">
                  <a:txBody>
                    <a:bodyPr/>
                    <a:lstStyle/>
                    <a:p>
                      <a:pPr marL="71755" marR="71755" indent="0" algn="ctr">
                        <a:spcBef>
                          <a:spcPts val="0"/>
                        </a:spcBef>
                        <a:spcAft>
                          <a:spcPts val="0"/>
                        </a:spcAft>
                      </a:pPr>
                      <a:r>
                        <a:rPr lang="en-US" sz="1000" b="1">
                          <a:latin typeface="Trebuchet MS" panose="020B0703020202090204"/>
                          <a:ea typeface="Times New Roman" panose="02020803070505020304"/>
                          <a:cs typeface="Times New Roman" panose="02020803070505020304"/>
                        </a:rPr>
                        <a:t>Action Stub</a:t>
                      </a:r>
                      <a:endParaRPr lang="en-US" sz="1100">
                        <a:latin typeface="Calibri"/>
                        <a:ea typeface="Times New Roman" panose="02020803070505020304"/>
                        <a:cs typeface="Times New Roman" panose="02020803070505020304"/>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b="1">
                          <a:latin typeface="Trebuchet MS" panose="020B0703020202090204"/>
                          <a:ea typeface="Times New Roman" panose="02020803070505020304"/>
                          <a:cs typeface="Times New Roman" panose="02020803070505020304"/>
                        </a:rPr>
                        <a:t>Actions</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713">
                <a:tc vMerge="1">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A1</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049">
                <a:tc vMerge="1">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A2</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0307">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16">
                  <a:txBody>
                    <a:bodyPr/>
                    <a:lstStyle/>
                    <a:p>
                      <a:pPr marL="0" marR="0" indent="0" algn="ctr">
                        <a:spcBef>
                          <a:spcPts val="0"/>
                        </a:spcBef>
                        <a:spcAft>
                          <a:spcPts val="0"/>
                        </a:spcAft>
                      </a:pPr>
                      <a:r>
                        <a:rPr lang="en-US" sz="1000" b="1" dirty="0">
                          <a:latin typeface="Trebuchet MS" panose="020B0703020202090204"/>
                          <a:ea typeface="Times New Roman" panose="02020803070505020304"/>
                          <a:cs typeface="Times New Roman" panose="02020803070505020304"/>
                        </a:rPr>
                        <a:t>Action Entry</a:t>
                      </a:r>
                      <a:endParaRPr lang="en-US" sz="1100" dirty="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3600" spc="-10" dirty="0">
                <a:solidFill>
                  <a:schemeClr val="bg2">
                    <a:lumMod val="25000"/>
                  </a:schemeClr>
                </a:solidFill>
                <a:latin typeface="Calibri"/>
                <a:cs typeface="Calibri"/>
              </a:rPr>
              <a:t>Testing </a:t>
            </a:r>
            <a:r>
              <a:rPr lang="en-US" sz="3600" spc="-5" dirty="0">
                <a:solidFill>
                  <a:schemeClr val="bg2">
                    <a:lumMod val="25000"/>
                  </a:schemeClr>
                </a:solidFill>
                <a:latin typeface="Calibri"/>
                <a:cs typeface="Calibri"/>
              </a:rPr>
              <a:t>Design</a:t>
            </a:r>
            <a:r>
              <a:rPr lang="en-US" sz="3600" spc="-25" dirty="0">
                <a:solidFill>
                  <a:schemeClr val="bg2">
                    <a:lumMod val="25000"/>
                  </a:schemeClr>
                </a:solidFill>
                <a:latin typeface="Calibri"/>
                <a:cs typeface="Calibri"/>
              </a:rPr>
              <a:t> </a:t>
            </a:r>
            <a:r>
              <a:rPr lang="en-US" sz="3600" spc="-5" dirty="0">
                <a:solidFill>
                  <a:schemeClr val="bg2">
                    <a:lumMod val="25000"/>
                  </a:schemeClr>
                </a:solidFill>
                <a:latin typeface="Calibri"/>
                <a:cs typeface="Calibri"/>
              </a:rPr>
              <a:t>Techniques</a:t>
            </a:r>
            <a:endParaRPr lang="en-US" sz="3600" dirty="0">
              <a:solidFill>
                <a:schemeClr val="bg2">
                  <a:lumMod val="25000"/>
                </a:schemeClr>
              </a:solidFill>
              <a:latin typeface="Calibri"/>
              <a:cs typeface="Calibri"/>
            </a:endParaRPr>
          </a:p>
          <a:p>
            <a:endParaRPr lang="en-US" dirty="0"/>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lstStyle/>
          <a:p>
            <a:r>
              <a:rPr lang="en-US" smtClean="0"/>
              <a:t>Create the decision table by defining conditions and action combinations</a:t>
            </a:r>
            <a:endParaRPr lang="en-US" smtClean="0"/>
          </a:p>
          <a:p>
            <a:r>
              <a:rPr lang="en-US" smtClean="0"/>
              <a:t>Strike out any rules that are “impossible” (are they really? How can you guarantee it?)</a:t>
            </a:r>
            <a:endParaRPr lang="en-US" smtClean="0"/>
          </a:p>
          <a:p>
            <a:r>
              <a:rPr lang="en-US" smtClean="0"/>
              <a:t>Combine columns where the values are immaterial (we don’t care)</a:t>
            </a:r>
            <a:endParaRPr lang="en-US" smtClean="0"/>
          </a:p>
          <a:p>
            <a:r>
              <a:rPr lang="en-US" smtClean="0"/>
              <a:t>Select test data to make each rule “fire”</a:t>
            </a:r>
            <a:endParaRPr lang="en-US" smtClean="0"/>
          </a:p>
          <a:p>
            <a:endParaRPr lang="en-US" dirty="0"/>
          </a:p>
        </p:txBody>
      </p:sp>
      <p:sp>
        <p:nvSpPr>
          <p:cNvPr id="3" name="Title 2"/>
          <p:cNvSpPr>
            <a:spLocks noGrp="1"/>
          </p:cNvSpPr>
          <p:nvPr>
            <p:ph type="title"/>
          </p:nvPr>
        </p:nvSpPr>
        <p:spPr/>
        <p:txBody>
          <a:bodyPr/>
          <a:lstStyle/>
          <a:p>
            <a:r>
              <a:rPr lang="en-US" dirty="0" smtClean="0"/>
              <a:t>Decision Tables - Turning it into test cases</a:t>
            </a:r>
            <a:br>
              <a:rPr lang="en-US" dirty="0" smtClean="0"/>
            </a:b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algn="just"/>
            <a:r>
              <a:rPr lang="en-US" sz="2000" dirty="0" smtClean="0"/>
              <a:t>Applicability</a:t>
            </a:r>
            <a:endParaRPr lang="en-US" sz="2000" dirty="0" smtClean="0"/>
          </a:p>
          <a:p>
            <a:pPr lvl="1" algn="just"/>
            <a:r>
              <a:rPr lang="en-US" sz="2000" dirty="0" smtClean="0"/>
              <a:t>Decision Table Testing can be used whenever the system must implement complex business rules. They are efficient for describing situations where varying conditions produce different test actions. They are not suited for simple data-oriented applications that typically perform operations such as adding, deleting and modifying entries, decision-table method is not appropriate.</a:t>
            </a:r>
            <a:endParaRPr lang="en-US" sz="2000" dirty="0" smtClean="0"/>
          </a:p>
          <a:p>
            <a:pPr algn="just">
              <a:buNone/>
            </a:pPr>
            <a:endParaRPr lang="en-US" sz="2000" dirty="0" smtClean="0"/>
          </a:p>
          <a:p>
            <a:pPr algn="just"/>
            <a:r>
              <a:rPr lang="en-US" sz="2000" dirty="0" smtClean="0"/>
              <a:t>Advantages</a:t>
            </a:r>
            <a:endParaRPr lang="en-US" sz="2000" dirty="0" smtClean="0"/>
          </a:p>
          <a:p>
            <a:pPr lvl="1" algn="just"/>
            <a:r>
              <a:rPr lang="en-US" sz="2000" dirty="0" smtClean="0"/>
              <a:t>Enables us to get a “complete” view, with no consideration of dependence</a:t>
            </a:r>
            <a:endParaRPr lang="en-US" sz="2000" dirty="0" smtClean="0"/>
          </a:p>
          <a:p>
            <a:pPr lvl="1" algn="just"/>
            <a:r>
              <a:rPr lang="en-US" sz="2000" dirty="0" smtClean="0"/>
              <a:t>Enables us to look at and consider “dependence,”  “impossible,” and “not relevant” situations and eliminate some test cases.</a:t>
            </a:r>
            <a:endParaRPr lang="en-US" sz="2000" dirty="0" smtClean="0"/>
          </a:p>
          <a:p>
            <a:pPr algn="just">
              <a:buNone/>
            </a:pPr>
            <a:endParaRPr lang="en-US" sz="2000" dirty="0" smtClean="0"/>
          </a:p>
          <a:p>
            <a:pPr algn="just"/>
            <a:r>
              <a:rPr lang="en-US" sz="2000" dirty="0" smtClean="0"/>
              <a:t>Limitations</a:t>
            </a:r>
            <a:endParaRPr lang="en-US" sz="2000" dirty="0" smtClean="0"/>
          </a:p>
          <a:p>
            <a:pPr lvl="1" algn="just"/>
            <a:r>
              <a:rPr lang="en-US" sz="2000" dirty="0" smtClean="0"/>
              <a:t>When the number of conditions is large then the decision table becomes very huge and cumbersome.</a:t>
            </a:r>
            <a:endParaRPr lang="en-US" sz="2000" dirty="0" smtClean="0"/>
          </a:p>
        </p:txBody>
      </p:sp>
      <p:sp>
        <p:nvSpPr>
          <p:cNvPr id="2" name="Title 1"/>
          <p:cNvSpPr>
            <a:spLocks noGrp="1"/>
          </p:cNvSpPr>
          <p:nvPr>
            <p:ph type="title"/>
          </p:nvPr>
        </p:nvSpPr>
        <p:spPr/>
        <p:txBody>
          <a:bodyPr>
            <a:normAutofit fontScale="90000"/>
          </a:bodyPr>
          <a:lstStyle/>
          <a:p>
            <a:r>
              <a:rPr lang="en-US" dirty="0" smtClean="0"/>
              <a:t>Decision Tables - Guidelines</a:t>
            </a:r>
            <a:br>
              <a:rPr lang="en-US" dirty="0" smtClean="0"/>
            </a:b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sz="half" idx="1"/>
          </p:nvPr>
        </p:nvSpPr>
        <p:spPr/>
        <p:txBody>
          <a:bodyPr/>
          <a:lstStyle/>
          <a:p>
            <a:r>
              <a:rPr lang="en-US" smtClean="0"/>
              <a:t>Excellent tool to capture certain types of system requirements and document internal system design.</a:t>
            </a:r>
            <a:endParaRPr lang="en-US" smtClean="0"/>
          </a:p>
          <a:p>
            <a:r>
              <a:rPr lang="en-US" smtClean="0"/>
              <a:t>When a system must remember what happened before or when valid and invalid orders of operation exist, then state transition testing could be used </a:t>
            </a:r>
            <a:endParaRPr lang="en-US" smtClean="0"/>
          </a:p>
          <a:p>
            <a:r>
              <a:rPr lang="en-US" smtClean="0"/>
              <a:t>It is useful in situations when Workflow modeling or dataflow modeling has been done (ie the system moves from one state to another)</a:t>
            </a:r>
            <a:endParaRPr lang="en-US" smtClean="0"/>
          </a:p>
          <a:p>
            <a:endParaRPr lang="en-US" smtClean="0"/>
          </a:p>
          <a:p>
            <a:endParaRPr lang="en-US" smtClean="0"/>
          </a:p>
          <a:p>
            <a:endParaRPr lang="en-US" smtClean="0"/>
          </a:p>
          <a:p>
            <a:endParaRPr lang="en-US" smtClean="0"/>
          </a:p>
          <a:p>
            <a:endParaRPr lang="en-US" smtClean="0"/>
          </a:p>
          <a:p>
            <a:endParaRPr lang="en-US" smtClean="0"/>
          </a:p>
          <a:p>
            <a:pPr lvl="2"/>
            <a:endParaRPr lang="en-US" smtClean="0"/>
          </a:p>
          <a:p>
            <a:pPr lvl="2"/>
            <a:endParaRPr lang="en-US" smtClean="0"/>
          </a:p>
          <a:p>
            <a:pPr lvl="1"/>
            <a:endParaRPr lang="en-US" smtClean="0">
              <a:sym typeface="Wingdings" panose="05000000000000000000" pitchFamily="2" charset="2"/>
            </a:endParaRPr>
          </a:p>
          <a:p>
            <a:endParaRPr lang="en-US" smtClean="0"/>
          </a:p>
          <a:p>
            <a:endParaRPr lang="en-US" dirty="0"/>
          </a:p>
        </p:txBody>
      </p:sp>
      <p:sp>
        <p:nvSpPr>
          <p:cNvPr id="64515" name="Rectangle 2"/>
          <p:cNvSpPr>
            <a:spLocks noGrp="1" noChangeArrowheads="1"/>
          </p:cNvSpPr>
          <p:nvPr>
            <p:ph type="title"/>
          </p:nvPr>
        </p:nvSpPr>
        <p:spPr/>
        <p:txBody>
          <a:bodyPr/>
          <a:lstStyle/>
          <a:p>
            <a:r>
              <a:rPr lang="en-US" dirty="0" smtClean="0"/>
              <a:t>Techniques - State Transition Based Testing</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sz="half" idx="1"/>
          </p:nvPr>
        </p:nvSpPr>
        <p:spPr/>
        <p:txBody>
          <a:bodyPr/>
          <a:lstStyle/>
          <a:p>
            <a:r>
              <a:rPr lang="en-US" dirty="0" smtClean="0"/>
              <a:t>State is represented by a circle.</a:t>
            </a:r>
            <a:endParaRPr lang="en-US" dirty="0" smtClean="0"/>
          </a:p>
          <a:p>
            <a:r>
              <a:rPr lang="en-US" dirty="0" smtClean="0"/>
              <a:t>Transition is represented by an arrow</a:t>
            </a:r>
            <a:endParaRPr lang="en-US" dirty="0" smtClean="0"/>
          </a:p>
          <a:p>
            <a:r>
              <a:rPr lang="en-US" dirty="0" smtClean="0"/>
              <a:t>Event is represented by a label on the transition</a:t>
            </a:r>
            <a:endParaRPr lang="en-US" dirty="0" smtClean="0"/>
          </a:p>
          <a:p>
            <a:r>
              <a:rPr lang="en-US" dirty="0" smtClean="0"/>
              <a:t>Thus from the starting state to the end state the various transitions and routes are represented in the form of a transition diagram as mentioned.</a:t>
            </a:r>
            <a:endParaRPr lang="en-US" dirty="0" smtClean="0"/>
          </a:p>
          <a:p>
            <a:r>
              <a:rPr lang="en-US" dirty="0" smtClean="0"/>
              <a:t>Create test cases in such a way that all states are visited at least once, all events are triggered at least once and all paths are executed at least once (</a:t>
            </a:r>
            <a:r>
              <a:rPr lang="en-US" dirty="0" err="1" smtClean="0"/>
              <a:t>ie</a:t>
            </a:r>
            <a:r>
              <a:rPr lang="en-US" dirty="0" smtClean="0"/>
              <a:t> all transitions in the system are tested at least once)</a:t>
            </a:r>
            <a:endParaRPr lang="en-US" dirty="0"/>
          </a:p>
        </p:txBody>
      </p:sp>
      <p:sp>
        <p:nvSpPr>
          <p:cNvPr id="67587" name="Rectangle 2"/>
          <p:cNvSpPr>
            <a:spLocks noGrp="1" noChangeArrowheads="1"/>
          </p:cNvSpPr>
          <p:nvPr>
            <p:ph type="title"/>
          </p:nvPr>
        </p:nvSpPr>
        <p:spPr/>
        <p:txBody>
          <a:bodyPr/>
          <a:lstStyle/>
          <a:p>
            <a:r>
              <a:rPr lang="en-US" dirty="0" smtClean="0"/>
              <a:t>State Transition Based Testing - Representation</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5974" y="1742499"/>
            <a:ext cx="10622576" cy="4572241"/>
          </a:xfrm>
        </p:spPr>
        <p:txBody>
          <a:bodyPr>
            <a:normAutofit fontScale="55000" lnSpcReduction="20000"/>
          </a:bodyPr>
          <a:lstStyle/>
          <a:p>
            <a:pPr>
              <a:buNone/>
            </a:pPr>
            <a:r>
              <a:rPr lang="en-US" dirty="0" smtClean="0"/>
              <a:t>The steps for using State Transition Testing are:</a:t>
            </a:r>
            <a:endParaRPr lang="en-US" dirty="0" smtClean="0"/>
          </a:p>
          <a:p>
            <a:r>
              <a:rPr lang="en-US" dirty="0" smtClean="0"/>
              <a:t>STEP 1:</a:t>
            </a:r>
            <a:endParaRPr lang="en-US" dirty="0" smtClean="0"/>
          </a:p>
          <a:p>
            <a:pPr lvl="1"/>
            <a:r>
              <a:rPr lang="en-US" dirty="0" smtClean="0"/>
              <a:t>Understand the various states that the system, user, or object can be in, including the initial and final states. </a:t>
            </a:r>
            <a:endParaRPr lang="en-US" dirty="0" smtClean="0"/>
          </a:p>
          <a:p>
            <a:pPr lvl="1"/>
            <a:r>
              <a:rPr lang="en-US" dirty="0" smtClean="0"/>
              <a:t>Examples of states can be: ‘User raising a purchase order’ or ‘leave request is accepted’. These states will be represented as:</a:t>
            </a:r>
            <a:endParaRPr lang="en-US" dirty="0" smtClean="0"/>
          </a:p>
          <a:p>
            <a:pPr>
              <a:buNone/>
            </a:pPr>
            <a:endParaRPr lang="en-US" dirty="0" smtClean="0"/>
          </a:p>
          <a:p>
            <a:pPr>
              <a:buNone/>
            </a:pPr>
            <a:endParaRPr lang="en-US" dirty="0" smtClean="0"/>
          </a:p>
          <a:p>
            <a:pPr>
              <a:buNone/>
            </a:pPr>
            <a:r>
              <a:rPr lang="en-US" dirty="0" smtClean="0"/>
              <a:t> </a:t>
            </a:r>
            <a:endParaRPr lang="en-US" dirty="0" smtClean="0"/>
          </a:p>
          <a:p>
            <a:r>
              <a:rPr lang="en-US" dirty="0" smtClean="0"/>
              <a:t>STEP 2: </a:t>
            </a:r>
            <a:endParaRPr lang="en-US" dirty="0" smtClean="0"/>
          </a:p>
          <a:p>
            <a:pPr lvl="1"/>
            <a:r>
              <a:rPr lang="en-US" dirty="0" smtClean="0"/>
              <a:t>Identify transitions, events, conditions, and actions that can - and can’t - apply in each state. </a:t>
            </a:r>
            <a:endParaRPr lang="en-US" dirty="0" smtClean="0"/>
          </a:p>
          <a:p>
            <a:endParaRPr lang="en-US" dirty="0" smtClean="0"/>
          </a:p>
          <a:p>
            <a:endParaRPr lang="en-US" dirty="0" smtClean="0"/>
          </a:p>
          <a:p>
            <a:endParaRPr lang="en-US" dirty="0" smtClean="0"/>
          </a:p>
          <a:p>
            <a:endParaRPr lang="en-US" dirty="0" smtClean="0"/>
          </a:p>
          <a:p>
            <a:r>
              <a:rPr lang="en-US" dirty="0" smtClean="0"/>
              <a:t>STEP 3: </a:t>
            </a:r>
            <a:endParaRPr lang="en-US" dirty="0" smtClean="0"/>
          </a:p>
          <a:p>
            <a:pPr lvl="1"/>
            <a:r>
              <a:rPr lang="en-US" dirty="0" smtClean="0"/>
              <a:t>Use a graph or table to model the system. This graph or table also serves as an oracle to predict correct system behavior along with a requirements specification. </a:t>
            </a:r>
            <a:endParaRPr lang="en-US" dirty="0" smtClean="0"/>
          </a:p>
          <a:p>
            <a:pPr>
              <a:buNone/>
            </a:pPr>
            <a:endParaRPr lang="en-US" dirty="0" smtClean="0"/>
          </a:p>
          <a:p>
            <a:r>
              <a:rPr lang="en-US" dirty="0" smtClean="0"/>
              <a:t>STEP 4: </a:t>
            </a:r>
            <a:endParaRPr lang="en-US" dirty="0" smtClean="0"/>
          </a:p>
          <a:p>
            <a:pPr lvl="1"/>
            <a:r>
              <a:rPr lang="en-US" dirty="0" smtClean="0"/>
              <a:t>For each event and condition - that is, each transition - verify that the correct action and next state occurs. </a:t>
            </a:r>
            <a:endParaRPr lang="en-US" dirty="0" smtClean="0"/>
          </a:p>
          <a:p>
            <a:pPr lvl="1">
              <a:buNone/>
            </a:pPr>
            <a:endParaRPr lang="en-US" dirty="0" smtClean="0"/>
          </a:p>
          <a:p>
            <a:r>
              <a:rPr lang="en-US" dirty="0" smtClean="0"/>
              <a:t>STEP 5: </a:t>
            </a:r>
            <a:endParaRPr lang="en-US" dirty="0" smtClean="0"/>
          </a:p>
          <a:p>
            <a:pPr lvl="1"/>
            <a:r>
              <a:rPr lang="en-US" dirty="0" smtClean="0"/>
              <a:t>Create test cases in such a way that all states are visited at least once, all events are triggered at least once and all paths are executed at least once (i.e. all transitions in the system are tested at least once)</a:t>
            </a:r>
            <a:endParaRPr lang="en-US" dirty="0" smtClean="0"/>
          </a:p>
          <a:p>
            <a:endParaRPr lang="en-US" dirty="0"/>
          </a:p>
        </p:txBody>
      </p:sp>
      <p:sp>
        <p:nvSpPr>
          <p:cNvPr id="2" name="Title 1"/>
          <p:cNvSpPr>
            <a:spLocks noGrp="1"/>
          </p:cNvSpPr>
          <p:nvPr>
            <p:ph type="title"/>
          </p:nvPr>
        </p:nvSpPr>
        <p:spPr/>
        <p:txBody>
          <a:bodyPr/>
          <a:lstStyle/>
          <a:p>
            <a:r>
              <a:rPr lang="en-US" dirty="0" smtClean="0"/>
              <a:t>State Transition Based Testing - Approach</a:t>
            </a:r>
            <a:endParaRPr lang="en-US" dirty="0"/>
          </a:p>
        </p:txBody>
      </p:sp>
      <p:sp>
        <p:nvSpPr>
          <p:cNvPr id="4" name="Oval 3"/>
          <p:cNvSpPr>
            <a:spLocks noChangeArrowheads="1"/>
          </p:cNvSpPr>
          <p:nvPr/>
        </p:nvSpPr>
        <p:spPr bwMode="auto">
          <a:xfrm>
            <a:off x="5486400" y="2514601"/>
            <a:ext cx="1219200" cy="519351"/>
          </a:xfrm>
          <a:prstGeom prst="ellipse">
            <a:avLst/>
          </a:prstGeom>
          <a:solidFill>
            <a:schemeClr val="accent1"/>
          </a:solidFill>
          <a:ln w="9525" algn="ctr">
            <a:solidFill>
              <a:schemeClr val="tx1"/>
            </a:solidFill>
            <a:round/>
          </a:ln>
        </p:spPr>
        <p:txBody>
          <a:bodyPr wrap="square">
            <a:spAutoFit/>
          </a:bodyPr>
          <a:lstStyle>
            <a:defPPr>
              <a:defRPr lang="en-US"/>
            </a:defPPr>
            <a:lvl1pPr algn="l" rtl="0" fontAlgn="base">
              <a:spcBef>
                <a:spcPct val="0"/>
              </a:spcBef>
              <a:spcAft>
                <a:spcPct val="0"/>
              </a:spcAft>
              <a:defRPr kern="1200">
                <a:solidFill>
                  <a:schemeClr val="tx1"/>
                </a:solidFill>
                <a:latin typeface="Arial" panose="020B0704020202020204" pitchFamily="34" charset="0"/>
                <a:ea typeface="+mn-ea"/>
                <a:cs typeface="Arial" panose="020B0704020202020204" pitchFamily="34" charset="0"/>
              </a:defRPr>
            </a:lvl1pPr>
            <a:lvl2pPr marL="457200" algn="l" rtl="0" fontAlgn="base">
              <a:spcBef>
                <a:spcPct val="0"/>
              </a:spcBef>
              <a:spcAft>
                <a:spcPct val="0"/>
              </a:spcAft>
              <a:defRPr kern="1200">
                <a:solidFill>
                  <a:schemeClr val="tx1"/>
                </a:solidFill>
                <a:latin typeface="Arial" panose="020B0704020202020204" pitchFamily="34" charset="0"/>
                <a:ea typeface="+mn-ea"/>
                <a:cs typeface="Arial" panose="020B0704020202020204" pitchFamily="34" charset="0"/>
              </a:defRPr>
            </a:lvl2pPr>
            <a:lvl3pPr marL="914400" algn="l" rtl="0" fontAlgn="base">
              <a:spcBef>
                <a:spcPct val="0"/>
              </a:spcBef>
              <a:spcAft>
                <a:spcPct val="0"/>
              </a:spcAft>
              <a:defRPr kern="1200">
                <a:solidFill>
                  <a:schemeClr val="tx1"/>
                </a:solidFill>
                <a:latin typeface="Arial" panose="020B0704020202020204" pitchFamily="34" charset="0"/>
                <a:ea typeface="+mn-ea"/>
                <a:cs typeface="Arial" panose="020B0704020202020204" pitchFamily="34" charset="0"/>
              </a:defRPr>
            </a:lvl3pPr>
            <a:lvl4pPr marL="1371600" algn="l" rtl="0" fontAlgn="base">
              <a:spcBef>
                <a:spcPct val="0"/>
              </a:spcBef>
              <a:spcAft>
                <a:spcPct val="0"/>
              </a:spcAft>
              <a:defRPr kern="1200">
                <a:solidFill>
                  <a:schemeClr val="tx1"/>
                </a:solidFill>
                <a:latin typeface="Arial" panose="020B0704020202020204" pitchFamily="34" charset="0"/>
                <a:ea typeface="+mn-ea"/>
                <a:cs typeface="Arial" panose="020B0704020202020204" pitchFamily="34" charset="0"/>
              </a:defRPr>
            </a:lvl4pPr>
            <a:lvl5pPr marL="1828800" algn="l" rtl="0" fontAlgn="base">
              <a:spcBef>
                <a:spcPct val="0"/>
              </a:spcBef>
              <a:spcAft>
                <a:spcPct val="0"/>
              </a:spcAft>
              <a:defRPr kern="1200">
                <a:solidFill>
                  <a:schemeClr val="tx1"/>
                </a:solidFill>
                <a:latin typeface="Arial" panose="020B0704020202020204" pitchFamily="34" charset="0"/>
                <a:ea typeface="+mn-ea"/>
                <a:cs typeface="Arial" panose="020B0704020202020204" pitchFamily="34" charset="0"/>
              </a:defRPr>
            </a:lvl5pPr>
            <a:lvl6pPr marL="2286000" algn="l" defTabSz="914400" rtl="0" eaLnBrk="1" latinLnBrk="0" hangingPunct="1">
              <a:defRPr kern="1200">
                <a:solidFill>
                  <a:schemeClr val="tx1"/>
                </a:solidFill>
                <a:latin typeface="Arial" panose="020B0704020202020204" pitchFamily="34" charset="0"/>
                <a:ea typeface="+mn-ea"/>
                <a:cs typeface="Arial" panose="020B0704020202020204" pitchFamily="34" charset="0"/>
              </a:defRPr>
            </a:lvl6pPr>
            <a:lvl7pPr marL="2743200" algn="l" defTabSz="914400" rtl="0" eaLnBrk="1" latinLnBrk="0" hangingPunct="1">
              <a:defRPr kern="1200">
                <a:solidFill>
                  <a:schemeClr val="tx1"/>
                </a:solidFill>
                <a:latin typeface="Arial" panose="020B0704020202020204" pitchFamily="34" charset="0"/>
                <a:ea typeface="+mn-ea"/>
                <a:cs typeface="Arial" panose="020B0704020202020204" pitchFamily="34" charset="0"/>
              </a:defRPr>
            </a:lvl7pPr>
            <a:lvl8pPr marL="3200400" algn="l" defTabSz="914400" rtl="0" eaLnBrk="1" latinLnBrk="0" hangingPunct="1">
              <a:defRPr kern="1200">
                <a:solidFill>
                  <a:schemeClr val="tx1"/>
                </a:solidFill>
                <a:latin typeface="Arial" panose="020B0704020202020204" pitchFamily="34" charset="0"/>
                <a:ea typeface="+mn-ea"/>
                <a:cs typeface="Arial" panose="020B0704020202020204" pitchFamily="34" charset="0"/>
              </a:defRPr>
            </a:lvl8pPr>
            <a:lvl9pPr marL="3657600" algn="l" defTabSz="914400" rtl="0" eaLnBrk="1" latinLnBrk="0" hangingPunct="1">
              <a:defRPr kern="1200">
                <a:solidFill>
                  <a:schemeClr val="tx1"/>
                </a:solidFill>
                <a:latin typeface="Arial" panose="020B0704020202020204" pitchFamily="34" charset="0"/>
                <a:ea typeface="+mn-ea"/>
                <a:cs typeface="Arial" panose="020B0704020202020204" pitchFamily="34" charset="0"/>
              </a:defRPr>
            </a:lvl9pPr>
          </a:lstStyle>
          <a:p>
            <a:r>
              <a:rPr lang="en-US" dirty="0">
                <a:latin typeface="Arial Narrow" panose="020B0606020202030204" pitchFamily="34" charset="0"/>
              </a:rPr>
              <a:t>State 1</a:t>
            </a:r>
            <a:endParaRPr lang="en-IN" dirty="0">
              <a:latin typeface="Arial Narrow" panose="020B0606020202030204" pitchFamily="34" charset="0"/>
            </a:endParaRPr>
          </a:p>
        </p:txBody>
      </p:sp>
      <p:sp>
        <p:nvSpPr>
          <p:cNvPr id="5" name="Oval 4"/>
          <p:cNvSpPr>
            <a:spLocks noChangeArrowheads="1"/>
          </p:cNvSpPr>
          <p:nvPr/>
        </p:nvSpPr>
        <p:spPr bwMode="auto">
          <a:xfrm>
            <a:off x="4381500" y="3810001"/>
            <a:ext cx="1219200" cy="519351"/>
          </a:xfrm>
          <a:prstGeom prst="ellipse">
            <a:avLst/>
          </a:prstGeom>
          <a:solidFill>
            <a:schemeClr val="accent1"/>
          </a:solidFill>
          <a:ln w="9525" algn="ctr">
            <a:solidFill>
              <a:schemeClr val="tx1"/>
            </a:solidFill>
            <a:round/>
          </a:ln>
        </p:spPr>
        <p:txBody>
          <a:bodyPr wrap="square">
            <a:spAutoFit/>
          </a:bodyPr>
          <a:lstStyle>
            <a:defPPr>
              <a:defRPr lang="en-US"/>
            </a:defPPr>
            <a:lvl1pPr algn="l" rtl="0" fontAlgn="base">
              <a:spcBef>
                <a:spcPct val="0"/>
              </a:spcBef>
              <a:spcAft>
                <a:spcPct val="0"/>
              </a:spcAft>
              <a:defRPr kern="1200">
                <a:solidFill>
                  <a:schemeClr val="tx1"/>
                </a:solidFill>
                <a:latin typeface="Arial" panose="020B0704020202020204" pitchFamily="34" charset="0"/>
                <a:ea typeface="+mn-ea"/>
                <a:cs typeface="Arial" panose="020B0704020202020204" pitchFamily="34" charset="0"/>
              </a:defRPr>
            </a:lvl1pPr>
            <a:lvl2pPr marL="457200" algn="l" rtl="0" fontAlgn="base">
              <a:spcBef>
                <a:spcPct val="0"/>
              </a:spcBef>
              <a:spcAft>
                <a:spcPct val="0"/>
              </a:spcAft>
              <a:defRPr kern="1200">
                <a:solidFill>
                  <a:schemeClr val="tx1"/>
                </a:solidFill>
                <a:latin typeface="Arial" panose="020B0704020202020204" pitchFamily="34" charset="0"/>
                <a:ea typeface="+mn-ea"/>
                <a:cs typeface="Arial" panose="020B0704020202020204" pitchFamily="34" charset="0"/>
              </a:defRPr>
            </a:lvl2pPr>
            <a:lvl3pPr marL="914400" algn="l" rtl="0" fontAlgn="base">
              <a:spcBef>
                <a:spcPct val="0"/>
              </a:spcBef>
              <a:spcAft>
                <a:spcPct val="0"/>
              </a:spcAft>
              <a:defRPr kern="1200">
                <a:solidFill>
                  <a:schemeClr val="tx1"/>
                </a:solidFill>
                <a:latin typeface="Arial" panose="020B0704020202020204" pitchFamily="34" charset="0"/>
                <a:ea typeface="+mn-ea"/>
                <a:cs typeface="Arial" panose="020B0704020202020204" pitchFamily="34" charset="0"/>
              </a:defRPr>
            </a:lvl3pPr>
            <a:lvl4pPr marL="1371600" algn="l" rtl="0" fontAlgn="base">
              <a:spcBef>
                <a:spcPct val="0"/>
              </a:spcBef>
              <a:spcAft>
                <a:spcPct val="0"/>
              </a:spcAft>
              <a:defRPr kern="1200">
                <a:solidFill>
                  <a:schemeClr val="tx1"/>
                </a:solidFill>
                <a:latin typeface="Arial" panose="020B0704020202020204" pitchFamily="34" charset="0"/>
                <a:ea typeface="+mn-ea"/>
                <a:cs typeface="Arial" panose="020B0704020202020204" pitchFamily="34" charset="0"/>
              </a:defRPr>
            </a:lvl4pPr>
            <a:lvl5pPr marL="1828800" algn="l" rtl="0" fontAlgn="base">
              <a:spcBef>
                <a:spcPct val="0"/>
              </a:spcBef>
              <a:spcAft>
                <a:spcPct val="0"/>
              </a:spcAft>
              <a:defRPr kern="1200">
                <a:solidFill>
                  <a:schemeClr val="tx1"/>
                </a:solidFill>
                <a:latin typeface="Arial" panose="020B0704020202020204" pitchFamily="34" charset="0"/>
                <a:ea typeface="+mn-ea"/>
                <a:cs typeface="Arial" panose="020B0704020202020204" pitchFamily="34" charset="0"/>
              </a:defRPr>
            </a:lvl5pPr>
            <a:lvl6pPr marL="2286000" algn="l" defTabSz="914400" rtl="0" eaLnBrk="1" latinLnBrk="0" hangingPunct="1">
              <a:defRPr kern="1200">
                <a:solidFill>
                  <a:schemeClr val="tx1"/>
                </a:solidFill>
                <a:latin typeface="Arial" panose="020B0704020202020204" pitchFamily="34" charset="0"/>
                <a:ea typeface="+mn-ea"/>
                <a:cs typeface="Arial" panose="020B0704020202020204" pitchFamily="34" charset="0"/>
              </a:defRPr>
            </a:lvl6pPr>
            <a:lvl7pPr marL="2743200" algn="l" defTabSz="914400" rtl="0" eaLnBrk="1" latinLnBrk="0" hangingPunct="1">
              <a:defRPr kern="1200">
                <a:solidFill>
                  <a:schemeClr val="tx1"/>
                </a:solidFill>
                <a:latin typeface="Arial" panose="020B0704020202020204" pitchFamily="34" charset="0"/>
                <a:ea typeface="+mn-ea"/>
                <a:cs typeface="Arial" panose="020B0704020202020204" pitchFamily="34" charset="0"/>
              </a:defRPr>
            </a:lvl7pPr>
            <a:lvl8pPr marL="3200400" algn="l" defTabSz="914400" rtl="0" eaLnBrk="1" latinLnBrk="0" hangingPunct="1">
              <a:defRPr kern="1200">
                <a:solidFill>
                  <a:schemeClr val="tx1"/>
                </a:solidFill>
                <a:latin typeface="Arial" panose="020B0704020202020204" pitchFamily="34" charset="0"/>
                <a:ea typeface="+mn-ea"/>
                <a:cs typeface="Arial" panose="020B0704020202020204" pitchFamily="34" charset="0"/>
              </a:defRPr>
            </a:lvl8pPr>
            <a:lvl9pPr marL="3657600" algn="l" defTabSz="914400" rtl="0" eaLnBrk="1" latinLnBrk="0" hangingPunct="1">
              <a:defRPr kern="1200">
                <a:solidFill>
                  <a:schemeClr val="tx1"/>
                </a:solidFill>
                <a:latin typeface="Arial" panose="020B0704020202020204" pitchFamily="34" charset="0"/>
                <a:ea typeface="+mn-ea"/>
                <a:cs typeface="Arial" panose="020B0704020202020204" pitchFamily="34" charset="0"/>
              </a:defRPr>
            </a:lvl9pPr>
          </a:lstStyle>
          <a:p>
            <a:r>
              <a:rPr lang="en-US" dirty="0">
                <a:latin typeface="Arial Narrow" panose="020B0606020202030204" pitchFamily="34" charset="0"/>
              </a:rPr>
              <a:t>State 1</a:t>
            </a:r>
            <a:endParaRPr lang="en-IN" dirty="0">
              <a:latin typeface="Arial Narrow" panose="020B0606020202030204" pitchFamily="34" charset="0"/>
            </a:endParaRPr>
          </a:p>
        </p:txBody>
      </p:sp>
      <p:sp>
        <p:nvSpPr>
          <p:cNvPr id="6" name="Oval 5"/>
          <p:cNvSpPr>
            <a:spLocks noChangeArrowheads="1"/>
          </p:cNvSpPr>
          <p:nvPr/>
        </p:nvSpPr>
        <p:spPr bwMode="auto">
          <a:xfrm>
            <a:off x="6591300" y="3810001"/>
            <a:ext cx="1219200" cy="519351"/>
          </a:xfrm>
          <a:prstGeom prst="ellipse">
            <a:avLst/>
          </a:prstGeom>
          <a:solidFill>
            <a:schemeClr val="accent1"/>
          </a:solidFill>
          <a:ln w="9525" algn="ctr">
            <a:solidFill>
              <a:schemeClr val="tx1"/>
            </a:solidFill>
            <a:round/>
          </a:ln>
        </p:spPr>
        <p:txBody>
          <a:bodyPr wrap="square">
            <a:spAutoFit/>
          </a:bodyPr>
          <a:lstStyle>
            <a:defPPr>
              <a:defRPr lang="en-US"/>
            </a:defPPr>
            <a:lvl1pPr algn="l" rtl="0" fontAlgn="base">
              <a:spcBef>
                <a:spcPct val="0"/>
              </a:spcBef>
              <a:spcAft>
                <a:spcPct val="0"/>
              </a:spcAft>
              <a:defRPr kern="1200">
                <a:solidFill>
                  <a:schemeClr val="tx1"/>
                </a:solidFill>
                <a:latin typeface="Arial" panose="020B0704020202020204" pitchFamily="34" charset="0"/>
                <a:ea typeface="+mn-ea"/>
                <a:cs typeface="Arial" panose="020B0704020202020204" pitchFamily="34" charset="0"/>
              </a:defRPr>
            </a:lvl1pPr>
            <a:lvl2pPr marL="457200" algn="l" rtl="0" fontAlgn="base">
              <a:spcBef>
                <a:spcPct val="0"/>
              </a:spcBef>
              <a:spcAft>
                <a:spcPct val="0"/>
              </a:spcAft>
              <a:defRPr kern="1200">
                <a:solidFill>
                  <a:schemeClr val="tx1"/>
                </a:solidFill>
                <a:latin typeface="Arial" panose="020B0704020202020204" pitchFamily="34" charset="0"/>
                <a:ea typeface="+mn-ea"/>
                <a:cs typeface="Arial" panose="020B0704020202020204" pitchFamily="34" charset="0"/>
              </a:defRPr>
            </a:lvl2pPr>
            <a:lvl3pPr marL="914400" algn="l" rtl="0" fontAlgn="base">
              <a:spcBef>
                <a:spcPct val="0"/>
              </a:spcBef>
              <a:spcAft>
                <a:spcPct val="0"/>
              </a:spcAft>
              <a:defRPr kern="1200">
                <a:solidFill>
                  <a:schemeClr val="tx1"/>
                </a:solidFill>
                <a:latin typeface="Arial" panose="020B0704020202020204" pitchFamily="34" charset="0"/>
                <a:ea typeface="+mn-ea"/>
                <a:cs typeface="Arial" panose="020B0704020202020204" pitchFamily="34" charset="0"/>
              </a:defRPr>
            </a:lvl3pPr>
            <a:lvl4pPr marL="1371600" algn="l" rtl="0" fontAlgn="base">
              <a:spcBef>
                <a:spcPct val="0"/>
              </a:spcBef>
              <a:spcAft>
                <a:spcPct val="0"/>
              </a:spcAft>
              <a:defRPr kern="1200">
                <a:solidFill>
                  <a:schemeClr val="tx1"/>
                </a:solidFill>
                <a:latin typeface="Arial" panose="020B0704020202020204" pitchFamily="34" charset="0"/>
                <a:ea typeface="+mn-ea"/>
                <a:cs typeface="Arial" panose="020B0704020202020204" pitchFamily="34" charset="0"/>
              </a:defRPr>
            </a:lvl4pPr>
            <a:lvl5pPr marL="1828800" algn="l" rtl="0" fontAlgn="base">
              <a:spcBef>
                <a:spcPct val="0"/>
              </a:spcBef>
              <a:spcAft>
                <a:spcPct val="0"/>
              </a:spcAft>
              <a:defRPr kern="1200">
                <a:solidFill>
                  <a:schemeClr val="tx1"/>
                </a:solidFill>
                <a:latin typeface="Arial" panose="020B0704020202020204" pitchFamily="34" charset="0"/>
                <a:ea typeface="+mn-ea"/>
                <a:cs typeface="Arial" panose="020B0704020202020204" pitchFamily="34" charset="0"/>
              </a:defRPr>
            </a:lvl5pPr>
            <a:lvl6pPr marL="2286000" algn="l" defTabSz="914400" rtl="0" eaLnBrk="1" latinLnBrk="0" hangingPunct="1">
              <a:defRPr kern="1200">
                <a:solidFill>
                  <a:schemeClr val="tx1"/>
                </a:solidFill>
                <a:latin typeface="Arial" panose="020B0704020202020204" pitchFamily="34" charset="0"/>
                <a:ea typeface="+mn-ea"/>
                <a:cs typeface="Arial" panose="020B0704020202020204" pitchFamily="34" charset="0"/>
              </a:defRPr>
            </a:lvl6pPr>
            <a:lvl7pPr marL="2743200" algn="l" defTabSz="914400" rtl="0" eaLnBrk="1" latinLnBrk="0" hangingPunct="1">
              <a:defRPr kern="1200">
                <a:solidFill>
                  <a:schemeClr val="tx1"/>
                </a:solidFill>
                <a:latin typeface="Arial" panose="020B0704020202020204" pitchFamily="34" charset="0"/>
                <a:ea typeface="+mn-ea"/>
                <a:cs typeface="Arial" panose="020B0704020202020204" pitchFamily="34" charset="0"/>
              </a:defRPr>
            </a:lvl7pPr>
            <a:lvl8pPr marL="3200400" algn="l" defTabSz="914400" rtl="0" eaLnBrk="1" latinLnBrk="0" hangingPunct="1">
              <a:defRPr kern="1200">
                <a:solidFill>
                  <a:schemeClr val="tx1"/>
                </a:solidFill>
                <a:latin typeface="Arial" panose="020B0704020202020204" pitchFamily="34" charset="0"/>
                <a:ea typeface="+mn-ea"/>
                <a:cs typeface="Arial" panose="020B0704020202020204" pitchFamily="34" charset="0"/>
              </a:defRPr>
            </a:lvl8pPr>
            <a:lvl9pPr marL="3657600" algn="l" defTabSz="914400" rtl="0" eaLnBrk="1" latinLnBrk="0" hangingPunct="1">
              <a:defRPr kern="1200">
                <a:solidFill>
                  <a:schemeClr val="tx1"/>
                </a:solidFill>
                <a:latin typeface="Arial" panose="020B0704020202020204" pitchFamily="34" charset="0"/>
                <a:ea typeface="+mn-ea"/>
                <a:cs typeface="Arial" panose="020B0704020202020204" pitchFamily="34" charset="0"/>
              </a:defRPr>
            </a:lvl9pPr>
          </a:lstStyle>
          <a:p>
            <a:r>
              <a:rPr lang="en-US" dirty="0">
                <a:latin typeface="Arial Narrow" panose="020B0606020202030204" pitchFamily="34" charset="0"/>
              </a:rPr>
              <a:t>State 2</a:t>
            </a:r>
            <a:endParaRPr lang="en-IN" dirty="0">
              <a:latin typeface="Arial Narrow" panose="020B0606020202030204" pitchFamily="34" charset="0"/>
            </a:endParaRPr>
          </a:p>
        </p:txBody>
      </p:sp>
      <p:cxnSp>
        <p:nvCxnSpPr>
          <p:cNvPr id="7" name="Straight Arrow Connector 6"/>
          <p:cNvCxnSpPr>
            <a:stCxn id="5" idx="6"/>
            <a:endCxn id="6" idx="2"/>
          </p:cNvCxnSpPr>
          <p:nvPr/>
        </p:nvCxnSpPr>
        <p:spPr>
          <a:xfrm>
            <a:off x="5600700" y="4069676"/>
            <a:ext cx="990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486400" y="3048001"/>
            <a:ext cx="1524000" cy="24622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panose="020B0704020202020204" pitchFamily="34" charset="0"/>
                <a:ea typeface="+mn-ea"/>
                <a:cs typeface="Arial" panose="020B0704020202020204" pitchFamily="34" charset="0"/>
              </a:defRPr>
            </a:lvl1pPr>
            <a:lvl2pPr marL="457200" algn="l" rtl="0" fontAlgn="base">
              <a:spcBef>
                <a:spcPct val="0"/>
              </a:spcBef>
              <a:spcAft>
                <a:spcPct val="0"/>
              </a:spcAft>
              <a:defRPr kern="1200">
                <a:solidFill>
                  <a:schemeClr val="tx1"/>
                </a:solidFill>
                <a:latin typeface="Arial" panose="020B0704020202020204" pitchFamily="34" charset="0"/>
                <a:ea typeface="+mn-ea"/>
                <a:cs typeface="Arial" panose="020B0704020202020204" pitchFamily="34" charset="0"/>
              </a:defRPr>
            </a:lvl2pPr>
            <a:lvl3pPr marL="914400" algn="l" rtl="0" fontAlgn="base">
              <a:spcBef>
                <a:spcPct val="0"/>
              </a:spcBef>
              <a:spcAft>
                <a:spcPct val="0"/>
              </a:spcAft>
              <a:defRPr kern="1200">
                <a:solidFill>
                  <a:schemeClr val="tx1"/>
                </a:solidFill>
                <a:latin typeface="Arial" panose="020B0704020202020204" pitchFamily="34" charset="0"/>
                <a:ea typeface="+mn-ea"/>
                <a:cs typeface="Arial" panose="020B0704020202020204" pitchFamily="34" charset="0"/>
              </a:defRPr>
            </a:lvl3pPr>
            <a:lvl4pPr marL="1371600" algn="l" rtl="0" fontAlgn="base">
              <a:spcBef>
                <a:spcPct val="0"/>
              </a:spcBef>
              <a:spcAft>
                <a:spcPct val="0"/>
              </a:spcAft>
              <a:defRPr kern="1200">
                <a:solidFill>
                  <a:schemeClr val="tx1"/>
                </a:solidFill>
                <a:latin typeface="Arial" panose="020B0704020202020204" pitchFamily="34" charset="0"/>
                <a:ea typeface="+mn-ea"/>
                <a:cs typeface="Arial" panose="020B0704020202020204" pitchFamily="34" charset="0"/>
              </a:defRPr>
            </a:lvl4pPr>
            <a:lvl5pPr marL="1828800" algn="l" rtl="0" fontAlgn="base">
              <a:spcBef>
                <a:spcPct val="0"/>
              </a:spcBef>
              <a:spcAft>
                <a:spcPct val="0"/>
              </a:spcAft>
              <a:defRPr kern="1200">
                <a:solidFill>
                  <a:schemeClr val="tx1"/>
                </a:solidFill>
                <a:latin typeface="Arial" panose="020B0704020202020204" pitchFamily="34" charset="0"/>
                <a:ea typeface="+mn-ea"/>
                <a:cs typeface="Arial" panose="020B0704020202020204" pitchFamily="34" charset="0"/>
              </a:defRPr>
            </a:lvl5pPr>
            <a:lvl6pPr marL="2286000" algn="l" defTabSz="914400" rtl="0" eaLnBrk="1" latinLnBrk="0" hangingPunct="1">
              <a:defRPr kern="1200">
                <a:solidFill>
                  <a:schemeClr val="tx1"/>
                </a:solidFill>
                <a:latin typeface="Arial" panose="020B0704020202020204" pitchFamily="34" charset="0"/>
                <a:ea typeface="+mn-ea"/>
                <a:cs typeface="Arial" panose="020B0704020202020204" pitchFamily="34" charset="0"/>
              </a:defRPr>
            </a:lvl6pPr>
            <a:lvl7pPr marL="2743200" algn="l" defTabSz="914400" rtl="0" eaLnBrk="1" latinLnBrk="0" hangingPunct="1">
              <a:defRPr kern="1200">
                <a:solidFill>
                  <a:schemeClr val="tx1"/>
                </a:solidFill>
                <a:latin typeface="Arial" panose="020B0704020202020204" pitchFamily="34" charset="0"/>
                <a:ea typeface="+mn-ea"/>
                <a:cs typeface="Arial" panose="020B0704020202020204" pitchFamily="34" charset="0"/>
              </a:defRPr>
            </a:lvl7pPr>
            <a:lvl8pPr marL="3200400" algn="l" defTabSz="914400" rtl="0" eaLnBrk="1" latinLnBrk="0" hangingPunct="1">
              <a:defRPr kern="1200">
                <a:solidFill>
                  <a:schemeClr val="tx1"/>
                </a:solidFill>
                <a:latin typeface="Arial" panose="020B0704020202020204" pitchFamily="34" charset="0"/>
                <a:ea typeface="+mn-ea"/>
                <a:cs typeface="Arial" panose="020B0704020202020204" pitchFamily="34" charset="0"/>
              </a:defRPr>
            </a:lvl8pPr>
            <a:lvl9pPr marL="3657600" algn="l" defTabSz="914400" rtl="0" eaLnBrk="1" latinLnBrk="0" hangingPunct="1">
              <a:defRPr kern="1200">
                <a:solidFill>
                  <a:schemeClr val="tx1"/>
                </a:solidFill>
                <a:latin typeface="Arial" panose="020B0704020202020204" pitchFamily="34" charset="0"/>
                <a:ea typeface="+mn-ea"/>
                <a:cs typeface="Arial" panose="020B0704020202020204" pitchFamily="34" charset="0"/>
              </a:defRPr>
            </a:lvl9pPr>
          </a:lstStyle>
          <a:p>
            <a:r>
              <a:rPr lang="en-US" sz="1000" dirty="0"/>
              <a:t>Transition / Event</a:t>
            </a:r>
            <a:endParaRPr lang="en-US" sz="10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sz="half" idx="1"/>
          </p:nvPr>
        </p:nvSpPr>
        <p:spPr/>
        <p:txBody>
          <a:bodyPr/>
          <a:lstStyle/>
          <a:p>
            <a:r>
              <a:rPr lang="en-US" dirty="0" smtClean="0"/>
              <a:t>Consider a leave application system in an organization. An employee can raise a request for a leave, and if he is eligible for a leave(based on the number of days he has already taken etc), the application is sent to the manager for approval. The manager then validates and approves or rejects the leave based on the duration, reason for taking leave etc. </a:t>
            </a:r>
            <a:endParaRPr lang="en-US" dirty="0" smtClean="0"/>
          </a:p>
          <a:p>
            <a:r>
              <a:rPr lang="en-US" dirty="0" smtClean="0"/>
              <a:t>Now this problem can be represented in the form of a simple state transition graph</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1">
              <a:buNone/>
            </a:pPr>
            <a:endParaRPr lang="en-US" dirty="0" smtClean="0"/>
          </a:p>
          <a:p>
            <a:endParaRPr lang="en-US" dirty="0" smtClean="0"/>
          </a:p>
          <a:p>
            <a:endParaRPr lang="en-US" dirty="0" smtClean="0"/>
          </a:p>
          <a:p>
            <a:endParaRPr lang="en-US" dirty="0"/>
          </a:p>
        </p:txBody>
      </p:sp>
      <p:sp>
        <p:nvSpPr>
          <p:cNvPr id="65539" name="Rectangle 2"/>
          <p:cNvSpPr>
            <a:spLocks noGrp="1" noChangeArrowheads="1"/>
          </p:cNvSpPr>
          <p:nvPr>
            <p:ph type="title"/>
          </p:nvPr>
        </p:nvSpPr>
        <p:spPr/>
        <p:txBody>
          <a:bodyPr/>
          <a:lstStyle/>
          <a:p>
            <a:r>
              <a:rPr lang="en-US" dirty="0" smtClean="0"/>
              <a:t>State Transition Based Testing – Example Problem</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92500" lnSpcReduction="20000"/>
          </a:bodyPr>
          <a:lstStyle/>
          <a:p>
            <a:r>
              <a:rPr lang="en-US" dirty="0" smtClean="0"/>
              <a:t>The state transition diagram for the given problem can be drawn as follows:</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Independent Paths are </a:t>
            </a:r>
            <a:endParaRPr lang="en-US" dirty="0" smtClean="0"/>
          </a:p>
          <a:p>
            <a:pPr lvl="1"/>
            <a:r>
              <a:rPr lang="en-US" dirty="0" smtClean="0"/>
              <a:t>1 – 2 – 3 – 4</a:t>
            </a:r>
            <a:endParaRPr lang="en-US" dirty="0" smtClean="0"/>
          </a:p>
          <a:p>
            <a:pPr lvl="1"/>
            <a:r>
              <a:rPr lang="en-US" dirty="0" smtClean="0"/>
              <a:t>1 – 2 – 5</a:t>
            </a:r>
            <a:endParaRPr lang="en-US" dirty="0" smtClean="0"/>
          </a:p>
          <a:p>
            <a:pPr lvl="1"/>
            <a:r>
              <a:rPr lang="en-US" dirty="0" smtClean="0"/>
              <a:t>1 – 2 – 3 – 5</a:t>
            </a:r>
            <a:endParaRPr lang="en-US" dirty="0" smtClean="0"/>
          </a:p>
          <a:p>
            <a:r>
              <a:rPr lang="en-US" dirty="0" smtClean="0"/>
              <a:t>Hence, 3 test cases are required to test the given scenario</a:t>
            </a:r>
            <a:endParaRPr lang="en-US" dirty="0" smtClean="0"/>
          </a:p>
          <a:p>
            <a:pPr>
              <a:buNone/>
            </a:pPr>
            <a:endParaRPr lang="en-US" dirty="0"/>
          </a:p>
        </p:txBody>
      </p:sp>
      <p:sp>
        <p:nvSpPr>
          <p:cNvPr id="2" name="Title 1"/>
          <p:cNvSpPr>
            <a:spLocks noGrp="1"/>
          </p:cNvSpPr>
          <p:nvPr>
            <p:ph type="title"/>
          </p:nvPr>
        </p:nvSpPr>
        <p:spPr/>
        <p:txBody>
          <a:bodyPr/>
          <a:lstStyle/>
          <a:p>
            <a:r>
              <a:rPr lang="en-US" dirty="0" smtClean="0"/>
              <a:t>State Transition Based Testing – Example Solution</a:t>
            </a:r>
            <a:endParaRPr lang="en-US" dirty="0"/>
          </a:p>
        </p:txBody>
      </p:sp>
      <p:pic>
        <p:nvPicPr>
          <p:cNvPr id="4" name="Picture 3"/>
          <p:cNvPicPr>
            <a:picLocks noChangeAspect="1" noChangeArrowheads="1"/>
          </p:cNvPicPr>
          <p:nvPr/>
        </p:nvPicPr>
        <p:blipFill>
          <a:blip r:embed="rId1"/>
          <a:srcRect/>
          <a:stretch>
            <a:fillRect/>
          </a:stretch>
        </p:blipFill>
        <p:spPr bwMode="auto">
          <a:xfrm>
            <a:off x="1752600" y="2057401"/>
            <a:ext cx="6553200"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sz="half" idx="1"/>
          </p:nvPr>
        </p:nvSpPr>
        <p:spPr/>
        <p:txBody>
          <a:bodyPr/>
          <a:lstStyle/>
          <a:p>
            <a:pPr algn="just"/>
            <a:r>
              <a:rPr lang="en-US" sz="1800" dirty="0" smtClean="0"/>
              <a:t>Applicability</a:t>
            </a:r>
            <a:endParaRPr lang="en-US" sz="1800" dirty="0" smtClean="0"/>
          </a:p>
          <a:p>
            <a:pPr lvl="1" algn="just"/>
            <a:r>
              <a:rPr lang="en-US" sz="1800" dirty="0" smtClean="0"/>
              <a:t>State Transition or Graph based testing can be used when</a:t>
            </a:r>
            <a:endParaRPr lang="en-US" sz="1800" dirty="0" smtClean="0"/>
          </a:p>
          <a:p>
            <a:pPr lvl="1" algn="just"/>
            <a:r>
              <a:rPr lang="en-US" sz="1800" dirty="0" smtClean="0"/>
              <a:t>The application can be characterized by a set of states</a:t>
            </a:r>
            <a:endParaRPr lang="en-US" sz="1800" dirty="0" smtClean="0"/>
          </a:p>
          <a:p>
            <a:pPr lvl="1" algn="just"/>
            <a:r>
              <a:rPr lang="en-US" sz="1800" dirty="0" smtClean="0"/>
              <a:t>Data values (click of a button, inputs etc) that cause the transition from one state to the other is well understood.</a:t>
            </a:r>
            <a:endParaRPr lang="en-US" sz="1800" dirty="0" smtClean="0"/>
          </a:p>
          <a:p>
            <a:pPr lvl="1" algn="just"/>
            <a:r>
              <a:rPr lang="en-US" sz="1800" dirty="0" smtClean="0"/>
              <a:t>Method of processing within each state is also understood clearly.</a:t>
            </a:r>
            <a:endParaRPr lang="en-US" sz="1800" dirty="0" smtClean="0"/>
          </a:p>
          <a:p>
            <a:pPr lvl="1" algn="just"/>
            <a:r>
              <a:rPr lang="en-US" sz="1800" dirty="0" smtClean="0"/>
              <a:t>State Transition testing cannot be used when the system does not have any state or does not respond to real time events.</a:t>
            </a:r>
            <a:endParaRPr lang="en-US" sz="1800" dirty="0" smtClean="0"/>
          </a:p>
          <a:p>
            <a:pPr lvl="1" algn="just"/>
            <a:endParaRPr lang="en-US" sz="1800" dirty="0" smtClean="0"/>
          </a:p>
          <a:p>
            <a:pPr algn="just"/>
            <a:r>
              <a:rPr lang="en-US" sz="1800" dirty="0" smtClean="0"/>
              <a:t>Advantages</a:t>
            </a:r>
            <a:endParaRPr lang="en-US" sz="1800" dirty="0" smtClean="0"/>
          </a:p>
          <a:p>
            <a:pPr lvl="1" algn="just"/>
            <a:r>
              <a:rPr lang="en-US" sz="1800" dirty="0" smtClean="0"/>
              <a:t>All possible states and transitions in a system would be covered (including valid and invalid).</a:t>
            </a:r>
            <a:endParaRPr lang="en-US" sz="1800" dirty="0" smtClean="0"/>
          </a:p>
          <a:p>
            <a:pPr lvl="1" algn="just"/>
            <a:r>
              <a:rPr lang="en-US" sz="1800" dirty="0" smtClean="0"/>
              <a:t>Critical when testing high risk systems like Avionics or medical devices where testing of all possible states and transitions is required (not just valid ones)</a:t>
            </a:r>
            <a:endParaRPr lang="en-US" sz="1800" dirty="0" smtClean="0"/>
          </a:p>
          <a:p>
            <a:pPr lvl="1" algn="just"/>
            <a:endParaRPr lang="en-US" sz="1800" dirty="0" smtClean="0"/>
          </a:p>
          <a:p>
            <a:pPr algn="just"/>
            <a:r>
              <a:rPr lang="en-US" sz="1800" dirty="0" smtClean="0"/>
              <a:t>Limitations</a:t>
            </a:r>
            <a:endParaRPr lang="en-US" sz="1800" dirty="0" smtClean="0"/>
          </a:p>
          <a:p>
            <a:pPr lvl="1" algn="just"/>
            <a:r>
              <a:rPr lang="en-US" sz="1800" dirty="0" smtClean="0"/>
              <a:t>It becomes very large and cumbersome when the number of states and events increase.</a:t>
            </a:r>
            <a:endParaRPr lang="en-US" sz="1800" dirty="0" smtClean="0"/>
          </a:p>
        </p:txBody>
      </p:sp>
      <p:sp>
        <p:nvSpPr>
          <p:cNvPr id="68611" name="Rectangle 2"/>
          <p:cNvSpPr>
            <a:spLocks noGrp="1" noChangeArrowheads="1"/>
          </p:cNvSpPr>
          <p:nvPr>
            <p:ph type="title"/>
          </p:nvPr>
        </p:nvSpPr>
        <p:spPr/>
        <p:txBody>
          <a:bodyPr/>
          <a:lstStyle/>
          <a:p>
            <a:r>
              <a:rPr lang="en-US" dirty="0" smtClean="0"/>
              <a:t>State Transition Based Testing - Guidelines</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1905000" y="103188"/>
            <a:ext cx="7467600" cy="533400"/>
          </a:xfrm>
          <a:prstGeom prst="rect">
            <a:avLst/>
          </a:prstGeom>
          <a:noFill/>
          <a:ln w="9525">
            <a:noFill/>
            <a:miter lim="800000"/>
          </a:ln>
        </p:spPr>
        <p:txBody>
          <a:bodyPr anchor="ctr"/>
          <a:lstStyle/>
          <a:p>
            <a:pPr>
              <a:lnSpc>
                <a:spcPct val="85000"/>
              </a:lnSpc>
              <a:spcBef>
                <a:spcPct val="0"/>
              </a:spcBef>
              <a:buFontTx/>
              <a:buNone/>
              <a:defRPr/>
            </a:pPr>
            <a:endParaRPr lang="en-US" sz="2400" b="1" cap="small" dirty="0">
              <a:solidFill>
                <a:schemeClr val="accent1">
                  <a:lumMod val="75000"/>
                </a:schemeClr>
              </a:solidFill>
              <a:latin typeface="+mj-lt"/>
              <a:ea typeface="+mj-ea"/>
              <a:cs typeface="+mj-cs"/>
            </a:endParaRPr>
          </a:p>
        </p:txBody>
      </p:sp>
      <p:sp>
        <p:nvSpPr>
          <p:cNvPr id="80900" name="Content Placeholder 7"/>
          <p:cNvSpPr>
            <a:spLocks noGrp="1"/>
          </p:cNvSpPr>
          <p:nvPr>
            <p:ph sz="half" idx="1"/>
          </p:nvPr>
        </p:nvSpPr>
        <p:spPr/>
        <p:txBody>
          <a:bodyPr/>
          <a:lstStyle/>
          <a:p>
            <a:r>
              <a:rPr lang="en-US" dirty="0" smtClean="0"/>
              <a:t>A device for selecting a “good” subset of all possible combinations</a:t>
            </a:r>
            <a:endParaRPr lang="en-US" dirty="0" smtClean="0"/>
          </a:p>
          <a:p>
            <a:r>
              <a:rPr lang="en-US" dirty="0" smtClean="0"/>
              <a:t>Too many combinations to consider</a:t>
            </a:r>
            <a:endParaRPr lang="en-US" dirty="0" smtClean="0"/>
          </a:p>
          <a:p>
            <a:r>
              <a:rPr lang="en-US" dirty="0" smtClean="0"/>
              <a:t>Risky to skip testing large parts of  the functionality or combinations</a:t>
            </a:r>
            <a:endParaRPr lang="en-US" dirty="0" smtClean="0"/>
          </a:p>
          <a:p>
            <a:r>
              <a:rPr lang="en-US" dirty="0" smtClean="0"/>
              <a:t>So what is there as a compromise solution?</a:t>
            </a:r>
            <a:endParaRPr lang="en-US" dirty="0" smtClean="0"/>
          </a:p>
          <a:p>
            <a:pPr lvl="1"/>
            <a:r>
              <a:rPr lang="en-US" dirty="0" smtClean="0"/>
              <a:t>All PAIRS (each option with every other option ONCE, but not all combinations across all options): orthogonal array testing</a:t>
            </a:r>
            <a:endParaRPr lang="en-US" dirty="0" smtClean="0"/>
          </a:p>
          <a:p>
            <a:pPr lvl="1"/>
            <a:r>
              <a:rPr lang="en-US" dirty="0" smtClean="0"/>
              <a:t>Exercise multiple pairs simultaneously</a:t>
            </a:r>
            <a:endParaRPr lang="en-US" dirty="0" smtClean="0"/>
          </a:p>
          <a:p>
            <a:pPr lvl="1"/>
            <a:r>
              <a:rPr lang="en-US" dirty="0" smtClean="0"/>
              <a:t>Requires knowledge of all legitimate combinations</a:t>
            </a:r>
            <a:endParaRPr lang="en-US" dirty="0" smtClean="0"/>
          </a:p>
          <a:p>
            <a:endParaRPr lang="en-US" dirty="0" smtClean="0"/>
          </a:p>
          <a:p>
            <a:endParaRPr lang="en-US" dirty="0"/>
          </a:p>
        </p:txBody>
      </p:sp>
      <p:sp>
        <p:nvSpPr>
          <p:cNvPr id="10" name="Title 9"/>
          <p:cNvSpPr>
            <a:spLocks noGrp="1"/>
          </p:cNvSpPr>
          <p:nvPr>
            <p:ph type="title"/>
          </p:nvPr>
        </p:nvSpPr>
        <p:spPr/>
        <p:txBody>
          <a:bodyPr/>
          <a:lstStyle/>
          <a:p>
            <a:r>
              <a:rPr lang="en-US" dirty="0" smtClean="0"/>
              <a:t>Techniques - Orthogonal Arrays</a:t>
            </a:r>
            <a:br>
              <a:rPr lang="en-US" dirty="0" smtClean="0"/>
            </a:b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Text Box 3"/>
          <p:cNvSpPr txBox="1">
            <a:spLocks noChangeArrowheads="1"/>
          </p:cNvSpPr>
          <p:nvPr/>
        </p:nvSpPr>
        <p:spPr bwMode="auto">
          <a:xfrm>
            <a:off x="2743200" y="1568450"/>
            <a:ext cx="769938" cy="336550"/>
          </a:xfrm>
          <a:prstGeom prst="rect">
            <a:avLst/>
          </a:prstGeom>
          <a:noFill/>
          <a:ln w="38100">
            <a:noFill/>
            <a:miter lim="800000"/>
          </a:ln>
        </p:spPr>
        <p:txBody>
          <a:bodyPr wrap="none">
            <a:spAutoFit/>
          </a:bodyPr>
          <a:lstStyle/>
          <a:p>
            <a:pPr eaLnBrk="0" hangingPunct="0"/>
            <a:r>
              <a:rPr lang="en-US" sz="1600" b="1" dirty="0"/>
              <a:t>L</a:t>
            </a:r>
            <a:r>
              <a:rPr lang="en-US" sz="1600" b="1" baseline="-25000" dirty="0"/>
              <a:t>4</a:t>
            </a:r>
            <a:r>
              <a:rPr lang="en-US" sz="1600" b="1" dirty="0"/>
              <a:t> (2</a:t>
            </a:r>
            <a:r>
              <a:rPr lang="en-US" sz="1600" b="1" baseline="30000" dirty="0"/>
              <a:t>3</a:t>
            </a:r>
            <a:r>
              <a:rPr lang="en-US" sz="1600" b="1" dirty="0"/>
              <a:t>)</a:t>
            </a:r>
            <a:endParaRPr lang="en-US" sz="1600" dirty="0">
              <a:solidFill>
                <a:srgbClr val="FFFF66"/>
              </a:solidFill>
            </a:endParaRPr>
          </a:p>
        </p:txBody>
      </p:sp>
      <p:graphicFrame>
        <p:nvGraphicFramePr>
          <p:cNvPr id="1026" name="Object 4"/>
          <p:cNvGraphicFramePr>
            <a:graphicFrameLocks noChangeAspect="1"/>
          </p:cNvGraphicFramePr>
          <p:nvPr/>
        </p:nvGraphicFramePr>
        <p:xfrm>
          <a:off x="5016500" y="1905000"/>
          <a:ext cx="7226300" cy="3200400"/>
        </p:xfrm>
        <a:graphic>
          <a:graphicData uri="http://schemas.openxmlformats.org/presentationml/2006/ole">
            <mc:AlternateContent xmlns:mc="http://schemas.openxmlformats.org/markup-compatibility/2006">
              <mc:Choice xmlns:v="urn:schemas-microsoft-com:vml" Requires="v">
                <p:oleObj spid="_x0000_s1074" name="Document" r:id="rId1" imgW="5651500" imgH="2504440" progId="Word.Document.8">
                  <p:embed/>
                </p:oleObj>
              </mc:Choice>
              <mc:Fallback>
                <p:oleObj name="Document" r:id="rId1" imgW="5651500" imgH="2504440" progId="Word.Document.8">
                  <p:embed/>
                  <p:pic>
                    <p:nvPicPr>
                      <p:cNvPr id="0" name="Picture 10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6500" y="1905000"/>
                        <a:ext cx="72263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0" name="Text Box 5"/>
          <p:cNvSpPr txBox="1">
            <a:spLocks noChangeArrowheads="1"/>
          </p:cNvSpPr>
          <p:nvPr/>
        </p:nvSpPr>
        <p:spPr bwMode="auto">
          <a:xfrm>
            <a:off x="5562600" y="1524000"/>
            <a:ext cx="712788" cy="336550"/>
          </a:xfrm>
          <a:prstGeom prst="rect">
            <a:avLst/>
          </a:prstGeom>
          <a:noFill/>
          <a:ln w="38100">
            <a:noFill/>
            <a:miter lim="800000"/>
          </a:ln>
        </p:spPr>
        <p:txBody>
          <a:bodyPr wrap="none">
            <a:spAutoFit/>
          </a:bodyPr>
          <a:lstStyle/>
          <a:p>
            <a:pPr eaLnBrk="0" hangingPunct="0"/>
            <a:r>
              <a:rPr lang="en-US" sz="1600" b="1"/>
              <a:t>L</a:t>
            </a:r>
            <a:r>
              <a:rPr lang="en-US" sz="1600" b="1" baseline="-25000"/>
              <a:t>9</a:t>
            </a:r>
            <a:r>
              <a:rPr lang="en-US" sz="1600" b="1"/>
              <a:t>(3</a:t>
            </a:r>
            <a:r>
              <a:rPr lang="en-US" sz="1600" b="1" baseline="30000"/>
              <a:t>4</a:t>
            </a:r>
            <a:r>
              <a:rPr lang="en-US" sz="1600" b="1"/>
              <a:t>)</a:t>
            </a:r>
            <a:endParaRPr lang="en-US" sz="1600" b="1"/>
          </a:p>
        </p:txBody>
      </p:sp>
      <p:sp>
        <p:nvSpPr>
          <p:cNvPr id="1031" name="Text Box 6"/>
          <p:cNvSpPr txBox="1">
            <a:spLocks noChangeArrowheads="1"/>
          </p:cNvSpPr>
          <p:nvPr/>
        </p:nvSpPr>
        <p:spPr bwMode="auto">
          <a:xfrm>
            <a:off x="8686801" y="654050"/>
            <a:ext cx="790575" cy="336550"/>
          </a:xfrm>
          <a:prstGeom prst="rect">
            <a:avLst/>
          </a:prstGeom>
          <a:noFill/>
          <a:ln w="38100">
            <a:noFill/>
            <a:miter lim="800000"/>
          </a:ln>
        </p:spPr>
        <p:txBody>
          <a:bodyPr wrap="none">
            <a:spAutoFit/>
          </a:bodyPr>
          <a:lstStyle/>
          <a:p>
            <a:pPr eaLnBrk="0" hangingPunct="0"/>
            <a:r>
              <a:rPr lang="en-US" sz="1600" b="1" dirty="0"/>
              <a:t>L</a:t>
            </a:r>
            <a:r>
              <a:rPr lang="en-US" sz="1600" b="1" baseline="-25000" dirty="0"/>
              <a:t>18</a:t>
            </a:r>
            <a:r>
              <a:rPr lang="en-US" sz="1600" b="1" dirty="0"/>
              <a:t>(3</a:t>
            </a:r>
            <a:r>
              <a:rPr lang="en-US" sz="1600" b="1" baseline="30000" dirty="0"/>
              <a:t>5</a:t>
            </a:r>
            <a:r>
              <a:rPr lang="en-US" sz="1600" b="1" dirty="0"/>
              <a:t>)</a:t>
            </a:r>
            <a:endParaRPr lang="en-US" sz="1200" b="1" dirty="0"/>
          </a:p>
        </p:txBody>
      </p:sp>
      <p:graphicFrame>
        <p:nvGraphicFramePr>
          <p:cNvPr id="1027" name="Object 7"/>
          <p:cNvGraphicFramePr>
            <a:graphicFrameLocks noChangeAspect="1"/>
          </p:cNvGraphicFramePr>
          <p:nvPr/>
        </p:nvGraphicFramePr>
        <p:xfrm>
          <a:off x="3657600" y="1066800"/>
          <a:ext cx="6400800" cy="5207000"/>
        </p:xfrm>
        <a:graphic>
          <a:graphicData uri="http://schemas.openxmlformats.org/presentationml/2006/ole">
            <mc:AlternateContent xmlns:mc="http://schemas.openxmlformats.org/markup-compatibility/2006">
              <mc:Choice xmlns:v="urn:schemas-microsoft-com:vml" Requires="v">
                <p:oleObj spid="_x0000_s1075" name="Document" r:id="rId3" imgW="5805170" imgH="4608830" progId="Word.Document.8">
                  <p:embed/>
                </p:oleObj>
              </mc:Choice>
              <mc:Fallback>
                <p:oleObj name="Document" r:id="rId3" imgW="5805170" imgH="4608830" progId="Word.Document.8">
                  <p:embed/>
                  <p:pic>
                    <p:nvPicPr>
                      <p:cNvPr id="0" name="Picture 10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1066800"/>
                        <a:ext cx="6400800" cy="520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8" name="Object 8"/>
          <p:cNvGraphicFramePr>
            <a:graphicFrameLocks noChangeAspect="1"/>
          </p:cNvGraphicFramePr>
          <p:nvPr/>
        </p:nvGraphicFramePr>
        <p:xfrm>
          <a:off x="2655888" y="1990726"/>
          <a:ext cx="5726112" cy="1666875"/>
        </p:xfrm>
        <a:graphic>
          <a:graphicData uri="http://schemas.openxmlformats.org/presentationml/2006/ole">
            <mc:AlternateContent xmlns:mc="http://schemas.openxmlformats.org/markup-compatibility/2006">
              <mc:Choice xmlns:v="urn:schemas-microsoft-com:vml" Requires="v">
                <p:oleObj spid="_x0000_s1076" name="Document" r:id="rId5" imgW="5651500" imgH="1341120" progId="Word.Document.8">
                  <p:embed/>
                </p:oleObj>
              </mc:Choice>
              <mc:Fallback>
                <p:oleObj name="Document" r:id="rId5" imgW="5651500" imgH="1341120" progId="Word.Document.8">
                  <p:embed/>
                  <p:pic>
                    <p:nvPicPr>
                      <p:cNvPr id="0" name="Picture 10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5888" y="1990726"/>
                        <a:ext cx="5726112"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2" name="Rectangle 2"/>
          <p:cNvSpPr>
            <a:spLocks noChangeArrowheads="1"/>
          </p:cNvSpPr>
          <p:nvPr/>
        </p:nvSpPr>
        <p:spPr bwMode="auto">
          <a:xfrm>
            <a:off x="1981200" y="104775"/>
            <a:ext cx="7162800" cy="533400"/>
          </a:xfrm>
          <a:prstGeom prst="rect">
            <a:avLst/>
          </a:prstGeom>
          <a:noFill/>
          <a:ln w="9525">
            <a:noFill/>
            <a:miter lim="800000"/>
          </a:ln>
        </p:spPr>
        <p:txBody>
          <a:bodyPr anchor="ctr"/>
          <a:lstStyle/>
          <a:p>
            <a:pPr>
              <a:lnSpc>
                <a:spcPct val="85000"/>
              </a:lnSpc>
              <a:spcBef>
                <a:spcPct val="0"/>
              </a:spcBef>
              <a:buFontTx/>
              <a:buNone/>
              <a:defRPr/>
            </a:pPr>
            <a:endParaRPr lang="en-US" sz="2400" cap="small" dirty="0">
              <a:solidFill>
                <a:schemeClr val="bg1"/>
              </a:solidFill>
              <a:latin typeface="Cambria" pitchFamily="18" charset="0"/>
              <a:ea typeface="+mj-ea"/>
              <a:cs typeface="+mj-cs"/>
            </a:endParaRPr>
          </a:p>
        </p:txBody>
      </p:sp>
      <p:sp>
        <p:nvSpPr>
          <p:cNvPr id="11" name="Title 10"/>
          <p:cNvSpPr>
            <a:spLocks noGrp="1"/>
          </p:cNvSpPr>
          <p:nvPr>
            <p:ph type="title"/>
          </p:nvPr>
        </p:nvSpPr>
        <p:spPr/>
        <p:txBody>
          <a:bodyPr>
            <a:noAutofit/>
          </a:bodyPr>
          <a:lstStyle/>
          <a:p>
            <a:pPr>
              <a:defRPr/>
            </a:pPr>
            <a:r>
              <a:rPr lang="en-US" dirty="0" smtClean="0"/>
              <a:t>Orthogonal Arrays - Representation</a:t>
            </a:r>
            <a:br>
              <a:rPr lang="en-US" dirty="0" smtClean="0"/>
            </a:b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a:t>What is a </a:t>
            </a:r>
            <a:r>
              <a:rPr lang="en-US" spc="-5" dirty="0">
                <a:latin typeface="Calibri"/>
                <a:cs typeface="Calibri"/>
              </a:rPr>
              <a:t>test</a:t>
            </a:r>
            <a:r>
              <a:rPr lang="en-US" spc="-20" dirty="0">
                <a:latin typeface="Calibri"/>
                <a:cs typeface="Calibri"/>
              </a:rPr>
              <a:t> </a:t>
            </a:r>
            <a:r>
              <a:rPr lang="en-US" spc="-5" dirty="0">
                <a:latin typeface="Calibri"/>
                <a:cs typeface="Calibri"/>
              </a:rPr>
              <a:t>technique</a:t>
            </a:r>
            <a:r>
              <a:rPr lang="en-US" spc="-5" dirty="0"/>
              <a:t>?</a:t>
            </a:r>
            <a:br>
              <a:rPr lang="en-US" dirty="0">
                <a:solidFill>
                  <a:schemeClr val="tx2">
                    <a:lumMod val="75000"/>
                  </a:schemeClr>
                </a:solidFill>
                <a:latin typeface="Arial" panose="020B0704020202020204" pitchFamily="34" charset="0"/>
                <a:cs typeface="Arial" panose="020B0704020202020204" pitchFamily="34" charset="0"/>
              </a:rPr>
            </a:br>
            <a:endParaRPr lang="en-US" dirty="0"/>
          </a:p>
        </p:txBody>
      </p:sp>
      <p:sp>
        <p:nvSpPr>
          <p:cNvPr id="40" name="object 11"/>
          <p:cNvSpPr txBox="1"/>
          <p:nvPr/>
        </p:nvSpPr>
        <p:spPr>
          <a:xfrm>
            <a:off x="2971800" y="3657601"/>
            <a:ext cx="231140"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A</a:t>
            </a:r>
            <a:endParaRPr sz="2800" dirty="0">
              <a:latin typeface="Calibri"/>
              <a:cs typeface="Calibri"/>
            </a:endParaRPr>
          </a:p>
        </p:txBody>
      </p:sp>
      <p:sp>
        <p:nvSpPr>
          <p:cNvPr id="41" name="object 15"/>
          <p:cNvSpPr txBox="1"/>
          <p:nvPr/>
        </p:nvSpPr>
        <p:spPr>
          <a:xfrm>
            <a:off x="4521988" y="5836920"/>
            <a:ext cx="215265"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C</a:t>
            </a:r>
            <a:endParaRPr sz="2800" dirty="0">
              <a:latin typeface="Calibri"/>
              <a:cs typeface="Calibri"/>
            </a:endParaRPr>
          </a:p>
        </p:txBody>
      </p:sp>
      <p:sp>
        <p:nvSpPr>
          <p:cNvPr id="42" name="object 19"/>
          <p:cNvSpPr txBox="1"/>
          <p:nvPr/>
        </p:nvSpPr>
        <p:spPr>
          <a:xfrm>
            <a:off x="6940296" y="3581401"/>
            <a:ext cx="219075"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B</a:t>
            </a:r>
            <a:endParaRPr sz="2800" dirty="0">
              <a:latin typeface="Calibri"/>
              <a:cs typeface="Calibri"/>
            </a:endParaRPr>
          </a:p>
        </p:txBody>
      </p:sp>
      <p:sp>
        <p:nvSpPr>
          <p:cNvPr id="47" name="object 15"/>
          <p:cNvSpPr txBox="1"/>
          <p:nvPr/>
        </p:nvSpPr>
        <p:spPr>
          <a:xfrm>
            <a:off x="5391913" y="4893564"/>
            <a:ext cx="215265"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C</a:t>
            </a:r>
            <a:endParaRPr sz="2800" dirty="0">
              <a:latin typeface="Calibri"/>
              <a:cs typeface="Calibri"/>
            </a:endParaRPr>
          </a:p>
        </p:txBody>
      </p:sp>
      <p:sp>
        <p:nvSpPr>
          <p:cNvPr id="10" name="object 7"/>
          <p:cNvSpPr/>
          <p:nvPr/>
        </p:nvSpPr>
        <p:spPr>
          <a:xfrm>
            <a:off x="7193788" y="3209800"/>
            <a:ext cx="0" cy="899160"/>
          </a:xfrm>
          <a:custGeom>
            <a:avLst/>
            <a:gdLst/>
            <a:ahLst/>
            <a:cxnLst/>
            <a:rect l="l" t="t" r="r" b="b"/>
            <a:pathLst>
              <a:path h="899160">
                <a:moveTo>
                  <a:pt x="0" y="0"/>
                </a:moveTo>
                <a:lnTo>
                  <a:pt x="0" y="899159"/>
                </a:lnTo>
              </a:path>
            </a:pathLst>
          </a:custGeom>
          <a:ln w="38100">
            <a:solidFill>
              <a:srgbClr val="767070"/>
            </a:solidFill>
          </a:ln>
        </p:spPr>
        <p:txBody>
          <a:bodyPr wrap="square" lIns="0" tIns="0" rIns="0" bIns="0" rtlCol="0"/>
          <a:lstStyle/>
          <a:p>
            <a:endParaRPr dirty="0"/>
          </a:p>
        </p:txBody>
      </p:sp>
      <p:sp>
        <p:nvSpPr>
          <p:cNvPr id="11" name="object 10"/>
          <p:cNvSpPr/>
          <p:nvPr/>
        </p:nvSpPr>
        <p:spPr>
          <a:xfrm>
            <a:off x="6005830" y="4048762"/>
            <a:ext cx="2376170" cy="1742439"/>
          </a:xfrm>
          <a:custGeom>
            <a:avLst/>
            <a:gdLst/>
            <a:ahLst/>
            <a:cxnLst/>
            <a:rect l="l" t="t" r="r" b="b"/>
            <a:pathLst>
              <a:path w="2376170" h="1742439">
                <a:moveTo>
                  <a:pt x="2085594" y="0"/>
                </a:moveTo>
                <a:lnTo>
                  <a:pt x="290322" y="0"/>
                </a:lnTo>
                <a:lnTo>
                  <a:pt x="243215" y="3798"/>
                </a:lnTo>
                <a:lnTo>
                  <a:pt x="198534" y="14794"/>
                </a:lnTo>
                <a:lnTo>
                  <a:pt x="156875" y="32393"/>
                </a:lnTo>
                <a:lnTo>
                  <a:pt x="118835" y="55997"/>
                </a:lnTo>
                <a:lnTo>
                  <a:pt x="85010" y="85010"/>
                </a:lnTo>
                <a:lnTo>
                  <a:pt x="55997" y="118835"/>
                </a:lnTo>
                <a:lnTo>
                  <a:pt x="32393" y="156875"/>
                </a:lnTo>
                <a:lnTo>
                  <a:pt x="14794" y="198534"/>
                </a:lnTo>
                <a:lnTo>
                  <a:pt x="3798" y="243215"/>
                </a:lnTo>
                <a:lnTo>
                  <a:pt x="0" y="290321"/>
                </a:lnTo>
                <a:lnTo>
                  <a:pt x="0" y="1451609"/>
                </a:lnTo>
                <a:lnTo>
                  <a:pt x="3798" y="1498716"/>
                </a:lnTo>
                <a:lnTo>
                  <a:pt x="14794" y="1543397"/>
                </a:lnTo>
                <a:lnTo>
                  <a:pt x="32393" y="1585056"/>
                </a:lnTo>
                <a:lnTo>
                  <a:pt x="55997" y="1623096"/>
                </a:lnTo>
                <a:lnTo>
                  <a:pt x="85010" y="1656921"/>
                </a:lnTo>
                <a:lnTo>
                  <a:pt x="118835" y="1685934"/>
                </a:lnTo>
                <a:lnTo>
                  <a:pt x="156875" y="1709538"/>
                </a:lnTo>
                <a:lnTo>
                  <a:pt x="198534" y="1727137"/>
                </a:lnTo>
                <a:lnTo>
                  <a:pt x="243215" y="1738133"/>
                </a:lnTo>
                <a:lnTo>
                  <a:pt x="290322" y="1741931"/>
                </a:lnTo>
                <a:lnTo>
                  <a:pt x="2085594" y="1741931"/>
                </a:lnTo>
                <a:lnTo>
                  <a:pt x="2132700" y="1738133"/>
                </a:lnTo>
                <a:lnTo>
                  <a:pt x="2177381" y="1727137"/>
                </a:lnTo>
                <a:lnTo>
                  <a:pt x="2219040" y="1709538"/>
                </a:lnTo>
                <a:lnTo>
                  <a:pt x="2257080" y="1685934"/>
                </a:lnTo>
                <a:lnTo>
                  <a:pt x="2290905" y="1656921"/>
                </a:lnTo>
                <a:lnTo>
                  <a:pt x="2319918" y="1623096"/>
                </a:lnTo>
                <a:lnTo>
                  <a:pt x="2343522" y="1585056"/>
                </a:lnTo>
                <a:lnTo>
                  <a:pt x="2361121" y="1543397"/>
                </a:lnTo>
                <a:lnTo>
                  <a:pt x="2372117" y="1498716"/>
                </a:lnTo>
                <a:lnTo>
                  <a:pt x="2375916" y="1451609"/>
                </a:lnTo>
                <a:lnTo>
                  <a:pt x="2375916" y="290321"/>
                </a:lnTo>
                <a:lnTo>
                  <a:pt x="2372117" y="243215"/>
                </a:lnTo>
                <a:lnTo>
                  <a:pt x="2361121" y="198534"/>
                </a:lnTo>
                <a:lnTo>
                  <a:pt x="2343522" y="156875"/>
                </a:lnTo>
                <a:lnTo>
                  <a:pt x="2319918" y="118835"/>
                </a:lnTo>
                <a:lnTo>
                  <a:pt x="2290905" y="85010"/>
                </a:lnTo>
                <a:lnTo>
                  <a:pt x="2257080" y="55997"/>
                </a:lnTo>
                <a:lnTo>
                  <a:pt x="2219040" y="32393"/>
                </a:lnTo>
                <a:lnTo>
                  <a:pt x="2177381" y="14794"/>
                </a:lnTo>
                <a:lnTo>
                  <a:pt x="2132700" y="3798"/>
                </a:lnTo>
                <a:lnTo>
                  <a:pt x="2085594" y="0"/>
                </a:lnTo>
                <a:close/>
              </a:path>
            </a:pathLst>
          </a:custGeom>
          <a:solidFill>
            <a:srgbClr val="92D050"/>
          </a:solidFill>
        </p:spPr>
        <p:txBody>
          <a:bodyPr wrap="square" lIns="0" tIns="0" rIns="0" bIns="0" rtlCol="0"/>
          <a:lstStyle/>
          <a:p>
            <a:endParaRPr dirty="0"/>
          </a:p>
        </p:txBody>
      </p:sp>
      <p:sp>
        <p:nvSpPr>
          <p:cNvPr id="12" name="object 11"/>
          <p:cNvSpPr txBox="1"/>
          <p:nvPr/>
        </p:nvSpPr>
        <p:spPr>
          <a:xfrm>
            <a:off x="6496303" y="4768345"/>
            <a:ext cx="1395730" cy="276999"/>
          </a:xfrm>
          <a:prstGeom prst="rect">
            <a:avLst/>
          </a:prstGeom>
        </p:spPr>
        <p:txBody>
          <a:bodyPr vert="horz" wrap="square" lIns="0" tIns="0" rIns="0" bIns="0" rtlCol="0">
            <a:spAutoFit/>
          </a:bodyPr>
          <a:lstStyle/>
          <a:p>
            <a:pPr marL="12700"/>
            <a:r>
              <a:rPr spc="-45" dirty="0">
                <a:solidFill>
                  <a:srgbClr val="FFFFFF"/>
                </a:solidFill>
                <a:latin typeface="Calibri"/>
                <a:cs typeface="Calibri"/>
              </a:rPr>
              <a:t>Test</a:t>
            </a:r>
            <a:r>
              <a:rPr spc="-80" dirty="0">
                <a:solidFill>
                  <a:srgbClr val="FFFFFF"/>
                </a:solidFill>
                <a:latin typeface="Calibri"/>
                <a:cs typeface="Calibri"/>
              </a:rPr>
              <a:t> </a:t>
            </a:r>
            <a:r>
              <a:rPr spc="-20" dirty="0">
                <a:solidFill>
                  <a:srgbClr val="FFFFFF"/>
                </a:solidFill>
                <a:latin typeface="Calibri"/>
                <a:cs typeface="Calibri"/>
              </a:rPr>
              <a:t>Technique</a:t>
            </a:r>
            <a:endParaRPr dirty="0">
              <a:latin typeface="Calibri"/>
              <a:cs typeface="Calibri"/>
            </a:endParaRPr>
          </a:p>
        </p:txBody>
      </p:sp>
      <p:sp>
        <p:nvSpPr>
          <p:cNvPr id="13" name="object 12"/>
          <p:cNvSpPr/>
          <p:nvPr/>
        </p:nvSpPr>
        <p:spPr>
          <a:xfrm>
            <a:off x="6005830" y="1467107"/>
            <a:ext cx="2376170" cy="1742439"/>
          </a:xfrm>
          <a:custGeom>
            <a:avLst/>
            <a:gdLst/>
            <a:ahLst/>
            <a:cxnLst/>
            <a:rect l="l" t="t" r="r" b="b"/>
            <a:pathLst>
              <a:path w="2376170" h="1742439">
                <a:moveTo>
                  <a:pt x="2085594" y="0"/>
                </a:moveTo>
                <a:lnTo>
                  <a:pt x="290322" y="0"/>
                </a:lnTo>
                <a:lnTo>
                  <a:pt x="243215" y="3798"/>
                </a:lnTo>
                <a:lnTo>
                  <a:pt x="198534" y="14794"/>
                </a:lnTo>
                <a:lnTo>
                  <a:pt x="156875" y="32393"/>
                </a:lnTo>
                <a:lnTo>
                  <a:pt x="118835" y="55997"/>
                </a:lnTo>
                <a:lnTo>
                  <a:pt x="85010" y="85010"/>
                </a:lnTo>
                <a:lnTo>
                  <a:pt x="55997" y="118835"/>
                </a:lnTo>
                <a:lnTo>
                  <a:pt x="32393" y="156875"/>
                </a:lnTo>
                <a:lnTo>
                  <a:pt x="14794" y="198534"/>
                </a:lnTo>
                <a:lnTo>
                  <a:pt x="3798" y="243215"/>
                </a:lnTo>
                <a:lnTo>
                  <a:pt x="0" y="290322"/>
                </a:lnTo>
                <a:lnTo>
                  <a:pt x="0" y="1451610"/>
                </a:lnTo>
                <a:lnTo>
                  <a:pt x="3798" y="1498685"/>
                </a:lnTo>
                <a:lnTo>
                  <a:pt x="14794" y="1543348"/>
                </a:lnTo>
                <a:lnTo>
                  <a:pt x="32393" y="1585000"/>
                </a:lnTo>
                <a:lnTo>
                  <a:pt x="55997" y="1623041"/>
                </a:lnTo>
                <a:lnTo>
                  <a:pt x="85010" y="1656873"/>
                </a:lnTo>
                <a:lnTo>
                  <a:pt x="118835" y="1685897"/>
                </a:lnTo>
                <a:lnTo>
                  <a:pt x="156875" y="1709514"/>
                </a:lnTo>
                <a:lnTo>
                  <a:pt x="198534" y="1727124"/>
                </a:lnTo>
                <a:lnTo>
                  <a:pt x="243215" y="1738130"/>
                </a:lnTo>
                <a:lnTo>
                  <a:pt x="290322" y="1741932"/>
                </a:lnTo>
                <a:lnTo>
                  <a:pt x="2085594" y="1741932"/>
                </a:lnTo>
                <a:lnTo>
                  <a:pt x="2132700" y="1738130"/>
                </a:lnTo>
                <a:lnTo>
                  <a:pt x="2177381" y="1727124"/>
                </a:lnTo>
                <a:lnTo>
                  <a:pt x="2219040" y="1709514"/>
                </a:lnTo>
                <a:lnTo>
                  <a:pt x="2257080" y="1685897"/>
                </a:lnTo>
                <a:lnTo>
                  <a:pt x="2290905" y="1656873"/>
                </a:lnTo>
                <a:lnTo>
                  <a:pt x="2319918" y="1623041"/>
                </a:lnTo>
                <a:lnTo>
                  <a:pt x="2343522" y="1585000"/>
                </a:lnTo>
                <a:lnTo>
                  <a:pt x="2361121" y="1543348"/>
                </a:lnTo>
                <a:lnTo>
                  <a:pt x="2372117" y="1498685"/>
                </a:lnTo>
                <a:lnTo>
                  <a:pt x="2375916" y="1451610"/>
                </a:lnTo>
                <a:lnTo>
                  <a:pt x="2375916" y="290322"/>
                </a:lnTo>
                <a:lnTo>
                  <a:pt x="2372117" y="243215"/>
                </a:lnTo>
                <a:lnTo>
                  <a:pt x="2361121" y="198534"/>
                </a:lnTo>
                <a:lnTo>
                  <a:pt x="2343522" y="156875"/>
                </a:lnTo>
                <a:lnTo>
                  <a:pt x="2319918" y="118835"/>
                </a:lnTo>
                <a:lnTo>
                  <a:pt x="2290905" y="85010"/>
                </a:lnTo>
                <a:lnTo>
                  <a:pt x="2257080" y="55997"/>
                </a:lnTo>
                <a:lnTo>
                  <a:pt x="2219040" y="32393"/>
                </a:lnTo>
                <a:lnTo>
                  <a:pt x="2177381" y="14794"/>
                </a:lnTo>
                <a:lnTo>
                  <a:pt x="2132700" y="3798"/>
                </a:lnTo>
                <a:lnTo>
                  <a:pt x="2085594" y="0"/>
                </a:lnTo>
                <a:close/>
              </a:path>
            </a:pathLst>
          </a:custGeom>
          <a:solidFill>
            <a:srgbClr val="FFC000"/>
          </a:solidFill>
        </p:spPr>
        <p:txBody>
          <a:bodyPr wrap="square" lIns="0" tIns="0" rIns="0" bIns="0" rtlCol="0"/>
          <a:lstStyle/>
          <a:p>
            <a:endParaRPr dirty="0"/>
          </a:p>
        </p:txBody>
      </p:sp>
      <p:sp>
        <p:nvSpPr>
          <p:cNvPr id="14" name="object 13"/>
          <p:cNvSpPr txBox="1"/>
          <p:nvPr/>
        </p:nvSpPr>
        <p:spPr>
          <a:xfrm>
            <a:off x="6118352" y="2048638"/>
            <a:ext cx="2150745" cy="572770"/>
          </a:xfrm>
          <a:prstGeom prst="rect">
            <a:avLst/>
          </a:prstGeom>
        </p:spPr>
        <p:txBody>
          <a:bodyPr vert="horz" wrap="square" lIns="0" tIns="0" rIns="0" bIns="0" rtlCol="0">
            <a:spAutoFit/>
          </a:bodyPr>
          <a:lstStyle/>
          <a:p>
            <a:pPr marL="855345" marR="5080" indent="-843280"/>
            <a:r>
              <a:rPr dirty="0">
                <a:solidFill>
                  <a:srgbClr val="FFFFFF"/>
                </a:solidFill>
                <a:latin typeface="Calibri"/>
                <a:cs typeface="Calibri"/>
              </a:rPr>
              <a:t>Used </a:t>
            </a:r>
            <a:r>
              <a:rPr spc="-10" dirty="0">
                <a:solidFill>
                  <a:srgbClr val="FFFFFF"/>
                </a:solidFill>
                <a:latin typeface="Calibri"/>
                <a:cs typeface="Calibri"/>
              </a:rPr>
              <a:t>to </a:t>
            </a:r>
            <a:r>
              <a:rPr spc="-5" dirty="0">
                <a:solidFill>
                  <a:srgbClr val="FFFFFF"/>
                </a:solidFill>
                <a:latin typeface="Calibri"/>
                <a:cs typeface="Calibri"/>
              </a:rPr>
              <a:t>select the best  </a:t>
            </a:r>
            <a:r>
              <a:rPr spc="-10" dirty="0">
                <a:solidFill>
                  <a:srgbClr val="FFFFFF"/>
                </a:solidFill>
                <a:latin typeface="Calibri"/>
                <a:cs typeface="Calibri"/>
              </a:rPr>
              <a:t>tests</a:t>
            </a:r>
            <a:endParaRPr dirty="0">
              <a:latin typeface="Calibri"/>
              <a:cs typeface="Calibri"/>
            </a:endParaRPr>
          </a:p>
        </p:txBody>
      </p:sp>
      <p:sp>
        <p:nvSpPr>
          <p:cNvPr id="15" name="object 14"/>
          <p:cNvSpPr/>
          <p:nvPr/>
        </p:nvSpPr>
        <p:spPr>
          <a:xfrm>
            <a:off x="3119373" y="4048762"/>
            <a:ext cx="2377440" cy="1742439"/>
          </a:xfrm>
          <a:custGeom>
            <a:avLst/>
            <a:gdLst/>
            <a:ahLst/>
            <a:cxnLst/>
            <a:rect l="l" t="t" r="r" b="b"/>
            <a:pathLst>
              <a:path w="2377440" h="1742439">
                <a:moveTo>
                  <a:pt x="2087118" y="0"/>
                </a:moveTo>
                <a:lnTo>
                  <a:pt x="290322" y="0"/>
                </a:lnTo>
                <a:lnTo>
                  <a:pt x="243230" y="3798"/>
                </a:lnTo>
                <a:lnTo>
                  <a:pt x="198558" y="14794"/>
                </a:lnTo>
                <a:lnTo>
                  <a:pt x="156903" y="32393"/>
                </a:lnTo>
                <a:lnTo>
                  <a:pt x="118862" y="55997"/>
                </a:lnTo>
                <a:lnTo>
                  <a:pt x="85034" y="85010"/>
                </a:lnTo>
                <a:lnTo>
                  <a:pt x="56016" y="118835"/>
                </a:lnTo>
                <a:lnTo>
                  <a:pt x="32405" y="156875"/>
                </a:lnTo>
                <a:lnTo>
                  <a:pt x="14801" y="198534"/>
                </a:lnTo>
                <a:lnTo>
                  <a:pt x="3799" y="243215"/>
                </a:lnTo>
                <a:lnTo>
                  <a:pt x="0" y="290321"/>
                </a:lnTo>
                <a:lnTo>
                  <a:pt x="0" y="1451609"/>
                </a:lnTo>
                <a:lnTo>
                  <a:pt x="3799" y="1498716"/>
                </a:lnTo>
                <a:lnTo>
                  <a:pt x="14801" y="1543397"/>
                </a:lnTo>
                <a:lnTo>
                  <a:pt x="32405" y="1585056"/>
                </a:lnTo>
                <a:lnTo>
                  <a:pt x="56016" y="1623096"/>
                </a:lnTo>
                <a:lnTo>
                  <a:pt x="85034" y="1656921"/>
                </a:lnTo>
                <a:lnTo>
                  <a:pt x="118862" y="1685934"/>
                </a:lnTo>
                <a:lnTo>
                  <a:pt x="156903" y="1709538"/>
                </a:lnTo>
                <a:lnTo>
                  <a:pt x="198558" y="1727137"/>
                </a:lnTo>
                <a:lnTo>
                  <a:pt x="243230" y="1738133"/>
                </a:lnTo>
                <a:lnTo>
                  <a:pt x="290322" y="1741931"/>
                </a:lnTo>
                <a:lnTo>
                  <a:pt x="2087118" y="1741931"/>
                </a:lnTo>
                <a:lnTo>
                  <a:pt x="2134224" y="1738133"/>
                </a:lnTo>
                <a:lnTo>
                  <a:pt x="2178905" y="1727137"/>
                </a:lnTo>
                <a:lnTo>
                  <a:pt x="2220564" y="1709538"/>
                </a:lnTo>
                <a:lnTo>
                  <a:pt x="2258604" y="1685934"/>
                </a:lnTo>
                <a:lnTo>
                  <a:pt x="2292429" y="1656921"/>
                </a:lnTo>
                <a:lnTo>
                  <a:pt x="2321442" y="1623096"/>
                </a:lnTo>
                <a:lnTo>
                  <a:pt x="2345046" y="1585056"/>
                </a:lnTo>
                <a:lnTo>
                  <a:pt x="2362645" y="1543397"/>
                </a:lnTo>
                <a:lnTo>
                  <a:pt x="2373641" y="1498716"/>
                </a:lnTo>
                <a:lnTo>
                  <a:pt x="2377440" y="1451609"/>
                </a:lnTo>
                <a:lnTo>
                  <a:pt x="2377440" y="290321"/>
                </a:lnTo>
                <a:lnTo>
                  <a:pt x="2373641" y="243215"/>
                </a:lnTo>
                <a:lnTo>
                  <a:pt x="2362645" y="198534"/>
                </a:lnTo>
                <a:lnTo>
                  <a:pt x="2345046" y="156875"/>
                </a:lnTo>
                <a:lnTo>
                  <a:pt x="2321442" y="118835"/>
                </a:lnTo>
                <a:lnTo>
                  <a:pt x="2292429" y="85010"/>
                </a:lnTo>
                <a:lnTo>
                  <a:pt x="2258604" y="55997"/>
                </a:lnTo>
                <a:lnTo>
                  <a:pt x="2220564" y="32393"/>
                </a:lnTo>
                <a:lnTo>
                  <a:pt x="2178905" y="14794"/>
                </a:lnTo>
                <a:lnTo>
                  <a:pt x="2134224" y="3798"/>
                </a:lnTo>
                <a:lnTo>
                  <a:pt x="2087118" y="0"/>
                </a:lnTo>
                <a:close/>
              </a:path>
            </a:pathLst>
          </a:custGeom>
          <a:solidFill>
            <a:srgbClr val="006FC0"/>
          </a:solidFill>
        </p:spPr>
        <p:txBody>
          <a:bodyPr wrap="square" lIns="0" tIns="0" rIns="0" bIns="0" rtlCol="0"/>
          <a:lstStyle/>
          <a:p>
            <a:endParaRPr dirty="0"/>
          </a:p>
        </p:txBody>
      </p:sp>
      <p:sp>
        <p:nvSpPr>
          <p:cNvPr id="16" name="object 15"/>
          <p:cNvSpPr txBox="1"/>
          <p:nvPr/>
        </p:nvSpPr>
        <p:spPr>
          <a:xfrm>
            <a:off x="3287421" y="4219705"/>
            <a:ext cx="2040255" cy="1396365"/>
          </a:xfrm>
          <a:prstGeom prst="rect">
            <a:avLst/>
          </a:prstGeom>
        </p:spPr>
        <p:txBody>
          <a:bodyPr vert="horz" wrap="square" lIns="0" tIns="0" rIns="0" bIns="0" rtlCol="0">
            <a:spAutoFit/>
          </a:bodyPr>
          <a:lstStyle/>
          <a:p>
            <a:pPr marL="12065" marR="5080" indent="-635" algn="ctr"/>
            <a:r>
              <a:rPr dirty="0">
                <a:solidFill>
                  <a:srgbClr val="FFFFFF"/>
                </a:solidFill>
                <a:latin typeface="Calibri"/>
                <a:cs typeface="Calibri"/>
              </a:rPr>
              <a:t>Used </a:t>
            </a:r>
            <a:r>
              <a:rPr spc="-10" dirty="0">
                <a:solidFill>
                  <a:srgbClr val="FFFFFF"/>
                </a:solidFill>
                <a:latin typeface="Calibri"/>
                <a:cs typeface="Calibri"/>
              </a:rPr>
              <a:t>to </a:t>
            </a:r>
            <a:r>
              <a:rPr spc="-5" dirty="0">
                <a:solidFill>
                  <a:srgbClr val="FFFFFF"/>
                </a:solidFill>
                <a:latin typeface="Calibri"/>
                <a:cs typeface="Calibri"/>
              </a:rPr>
              <a:t>identify </a:t>
            </a:r>
            <a:r>
              <a:rPr spc="-15" dirty="0">
                <a:solidFill>
                  <a:srgbClr val="FFFFFF"/>
                </a:solidFill>
                <a:latin typeface="Calibri"/>
                <a:cs typeface="Calibri"/>
              </a:rPr>
              <a:t>test  </a:t>
            </a:r>
            <a:r>
              <a:rPr spc="-10" dirty="0">
                <a:solidFill>
                  <a:srgbClr val="FFFFFF"/>
                </a:solidFill>
                <a:latin typeface="Calibri"/>
                <a:cs typeface="Calibri"/>
              </a:rPr>
              <a:t>conditions </a:t>
            </a:r>
            <a:r>
              <a:rPr dirty="0">
                <a:solidFill>
                  <a:srgbClr val="FFFFFF"/>
                </a:solidFill>
                <a:latin typeface="Calibri"/>
                <a:cs typeface="Calibri"/>
              </a:rPr>
              <a:t>and </a:t>
            </a:r>
            <a:r>
              <a:rPr spc="-15" dirty="0">
                <a:solidFill>
                  <a:srgbClr val="FFFFFF"/>
                </a:solidFill>
                <a:latin typeface="Calibri"/>
                <a:cs typeface="Calibri"/>
              </a:rPr>
              <a:t>test  </a:t>
            </a:r>
            <a:r>
              <a:rPr spc="-5" dirty="0">
                <a:solidFill>
                  <a:srgbClr val="FFFFFF"/>
                </a:solidFill>
                <a:latin typeface="Calibri"/>
                <a:cs typeface="Calibri"/>
              </a:rPr>
              <a:t>scenarios </a:t>
            </a:r>
            <a:r>
              <a:rPr spc="-15" dirty="0">
                <a:solidFill>
                  <a:srgbClr val="FFFFFF"/>
                </a:solidFill>
                <a:latin typeface="Calibri"/>
                <a:cs typeface="Calibri"/>
              </a:rPr>
              <a:t>for </a:t>
            </a:r>
            <a:r>
              <a:rPr spc="-5" dirty="0">
                <a:solidFill>
                  <a:srgbClr val="FFFFFF"/>
                </a:solidFill>
                <a:latin typeface="Calibri"/>
                <a:cs typeface="Calibri"/>
              </a:rPr>
              <a:t>writing  </a:t>
            </a:r>
            <a:r>
              <a:rPr spc="-15" dirty="0">
                <a:solidFill>
                  <a:srgbClr val="FFFFFF"/>
                </a:solidFill>
                <a:latin typeface="Calibri"/>
                <a:cs typeface="Calibri"/>
              </a:rPr>
              <a:t>effective </a:t>
            </a:r>
            <a:r>
              <a:rPr dirty="0">
                <a:solidFill>
                  <a:srgbClr val="FFFFFF"/>
                </a:solidFill>
                <a:latin typeface="Calibri"/>
                <a:cs typeface="Calibri"/>
              </a:rPr>
              <a:t>and </a:t>
            </a:r>
            <a:r>
              <a:rPr spc="-10" dirty="0">
                <a:solidFill>
                  <a:srgbClr val="FFFFFF"/>
                </a:solidFill>
                <a:latin typeface="Calibri"/>
                <a:cs typeface="Calibri"/>
              </a:rPr>
              <a:t>efficient  </a:t>
            </a:r>
            <a:r>
              <a:rPr spc="-15" dirty="0">
                <a:solidFill>
                  <a:srgbClr val="FFFFFF"/>
                </a:solidFill>
                <a:latin typeface="Calibri"/>
                <a:cs typeface="Calibri"/>
              </a:rPr>
              <a:t>test</a:t>
            </a:r>
            <a:r>
              <a:rPr spc="-80" dirty="0">
                <a:solidFill>
                  <a:srgbClr val="FFFFFF"/>
                </a:solidFill>
                <a:latin typeface="Calibri"/>
                <a:cs typeface="Calibri"/>
              </a:rPr>
              <a:t> </a:t>
            </a:r>
            <a:r>
              <a:rPr spc="-5" dirty="0">
                <a:solidFill>
                  <a:srgbClr val="FFFFFF"/>
                </a:solidFill>
                <a:latin typeface="Calibri"/>
                <a:cs typeface="Calibri"/>
              </a:rPr>
              <a:t>cases</a:t>
            </a:r>
            <a:endParaRPr dirty="0">
              <a:latin typeface="Calibri"/>
              <a:cs typeface="Calibri"/>
            </a:endParaRPr>
          </a:p>
        </p:txBody>
      </p:sp>
      <p:sp>
        <p:nvSpPr>
          <p:cNvPr id="18" name="object 9"/>
          <p:cNvSpPr/>
          <p:nvPr/>
        </p:nvSpPr>
        <p:spPr>
          <a:xfrm>
            <a:off x="5486400" y="4800600"/>
            <a:ext cx="509270" cy="0"/>
          </a:xfrm>
          <a:custGeom>
            <a:avLst/>
            <a:gdLst/>
            <a:ahLst/>
            <a:cxnLst/>
            <a:rect l="l" t="t" r="r" b="b"/>
            <a:pathLst>
              <a:path w="509270">
                <a:moveTo>
                  <a:pt x="509269" y="0"/>
                </a:moveTo>
                <a:lnTo>
                  <a:pt x="0" y="0"/>
                </a:lnTo>
              </a:path>
            </a:pathLst>
          </a:custGeom>
          <a:ln w="38100">
            <a:solidFill>
              <a:srgbClr val="767070"/>
            </a:solidFill>
          </a:ln>
        </p:spPr>
        <p:txBody>
          <a:bodyPr wrap="square" lIns="0" tIns="0" rIns="0" bIns="0" rtlCol="0"/>
          <a:lstStyle/>
          <a:p>
            <a:endParaRPr dirty="0"/>
          </a:p>
        </p:txBody>
      </p:sp>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a:buNone/>
            </a:pPr>
            <a:r>
              <a:rPr lang="en-US" dirty="0" smtClean="0"/>
              <a:t>The steps for using Orthogonal Array technique are:</a:t>
            </a:r>
            <a:endParaRPr lang="en-US" dirty="0" smtClean="0"/>
          </a:p>
          <a:p>
            <a:r>
              <a:rPr lang="en-US" dirty="0" smtClean="0"/>
              <a:t>STEP 1: </a:t>
            </a:r>
            <a:endParaRPr lang="en-US" dirty="0" smtClean="0"/>
          </a:p>
          <a:p>
            <a:pPr lvl="1"/>
            <a:r>
              <a:rPr lang="en-US" dirty="0" smtClean="0"/>
              <a:t>Analyze the given test inputs or requirements and list out the variables that needs to be tested for interaction. </a:t>
            </a:r>
            <a:endParaRPr lang="en-US" dirty="0" smtClean="0"/>
          </a:p>
          <a:p>
            <a:r>
              <a:rPr lang="en-US" dirty="0" smtClean="0"/>
              <a:t>STEP 2: </a:t>
            </a:r>
            <a:endParaRPr lang="en-US" dirty="0" smtClean="0"/>
          </a:p>
          <a:p>
            <a:pPr lvl="1"/>
            <a:r>
              <a:rPr lang="en-US" dirty="0" smtClean="0"/>
              <a:t>Determine the number of choices or values for each variable.</a:t>
            </a:r>
            <a:endParaRPr lang="en-US" dirty="0" smtClean="0"/>
          </a:p>
          <a:p>
            <a:r>
              <a:rPr lang="en-US" dirty="0" smtClean="0"/>
              <a:t>STEP 3:</a:t>
            </a:r>
            <a:endParaRPr lang="en-US" dirty="0" smtClean="0"/>
          </a:p>
          <a:p>
            <a:pPr lvl="1"/>
            <a:r>
              <a:rPr lang="en-US" dirty="0" smtClean="0"/>
              <a:t>Locate an orthogonal array which has a column for each variable and values within the columns that correspond to the values for each variable.</a:t>
            </a:r>
            <a:endParaRPr lang="en-US" dirty="0" smtClean="0"/>
          </a:p>
          <a:p>
            <a:r>
              <a:rPr lang="en-US" dirty="0" smtClean="0"/>
              <a:t>STEP 4:</a:t>
            </a:r>
            <a:endParaRPr lang="en-US" dirty="0" smtClean="0"/>
          </a:p>
          <a:p>
            <a:pPr lvl="1"/>
            <a:r>
              <a:rPr lang="en-US" dirty="0" smtClean="0"/>
              <a:t>Map the variables with their values on to the orthogonal array.</a:t>
            </a:r>
            <a:endParaRPr lang="en-US" dirty="0" smtClean="0"/>
          </a:p>
          <a:p>
            <a:r>
              <a:rPr lang="en-US" dirty="0" smtClean="0"/>
              <a:t>STEP 5:</a:t>
            </a:r>
            <a:endParaRPr lang="en-US" dirty="0" smtClean="0"/>
          </a:p>
          <a:p>
            <a:pPr lvl="1"/>
            <a:r>
              <a:rPr lang="en-US" dirty="0" smtClean="0"/>
              <a:t>Each row in the table corresponds to a Test Condition or a unique Test Case.</a:t>
            </a:r>
            <a:endParaRPr lang="en-US" dirty="0" smtClean="0"/>
          </a:p>
          <a:p>
            <a:endParaRPr lang="en-US" dirty="0"/>
          </a:p>
        </p:txBody>
      </p:sp>
      <p:sp>
        <p:nvSpPr>
          <p:cNvPr id="2" name="Title 1"/>
          <p:cNvSpPr>
            <a:spLocks noGrp="1"/>
          </p:cNvSpPr>
          <p:nvPr>
            <p:ph type="title"/>
          </p:nvPr>
        </p:nvSpPr>
        <p:spPr/>
        <p:txBody>
          <a:bodyPr/>
          <a:lstStyle/>
          <a:p>
            <a:r>
              <a:rPr lang="en-US" dirty="0" smtClean="0"/>
              <a:t>Orthogonal Arrays - Approach</a:t>
            </a:r>
            <a:br>
              <a:rPr lang="en-US" dirty="0" smtClean="0"/>
            </a:b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ChangeArrowheads="1"/>
          </p:cNvSpPr>
          <p:nvPr/>
        </p:nvSpPr>
        <p:spPr bwMode="auto">
          <a:xfrm>
            <a:off x="1905000" y="103188"/>
            <a:ext cx="7467600" cy="533400"/>
          </a:xfrm>
          <a:prstGeom prst="rect">
            <a:avLst/>
          </a:prstGeom>
          <a:noFill/>
          <a:ln w="9525">
            <a:noFill/>
            <a:miter lim="800000"/>
          </a:ln>
        </p:spPr>
        <p:txBody>
          <a:bodyPr anchor="ctr"/>
          <a:lstStyle/>
          <a:p>
            <a:pPr>
              <a:lnSpc>
                <a:spcPct val="85000"/>
              </a:lnSpc>
              <a:spcBef>
                <a:spcPct val="0"/>
              </a:spcBef>
              <a:buFontTx/>
              <a:buNone/>
              <a:defRPr/>
            </a:pPr>
            <a:endParaRPr lang="en-US" sz="2400" cap="small" dirty="0">
              <a:solidFill>
                <a:schemeClr val="bg1"/>
              </a:solidFill>
              <a:latin typeface="Cambria" pitchFamily="18" charset="0"/>
              <a:ea typeface="+mj-ea"/>
              <a:cs typeface="+mj-cs"/>
            </a:endParaRPr>
          </a:p>
        </p:txBody>
      </p:sp>
      <p:sp>
        <p:nvSpPr>
          <p:cNvPr id="82948" name="Content Placeholder 7"/>
          <p:cNvSpPr>
            <a:spLocks noGrp="1"/>
          </p:cNvSpPr>
          <p:nvPr>
            <p:ph sz="half" idx="1"/>
          </p:nvPr>
        </p:nvSpPr>
        <p:spPr/>
        <p:txBody>
          <a:bodyPr/>
          <a:lstStyle/>
          <a:p>
            <a:r>
              <a:rPr lang="en-US" sz="2000" dirty="0" smtClean="0"/>
              <a:t>The Appearances tab of the Netscape Preferences dialog box has the following basic options:</a:t>
            </a:r>
            <a:endParaRPr lang="en-US" sz="2000" dirty="0" smtClean="0"/>
          </a:p>
          <a:p>
            <a:endParaRPr lang="en-US" sz="2000" dirty="0" smtClean="0"/>
          </a:p>
          <a:p>
            <a:r>
              <a:rPr lang="en-US" sz="2000" dirty="0" smtClean="0"/>
              <a:t>3 toolbars (pictures, text, or both)</a:t>
            </a:r>
            <a:endParaRPr lang="en-US" sz="2000" dirty="0" smtClean="0"/>
          </a:p>
          <a:p>
            <a:endParaRPr lang="en-US" sz="2000" dirty="0" smtClean="0"/>
          </a:p>
          <a:p>
            <a:r>
              <a:rPr lang="en-US" sz="2000" dirty="0" smtClean="0"/>
              <a:t>3 choices for launch on startup (browser, mail or news)</a:t>
            </a:r>
            <a:endParaRPr lang="en-US" sz="2000" dirty="0" smtClean="0"/>
          </a:p>
          <a:p>
            <a:endParaRPr lang="en-US" sz="2000" dirty="0" smtClean="0"/>
          </a:p>
          <a:p>
            <a:r>
              <a:rPr lang="en-US" sz="2000" dirty="0" smtClean="0"/>
              <a:t>3 choices for startup page (blank home page, home page names a valid file, or home page name has a syntax error)</a:t>
            </a:r>
            <a:endParaRPr lang="en-US" sz="2000" dirty="0" smtClean="0"/>
          </a:p>
          <a:p>
            <a:endParaRPr lang="en-US" sz="2000" dirty="0" smtClean="0"/>
          </a:p>
          <a:p>
            <a:r>
              <a:rPr lang="en-US" sz="2000" dirty="0" smtClean="0"/>
              <a:t>2 choices for underlining of links (don’t underline, or underline)</a:t>
            </a:r>
            <a:endParaRPr lang="en-US" sz="2000" dirty="0" smtClean="0"/>
          </a:p>
          <a:p>
            <a:endParaRPr lang="en-US" sz="2000" dirty="0" smtClean="0"/>
          </a:p>
          <a:p>
            <a:r>
              <a:rPr lang="en-US" sz="2000" dirty="0" smtClean="0"/>
              <a:t>2 choices for expiration of links (never expire, expire after 30 days)</a:t>
            </a:r>
            <a:endParaRPr lang="en-US" sz="2000" dirty="0" smtClean="0"/>
          </a:p>
          <a:p>
            <a:r>
              <a:rPr lang="en-US" sz="2000" dirty="0" smtClean="0"/>
              <a:t>3 x 3 x 3 x 2 x 2 = 108 combinations!</a:t>
            </a:r>
            <a:endParaRPr lang="en-US" sz="2000" dirty="0" smtClean="0"/>
          </a:p>
        </p:txBody>
      </p:sp>
      <p:sp>
        <p:nvSpPr>
          <p:cNvPr id="5" name="Title 4"/>
          <p:cNvSpPr>
            <a:spLocks noGrp="1"/>
          </p:cNvSpPr>
          <p:nvPr>
            <p:ph type="title"/>
          </p:nvPr>
        </p:nvSpPr>
        <p:spPr/>
        <p:txBody>
          <a:bodyPr/>
          <a:lstStyle/>
          <a:p>
            <a:r>
              <a:rPr lang="en-US" dirty="0" smtClean="0"/>
              <a:t>Orthogonal Arrays – Example Problem</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Orthogonal  Arrays – Example Solution</a:t>
            </a:r>
            <a:br>
              <a:rPr lang="en-US" smtClean="0"/>
            </a:br>
            <a:endParaRPr lang="en-US" dirty="0"/>
          </a:p>
        </p:txBody>
      </p:sp>
      <p:graphicFrame>
        <p:nvGraphicFramePr>
          <p:cNvPr id="739330" name="Object 4"/>
          <p:cNvGraphicFramePr>
            <a:graphicFrameLocks noChangeAspect="1"/>
          </p:cNvGraphicFramePr>
          <p:nvPr/>
        </p:nvGraphicFramePr>
        <p:xfrm>
          <a:off x="2927111" y="1502164"/>
          <a:ext cx="6124575" cy="4986338"/>
        </p:xfrm>
        <a:graphic>
          <a:graphicData uri="http://schemas.openxmlformats.org/presentationml/2006/ole">
            <mc:AlternateContent xmlns:mc="http://schemas.openxmlformats.org/markup-compatibility/2006">
              <mc:Choice xmlns:v="urn:schemas-microsoft-com:vml" Requires="v">
                <p:oleObj spid="_x0000_s2066" name="Document" r:id="rId1" imgW="5651500" imgH="4602480" progId="Word.Document.8">
                  <p:embed/>
                </p:oleObj>
              </mc:Choice>
              <mc:Fallback>
                <p:oleObj name="Document" r:id="rId1" imgW="5651500" imgH="4602480" progId="Word.Document.8">
                  <p:embed/>
                  <p:pic>
                    <p:nvPicPr>
                      <p:cNvPr id="0" name="Picture 20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111" y="1502164"/>
                        <a:ext cx="6124575" cy="4986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3"/>
          <p:cNvGraphicFramePr>
            <a:graphicFrameLocks noChangeAspect="1"/>
          </p:cNvGraphicFramePr>
          <p:nvPr/>
        </p:nvGraphicFramePr>
        <p:xfrm>
          <a:off x="2922588" y="1727200"/>
          <a:ext cx="6729412" cy="4095750"/>
        </p:xfrm>
        <a:graphic>
          <a:graphicData uri="http://schemas.openxmlformats.org/presentationml/2006/ole">
            <mc:AlternateContent xmlns:mc="http://schemas.openxmlformats.org/markup-compatibility/2006">
              <mc:Choice xmlns:v="urn:schemas-microsoft-com:vml" Requires="v">
                <p:oleObj spid="_x0000_s3106" name="Document" r:id="rId1" imgW="6727190" imgH="4095115" progId="Word.Document.8">
                  <p:embed/>
                </p:oleObj>
              </mc:Choice>
              <mc:Fallback>
                <p:oleObj name="Document" r:id="rId1" imgW="6727190" imgH="4095115" progId="Word.Document.8">
                  <p:embed/>
                  <p:pic>
                    <p:nvPicPr>
                      <p:cNvPr id="0" name="Picture 31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2588" y="1727200"/>
                        <a:ext cx="6729412" cy="409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4"/>
          <p:cNvGraphicFramePr>
            <a:graphicFrameLocks noChangeAspect="1"/>
          </p:cNvGraphicFramePr>
          <p:nvPr/>
        </p:nvGraphicFramePr>
        <p:xfrm>
          <a:off x="3168651" y="1563688"/>
          <a:ext cx="6124575" cy="4989513"/>
        </p:xfrm>
        <a:graphic>
          <a:graphicData uri="http://schemas.openxmlformats.org/presentationml/2006/ole">
            <mc:AlternateContent xmlns:mc="http://schemas.openxmlformats.org/markup-compatibility/2006">
              <mc:Choice xmlns:v="urn:schemas-microsoft-com:vml" Requires="v">
                <p:oleObj spid="_x0000_s3107" name="Document" r:id="rId3" imgW="5651500" imgH="4602480" progId="Word.Document.8">
                  <p:embed/>
                </p:oleObj>
              </mc:Choice>
              <mc:Fallback>
                <p:oleObj name="Document" r:id="rId3" imgW="5651500" imgH="4602480" progId="Word.Document.8">
                  <p:embed/>
                  <p:pic>
                    <p:nvPicPr>
                      <p:cNvPr id="0" name="Picture 31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8651" y="1563688"/>
                        <a:ext cx="6124575" cy="498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6" name="Rectangle 2"/>
          <p:cNvSpPr>
            <a:spLocks noChangeArrowheads="1"/>
          </p:cNvSpPr>
          <p:nvPr/>
        </p:nvSpPr>
        <p:spPr bwMode="auto">
          <a:xfrm>
            <a:off x="1905000" y="103188"/>
            <a:ext cx="7467600" cy="533400"/>
          </a:xfrm>
          <a:prstGeom prst="rect">
            <a:avLst/>
          </a:prstGeom>
          <a:noFill/>
          <a:ln w="9525">
            <a:noFill/>
            <a:miter lim="800000"/>
          </a:ln>
        </p:spPr>
        <p:txBody>
          <a:bodyPr anchor="ctr"/>
          <a:lstStyle/>
          <a:p>
            <a:pPr>
              <a:lnSpc>
                <a:spcPct val="85000"/>
              </a:lnSpc>
              <a:spcBef>
                <a:spcPct val="0"/>
              </a:spcBef>
              <a:buFontTx/>
              <a:buNone/>
              <a:defRPr/>
            </a:pPr>
            <a:endParaRPr lang="en-US" sz="2400" b="1" dirty="0">
              <a:solidFill>
                <a:schemeClr val="accent1">
                  <a:lumMod val="75000"/>
                </a:schemeClr>
              </a:solidFill>
            </a:endParaRPr>
          </a:p>
        </p:txBody>
      </p:sp>
      <p:sp>
        <p:nvSpPr>
          <p:cNvPr id="7" name="Title 6"/>
          <p:cNvSpPr>
            <a:spLocks noGrp="1"/>
          </p:cNvSpPr>
          <p:nvPr>
            <p:ph type="title"/>
          </p:nvPr>
        </p:nvSpPr>
        <p:spPr/>
        <p:txBody>
          <a:bodyPr>
            <a:normAutofit fontScale="90000"/>
          </a:bodyPr>
          <a:lstStyle/>
          <a:p>
            <a:r>
              <a:rPr lang="en-US" smtClean="0"/>
              <a:t>Orthogonal  Arrays – Example Solution (contd.)</a:t>
            </a:r>
            <a:endParaRPr lang="en-US"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3"/>
          <p:cNvGraphicFramePr>
            <a:graphicFrameLocks noChangeAspect="1"/>
          </p:cNvGraphicFramePr>
          <p:nvPr/>
        </p:nvGraphicFramePr>
        <p:xfrm>
          <a:off x="3124201" y="1565276"/>
          <a:ext cx="6124575" cy="4987925"/>
        </p:xfrm>
        <a:graphic>
          <a:graphicData uri="http://schemas.openxmlformats.org/presentationml/2006/ole">
            <mc:AlternateContent xmlns:mc="http://schemas.openxmlformats.org/markup-compatibility/2006">
              <mc:Choice xmlns:v="urn:schemas-microsoft-com:vml" Requires="v">
                <p:oleObj spid="_x0000_s4114" name="Document" r:id="rId1" imgW="5651500" imgH="4602480" progId="Word.Document.8">
                  <p:embed/>
                </p:oleObj>
              </mc:Choice>
              <mc:Fallback>
                <p:oleObj name="Document" r:id="rId1" imgW="5651500" imgH="4602480" progId="Word.Document.8">
                  <p:embed/>
                  <p:pic>
                    <p:nvPicPr>
                      <p:cNvPr id="0" name="Picture 41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1" y="1565276"/>
                        <a:ext cx="6124575" cy="498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9" name="Rectangle 2"/>
          <p:cNvSpPr>
            <a:spLocks noChangeArrowheads="1"/>
          </p:cNvSpPr>
          <p:nvPr/>
        </p:nvSpPr>
        <p:spPr bwMode="auto">
          <a:xfrm>
            <a:off x="1905000" y="103188"/>
            <a:ext cx="7467600" cy="533400"/>
          </a:xfrm>
          <a:prstGeom prst="rect">
            <a:avLst/>
          </a:prstGeom>
          <a:noFill/>
          <a:ln w="9525">
            <a:noFill/>
            <a:miter lim="800000"/>
          </a:ln>
        </p:spPr>
        <p:txBody>
          <a:bodyPr anchor="ctr"/>
          <a:lstStyle/>
          <a:p>
            <a:pPr>
              <a:lnSpc>
                <a:spcPct val="85000"/>
              </a:lnSpc>
              <a:spcBef>
                <a:spcPct val="0"/>
              </a:spcBef>
              <a:buFontTx/>
              <a:buNone/>
              <a:defRPr/>
            </a:pPr>
            <a:endParaRPr lang="en-US" sz="2400" cap="small" dirty="0">
              <a:solidFill>
                <a:schemeClr val="bg1"/>
              </a:solidFill>
              <a:latin typeface="Cambria" pitchFamily="18" charset="0"/>
              <a:ea typeface="+mj-ea"/>
              <a:cs typeface="+mj-cs"/>
            </a:endParaRPr>
          </a:p>
        </p:txBody>
      </p:sp>
      <p:sp>
        <p:nvSpPr>
          <p:cNvPr id="6" name="Title 5"/>
          <p:cNvSpPr>
            <a:spLocks noGrp="1"/>
          </p:cNvSpPr>
          <p:nvPr>
            <p:ph type="title"/>
          </p:nvPr>
        </p:nvSpPr>
        <p:spPr/>
        <p:txBody>
          <a:bodyPr>
            <a:normAutofit fontScale="90000"/>
          </a:bodyPr>
          <a:lstStyle/>
          <a:p>
            <a:r>
              <a:rPr lang="en-US" dirty="0" smtClean="0"/>
              <a:t>Orthogonal  Arrays – Example Solution (contd.)</a:t>
            </a:r>
            <a:endParaRPr lang="en-US"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3"/>
          <p:cNvGraphicFramePr>
            <a:graphicFrameLocks noChangeAspect="1"/>
          </p:cNvGraphicFramePr>
          <p:nvPr/>
        </p:nvGraphicFramePr>
        <p:xfrm>
          <a:off x="3168651" y="1565276"/>
          <a:ext cx="6124575" cy="4987925"/>
        </p:xfrm>
        <a:graphic>
          <a:graphicData uri="http://schemas.openxmlformats.org/presentationml/2006/ole">
            <mc:AlternateContent xmlns:mc="http://schemas.openxmlformats.org/markup-compatibility/2006">
              <mc:Choice xmlns:v="urn:schemas-microsoft-com:vml" Requires="v">
                <p:oleObj spid="_x0000_s5138" name="Document" r:id="rId1" imgW="5651500" imgH="4602480" progId="Word.Document.8">
                  <p:embed/>
                </p:oleObj>
              </mc:Choice>
              <mc:Fallback>
                <p:oleObj name="Document" r:id="rId1" imgW="5651500" imgH="4602480" progId="Word.Document.8">
                  <p:embed/>
                  <p:pic>
                    <p:nvPicPr>
                      <p:cNvPr id="0" name="Picture 51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8651" y="1565276"/>
                        <a:ext cx="6124575" cy="498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3" name="Rectangle 2"/>
          <p:cNvSpPr>
            <a:spLocks noChangeArrowheads="1"/>
          </p:cNvSpPr>
          <p:nvPr/>
        </p:nvSpPr>
        <p:spPr bwMode="auto">
          <a:xfrm>
            <a:off x="1905000" y="117475"/>
            <a:ext cx="7467600" cy="533400"/>
          </a:xfrm>
          <a:prstGeom prst="rect">
            <a:avLst/>
          </a:prstGeom>
          <a:noFill/>
          <a:ln w="9525">
            <a:noFill/>
            <a:miter lim="800000"/>
          </a:ln>
        </p:spPr>
        <p:txBody>
          <a:bodyPr anchor="ctr"/>
          <a:lstStyle/>
          <a:p>
            <a:pPr>
              <a:lnSpc>
                <a:spcPct val="85000"/>
              </a:lnSpc>
              <a:spcBef>
                <a:spcPct val="0"/>
              </a:spcBef>
              <a:buFontTx/>
              <a:buNone/>
              <a:defRPr/>
            </a:pPr>
            <a:endParaRPr lang="en-US" sz="2400" cap="small" dirty="0">
              <a:solidFill>
                <a:schemeClr val="bg1"/>
              </a:solidFill>
              <a:latin typeface="Cambria" pitchFamily="18" charset="0"/>
              <a:ea typeface="+mj-ea"/>
              <a:cs typeface="+mj-cs"/>
            </a:endParaRPr>
          </a:p>
        </p:txBody>
      </p:sp>
      <p:sp>
        <p:nvSpPr>
          <p:cNvPr id="6" name="Title 5"/>
          <p:cNvSpPr>
            <a:spLocks noGrp="1"/>
          </p:cNvSpPr>
          <p:nvPr>
            <p:ph type="title"/>
          </p:nvPr>
        </p:nvSpPr>
        <p:spPr/>
        <p:txBody>
          <a:bodyPr>
            <a:normAutofit fontScale="90000"/>
          </a:bodyPr>
          <a:lstStyle/>
          <a:p>
            <a:r>
              <a:rPr lang="en-US" dirty="0" smtClean="0"/>
              <a:t>Orthogonal  Arrays – Example Solution (contd.)</a:t>
            </a:r>
            <a:endParaRPr lang="en-US"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3"/>
          <p:cNvGraphicFramePr>
            <a:graphicFrameLocks noChangeAspect="1"/>
          </p:cNvGraphicFramePr>
          <p:nvPr/>
        </p:nvGraphicFramePr>
        <p:xfrm>
          <a:off x="2590801" y="1565276"/>
          <a:ext cx="6124575" cy="4987925"/>
        </p:xfrm>
        <a:graphic>
          <a:graphicData uri="http://schemas.openxmlformats.org/presentationml/2006/ole">
            <mc:AlternateContent xmlns:mc="http://schemas.openxmlformats.org/markup-compatibility/2006">
              <mc:Choice xmlns:v="urn:schemas-microsoft-com:vml" Requires="v">
                <p:oleObj spid="_x0000_s6162" name="Document" r:id="rId1" imgW="5651500" imgH="4602480" progId="Word.Document.8">
                  <p:embed/>
                </p:oleObj>
              </mc:Choice>
              <mc:Fallback>
                <p:oleObj name="Document" r:id="rId1" imgW="5651500" imgH="4602480" progId="Word.Document.8">
                  <p:embed/>
                  <p:pic>
                    <p:nvPicPr>
                      <p:cNvPr id="0" name="Picture 61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1" y="1565276"/>
                        <a:ext cx="6124575" cy="498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7" name="Rectangle 2"/>
          <p:cNvSpPr>
            <a:spLocks noChangeArrowheads="1"/>
          </p:cNvSpPr>
          <p:nvPr/>
        </p:nvSpPr>
        <p:spPr bwMode="auto">
          <a:xfrm>
            <a:off x="1905000" y="103188"/>
            <a:ext cx="7467600" cy="533400"/>
          </a:xfrm>
          <a:prstGeom prst="rect">
            <a:avLst/>
          </a:prstGeom>
          <a:noFill/>
          <a:ln w="9525">
            <a:noFill/>
            <a:miter lim="800000"/>
          </a:ln>
        </p:spPr>
        <p:txBody>
          <a:bodyPr anchor="ctr"/>
          <a:lstStyle/>
          <a:p>
            <a:pPr>
              <a:lnSpc>
                <a:spcPct val="85000"/>
              </a:lnSpc>
              <a:spcBef>
                <a:spcPct val="0"/>
              </a:spcBef>
              <a:buFontTx/>
              <a:buNone/>
              <a:defRPr/>
            </a:pPr>
            <a:endParaRPr lang="en-US" sz="2400" cap="small" dirty="0">
              <a:solidFill>
                <a:schemeClr val="bg1"/>
              </a:solidFill>
              <a:latin typeface="+mj-lt"/>
              <a:ea typeface="+mj-ea"/>
              <a:cs typeface="+mj-cs"/>
            </a:endParaRPr>
          </a:p>
        </p:txBody>
      </p:sp>
      <p:sp>
        <p:nvSpPr>
          <p:cNvPr id="6" name="Title 5"/>
          <p:cNvSpPr>
            <a:spLocks noGrp="1"/>
          </p:cNvSpPr>
          <p:nvPr>
            <p:ph type="title"/>
          </p:nvPr>
        </p:nvSpPr>
        <p:spPr/>
        <p:txBody>
          <a:bodyPr>
            <a:normAutofit fontScale="90000"/>
          </a:bodyPr>
          <a:lstStyle/>
          <a:p>
            <a:r>
              <a:rPr lang="en-US" dirty="0" smtClean="0"/>
              <a:t>Orthogonal  Arrays – Example Solution (contd.)</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3"/>
          <p:cNvGraphicFramePr>
            <a:graphicFrameLocks noChangeAspect="1"/>
          </p:cNvGraphicFramePr>
          <p:nvPr/>
        </p:nvGraphicFramePr>
        <p:xfrm>
          <a:off x="3168651" y="1495426"/>
          <a:ext cx="6124575" cy="5210175"/>
        </p:xfrm>
        <a:graphic>
          <a:graphicData uri="http://schemas.openxmlformats.org/presentationml/2006/ole">
            <mc:AlternateContent xmlns:mc="http://schemas.openxmlformats.org/markup-compatibility/2006">
              <mc:Choice xmlns:v="urn:schemas-microsoft-com:vml" Requires="v">
                <p:oleObj spid="_x0000_s7186" name="Document" r:id="rId1" imgW="5651500" imgH="4808220" progId="Word.Document.8">
                  <p:embed/>
                </p:oleObj>
              </mc:Choice>
              <mc:Fallback>
                <p:oleObj name="Document" r:id="rId1" imgW="5651500" imgH="4808220" progId="Word.Document.8">
                  <p:embed/>
                  <p:pic>
                    <p:nvPicPr>
                      <p:cNvPr id="0" name="Picture 71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8651" y="1495426"/>
                        <a:ext cx="6124575"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1" name="Rectangle 2"/>
          <p:cNvSpPr>
            <a:spLocks noChangeArrowheads="1"/>
          </p:cNvSpPr>
          <p:nvPr/>
        </p:nvSpPr>
        <p:spPr bwMode="auto">
          <a:xfrm>
            <a:off x="1905000" y="103188"/>
            <a:ext cx="7467600" cy="533400"/>
          </a:xfrm>
          <a:prstGeom prst="rect">
            <a:avLst/>
          </a:prstGeom>
          <a:noFill/>
          <a:ln w="9525">
            <a:noFill/>
            <a:miter lim="800000"/>
          </a:ln>
        </p:spPr>
        <p:txBody>
          <a:bodyPr anchor="ctr"/>
          <a:lstStyle/>
          <a:p>
            <a:pPr>
              <a:lnSpc>
                <a:spcPct val="85000"/>
              </a:lnSpc>
              <a:spcBef>
                <a:spcPct val="0"/>
              </a:spcBef>
              <a:buFontTx/>
              <a:buNone/>
              <a:defRPr/>
            </a:pPr>
            <a:endParaRPr lang="en-US" sz="2800" b="1" cap="small" dirty="0">
              <a:solidFill>
                <a:schemeClr val="accent1">
                  <a:lumMod val="75000"/>
                </a:schemeClr>
              </a:solidFill>
              <a:latin typeface="+mj-lt"/>
              <a:ea typeface="+mj-ea"/>
              <a:cs typeface="+mj-cs"/>
            </a:endParaRPr>
          </a:p>
        </p:txBody>
      </p:sp>
      <p:sp>
        <p:nvSpPr>
          <p:cNvPr id="6" name="Title 5"/>
          <p:cNvSpPr>
            <a:spLocks noGrp="1"/>
          </p:cNvSpPr>
          <p:nvPr>
            <p:ph type="title"/>
          </p:nvPr>
        </p:nvSpPr>
        <p:spPr/>
        <p:txBody>
          <a:bodyPr>
            <a:normAutofit fontScale="90000"/>
          </a:bodyPr>
          <a:lstStyle/>
          <a:p>
            <a:r>
              <a:rPr lang="en-US" dirty="0" smtClean="0"/>
              <a:t>Orthogonal  Arrays – Example Solution (contd.)</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3"/>
          <p:cNvGraphicFramePr>
            <a:graphicFrameLocks noChangeAspect="1"/>
          </p:cNvGraphicFramePr>
          <p:nvPr/>
        </p:nvGraphicFramePr>
        <p:xfrm>
          <a:off x="3175000" y="1447800"/>
          <a:ext cx="6096000" cy="5181600"/>
        </p:xfrm>
        <a:graphic>
          <a:graphicData uri="http://schemas.openxmlformats.org/presentationml/2006/ole">
            <mc:AlternateContent xmlns:mc="http://schemas.openxmlformats.org/markup-compatibility/2006">
              <mc:Choice xmlns:v="urn:schemas-microsoft-com:vml" Requires="v">
                <p:oleObj spid="_x0000_s8210" name="Document" r:id="rId1" imgW="5651500" imgH="4808220" progId="Word.Document.8">
                  <p:embed/>
                </p:oleObj>
              </mc:Choice>
              <mc:Fallback>
                <p:oleObj name="Document" r:id="rId1" imgW="5651500" imgH="4808220" progId="Word.Document.8">
                  <p:embed/>
                  <p:pic>
                    <p:nvPicPr>
                      <p:cNvPr id="0" name="Picture 82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00" y="1447800"/>
                        <a:ext cx="60960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5" name="Rectangle 2"/>
          <p:cNvSpPr>
            <a:spLocks noChangeArrowheads="1"/>
          </p:cNvSpPr>
          <p:nvPr/>
        </p:nvSpPr>
        <p:spPr bwMode="auto">
          <a:xfrm>
            <a:off x="1717675" y="103188"/>
            <a:ext cx="7467600" cy="533400"/>
          </a:xfrm>
          <a:prstGeom prst="rect">
            <a:avLst/>
          </a:prstGeom>
          <a:noFill/>
          <a:ln w="9525">
            <a:noFill/>
            <a:miter lim="800000"/>
          </a:ln>
        </p:spPr>
        <p:txBody>
          <a:bodyPr anchor="ctr"/>
          <a:lstStyle/>
          <a:p>
            <a:pPr>
              <a:lnSpc>
                <a:spcPct val="85000"/>
              </a:lnSpc>
              <a:spcBef>
                <a:spcPct val="0"/>
              </a:spcBef>
              <a:buFontTx/>
              <a:buNone/>
              <a:defRPr/>
            </a:pPr>
            <a:endParaRPr lang="en-US" sz="2400" b="1" cap="small" dirty="0">
              <a:solidFill>
                <a:schemeClr val="accent1">
                  <a:lumMod val="75000"/>
                </a:schemeClr>
              </a:solidFill>
            </a:endParaRPr>
          </a:p>
        </p:txBody>
      </p:sp>
      <p:sp>
        <p:nvSpPr>
          <p:cNvPr id="6" name="Title 5"/>
          <p:cNvSpPr>
            <a:spLocks noGrp="1"/>
          </p:cNvSpPr>
          <p:nvPr>
            <p:ph type="title"/>
          </p:nvPr>
        </p:nvSpPr>
        <p:spPr/>
        <p:txBody>
          <a:bodyPr>
            <a:normAutofit fontScale="90000"/>
          </a:bodyPr>
          <a:lstStyle/>
          <a:p>
            <a:r>
              <a:rPr lang="en-US" dirty="0" smtClean="0"/>
              <a:t>Orthogonal  Arrays – Example Solution (contd.)</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3"/>
          <p:cNvGraphicFramePr>
            <a:graphicFrameLocks noChangeAspect="1"/>
          </p:cNvGraphicFramePr>
          <p:nvPr/>
        </p:nvGraphicFramePr>
        <p:xfrm>
          <a:off x="2743201" y="1495426"/>
          <a:ext cx="6124575" cy="5210175"/>
        </p:xfrm>
        <a:graphic>
          <a:graphicData uri="http://schemas.openxmlformats.org/presentationml/2006/ole">
            <mc:AlternateContent xmlns:mc="http://schemas.openxmlformats.org/markup-compatibility/2006">
              <mc:Choice xmlns:v="urn:schemas-microsoft-com:vml" Requires="v">
                <p:oleObj spid="_x0000_s9234" name="Document" r:id="rId1" imgW="5651500" imgH="4808220" progId="Word.Document.8">
                  <p:embed/>
                </p:oleObj>
              </mc:Choice>
              <mc:Fallback>
                <p:oleObj name="Document" r:id="rId1" imgW="5651500" imgH="4808220" progId="Word.Document.8">
                  <p:embed/>
                  <p:pic>
                    <p:nvPicPr>
                      <p:cNvPr id="0" name="Picture 92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1" y="1495426"/>
                        <a:ext cx="6124575"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19" name="Rectangle 2"/>
          <p:cNvSpPr>
            <a:spLocks noChangeArrowheads="1"/>
          </p:cNvSpPr>
          <p:nvPr/>
        </p:nvSpPr>
        <p:spPr bwMode="auto">
          <a:xfrm>
            <a:off x="1717675" y="103188"/>
            <a:ext cx="7467600" cy="533400"/>
          </a:xfrm>
          <a:prstGeom prst="rect">
            <a:avLst/>
          </a:prstGeom>
          <a:noFill/>
          <a:ln w="9525">
            <a:noFill/>
            <a:miter lim="800000"/>
          </a:ln>
        </p:spPr>
        <p:txBody>
          <a:bodyPr anchor="ctr"/>
          <a:lstStyle/>
          <a:p>
            <a:pPr>
              <a:lnSpc>
                <a:spcPct val="85000"/>
              </a:lnSpc>
              <a:spcBef>
                <a:spcPct val="0"/>
              </a:spcBef>
              <a:buFontTx/>
              <a:buNone/>
              <a:defRPr/>
            </a:pPr>
            <a:endParaRPr lang="en-US" sz="2400" b="1" cap="small" dirty="0">
              <a:solidFill>
                <a:schemeClr val="accent1">
                  <a:lumMod val="75000"/>
                </a:schemeClr>
              </a:solidFill>
            </a:endParaRPr>
          </a:p>
        </p:txBody>
      </p:sp>
      <p:sp>
        <p:nvSpPr>
          <p:cNvPr id="6" name="Title 5"/>
          <p:cNvSpPr>
            <a:spLocks noGrp="1"/>
          </p:cNvSpPr>
          <p:nvPr>
            <p:ph type="title"/>
          </p:nvPr>
        </p:nvSpPr>
        <p:spPr/>
        <p:txBody>
          <a:bodyPr>
            <a:normAutofit fontScale="90000"/>
          </a:bodyPr>
          <a:lstStyle/>
          <a:p>
            <a:r>
              <a:rPr lang="en-US" dirty="0" smtClean="0"/>
              <a:t>Orthogonal  Arrays – Example Solution (contd.)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a:latin typeface="Calibri"/>
                <a:cs typeface="Calibri"/>
              </a:rPr>
              <a:t>Categories </a:t>
            </a:r>
            <a:r>
              <a:rPr lang="en-US" spc="-5" dirty="0"/>
              <a:t>of test </a:t>
            </a:r>
            <a:r>
              <a:rPr lang="en-US" spc="-10" dirty="0"/>
              <a:t>design</a:t>
            </a:r>
            <a:r>
              <a:rPr lang="en-US" spc="65" dirty="0"/>
              <a:t> </a:t>
            </a:r>
            <a:r>
              <a:rPr lang="en-US" spc="-10" dirty="0"/>
              <a:t>techniques</a:t>
            </a:r>
            <a:br>
              <a:rPr lang="en-US" dirty="0">
                <a:solidFill>
                  <a:schemeClr val="tx2">
                    <a:lumMod val="75000"/>
                  </a:schemeClr>
                </a:solidFill>
                <a:latin typeface="Arial" panose="020B0704020202020204" pitchFamily="34" charset="0"/>
                <a:cs typeface="Arial" panose="020B0704020202020204" pitchFamily="34" charset="0"/>
              </a:rPr>
            </a:br>
            <a:endParaRPr lang="en-US" dirty="0"/>
          </a:p>
        </p:txBody>
      </p:sp>
      <p:sp>
        <p:nvSpPr>
          <p:cNvPr id="40" name="object 11"/>
          <p:cNvSpPr txBox="1"/>
          <p:nvPr/>
        </p:nvSpPr>
        <p:spPr>
          <a:xfrm>
            <a:off x="2971800" y="3657601"/>
            <a:ext cx="231140"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A</a:t>
            </a:r>
            <a:endParaRPr sz="2800" dirty="0">
              <a:latin typeface="Calibri"/>
              <a:cs typeface="Calibri"/>
            </a:endParaRPr>
          </a:p>
        </p:txBody>
      </p:sp>
      <p:sp>
        <p:nvSpPr>
          <p:cNvPr id="41" name="object 15"/>
          <p:cNvSpPr txBox="1"/>
          <p:nvPr/>
        </p:nvSpPr>
        <p:spPr>
          <a:xfrm>
            <a:off x="4521988" y="5836920"/>
            <a:ext cx="215265"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C</a:t>
            </a:r>
            <a:endParaRPr sz="2800" dirty="0">
              <a:latin typeface="Calibri"/>
              <a:cs typeface="Calibri"/>
            </a:endParaRPr>
          </a:p>
        </p:txBody>
      </p:sp>
      <p:sp>
        <p:nvSpPr>
          <p:cNvPr id="42" name="object 19"/>
          <p:cNvSpPr txBox="1"/>
          <p:nvPr/>
        </p:nvSpPr>
        <p:spPr>
          <a:xfrm>
            <a:off x="6940296" y="3581401"/>
            <a:ext cx="219075"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B</a:t>
            </a:r>
            <a:endParaRPr sz="2800" dirty="0">
              <a:latin typeface="Calibri"/>
              <a:cs typeface="Calibri"/>
            </a:endParaRPr>
          </a:p>
        </p:txBody>
      </p:sp>
      <p:sp>
        <p:nvSpPr>
          <p:cNvPr id="47" name="object 15"/>
          <p:cNvSpPr txBox="1"/>
          <p:nvPr/>
        </p:nvSpPr>
        <p:spPr>
          <a:xfrm>
            <a:off x="5391913" y="4893564"/>
            <a:ext cx="215265"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C</a:t>
            </a:r>
            <a:endParaRPr sz="2800" dirty="0">
              <a:latin typeface="Calibri"/>
              <a:cs typeface="Calibri"/>
            </a:endParaRPr>
          </a:p>
        </p:txBody>
      </p:sp>
      <p:sp>
        <p:nvSpPr>
          <p:cNvPr id="10" name="object 8"/>
          <p:cNvSpPr txBox="1"/>
          <p:nvPr/>
        </p:nvSpPr>
        <p:spPr>
          <a:xfrm>
            <a:off x="4730116" y="1574166"/>
            <a:ext cx="3613785" cy="470642"/>
          </a:xfrm>
          <a:prstGeom prst="rect">
            <a:avLst/>
          </a:prstGeom>
          <a:solidFill>
            <a:srgbClr val="57BAD5"/>
          </a:solidFill>
        </p:spPr>
        <p:txBody>
          <a:bodyPr vert="horz" wrap="square" lIns="0" tIns="191770" rIns="0" bIns="0" rtlCol="0">
            <a:spAutoFit/>
          </a:bodyPr>
          <a:lstStyle/>
          <a:p>
            <a:pPr marL="756920">
              <a:spcBef>
                <a:spcPts val="1510"/>
              </a:spcBef>
            </a:pPr>
            <a:r>
              <a:rPr spc="-45" dirty="0">
                <a:latin typeface="Calibri"/>
                <a:cs typeface="Calibri"/>
              </a:rPr>
              <a:t>Test </a:t>
            </a:r>
            <a:r>
              <a:rPr spc="-5" dirty="0">
                <a:latin typeface="Calibri"/>
                <a:cs typeface="Calibri"/>
              </a:rPr>
              <a:t>design</a:t>
            </a:r>
            <a:r>
              <a:rPr spc="-25" dirty="0">
                <a:latin typeface="Calibri"/>
                <a:cs typeface="Calibri"/>
              </a:rPr>
              <a:t> </a:t>
            </a:r>
            <a:r>
              <a:rPr spc="-5" dirty="0">
                <a:latin typeface="Calibri"/>
                <a:cs typeface="Calibri"/>
              </a:rPr>
              <a:t>techniques</a:t>
            </a:r>
            <a:endParaRPr dirty="0">
              <a:latin typeface="Calibri"/>
              <a:cs typeface="Calibri"/>
            </a:endParaRPr>
          </a:p>
        </p:txBody>
      </p:sp>
      <p:sp>
        <p:nvSpPr>
          <p:cNvPr id="11" name="object 9"/>
          <p:cNvSpPr txBox="1"/>
          <p:nvPr/>
        </p:nvSpPr>
        <p:spPr>
          <a:xfrm>
            <a:off x="2573656" y="3090547"/>
            <a:ext cx="2022475" cy="776640"/>
          </a:xfrm>
          <a:prstGeom prst="rect">
            <a:avLst/>
          </a:prstGeom>
          <a:solidFill>
            <a:srgbClr val="FFC000"/>
          </a:solidFill>
        </p:spPr>
        <p:txBody>
          <a:bodyPr vert="horz" wrap="square" lIns="0" tIns="7129" rIns="0" bIns="0" rtlCol="0">
            <a:spAutoFit/>
          </a:bodyPr>
          <a:lstStyle/>
          <a:p>
            <a:pPr>
              <a:spcBef>
                <a:spcPts val="55"/>
              </a:spcBef>
            </a:pPr>
            <a:endParaRPr sz="1400" dirty="0">
              <a:latin typeface="Times New Roman" panose="02020803070505020304"/>
              <a:cs typeface="Times New Roman" panose="02020803070505020304"/>
            </a:endParaRPr>
          </a:p>
          <a:p>
            <a:pPr algn="ctr">
              <a:lnSpc>
                <a:spcPct val="100000"/>
              </a:lnSpc>
            </a:pPr>
            <a:r>
              <a:rPr spc="-5" dirty="0">
                <a:latin typeface="Calibri"/>
                <a:cs typeface="Calibri"/>
              </a:rPr>
              <a:t>Specification-based</a:t>
            </a:r>
            <a:endParaRPr dirty="0">
              <a:latin typeface="Calibri"/>
              <a:cs typeface="Calibri"/>
            </a:endParaRPr>
          </a:p>
          <a:p>
            <a:pPr algn="ctr">
              <a:lnSpc>
                <a:spcPct val="100000"/>
              </a:lnSpc>
            </a:pPr>
            <a:r>
              <a:rPr spc="-20" dirty="0">
                <a:latin typeface="Calibri"/>
                <a:cs typeface="Calibri"/>
              </a:rPr>
              <a:t>Techniques</a:t>
            </a:r>
            <a:endParaRPr dirty="0">
              <a:latin typeface="Calibri"/>
              <a:cs typeface="Calibri"/>
            </a:endParaRPr>
          </a:p>
        </p:txBody>
      </p:sp>
      <p:sp>
        <p:nvSpPr>
          <p:cNvPr id="12" name="object 10"/>
          <p:cNvSpPr txBox="1"/>
          <p:nvPr/>
        </p:nvSpPr>
        <p:spPr>
          <a:xfrm>
            <a:off x="5525644" y="3090547"/>
            <a:ext cx="2022475" cy="776640"/>
          </a:xfrm>
          <a:prstGeom prst="rect">
            <a:avLst/>
          </a:prstGeom>
          <a:solidFill>
            <a:srgbClr val="C8C8C8"/>
          </a:solidFill>
        </p:spPr>
        <p:txBody>
          <a:bodyPr vert="horz" wrap="square" lIns="0" tIns="7129" rIns="0" bIns="0" rtlCol="0">
            <a:spAutoFit/>
          </a:bodyPr>
          <a:lstStyle/>
          <a:p>
            <a:pPr>
              <a:spcBef>
                <a:spcPts val="55"/>
              </a:spcBef>
            </a:pPr>
            <a:endParaRPr sz="1400" dirty="0">
              <a:latin typeface="Times New Roman" panose="02020803070505020304"/>
              <a:cs typeface="Times New Roman" panose="02020803070505020304"/>
            </a:endParaRPr>
          </a:p>
          <a:p>
            <a:pPr algn="ctr">
              <a:lnSpc>
                <a:spcPct val="100000"/>
              </a:lnSpc>
            </a:pPr>
            <a:r>
              <a:rPr spc="-5" dirty="0">
                <a:latin typeface="Calibri"/>
                <a:cs typeface="Calibri"/>
              </a:rPr>
              <a:t>Structure-based</a:t>
            </a:r>
            <a:endParaRPr dirty="0">
              <a:latin typeface="Calibri"/>
              <a:cs typeface="Calibri"/>
            </a:endParaRPr>
          </a:p>
          <a:p>
            <a:pPr algn="ctr">
              <a:lnSpc>
                <a:spcPct val="100000"/>
              </a:lnSpc>
            </a:pPr>
            <a:r>
              <a:rPr spc="-20" dirty="0">
                <a:latin typeface="Calibri"/>
                <a:cs typeface="Calibri"/>
              </a:rPr>
              <a:t>Techniques</a:t>
            </a:r>
            <a:endParaRPr dirty="0">
              <a:latin typeface="Calibri"/>
              <a:cs typeface="Calibri"/>
            </a:endParaRPr>
          </a:p>
        </p:txBody>
      </p:sp>
      <p:sp>
        <p:nvSpPr>
          <p:cNvPr id="13" name="object 11"/>
          <p:cNvSpPr txBox="1"/>
          <p:nvPr/>
        </p:nvSpPr>
        <p:spPr>
          <a:xfrm>
            <a:off x="8402956" y="3090547"/>
            <a:ext cx="2021205" cy="776640"/>
          </a:xfrm>
          <a:prstGeom prst="rect">
            <a:avLst/>
          </a:prstGeom>
          <a:solidFill>
            <a:srgbClr val="83D1F5"/>
          </a:solidFill>
        </p:spPr>
        <p:txBody>
          <a:bodyPr vert="horz" wrap="square" lIns="0" tIns="7129" rIns="0" bIns="0" rtlCol="0">
            <a:spAutoFit/>
          </a:bodyPr>
          <a:lstStyle/>
          <a:p>
            <a:pPr>
              <a:spcBef>
                <a:spcPts val="55"/>
              </a:spcBef>
            </a:pPr>
            <a:endParaRPr sz="1400" dirty="0">
              <a:latin typeface="Times New Roman" panose="02020803070505020304"/>
              <a:cs typeface="Times New Roman" panose="02020803070505020304"/>
            </a:endParaRPr>
          </a:p>
          <a:p>
            <a:pPr marL="1905" algn="ctr"/>
            <a:r>
              <a:rPr spc="-5" dirty="0">
                <a:latin typeface="Calibri"/>
                <a:cs typeface="Calibri"/>
              </a:rPr>
              <a:t>Experience-based</a:t>
            </a:r>
            <a:endParaRPr dirty="0">
              <a:latin typeface="Calibri"/>
              <a:cs typeface="Calibri"/>
            </a:endParaRPr>
          </a:p>
          <a:p>
            <a:pPr marL="1270" algn="ctr"/>
            <a:r>
              <a:rPr spc="-20" dirty="0">
                <a:latin typeface="Calibri"/>
                <a:cs typeface="Calibri"/>
              </a:rPr>
              <a:t>Techniques</a:t>
            </a:r>
            <a:endParaRPr dirty="0">
              <a:latin typeface="Calibri"/>
              <a:cs typeface="Calibri"/>
            </a:endParaRPr>
          </a:p>
        </p:txBody>
      </p:sp>
      <p:sp>
        <p:nvSpPr>
          <p:cNvPr id="14" name="object 12"/>
          <p:cNvSpPr txBox="1"/>
          <p:nvPr/>
        </p:nvSpPr>
        <p:spPr>
          <a:xfrm>
            <a:off x="2573656" y="4789807"/>
            <a:ext cx="2022475" cy="777859"/>
          </a:xfrm>
          <a:prstGeom prst="rect">
            <a:avLst/>
          </a:prstGeom>
          <a:solidFill>
            <a:srgbClr val="92D050"/>
          </a:solidFill>
        </p:spPr>
        <p:txBody>
          <a:bodyPr vert="horz" wrap="square" lIns="0" tIns="716" rIns="0" bIns="0" rtlCol="0">
            <a:spAutoFit/>
          </a:bodyPr>
          <a:lstStyle/>
          <a:p>
            <a:pPr>
              <a:spcBef>
                <a:spcPts val="5"/>
              </a:spcBef>
            </a:pPr>
            <a:endParaRPr sz="1450" dirty="0">
              <a:latin typeface="Times New Roman" panose="02020803070505020304"/>
              <a:cs typeface="Times New Roman" panose="02020803070505020304"/>
            </a:endParaRPr>
          </a:p>
          <a:p>
            <a:pPr marL="502285" marR="495300" indent="22860"/>
            <a:r>
              <a:rPr spc="-5" dirty="0">
                <a:latin typeface="Calibri"/>
                <a:cs typeface="Calibri"/>
              </a:rPr>
              <a:t>Functional  (Black</a:t>
            </a:r>
            <a:r>
              <a:rPr spc="-75" dirty="0">
                <a:latin typeface="Calibri"/>
                <a:cs typeface="Calibri"/>
              </a:rPr>
              <a:t> </a:t>
            </a:r>
            <a:r>
              <a:rPr spc="-15" dirty="0">
                <a:latin typeface="Calibri"/>
                <a:cs typeface="Calibri"/>
              </a:rPr>
              <a:t>Box)</a:t>
            </a:r>
            <a:endParaRPr dirty="0">
              <a:latin typeface="Calibri"/>
              <a:cs typeface="Calibri"/>
            </a:endParaRPr>
          </a:p>
        </p:txBody>
      </p:sp>
      <p:sp>
        <p:nvSpPr>
          <p:cNvPr id="15" name="object 13"/>
          <p:cNvSpPr txBox="1"/>
          <p:nvPr/>
        </p:nvSpPr>
        <p:spPr>
          <a:xfrm>
            <a:off x="5525644" y="4773043"/>
            <a:ext cx="2022475" cy="778115"/>
          </a:xfrm>
          <a:prstGeom prst="rect">
            <a:avLst/>
          </a:prstGeom>
          <a:solidFill>
            <a:srgbClr val="7AA3B8"/>
          </a:solidFill>
        </p:spPr>
        <p:txBody>
          <a:bodyPr vert="horz" wrap="square" lIns="0" tIns="970" rIns="0" bIns="0" rtlCol="0">
            <a:spAutoFit/>
          </a:bodyPr>
          <a:lstStyle/>
          <a:p>
            <a:pPr>
              <a:spcBef>
                <a:spcPts val="5"/>
              </a:spcBef>
            </a:pPr>
            <a:endParaRPr sz="1450" dirty="0">
              <a:latin typeface="Times New Roman" panose="02020803070505020304"/>
              <a:cs typeface="Times New Roman" panose="02020803070505020304"/>
            </a:endParaRPr>
          </a:p>
          <a:p>
            <a:pPr algn="ctr">
              <a:lnSpc>
                <a:spcPct val="100000"/>
              </a:lnSpc>
            </a:pPr>
            <a:r>
              <a:rPr spc="-10" dirty="0">
                <a:latin typeface="Calibri"/>
                <a:cs typeface="Calibri"/>
              </a:rPr>
              <a:t>Structural</a:t>
            </a:r>
            <a:endParaRPr dirty="0">
              <a:latin typeface="Calibri"/>
              <a:cs typeface="Calibri"/>
            </a:endParaRPr>
          </a:p>
          <a:p>
            <a:pPr marL="1270" algn="ctr"/>
            <a:r>
              <a:rPr spc="-10" dirty="0">
                <a:latin typeface="Calibri"/>
                <a:cs typeface="Calibri"/>
              </a:rPr>
              <a:t>(White</a:t>
            </a:r>
            <a:r>
              <a:rPr spc="-60" dirty="0">
                <a:latin typeface="Calibri"/>
                <a:cs typeface="Calibri"/>
              </a:rPr>
              <a:t> </a:t>
            </a:r>
            <a:r>
              <a:rPr spc="-15" dirty="0">
                <a:latin typeface="Calibri"/>
                <a:cs typeface="Calibri"/>
              </a:rPr>
              <a:t>Box)</a:t>
            </a:r>
            <a:endParaRPr dirty="0">
              <a:latin typeface="Calibri"/>
              <a:cs typeface="Calibri"/>
            </a:endParaRPr>
          </a:p>
        </p:txBody>
      </p:sp>
      <p:sp>
        <p:nvSpPr>
          <p:cNvPr id="16" name="object 14"/>
          <p:cNvSpPr txBox="1"/>
          <p:nvPr/>
        </p:nvSpPr>
        <p:spPr>
          <a:xfrm>
            <a:off x="8418196" y="4773043"/>
            <a:ext cx="2021205" cy="778115"/>
          </a:xfrm>
          <a:prstGeom prst="rect">
            <a:avLst/>
          </a:prstGeom>
          <a:solidFill>
            <a:srgbClr val="F388AE"/>
          </a:solidFill>
        </p:spPr>
        <p:txBody>
          <a:bodyPr vert="horz" wrap="square" lIns="0" tIns="970" rIns="0" bIns="0" rtlCol="0">
            <a:spAutoFit/>
          </a:bodyPr>
          <a:lstStyle/>
          <a:p>
            <a:pPr>
              <a:spcBef>
                <a:spcPts val="5"/>
              </a:spcBef>
            </a:pPr>
            <a:endParaRPr sz="1450" dirty="0">
              <a:latin typeface="Times New Roman" panose="02020803070505020304"/>
              <a:cs typeface="Times New Roman" panose="02020803070505020304"/>
            </a:endParaRPr>
          </a:p>
          <a:p>
            <a:pPr algn="ctr">
              <a:lnSpc>
                <a:spcPct val="100000"/>
              </a:lnSpc>
            </a:pPr>
            <a:r>
              <a:rPr spc="-10" dirty="0">
                <a:latin typeface="Calibri"/>
                <a:cs typeface="Calibri"/>
              </a:rPr>
              <a:t>Error</a:t>
            </a:r>
            <a:r>
              <a:rPr spc="-75" dirty="0">
                <a:latin typeface="Calibri"/>
                <a:cs typeface="Calibri"/>
              </a:rPr>
              <a:t> </a:t>
            </a:r>
            <a:r>
              <a:rPr spc="-5" dirty="0">
                <a:latin typeface="Calibri"/>
                <a:cs typeface="Calibri"/>
              </a:rPr>
              <a:t>Guessing</a:t>
            </a:r>
            <a:endParaRPr dirty="0">
              <a:latin typeface="Calibri"/>
              <a:cs typeface="Calibri"/>
            </a:endParaRPr>
          </a:p>
          <a:p>
            <a:pPr algn="ctr">
              <a:lnSpc>
                <a:spcPct val="100000"/>
              </a:lnSpc>
            </a:pPr>
            <a:r>
              <a:rPr spc="-10" dirty="0">
                <a:latin typeface="Calibri"/>
                <a:cs typeface="Calibri"/>
              </a:rPr>
              <a:t>Exploratory</a:t>
            </a:r>
            <a:r>
              <a:rPr spc="-90" dirty="0">
                <a:latin typeface="Calibri"/>
                <a:cs typeface="Calibri"/>
              </a:rPr>
              <a:t> </a:t>
            </a:r>
            <a:r>
              <a:rPr spc="-30" dirty="0">
                <a:latin typeface="Calibri"/>
                <a:cs typeface="Calibri"/>
              </a:rPr>
              <a:t>Testing</a:t>
            </a:r>
            <a:endParaRPr dirty="0">
              <a:latin typeface="Calibri"/>
              <a:cs typeface="Calibri"/>
            </a:endParaRPr>
          </a:p>
        </p:txBody>
      </p:sp>
      <p:sp>
        <p:nvSpPr>
          <p:cNvPr id="17" name="object 15"/>
          <p:cNvSpPr/>
          <p:nvPr/>
        </p:nvSpPr>
        <p:spPr>
          <a:xfrm>
            <a:off x="3513963" y="2263778"/>
            <a:ext cx="3039110" cy="827405"/>
          </a:xfrm>
          <a:custGeom>
            <a:avLst/>
            <a:gdLst/>
            <a:ahLst/>
            <a:cxnLst/>
            <a:rect l="l" t="t" r="r" b="b"/>
            <a:pathLst>
              <a:path w="3039110" h="827405">
                <a:moveTo>
                  <a:pt x="57911" y="740028"/>
                </a:moveTo>
                <a:lnTo>
                  <a:pt x="0" y="740028"/>
                </a:lnTo>
                <a:lnTo>
                  <a:pt x="72389" y="826896"/>
                </a:lnTo>
                <a:lnTo>
                  <a:pt x="132715" y="754506"/>
                </a:lnTo>
                <a:lnTo>
                  <a:pt x="57911" y="754506"/>
                </a:lnTo>
                <a:lnTo>
                  <a:pt x="57911" y="740028"/>
                </a:lnTo>
                <a:close/>
              </a:path>
              <a:path w="3039110" h="827405">
                <a:moveTo>
                  <a:pt x="3009772" y="399033"/>
                </a:moveTo>
                <a:lnTo>
                  <a:pt x="64388" y="399033"/>
                </a:lnTo>
                <a:lnTo>
                  <a:pt x="57911" y="405510"/>
                </a:lnTo>
                <a:lnTo>
                  <a:pt x="57911" y="754506"/>
                </a:lnTo>
                <a:lnTo>
                  <a:pt x="86867" y="754506"/>
                </a:lnTo>
                <a:lnTo>
                  <a:pt x="86867" y="427989"/>
                </a:lnTo>
                <a:lnTo>
                  <a:pt x="72389" y="427989"/>
                </a:lnTo>
                <a:lnTo>
                  <a:pt x="86867" y="413511"/>
                </a:lnTo>
                <a:lnTo>
                  <a:pt x="3009772" y="413511"/>
                </a:lnTo>
                <a:lnTo>
                  <a:pt x="3009772" y="399033"/>
                </a:lnTo>
                <a:close/>
              </a:path>
              <a:path w="3039110" h="827405">
                <a:moveTo>
                  <a:pt x="144779" y="740028"/>
                </a:moveTo>
                <a:lnTo>
                  <a:pt x="86867" y="740028"/>
                </a:lnTo>
                <a:lnTo>
                  <a:pt x="86867" y="754506"/>
                </a:lnTo>
                <a:lnTo>
                  <a:pt x="132715" y="754506"/>
                </a:lnTo>
                <a:lnTo>
                  <a:pt x="144779" y="740028"/>
                </a:lnTo>
                <a:close/>
              </a:path>
              <a:path w="3039110" h="827405">
                <a:moveTo>
                  <a:pt x="86867" y="413511"/>
                </a:moveTo>
                <a:lnTo>
                  <a:pt x="72389" y="427989"/>
                </a:lnTo>
                <a:lnTo>
                  <a:pt x="86867" y="427989"/>
                </a:lnTo>
                <a:lnTo>
                  <a:pt x="86867" y="413511"/>
                </a:lnTo>
                <a:close/>
              </a:path>
              <a:path w="3039110" h="827405">
                <a:moveTo>
                  <a:pt x="3038729" y="399033"/>
                </a:moveTo>
                <a:lnTo>
                  <a:pt x="3024251" y="399033"/>
                </a:lnTo>
                <a:lnTo>
                  <a:pt x="3009772" y="413511"/>
                </a:lnTo>
                <a:lnTo>
                  <a:pt x="86867" y="413511"/>
                </a:lnTo>
                <a:lnTo>
                  <a:pt x="86867" y="427989"/>
                </a:lnTo>
                <a:lnTo>
                  <a:pt x="3032252" y="427989"/>
                </a:lnTo>
                <a:lnTo>
                  <a:pt x="3038729" y="421513"/>
                </a:lnTo>
                <a:lnTo>
                  <a:pt x="3038729" y="399033"/>
                </a:lnTo>
                <a:close/>
              </a:path>
              <a:path w="3039110" h="827405">
                <a:moveTo>
                  <a:pt x="3038729" y="0"/>
                </a:moveTo>
                <a:lnTo>
                  <a:pt x="3009772" y="0"/>
                </a:lnTo>
                <a:lnTo>
                  <a:pt x="3009772" y="413511"/>
                </a:lnTo>
                <a:lnTo>
                  <a:pt x="3024251" y="399033"/>
                </a:lnTo>
                <a:lnTo>
                  <a:pt x="3038729" y="399033"/>
                </a:lnTo>
                <a:lnTo>
                  <a:pt x="3038729" y="0"/>
                </a:lnTo>
                <a:close/>
              </a:path>
            </a:pathLst>
          </a:custGeom>
          <a:solidFill>
            <a:srgbClr val="767070"/>
          </a:solidFill>
        </p:spPr>
        <p:txBody>
          <a:bodyPr wrap="square" lIns="0" tIns="0" rIns="0" bIns="0" rtlCol="0"/>
          <a:lstStyle/>
          <a:p>
            <a:endParaRPr dirty="0"/>
          </a:p>
        </p:txBody>
      </p:sp>
      <p:sp>
        <p:nvSpPr>
          <p:cNvPr id="18" name="object 16"/>
          <p:cNvSpPr/>
          <p:nvPr/>
        </p:nvSpPr>
        <p:spPr>
          <a:xfrm>
            <a:off x="6522339" y="2263778"/>
            <a:ext cx="2964180" cy="827405"/>
          </a:xfrm>
          <a:custGeom>
            <a:avLst/>
            <a:gdLst/>
            <a:ahLst/>
            <a:cxnLst/>
            <a:rect l="l" t="t" r="r" b="b"/>
            <a:pathLst>
              <a:path w="2964179" h="827405">
                <a:moveTo>
                  <a:pt x="2876804" y="740028"/>
                </a:moveTo>
                <a:lnTo>
                  <a:pt x="2818891" y="740028"/>
                </a:lnTo>
                <a:lnTo>
                  <a:pt x="2891282" y="826896"/>
                </a:lnTo>
                <a:lnTo>
                  <a:pt x="2951607" y="754506"/>
                </a:lnTo>
                <a:lnTo>
                  <a:pt x="2876804" y="754506"/>
                </a:lnTo>
                <a:lnTo>
                  <a:pt x="2876804" y="740028"/>
                </a:lnTo>
                <a:close/>
              </a:path>
              <a:path w="2964179" h="827405">
                <a:moveTo>
                  <a:pt x="2876804" y="413511"/>
                </a:moveTo>
                <a:lnTo>
                  <a:pt x="2876804" y="754506"/>
                </a:lnTo>
                <a:lnTo>
                  <a:pt x="2905760" y="754506"/>
                </a:lnTo>
                <a:lnTo>
                  <a:pt x="2905760" y="427989"/>
                </a:lnTo>
                <a:lnTo>
                  <a:pt x="2891282" y="427989"/>
                </a:lnTo>
                <a:lnTo>
                  <a:pt x="2876804" y="413511"/>
                </a:lnTo>
                <a:close/>
              </a:path>
              <a:path w="2964179" h="827405">
                <a:moveTo>
                  <a:pt x="2963671" y="740028"/>
                </a:moveTo>
                <a:lnTo>
                  <a:pt x="2905760" y="740028"/>
                </a:lnTo>
                <a:lnTo>
                  <a:pt x="2905760" y="754506"/>
                </a:lnTo>
                <a:lnTo>
                  <a:pt x="2951607" y="754506"/>
                </a:lnTo>
                <a:lnTo>
                  <a:pt x="2963671" y="740028"/>
                </a:lnTo>
                <a:close/>
              </a:path>
              <a:path w="2964179" h="827405">
                <a:moveTo>
                  <a:pt x="28955" y="0"/>
                </a:moveTo>
                <a:lnTo>
                  <a:pt x="0" y="0"/>
                </a:lnTo>
                <a:lnTo>
                  <a:pt x="0" y="421513"/>
                </a:lnTo>
                <a:lnTo>
                  <a:pt x="6476" y="427989"/>
                </a:lnTo>
                <a:lnTo>
                  <a:pt x="2876804" y="427989"/>
                </a:lnTo>
                <a:lnTo>
                  <a:pt x="2876804" y="413511"/>
                </a:lnTo>
                <a:lnTo>
                  <a:pt x="28955" y="413511"/>
                </a:lnTo>
                <a:lnTo>
                  <a:pt x="14477" y="399033"/>
                </a:lnTo>
                <a:lnTo>
                  <a:pt x="28955" y="399033"/>
                </a:lnTo>
                <a:lnTo>
                  <a:pt x="28955" y="0"/>
                </a:lnTo>
                <a:close/>
              </a:path>
              <a:path w="2964179" h="827405">
                <a:moveTo>
                  <a:pt x="2899283" y="399033"/>
                </a:moveTo>
                <a:lnTo>
                  <a:pt x="28955" y="399033"/>
                </a:lnTo>
                <a:lnTo>
                  <a:pt x="28955" y="413511"/>
                </a:lnTo>
                <a:lnTo>
                  <a:pt x="2876804" y="413511"/>
                </a:lnTo>
                <a:lnTo>
                  <a:pt x="2891282" y="427989"/>
                </a:lnTo>
                <a:lnTo>
                  <a:pt x="2905760" y="427989"/>
                </a:lnTo>
                <a:lnTo>
                  <a:pt x="2905760" y="405510"/>
                </a:lnTo>
                <a:lnTo>
                  <a:pt x="2899283" y="399033"/>
                </a:lnTo>
                <a:close/>
              </a:path>
              <a:path w="2964179" h="827405">
                <a:moveTo>
                  <a:pt x="28955" y="399033"/>
                </a:moveTo>
                <a:lnTo>
                  <a:pt x="14477" y="399033"/>
                </a:lnTo>
                <a:lnTo>
                  <a:pt x="28955" y="413511"/>
                </a:lnTo>
                <a:lnTo>
                  <a:pt x="28955" y="399033"/>
                </a:lnTo>
                <a:close/>
              </a:path>
            </a:pathLst>
          </a:custGeom>
          <a:solidFill>
            <a:srgbClr val="767070"/>
          </a:solidFill>
        </p:spPr>
        <p:txBody>
          <a:bodyPr wrap="square" lIns="0" tIns="0" rIns="0" bIns="0" rtlCol="0"/>
          <a:lstStyle/>
          <a:p>
            <a:endParaRPr dirty="0"/>
          </a:p>
        </p:txBody>
      </p:sp>
      <p:sp>
        <p:nvSpPr>
          <p:cNvPr id="19" name="object 17"/>
          <p:cNvSpPr/>
          <p:nvPr/>
        </p:nvSpPr>
        <p:spPr>
          <a:xfrm>
            <a:off x="6464426" y="4092577"/>
            <a:ext cx="144780" cy="681990"/>
          </a:xfrm>
          <a:custGeom>
            <a:avLst/>
            <a:gdLst/>
            <a:ahLst/>
            <a:cxnLst/>
            <a:rect l="l" t="t" r="r" b="b"/>
            <a:pathLst>
              <a:path w="144779" h="681989">
                <a:moveTo>
                  <a:pt x="57912" y="594613"/>
                </a:moveTo>
                <a:lnTo>
                  <a:pt x="0" y="594613"/>
                </a:lnTo>
                <a:lnTo>
                  <a:pt x="72389" y="681481"/>
                </a:lnTo>
                <a:lnTo>
                  <a:pt x="132714" y="609091"/>
                </a:lnTo>
                <a:lnTo>
                  <a:pt x="57912" y="609091"/>
                </a:lnTo>
                <a:lnTo>
                  <a:pt x="57912" y="594613"/>
                </a:lnTo>
                <a:close/>
              </a:path>
              <a:path w="144779" h="681989">
                <a:moveTo>
                  <a:pt x="86867" y="0"/>
                </a:moveTo>
                <a:lnTo>
                  <a:pt x="57912" y="0"/>
                </a:lnTo>
                <a:lnTo>
                  <a:pt x="57912" y="609091"/>
                </a:lnTo>
                <a:lnTo>
                  <a:pt x="86867" y="609091"/>
                </a:lnTo>
                <a:lnTo>
                  <a:pt x="86867" y="0"/>
                </a:lnTo>
                <a:close/>
              </a:path>
              <a:path w="144779" h="681989">
                <a:moveTo>
                  <a:pt x="144779" y="594613"/>
                </a:moveTo>
                <a:lnTo>
                  <a:pt x="86867" y="594613"/>
                </a:lnTo>
                <a:lnTo>
                  <a:pt x="86867" y="609091"/>
                </a:lnTo>
                <a:lnTo>
                  <a:pt x="132714" y="609091"/>
                </a:lnTo>
                <a:lnTo>
                  <a:pt x="144779" y="594613"/>
                </a:lnTo>
                <a:close/>
              </a:path>
            </a:pathLst>
          </a:custGeom>
          <a:solidFill>
            <a:srgbClr val="767070"/>
          </a:solidFill>
        </p:spPr>
        <p:txBody>
          <a:bodyPr wrap="square" lIns="0" tIns="0" rIns="0" bIns="0" rtlCol="0"/>
          <a:lstStyle/>
          <a:p>
            <a:endParaRPr dirty="0"/>
          </a:p>
        </p:txBody>
      </p:sp>
      <p:sp>
        <p:nvSpPr>
          <p:cNvPr id="20" name="object 18"/>
          <p:cNvSpPr/>
          <p:nvPr/>
        </p:nvSpPr>
        <p:spPr>
          <a:xfrm>
            <a:off x="3513963" y="4089529"/>
            <a:ext cx="144780" cy="681990"/>
          </a:xfrm>
          <a:custGeom>
            <a:avLst/>
            <a:gdLst/>
            <a:ahLst/>
            <a:cxnLst/>
            <a:rect l="l" t="t" r="r" b="b"/>
            <a:pathLst>
              <a:path w="144780" h="681989">
                <a:moveTo>
                  <a:pt x="57911" y="594613"/>
                </a:moveTo>
                <a:lnTo>
                  <a:pt x="0" y="594613"/>
                </a:lnTo>
                <a:lnTo>
                  <a:pt x="72389" y="681481"/>
                </a:lnTo>
                <a:lnTo>
                  <a:pt x="132715" y="609091"/>
                </a:lnTo>
                <a:lnTo>
                  <a:pt x="57911" y="609091"/>
                </a:lnTo>
                <a:lnTo>
                  <a:pt x="57911" y="594613"/>
                </a:lnTo>
                <a:close/>
              </a:path>
              <a:path w="144780" h="681989">
                <a:moveTo>
                  <a:pt x="86867" y="0"/>
                </a:moveTo>
                <a:lnTo>
                  <a:pt x="57911" y="0"/>
                </a:lnTo>
                <a:lnTo>
                  <a:pt x="57911" y="609091"/>
                </a:lnTo>
                <a:lnTo>
                  <a:pt x="86867" y="609091"/>
                </a:lnTo>
                <a:lnTo>
                  <a:pt x="86867" y="0"/>
                </a:lnTo>
                <a:close/>
              </a:path>
              <a:path w="144780" h="681989">
                <a:moveTo>
                  <a:pt x="144779" y="594613"/>
                </a:moveTo>
                <a:lnTo>
                  <a:pt x="86867" y="594613"/>
                </a:lnTo>
                <a:lnTo>
                  <a:pt x="86867" y="609091"/>
                </a:lnTo>
                <a:lnTo>
                  <a:pt x="132715" y="609091"/>
                </a:lnTo>
                <a:lnTo>
                  <a:pt x="144779" y="594613"/>
                </a:lnTo>
                <a:close/>
              </a:path>
            </a:pathLst>
          </a:custGeom>
          <a:solidFill>
            <a:srgbClr val="767070"/>
          </a:solidFill>
        </p:spPr>
        <p:txBody>
          <a:bodyPr wrap="square" lIns="0" tIns="0" rIns="0" bIns="0" rtlCol="0"/>
          <a:lstStyle/>
          <a:p>
            <a:endParaRPr dirty="0"/>
          </a:p>
        </p:txBody>
      </p:sp>
      <p:sp>
        <p:nvSpPr>
          <p:cNvPr id="21" name="object 19"/>
          <p:cNvSpPr/>
          <p:nvPr/>
        </p:nvSpPr>
        <p:spPr>
          <a:xfrm>
            <a:off x="9356978" y="4092577"/>
            <a:ext cx="144780" cy="681990"/>
          </a:xfrm>
          <a:custGeom>
            <a:avLst/>
            <a:gdLst/>
            <a:ahLst/>
            <a:cxnLst/>
            <a:rect l="l" t="t" r="r" b="b"/>
            <a:pathLst>
              <a:path w="144779" h="681989">
                <a:moveTo>
                  <a:pt x="57911" y="594613"/>
                </a:moveTo>
                <a:lnTo>
                  <a:pt x="0" y="594613"/>
                </a:lnTo>
                <a:lnTo>
                  <a:pt x="72390" y="681481"/>
                </a:lnTo>
                <a:lnTo>
                  <a:pt x="132714" y="609091"/>
                </a:lnTo>
                <a:lnTo>
                  <a:pt x="57911" y="609091"/>
                </a:lnTo>
                <a:lnTo>
                  <a:pt x="57911" y="594613"/>
                </a:lnTo>
                <a:close/>
              </a:path>
              <a:path w="144779" h="681989">
                <a:moveTo>
                  <a:pt x="86868" y="0"/>
                </a:moveTo>
                <a:lnTo>
                  <a:pt x="57911" y="0"/>
                </a:lnTo>
                <a:lnTo>
                  <a:pt x="57911" y="609091"/>
                </a:lnTo>
                <a:lnTo>
                  <a:pt x="86868" y="609091"/>
                </a:lnTo>
                <a:lnTo>
                  <a:pt x="86868" y="0"/>
                </a:lnTo>
                <a:close/>
              </a:path>
              <a:path w="144779" h="681989">
                <a:moveTo>
                  <a:pt x="144779" y="594613"/>
                </a:moveTo>
                <a:lnTo>
                  <a:pt x="86868" y="594613"/>
                </a:lnTo>
                <a:lnTo>
                  <a:pt x="86868" y="609091"/>
                </a:lnTo>
                <a:lnTo>
                  <a:pt x="132714" y="609091"/>
                </a:lnTo>
                <a:lnTo>
                  <a:pt x="144779" y="594613"/>
                </a:lnTo>
                <a:close/>
              </a:path>
            </a:pathLst>
          </a:custGeom>
          <a:solidFill>
            <a:srgbClr val="767070"/>
          </a:solidFill>
        </p:spPr>
        <p:txBody>
          <a:bodyPr wrap="square" lIns="0" tIns="0" rIns="0" bIns="0" rtlCol="0"/>
          <a:lstStyle/>
          <a:p>
            <a:endParaRPr dirty="0"/>
          </a:p>
        </p:txBody>
      </p:sp>
    </p:spTree>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3"/>
          <p:cNvPicPr>
            <a:picLocks noChangeAspect="1" noChangeArrowheads="1"/>
          </p:cNvPicPr>
          <p:nvPr/>
        </p:nvPicPr>
        <p:blipFill>
          <a:blip r:embed="rId1"/>
          <a:srcRect/>
          <a:stretch>
            <a:fillRect/>
          </a:stretch>
        </p:blipFill>
        <p:spPr bwMode="auto">
          <a:xfrm>
            <a:off x="2590800" y="1454150"/>
            <a:ext cx="7010400" cy="5022850"/>
          </a:xfrm>
          <a:prstGeom prst="rect">
            <a:avLst/>
          </a:prstGeom>
          <a:noFill/>
          <a:ln w="9525">
            <a:noFill/>
            <a:miter lim="800000"/>
            <a:headEnd/>
            <a:tailEnd/>
          </a:ln>
        </p:spPr>
      </p:pic>
      <p:sp>
        <p:nvSpPr>
          <p:cNvPr id="78851" name="Rectangle 2"/>
          <p:cNvSpPr>
            <a:spLocks noChangeArrowheads="1"/>
          </p:cNvSpPr>
          <p:nvPr/>
        </p:nvSpPr>
        <p:spPr bwMode="auto">
          <a:xfrm>
            <a:off x="1905000" y="103188"/>
            <a:ext cx="7467600" cy="533400"/>
          </a:xfrm>
          <a:prstGeom prst="rect">
            <a:avLst/>
          </a:prstGeom>
          <a:noFill/>
          <a:ln w="9525">
            <a:noFill/>
            <a:miter lim="800000"/>
          </a:ln>
        </p:spPr>
        <p:txBody>
          <a:bodyPr anchor="ctr"/>
          <a:lstStyle/>
          <a:p>
            <a:pPr>
              <a:lnSpc>
                <a:spcPct val="85000"/>
              </a:lnSpc>
              <a:spcBef>
                <a:spcPct val="0"/>
              </a:spcBef>
              <a:buFontTx/>
              <a:buNone/>
              <a:defRPr/>
            </a:pPr>
            <a:endParaRPr lang="en-US" sz="2400" b="1" cap="small" dirty="0">
              <a:solidFill>
                <a:schemeClr val="accent1">
                  <a:lumMod val="75000"/>
                </a:schemeClr>
              </a:solidFill>
              <a:latin typeface="+mj-lt"/>
              <a:ea typeface="+mj-ea"/>
              <a:cs typeface="+mj-cs"/>
            </a:endParaRPr>
          </a:p>
        </p:txBody>
      </p:sp>
      <p:sp>
        <p:nvSpPr>
          <p:cNvPr id="6" name="Title 5"/>
          <p:cNvSpPr>
            <a:spLocks noGrp="1"/>
          </p:cNvSpPr>
          <p:nvPr>
            <p:ph type="title"/>
          </p:nvPr>
        </p:nvSpPr>
        <p:spPr/>
        <p:txBody>
          <a:bodyPr>
            <a:normAutofit fontScale="90000"/>
          </a:bodyPr>
          <a:lstStyle/>
          <a:p>
            <a:r>
              <a:rPr lang="en-US" dirty="0" smtClean="0"/>
              <a:t>Orthogonal  Arrays – Example Problem</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ChangeArrowheads="1"/>
          </p:cNvSpPr>
          <p:nvPr/>
        </p:nvSpPr>
        <p:spPr bwMode="auto">
          <a:xfrm>
            <a:off x="1905000" y="103188"/>
            <a:ext cx="7467600" cy="533400"/>
          </a:xfrm>
          <a:prstGeom prst="rect">
            <a:avLst/>
          </a:prstGeom>
          <a:noFill/>
          <a:ln w="9525">
            <a:noFill/>
            <a:miter lim="800000"/>
          </a:ln>
        </p:spPr>
        <p:txBody>
          <a:bodyPr anchor="ctr"/>
          <a:lstStyle/>
          <a:p>
            <a:pPr>
              <a:lnSpc>
                <a:spcPct val="85000"/>
              </a:lnSpc>
              <a:spcBef>
                <a:spcPct val="0"/>
              </a:spcBef>
              <a:buFontTx/>
              <a:buNone/>
              <a:defRPr/>
            </a:pPr>
            <a:endParaRPr lang="en-US" sz="2800" b="1" cap="small" dirty="0">
              <a:solidFill>
                <a:schemeClr val="accent1">
                  <a:lumMod val="75000"/>
                </a:schemeClr>
              </a:solidFill>
              <a:latin typeface="+mj-lt"/>
              <a:ea typeface="+mj-ea"/>
              <a:cs typeface="+mj-cs"/>
            </a:endParaRPr>
          </a:p>
        </p:txBody>
      </p:sp>
      <p:sp>
        <p:nvSpPr>
          <p:cNvPr id="84996" name="Content Placeholder 8"/>
          <p:cNvSpPr>
            <a:spLocks noGrp="1"/>
          </p:cNvSpPr>
          <p:nvPr>
            <p:ph sz="half" idx="1"/>
          </p:nvPr>
        </p:nvSpPr>
        <p:spPr/>
        <p:txBody>
          <a:bodyPr/>
          <a:lstStyle/>
          <a:p>
            <a:r>
              <a:rPr lang="en-US" dirty="0" smtClean="0"/>
              <a:t>The borders and shading dialog box :</a:t>
            </a:r>
            <a:endParaRPr lang="en-US" dirty="0" smtClean="0"/>
          </a:p>
          <a:p>
            <a:pPr lvl="1"/>
            <a:r>
              <a:rPr lang="en-US" dirty="0" smtClean="0"/>
              <a:t>5 settings</a:t>
            </a:r>
            <a:endParaRPr lang="en-US" dirty="0" smtClean="0"/>
          </a:p>
          <a:p>
            <a:pPr lvl="1"/>
            <a:r>
              <a:rPr lang="en-US" dirty="0" smtClean="0"/>
              <a:t>5 styles (showing)</a:t>
            </a:r>
            <a:endParaRPr lang="en-US" dirty="0" smtClean="0"/>
          </a:p>
          <a:p>
            <a:pPr lvl="1"/>
            <a:r>
              <a:rPr lang="en-US" dirty="0" smtClean="0"/>
              <a:t>9 colors</a:t>
            </a:r>
            <a:endParaRPr lang="en-US" dirty="0" smtClean="0"/>
          </a:p>
          <a:p>
            <a:pPr lvl="1"/>
            <a:r>
              <a:rPr lang="en-US" dirty="0" smtClean="0"/>
              <a:t>9 widths</a:t>
            </a:r>
            <a:endParaRPr lang="en-US" dirty="0" smtClean="0"/>
          </a:p>
          <a:p>
            <a:pPr lvl="1"/>
            <a:r>
              <a:rPr lang="en-US" dirty="0" smtClean="0"/>
              <a:t>5 x 5 x 9 x 9 = 2025 combinations</a:t>
            </a:r>
            <a:endParaRPr lang="en-US" dirty="0" smtClean="0"/>
          </a:p>
          <a:p>
            <a:pPr lvl="1"/>
            <a:r>
              <a:rPr lang="en-US" dirty="0" smtClean="0"/>
              <a:t>L81(94) array will suffice</a:t>
            </a:r>
            <a:endParaRPr lang="en-US" dirty="0" smtClean="0"/>
          </a:p>
          <a:p>
            <a:endParaRPr lang="en-US" dirty="0"/>
          </a:p>
        </p:txBody>
      </p:sp>
      <p:sp>
        <p:nvSpPr>
          <p:cNvPr id="6" name="Title 5"/>
          <p:cNvSpPr>
            <a:spLocks noGrp="1"/>
          </p:cNvSpPr>
          <p:nvPr>
            <p:ph type="title"/>
          </p:nvPr>
        </p:nvSpPr>
        <p:spPr/>
        <p:txBody>
          <a:bodyPr/>
          <a:lstStyle/>
          <a:p>
            <a:r>
              <a:rPr lang="en-US" dirty="0" smtClean="0"/>
              <a:t>Orthogonal  Arrays – Example Problem..Inputs</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algn="just"/>
            <a:r>
              <a:rPr lang="en-US" sz="1800" dirty="0" smtClean="0"/>
              <a:t>Applicability</a:t>
            </a:r>
            <a:endParaRPr lang="en-US" sz="1800" dirty="0" smtClean="0"/>
          </a:p>
          <a:p>
            <a:pPr lvl="1" algn="just"/>
            <a:r>
              <a:rPr lang="en-US" sz="1800" dirty="0" smtClean="0"/>
              <a:t>Orthogonal array technique is particularly useful for integration testing of software components (especially in OO systems where multiple subclasses can be substituted as the server for a client). It is also quite useful for testing combinations of configurable options (such as a web page that lets the user choose the font style, background color, and page layout).</a:t>
            </a:r>
            <a:endParaRPr lang="en-US" sz="1800" dirty="0" smtClean="0"/>
          </a:p>
          <a:p>
            <a:pPr lvl="1" algn="just"/>
            <a:endParaRPr lang="en-US" sz="1800" dirty="0" smtClean="0"/>
          </a:p>
          <a:p>
            <a:pPr algn="just"/>
            <a:r>
              <a:rPr lang="en-US" sz="1800" dirty="0" smtClean="0"/>
              <a:t> Advantages</a:t>
            </a:r>
            <a:endParaRPr lang="en-US" sz="1800" dirty="0" smtClean="0"/>
          </a:p>
          <a:p>
            <a:pPr lvl="1" algn="just"/>
            <a:r>
              <a:rPr lang="en-US" sz="1800" dirty="0" smtClean="0"/>
              <a:t>Provides uniformly distributed coverage of the test domain</a:t>
            </a:r>
            <a:endParaRPr lang="en-US" sz="1800" dirty="0" smtClean="0"/>
          </a:p>
          <a:p>
            <a:pPr lvl="1" algn="just"/>
            <a:r>
              <a:rPr lang="en-US" sz="1800" dirty="0" smtClean="0"/>
              <a:t>Concise test set with fewer test cases are created</a:t>
            </a:r>
            <a:endParaRPr lang="en-US" sz="1800" dirty="0" smtClean="0"/>
          </a:p>
          <a:p>
            <a:pPr lvl="1" algn="just"/>
            <a:r>
              <a:rPr lang="en-US" sz="1800" dirty="0" smtClean="0"/>
              <a:t>All pair-wise combinations of test set are created</a:t>
            </a:r>
            <a:endParaRPr lang="en-US" sz="1800" dirty="0" smtClean="0"/>
          </a:p>
          <a:p>
            <a:pPr lvl="1" algn="just"/>
            <a:r>
              <a:rPr lang="en-US" sz="1800" dirty="0" smtClean="0"/>
              <a:t>Simpler to generate and less error prone than test sets created manually</a:t>
            </a:r>
            <a:endParaRPr lang="en-US" sz="1800" dirty="0" smtClean="0"/>
          </a:p>
          <a:p>
            <a:pPr lvl="1" algn="just"/>
            <a:r>
              <a:rPr lang="en-US" sz="1800" dirty="0" smtClean="0"/>
              <a:t>Reduces testing cycle time</a:t>
            </a:r>
            <a:endParaRPr lang="en-US" sz="1800" dirty="0" smtClean="0"/>
          </a:p>
          <a:p>
            <a:pPr lvl="1" algn="just"/>
            <a:endParaRPr lang="en-US" sz="1800" dirty="0" smtClean="0"/>
          </a:p>
          <a:p>
            <a:pPr algn="just"/>
            <a:r>
              <a:rPr lang="en-US" sz="1800" dirty="0" smtClean="0"/>
              <a:t>Limitations</a:t>
            </a:r>
            <a:endParaRPr lang="en-US" sz="1800" dirty="0" smtClean="0"/>
          </a:p>
          <a:p>
            <a:pPr lvl="1" algn="just"/>
            <a:r>
              <a:rPr lang="en-US" sz="1800" dirty="0" smtClean="0"/>
              <a:t>The limitation of this technique is that it does not guarantee the extensive coverage of test domain.</a:t>
            </a:r>
            <a:endParaRPr lang="en-US" sz="1800" dirty="0" smtClean="0"/>
          </a:p>
          <a:p>
            <a:pPr algn="just"/>
            <a:endParaRPr lang="en-US" sz="1800" dirty="0"/>
          </a:p>
        </p:txBody>
      </p:sp>
      <p:sp>
        <p:nvSpPr>
          <p:cNvPr id="2" name="Title 1"/>
          <p:cNvSpPr>
            <a:spLocks noGrp="1"/>
          </p:cNvSpPr>
          <p:nvPr>
            <p:ph type="title"/>
          </p:nvPr>
        </p:nvSpPr>
        <p:spPr/>
        <p:txBody>
          <a:bodyPr/>
          <a:lstStyle/>
          <a:p>
            <a:r>
              <a:rPr lang="en-US" dirty="0" smtClean="0"/>
              <a:t>Orthogonal  Arrays - Guidelines</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sz="half" idx="1"/>
          </p:nvPr>
        </p:nvSpPr>
        <p:spPr/>
        <p:txBody>
          <a:bodyPr/>
          <a:lstStyle/>
          <a:p>
            <a:r>
              <a:rPr lang="en-US" dirty="0" smtClean="0"/>
              <a:t>Testing deals with validating the different values for all variables in the system.</a:t>
            </a:r>
            <a:endParaRPr lang="en-US" dirty="0" smtClean="0"/>
          </a:p>
          <a:p>
            <a:r>
              <a:rPr lang="en-US" dirty="0" smtClean="0"/>
              <a:t>We generate test cases by pairing values of different variables.</a:t>
            </a:r>
            <a:endParaRPr lang="en-US" dirty="0" smtClean="0"/>
          </a:p>
          <a:p>
            <a:pPr lvl="1"/>
            <a:endParaRPr lang="en-US" dirty="0" smtClean="0"/>
          </a:p>
          <a:p>
            <a:pPr lvl="1"/>
            <a:endParaRPr lang="en-US" dirty="0" smtClean="0"/>
          </a:p>
          <a:p>
            <a:pPr lvl="1"/>
            <a:endParaRPr lang="en-US" dirty="0" smtClean="0"/>
          </a:p>
          <a:p>
            <a:endParaRPr lang="en-US" dirty="0" smtClean="0"/>
          </a:p>
          <a:p>
            <a:endParaRPr lang="en-US" dirty="0" smtClean="0"/>
          </a:p>
          <a:p>
            <a:endParaRPr lang="en-US" dirty="0" smtClean="0"/>
          </a:p>
          <a:p>
            <a:pPr lvl="2"/>
            <a:endParaRPr lang="en-US" dirty="0" smtClean="0"/>
          </a:p>
          <a:p>
            <a:pPr lvl="2"/>
            <a:endParaRPr lang="en-US" dirty="0" smtClean="0"/>
          </a:p>
          <a:p>
            <a:pPr lvl="1"/>
            <a:endParaRPr lang="en-US" dirty="0" smtClean="0">
              <a:sym typeface="Wingdings" panose="05000000000000000000" pitchFamily="2" charset="2"/>
            </a:endParaRPr>
          </a:p>
          <a:p>
            <a:endParaRPr lang="en-US" dirty="0" smtClean="0"/>
          </a:p>
          <a:p>
            <a:endParaRPr lang="en-US" dirty="0"/>
          </a:p>
        </p:txBody>
      </p:sp>
      <p:sp>
        <p:nvSpPr>
          <p:cNvPr id="77827" name="Rectangle 2"/>
          <p:cNvSpPr>
            <a:spLocks noGrp="1" noChangeArrowheads="1"/>
          </p:cNvSpPr>
          <p:nvPr>
            <p:ph type="title"/>
          </p:nvPr>
        </p:nvSpPr>
        <p:spPr/>
        <p:txBody>
          <a:bodyPr/>
          <a:lstStyle/>
          <a:p>
            <a:r>
              <a:rPr lang="en-US" dirty="0" smtClean="0"/>
              <a:t>Techniques - All Pairs</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sz="half" idx="1"/>
          </p:nvPr>
        </p:nvSpPr>
        <p:spPr/>
        <p:txBody>
          <a:bodyPr/>
          <a:lstStyle/>
          <a:p>
            <a:r>
              <a:rPr lang="en-US" sz="1800" dirty="0" smtClean="0"/>
              <a:t>STEP1</a:t>
            </a:r>
            <a:endParaRPr lang="en-US" sz="1800" dirty="0" smtClean="0"/>
          </a:p>
          <a:p>
            <a:pPr lvl="1"/>
            <a:r>
              <a:rPr lang="en-US" sz="1800" dirty="0" smtClean="0"/>
              <a:t>List out the variables in the application to be tested and the various possible values each of the variables can hold</a:t>
            </a:r>
            <a:endParaRPr lang="en-US" sz="1800" dirty="0" smtClean="0"/>
          </a:p>
          <a:p>
            <a:r>
              <a:rPr lang="en-US" sz="1800" dirty="0" smtClean="0"/>
              <a:t>STEP2</a:t>
            </a:r>
            <a:endParaRPr lang="en-US" sz="1800" dirty="0" smtClean="0"/>
          </a:p>
          <a:p>
            <a:pPr lvl="1"/>
            <a:r>
              <a:rPr lang="en-US" sz="1800" dirty="0" smtClean="0"/>
              <a:t>Combine or group the values where ever possible</a:t>
            </a:r>
            <a:endParaRPr lang="en-US" sz="1800" dirty="0" smtClean="0"/>
          </a:p>
          <a:p>
            <a:r>
              <a:rPr lang="en-US" sz="1800" dirty="0" smtClean="0"/>
              <a:t>STEP3</a:t>
            </a:r>
            <a:endParaRPr lang="en-US" sz="1800" dirty="0" smtClean="0"/>
          </a:p>
          <a:p>
            <a:pPr lvl="1"/>
            <a:r>
              <a:rPr lang="en-US" sz="1800" dirty="0" smtClean="0"/>
              <a:t>Create the all pairs table by putting the variables in the top row and start by filling in the values for the variables in each column. </a:t>
            </a:r>
            <a:endParaRPr lang="en-US" sz="1800" dirty="0" smtClean="0"/>
          </a:p>
          <a:p>
            <a:r>
              <a:rPr lang="en-US" sz="1800" dirty="0" smtClean="0"/>
              <a:t>STEP4</a:t>
            </a:r>
            <a:endParaRPr lang="en-US" sz="1800" dirty="0" smtClean="0"/>
          </a:p>
          <a:p>
            <a:pPr lvl="1"/>
            <a:r>
              <a:rPr lang="en-US" sz="1800" dirty="0" smtClean="0"/>
              <a:t>If a combination does not exist, then swap around with the values to see if the combination can be got.</a:t>
            </a:r>
            <a:endParaRPr lang="en-US" sz="1800" dirty="0" smtClean="0"/>
          </a:p>
          <a:p>
            <a:r>
              <a:rPr lang="en-US" sz="1800" dirty="0" smtClean="0"/>
              <a:t>STEP5</a:t>
            </a:r>
            <a:endParaRPr lang="en-US" sz="1800" dirty="0" smtClean="0"/>
          </a:p>
          <a:p>
            <a:pPr lvl="1"/>
            <a:r>
              <a:rPr lang="en-US" sz="1800" dirty="0" smtClean="0"/>
              <a:t>Else add a new row.</a:t>
            </a:r>
            <a:endParaRPr lang="en-US" sz="1800" dirty="0" smtClean="0"/>
          </a:p>
          <a:p>
            <a:r>
              <a:rPr lang="en-US" sz="1800" dirty="0" smtClean="0"/>
              <a:t>STEP6</a:t>
            </a:r>
            <a:endParaRPr lang="en-US" sz="1800" dirty="0" smtClean="0"/>
          </a:p>
          <a:p>
            <a:pPr lvl="1"/>
            <a:r>
              <a:rPr lang="en-US" sz="1800" dirty="0" smtClean="0"/>
              <a:t>Each row in the table corresponds to a test case!</a:t>
            </a:r>
            <a:endParaRPr lang="en-US" sz="1800" dirty="0" smtClean="0"/>
          </a:p>
        </p:txBody>
      </p:sp>
      <p:sp>
        <p:nvSpPr>
          <p:cNvPr id="83971" name="Rectangle 2"/>
          <p:cNvSpPr>
            <a:spLocks noGrp="1" noChangeArrowheads="1"/>
          </p:cNvSpPr>
          <p:nvPr>
            <p:ph type="title"/>
          </p:nvPr>
        </p:nvSpPr>
        <p:spPr/>
        <p:txBody>
          <a:bodyPr/>
          <a:lstStyle/>
          <a:p>
            <a:r>
              <a:rPr lang="en-US" dirty="0" smtClean="0"/>
              <a:t>All Pairs - Approach</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sz="half" idx="1"/>
          </p:nvPr>
        </p:nvSpPr>
        <p:spPr/>
        <p:txBody>
          <a:bodyPr/>
          <a:lstStyle/>
          <a:p>
            <a:r>
              <a:rPr lang="en-US" dirty="0" smtClean="0"/>
              <a:t>Consider a Stock Trading Application which allows for Buying and Selling stocks in the equities market. It should support trading on BSE and NSE. </a:t>
            </a:r>
            <a:endParaRPr lang="en-US" dirty="0" smtClean="0"/>
          </a:p>
          <a:p>
            <a:endParaRPr lang="en-US" dirty="0" smtClean="0"/>
          </a:p>
          <a:p>
            <a:r>
              <a:rPr lang="en-US" dirty="0" smtClean="0"/>
              <a:t>The application should have stock codes for all securities traded (all 500 valid  codes). It should offer the following products – Delivery, Margin and BTST.  The types of orders that can be placed are Market order and Limit order.  Orders can be placed at any time of the day however Margin orders can be placed only during Trading hours.</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2"/>
            <a:endParaRPr lang="en-US" dirty="0" smtClean="0"/>
          </a:p>
          <a:p>
            <a:pPr lvl="2"/>
            <a:endParaRPr lang="en-US" dirty="0" smtClean="0"/>
          </a:p>
          <a:p>
            <a:pPr lvl="1"/>
            <a:endParaRPr lang="en-US" dirty="0" smtClean="0">
              <a:sym typeface="Wingdings" panose="05000000000000000000" pitchFamily="2" charset="2"/>
            </a:endParaRPr>
          </a:p>
          <a:p>
            <a:endParaRPr lang="en-US" dirty="0" smtClean="0"/>
          </a:p>
          <a:p>
            <a:endParaRPr lang="en-US" dirty="0"/>
          </a:p>
        </p:txBody>
      </p:sp>
      <p:sp>
        <p:nvSpPr>
          <p:cNvPr id="78851" name="Rectangle 2"/>
          <p:cNvSpPr>
            <a:spLocks noGrp="1" noChangeArrowheads="1"/>
          </p:cNvSpPr>
          <p:nvPr>
            <p:ph type="title"/>
          </p:nvPr>
        </p:nvSpPr>
        <p:spPr/>
        <p:txBody>
          <a:bodyPr/>
          <a:lstStyle/>
          <a:p>
            <a:r>
              <a:rPr lang="en-US" dirty="0" smtClean="0"/>
              <a:t>All Pairs – Example Problem</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sz="half" idx="1"/>
          </p:nvPr>
        </p:nvSpPr>
        <p:spPr/>
        <p:txBody>
          <a:bodyPr/>
          <a:lstStyle/>
          <a:p>
            <a:r>
              <a:rPr lang="en-US" sz="2000" dirty="0" smtClean="0"/>
              <a:t> List out the variables that is there in the application</a:t>
            </a:r>
            <a:endParaRPr lang="en-US" sz="2000" dirty="0" smtClean="0"/>
          </a:p>
          <a:p>
            <a:endParaRPr lang="en-US" sz="2000" dirty="0" smtClean="0"/>
          </a:p>
          <a:p>
            <a:r>
              <a:rPr lang="en-US" sz="2000" dirty="0" smtClean="0"/>
              <a:t>Product</a:t>
            </a:r>
            <a:endParaRPr lang="en-US" sz="2000" dirty="0" smtClean="0"/>
          </a:p>
          <a:p>
            <a:pPr lvl="1"/>
            <a:r>
              <a:rPr lang="en-US" sz="2000" dirty="0" smtClean="0"/>
              <a:t>VALUES: Delivery, Margin, BTST</a:t>
            </a:r>
            <a:endParaRPr lang="en-US" sz="2000" dirty="0" smtClean="0"/>
          </a:p>
          <a:p>
            <a:r>
              <a:rPr lang="en-US" sz="2000" dirty="0" smtClean="0"/>
              <a:t>Order Category</a:t>
            </a:r>
            <a:endParaRPr lang="en-US" sz="2000" dirty="0" smtClean="0"/>
          </a:p>
          <a:p>
            <a:pPr lvl="1"/>
            <a:r>
              <a:rPr lang="en-US" sz="2000" dirty="0" smtClean="0"/>
              <a:t>VALUES: Buy, Sell</a:t>
            </a:r>
            <a:endParaRPr lang="en-US" sz="2000" dirty="0" smtClean="0"/>
          </a:p>
          <a:p>
            <a:r>
              <a:rPr lang="en-US" sz="2000" dirty="0" smtClean="0"/>
              <a:t>Exchange</a:t>
            </a:r>
            <a:endParaRPr lang="en-US" sz="2000" dirty="0" smtClean="0"/>
          </a:p>
          <a:p>
            <a:pPr lvl="1"/>
            <a:r>
              <a:rPr lang="en-US" sz="2000" dirty="0" smtClean="0"/>
              <a:t>VALUES: BSE, NSE</a:t>
            </a:r>
            <a:endParaRPr lang="en-US" sz="2000" dirty="0" smtClean="0"/>
          </a:p>
          <a:p>
            <a:r>
              <a:rPr lang="en-US" sz="2000" dirty="0" smtClean="0"/>
              <a:t>Stock Code</a:t>
            </a:r>
            <a:endParaRPr lang="en-US" sz="2000" dirty="0" smtClean="0"/>
          </a:p>
          <a:p>
            <a:pPr lvl="1"/>
            <a:r>
              <a:rPr lang="en-US" sz="2000" dirty="0" smtClean="0"/>
              <a:t>VALUES: Supported codes (500), Not supported codes</a:t>
            </a:r>
            <a:endParaRPr lang="en-US" sz="2000" dirty="0" smtClean="0"/>
          </a:p>
          <a:p>
            <a:r>
              <a:rPr lang="en-US" sz="2000" dirty="0" smtClean="0"/>
              <a:t>Order Type</a:t>
            </a:r>
            <a:endParaRPr lang="en-US" sz="2000" dirty="0" smtClean="0"/>
          </a:p>
          <a:p>
            <a:pPr lvl="1"/>
            <a:r>
              <a:rPr lang="en-US" sz="2000" dirty="0" smtClean="0"/>
              <a:t>VALUES: Buy, Sell</a:t>
            </a:r>
            <a:endParaRPr lang="en-US" sz="2000" dirty="0" smtClean="0"/>
          </a:p>
          <a:p>
            <a:r>
              <a:rPr lang="en-US" sz="2000" dirty="0" smtClean="0"/>
              <a:t>Ordering Time</a:t>
            </a:r>
            <a:endParaRPr lang="en-US" sz="2000" dirty="0" smtClean="0"/>
          </a:p>
          <a:p>
            <a:pPr lvl="1"/>
            <a:r>
              <a:rPr lang="en-US" sz="2000" dirty="0" smtClean="0"/>
              <a:t>VALUES: 24 </a:t>
            </a:r>
            <a:r>
              <a:rPr lang="en-US" sz="2000" dirty="0" err="1" smtClean="0"/>
              <a:t>hrs</a:t>
            </a:r>
            <a:r>
              <a:rPr lang="en-US" sz="2000" dirty="0" smtClean="0"/>
              <a:t> period including trading and non trading hrs.</a:t>
            </a:r>
            <a:endParaRPr lang="en-US" sz="2000" dirty="0" smtClean="0"/>
          </a:p>
        </p:txBody>
      </p:sp>
      <p:sp>
        <p:nvSpPr>
          <p:cNvPr id="83970" name="Rectangle 2"/>
          <p:cNvSpPr>
            <a:spLocks noGrp="1" noChangeArrowheads="1"/>
          </p:cNvSpPr>
          <p:nvPr>
            <p:ph type="title"/>
          </p:nvPr>
        </p:nvSpPr>
        <p:spPr/>
        <p:txBody>
          <a:bodyPr/>
          <a:lstStyle/>
          <a:p>
            <a:r>
              <a:rPr lang="en-US" dirty="0" smtClean="0"/>
              <a:t>All Pairs – Example Solution</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sz="half" idx="1"/>
          </p:nvPr>
        </p:nvSpPr>
        <p:spPr/>
        <p:txBody>
          <a:bodyPr/>
          <a:lstStyle/>
          <a:p>
            <a:r>
              <a:rPr lang="en-US" sz="1800" dirty="0" smtClean="0"/>
              <a:t>Number of possible combinations that can be tested are (without considering Trading Hours) </a:t>
            </a:r>
            <a:endParaRPr lang="en-US" sz="1800" dirty="0" smtClean="0"/>
          </a:p>
          <a:p>
            <a:pPr lvl="1"/>
            <a:r>
              <a:rPr lang="en-US" sz="1800" dirty="0" smtClean="0"/>
              <a:t>	= 3 X 2 X 2 X 500 X 2 </a:t>
            </a:r>
            <a:endParaRPr lang="en-US" sz="1800" dirty="0" smtClean="0"/>
          </a:p>
          <a:p>
            <a:pPr lvl="1"/>
            <a:r>
              <a:rPr lang="en-US" sz="1800" dirty="0" smtClean="0"/>
              <a:t>	= 12000</a:t>
            </a:r>
            <a:endParaRPr lang="en-US" sz="1800" dirty="0" smtClean="0"/>
          </a:p>
          <a:p>
            <a:pPr lvl="1"/>
            <a:r>
              <a:rPr lang="en-US" sz="1800" dirty="0" smtClean="0"/>
              <a:t>If we consider trading hours (all 24 hrs) we will get a huge number of valid and invalid combinations.</a:t>
            </a:r>
            <a:endParaRPr lang="en-US" sz="1800" dirty="0" smtClean="0"/>
          </a:p>
          <a:p>
            <a:pPr lvl="1"/>
            <a:r>
              <a:rPr lang="en-US" sz="1800" dirty="0" smtClean="0"/>
              <a:t>Is it possible to test this many number of combinations?</a:t>
            </a:r>
            <a:endParaRPr lang="en-US" sz="1800" dirty="0" smtClean="0"/>
          </a:p>
          <a:p>
            <a:pPr lvl="1"/>
            <a:endParaRPr lang="en-US" sz="1800" dirty="0" smtClean="0"/>
          </a:p>
          <a:p>
            <a:r>
              <a:rPr lang="en-US" sz="1800" dirty="0" smtClean="0"/>
              <a:t>Since it is not possible to test all these combinations, try to use a smart representative from groups which can be combined</a:t>
            </a:r>
            <a:endParaRPr lang="en-US" sz="1800" dirty="0" smtClean="0"/>
          </a:p>
          <a:p>
            <a:pPr lvl="1"/>
            <a:r>
              <a:rPr lang="en-US" sz="1800" dirty="0" smtClean="0"/>
              <a:t>Ordering Time can be considered as 2 values – Trading Hrs and Non Trading Hrs</a:t>
            </a:r>
            <a:endParaRPr lang="en-US" sz="1800" dirty="0" smtClean="0"/>
          </a:p>
          <a:p>
            <a:pPr lvl="1"/>
            <a:r>
              <a:rPr lang="en-US" sz="1800" dirty="0" smtClean="0"/>
              <a:t>Stock code can be considered as 2 values – Valid stock code and Invalid stock code</a:t>
            </a:r>
            <a:endParaRPr lang="en-US" sz="1800" dirty="0" smtClean="0"/>
          </a:p>
          <a:p>
            <a:endParaRPr lang="en-US" sz="1800" dirty="0" smtClean="0"/>
          </a:p>
          <a:p>
            <a:r>
              <a:rPr lang="en-US" sz="1800" dirty="0" smtClean="0"/>
              <a:t>Now the number of possible combinations that we get to test are</a:t>
            </a:r>
            <a:endParaRPr lang="en-US" sz="1800" dirty="0" smtClean="0"/>
          </a:p>
          <a:p>
            <a:pPr lvl="1"/>
            <a:r>
              <a:rPr lang="en-US" sz="1800" dirty="0" smtClean="0"/>
              <a:t>= 3 X 2 X 2 X 2 X 2 </a:t>
            </a:r>
            <a:endParaRPr lang="en-US" sz="1800" dirty="0" smtClean="0"/>
          </a:p>
          <a:p>
            <a:pPr lvl="1"/>
            <a:r>
              <a:rPr lang="en-US" sz="1800" dirty="0" smtClean="0"/>
              <a:t>= 48</a:t>
            </a:r>
            <a:endParaRPr lang="en-US" sz="1800" dirty="0" smtClean="0"/>
          </a:p>
        </p:txBody>
      </p:sp>
      <p:sp>
        <p:nvSpPr>
          <p:cNvPr id="80899" name="Rectangle 2"/>
          <p:cNvSpPr>
            <a:spLocks noGrp="1" noChangeArrowheads="1"/>
          </p:cNvSpPr>
          <p:nvPr>
            <p:ph type="title"/>
          </p:nvPr>
        </p:nvSpPr>
        <p:spPr/>
        <p:txBody>
          <a:bodyPr/>
          <a:lstStyle/>
          <a:p>
            <a:r>
              <a:rPr lang="en-US" dirty="0" smtClean="0"/>
              <a:t>All Pairs – Example Solution (contd.)</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lstStyle/>
          <a:p>
            <a:r>
              <a:rPr lang="en-US" smtClean="0"/>
              <a:t>Now the values and our variables are :</a:t>
            </a:r>
            <a:endParaRPr lang="en-US" smtClean="0"/>
          </a:p>
          <a:p>
            <a:endParaRPr lang="en-US" dirty="0"/>
          </a:p>
        </p:txBody>
      </p:sp>
      <p:sp>
        <p:nvSpPr>
          <p:cNvPr id="3" name="Title 2"/>
          <p:cNvSpPr>
            <a:spLocks noGrp="1"/>
          </p:cNvSpPr>
          <p:nvPr>
            <p:ph type="title"/>
          </p:nvPr>
        </p:nvSpPr>
        <p:spPr/>
        <p:txBody>
          <a:bodyPr/>
          <a:lstStyle/>
          <a:p>
            <a:r>
              <a:rPr lang="en-US" dirty="0" smtClean="0"/>
              <a:t>All Pairs – Example Solution (contd.)</a:t>
            </a:r>
            <a:endParaRPr lang="en-US" dirty="0"/>
          </a:p>
        </p:txBody>
      </p:sp>
      <p:graphicFrame>
        <p:nvGraphicFramePr>
          <p:cNvPr id="5" name="Group 71"/>
          <p:cNvGraphicFramePr>
            <a:graphicFrameLocks noGrp="1"/>
          </p:cNvGraphicFramePr>
          <p:nvPr/>
        </p:nvGraphicFramePr>
        <p:xfrm>
          <a:off x="2522539" y="2562542"/>
          <a:ext cx="6697661" cy="2619059"/>
        </p:xfrm>
        <a:graphic>
          <a:graphicData uri="http://schemas.openxmlformats.org/drawingml/2006/table">
            <a:tbl>
              <a:tblPr/>
              <a:tblGrid>
                <a:gridCol w="1048876"/>
                <a:gridCol w="1125986"/>
                <a:gridCol w="1170000"/>
                <a:gridCol w="790305"/>
                <a:gridCol w="1281247"/>
                <a:gridCol w="1281247"/>
              </a:tblGrid>
              <a:tr h="92551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dirty="0" smtClean="0">
                          <a:ln>
                            <a:noFill/>
                          </a:ln>
                          <a:solidFill>
                            <a:srgbClr val="FFFFFF"/>
                          </a:solidFill>
                          <a:effectLst/>
                          <a:latin typeface="Malgun Gothic"/>
                          <a:cs typeface="Arial" panose="020B0704020202020204" pitchFamily="34" charset="0"/>
                        </a:rPr>
                        <a:t>Product</a:t>
                      </a:r>
                      <a:endParaRPr kumimoji="0" lang="en-IN" sz="1600" b="1" i="0" u="none" strike="noStrike" cap="none" normalizeH="0" baseline="0" dirty="0" smtClean="0">
                        <a:ln>
                          <a:noFill/>
                        </a:ln>
                        <a:solidFill>
                          <a:srgbClr val="FFFFFF"/>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dirty="0" smtClean="0">
                          <a:ln>
                            <a:noFill/>
                          </a:ln>
                          <a:solidFill>
                            <a:srgbClr val="FFFFFF"/>
                          </a:solidFill>
                          <a:effectLst/>
                          <a:latin typeface="Malgun Gothic"/>
                          <a:cs typeface="Arial" panose="020B0704020202020204" pitchFamily="34" charset="0"/>
                        </a:rPr>
                        <a:t>Order Category</a:t>
                      </a:r>
                      <a:endParaRPr kumimoji="0" lang="en-IN" sz="1600" b="1" i="0" u="none" strike="noStrike" cap="none" normalizeH="0" baseline="0" dirty="0" smtClean="0">
                        <a:ln>
                          <a:noFill/>
                        </a:ln>
                        <a:solidFill>
                          <a:srgbClr val="FFFFFF"/>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Exchange</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Stock Code</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Order Type</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Trading Hours</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5721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Delivery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Buy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BSE</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Valid</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Market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Trading Hrs</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55721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Margin</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Sell</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NSE</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Invalid</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kern="1200" cap="none" normalizeH="0" baseline="0" smtClean="0">
                          <a:ln>
                            <a:noFill/>
                          </a:ln>
                          <a:solidFill>
                            <a:srgbClr val="000000"/>
                          </a:solidFill>
                          <a:effectLst/>
                          <a:latin typeface="Malgun Gothic"/>
                          <a:ea typeface="+mn-ea"/>
                          <a:cs typeface="Arial" panose="020B0704020202020204" pitchFamily="34" charset="0"/>
                        </a:rPr>
                        <a:t>Limit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Non Trading Hrs</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r>
              <a:tr h="55721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BTST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bl>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lstStyle/>
          <a:p>
            <a:r>
              <a:rPr lang="en-US" sz="2000" dirty="0" smtClean="0"/>
              <a:t>Rearrange and list out the values in each column</a:t>
            </a:r>
            <a:endParaRPr lang="en-US" sz="2000" dirty="0" smtClean="0"/>
          </a:p>
          <a:p>
            <a:pPr>
              <a:defRPr/>
            </a:pPr>
            <a:r>
              <a:rPr lang="en-US" sz="2000" dirty="0" smtClean="0"/>
              <a:t>Start filling in the table column by column.</a:t>
            </a:r>
            <a:endParaRPr lang="en-US" sz="2000" dirty="0" smtClean="0"/>
          </a:p>
          <a:p>
            <a:pPr>
              <a:defRPr/>
            </a:pPr>
            <a:r>
              <a:rPr lang="en-US" sz="2000" dirty="0" smtClean="0"/>
              <a:t>The Order Category column has 2 values. That’s how many times you will need to insert the values of the first column, Product</a:t>
            </a:r>
            <a:endParaRPr lang="en-IN" sz="2000" dirty="0" smtClean="0"/>
          </a:p>
          <a:p>
            <a:endParaRPr lang="en-US" sz="2000" dirty="0" smtClean="0"/>
          </a:p>
          <a:p>
            <a:endParaRPr lang="en-US" sz="2000" dirty="0"/>
          </a:p>
        </p:txBody>
      </p:sp>
      <p:sp>
        <p:nvSpPr>
          <p:cNvPr id="3" name="Title 2"/>
          <p:cNvSpPr>
            <a:spLocks noGrp="1"/>
          </p:cNvSpPr>
          <p:nvPr>
            <p:ph type="title"/>
          </p:nvPr>
        </p:nvSpPr>
        <p:spPr/>
        <p:txBody>
          <a:bodyPr/>
          <a:lstStyle/>
          <a:p>
            <a:r>
              <a:rPr lang="en-US" dirty="0" smtClean="0"/>
              <a:t>All Pairs – Example Solution (contd.)</a:t>
            </a:r>
            <a:endParaRPr lang="en-US" dirty="0"/>
          </a:p>
        </p:txBody>
      </p:sp>
      <p:graphicFrame>
        <p:nvGraphicFramePr>
          <p:cNvPr id="5" name="Group 71"/>
          <p:cNvGraphicFramePr>
            <a:graphicFrameLocks noGrp="1"/>
          </p:cNvGraphicFramePr>
          <p:nvPr/>
        </p:nvGraphicFramePr>
        <p:xfrm>
          <a:off x="2590801" y="3138063"/>
          <a:ext cx="6697661" cy="3322320"/>
        </p:xfrm>
        <a:graphic>
          <a:graphicData uri="http://schemas.openxmlformats.org/drawingml/2006/table">
            <a:tbl>
              <a:tblPr/>
              <a:tblGrid>
                <a:gridCol w="1048876"/>
                <a:gridCol w="1125986"/>
                <a:gridCol w="1170000"/>
                <a:gridCol w="790305"/>
                <a:gridCol w="1281247"/>
                <a:gridCol w="1281247"/>
              </a:tblGrid>
              <a:tr h="524647">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dirty="0" smtClean="0">
                          <a:ln>
                            <a:noFill/>
                          </a:ln>
                          <a:solidFill>
                            <a:srgbClr val="FFFFFF"/>
                          </a:solidFill>
                          <a:effectLst/>
                          <a:latin typeface="Malgun Gothic"/>
                          <a:cs typeface="Arial" panose="020B0704020202020204" pitchFamily="34" charset="0"/>
                        </a:rPr>
                        <a:t>Product</a:t>
                      </a:r>
                      <a:endParaRPr kumimoji="0" lang="en-IN" sz="1600" b="1" i="0" u="none" strike="noStrike" cap="none" normalizeH="0" baseline="0" dirty="0" smtClean="0">
                        <a:ln>
                          <a:noFill/>
                        </a:ln>
                        <a:solidFill>
                          <a:srgbClr val="FFFFFF"/>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dirty="0" smtClean="0">
                          <a:ln>
                            <a:noFill/>
                          </a:ln>
                          <a:solidFill>
                            <a:srgbClr val="FFFFFF"/>
                          </a:solidFill>
                          <a:effectLst/>
                          <a:latin typeface="Malgun Gothic"/>
                          <a:cs typeface="Arial" panose="020B0704020202020204" pitchFamily="34" charset="0"/>
                        </a:rPr>
                        <a:t>Order Category</a:t>
                      </a:r>
                      <a:endParaRPr kumimoji="0" lang="en-IN" sz="1600" b="1" i="0" u="none" strike="noStrike" cap="none" normalizeH="0" baseline="0" dirty="0" smtClean="0">
                        <a:ln>
                          <a:noFill/>
                        </a:ln>
                        <a:solidFill>
                          <a:srgbClr val="FFFFFF"/>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Exchange</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Stock Code</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Order Type</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Trading Hours</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374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Delivery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524647">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Delivery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30374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Margin</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r>
              <a:tr h="524647">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Margin</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r>
              <a:tr h="30374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BTST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524647">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BTST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a:latin typeface="Calibri"/>
                <a:cs typeface="Calibri"/>
              </a:rPr>
              <a:t>Specification-based</a:t>
            </a:r>
            <a:r>
              <a:rPr lang="en-US" spc="45" dirty="0">
                <a:latin typeface="Calibri"/>
                <a:cs typeface="Calibri"/>
              </a:rPr>
              <a:t> </a:t>
            </a:r>
            <a:r>
              <a:rPr lang="en-US" spc="-10" dirty="0"/>
              <a:t>techniques</a:t>
            </a:r>
            <a:br>
              <a:rPr lang="en-US" dirty="0">
                <a:solidFill>
                  <a:schemeClr val="tx2">
                    <a:lumMod val="75000"/>
                  </a:schemeClr>
                </a:solidFill>
                <a:latin typeface="Arial" panose="020B0704020202020204" pitchFamily="34" charset="0"/>
                <a:cs typeface="Arial" panose="020B0704020202020204" pitchFamily="34" charset="0"/>
              </a:rPr>
            </a:br>
            <a:endParaRPr lang="en-US" dirty="0"/>
          </a:p>
        </p:txBody>
      </p:sp>
      <p:sp>
        <p:nvSpPr>
          <p:cNvPr id="40" name="object 11"/>
          <p:cNvSpPr txBox="1"/>
          <p:nvPr/>
        </p:nvSpPr>
        <p:spPr>
          <a:xfrm>
            <a:off x="2971800" y="3657601"/>
            <a:ext cx="231140"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A</a:t>
            </a:r>
            <a:endParaRPr sz="2800" dirty="0">
              <a:latin typeface="Calibri"/>
              <a:cs typeface="Calibri"/>
            </a:endParaRPr>
          </a:p>
        </p:txBody>
      </p:sp>
      <p:sp>
        <p:nvSpPr>
          <p:cNvPr id="41" name="object 15"/>
          <p:cNvSpPr txBox="1"/>
          <p:nvPr/>
        </p:nvSpPr>
        <p:spPr>
          <a:xfrm>
            <a:off x="4521988" y="5836920"/>
            <a:ext cx="215265"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C</a:t>
            </a:r>
            <a:endParaRPr sz="2800" dirty="0">
              <a:latin typeface="Calibri"/>
              <a:cs typeface="Calibri"/>
            </a:endParaRPr>
          </a:p>
        </p:txBody>
      </p:sp>
      <p:sp>
        <p:nvSpPr>
          <p:cNvPr id="42" name="object 19"/>
          <p:cNvSpPr txBox="1"/>
          <p:nvPr/>
        </p:nvSpPr>
        <p:spPr>
          <a:xfrm>
            <a:off x="6940296" y="3581401"/>
            <a:ext cx="219075"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B</a:t>
            </a:r>
            <a:endParaRPr sz="2800" dirty="0">
              <a:latin typeface="Calibri"/>
              <a:cs typeface="Calibri"/>
            </a:endParaRPr>
          </a:p>
        </p:txBody>
      </p:sp>
      <p:sp>
        <p:nvSpPr>
          <p:cNvPr id="47" name="object 15"/>
          <p:cNvSpPr txBox="1"/>
          <p:nvPr/>
        </p:nvSpPr>
        <p:spPr>
          <a:xfrm>
            <a:off x="5391913" y="4893564"/>
            <a:ext cx="215265"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C</a:t>
            </a:r>
            <a:endParaRPr sz="2800" dirty="0">
              <a:latin typeface="Calibri"/>
              <a:cs typeface="Calibri"/>
            </a:endParaRPr>
          </a:p>
        </p:txBody>
      </p:sp>
      <p:sp>
        <p:nvSpPr>
          <p:cNvPr id="10" name="object 8"/>
          <p:cNvSpPr/>
          <p:nvPr/>
        </p:nvSpPr>
        <p:spPr>
          <a:xfrm>
            <a:off x="2582672" y="2395474"/>
            <a:ext cx="2388235" cy="2551430"/>
          </a:xfrm>
          <a:custGeom>
            <a:avLst/>
            <a:gdLst/>
            <a:ahLst/>
            <a:cxnLst/>
            <a:rect l="l" t="t" r="r" b="b"/>
            <a:pathLst>
              <a:path w="2388235" h="2551429">
                <a:moveTo>
                  <a:pt x="2388108" y="0"/>
                </a:moveTo>
                <a:lnTo>
                  <a:pt x="398030" y="0"/>
                </a:lnTo>
                <a:lnTo>
                  <a:pt x="351612" y="2677"/>
                </a:lnTo>
                <a:lnTo>
                  <a:pt x="306766" y="10511"/>
                </a:lnTo>
                <a:lnTo>
                  <a:pt x="263792" y="23201"/>
                </a:lnTo>
                <a:lnTo>
                  <a:pt x="222987" y="40451"/>
                </a:lnTo>
                <a:lnTo>
                  <a:pt x="184652" y="61962"/>
                </a:lnTo>
                <a:lnTo>
                  <a:pt x="149083" y="87434"/>
                </a:lnTo>
                <a:lnTo>
                  <a:pt x="116581" y="116570"/>
                </a:lnTo>
                <a:lnTo>
                  <a:pt x="87443" y="149070"/>
                </a:lnTo>
                <a:lnTo>
                  <a:pt x="61969" y="184637"/>
                </a:lnTo>
                <a:lnTo>
                  <a:pt x="40456" y="222972"/>
                </a:lnTo>
                <a:lnTo>
                  <a:pt x="23204" y="263775"/>
                </a:lnTo>
                <a:lnTo>
                  <a:pt x="10512" y="306750"/>
                </a:lnTo>
                <a:lnTo>
                  <a:pt x="2677" y="351597"/>
                </a:lnTo>
                <a:lnTo>
                  <a:pt x="0" y="398018"/>
                </a:lnTo>
                <a:lnTo>
                  <a:pt x="0" y="2551176"/>
                </a:lnTo>
                <a:lnTo>
                  <a:pt x="1990090" y="2551176"/>
                </a:lnTo>
                <a:lnTo>
                  <a:pt x="2036510" y="2548498"/>
                </a:lnTo>
                <a:lnTo>
                  <a:pt x="2081357" y="2540664"/>
                </a:lnTo>
                <a:lnTo>
                  <a:pt x="2124332" y="2527974"/>
                </a:lnTo>
                <a:lnTo>
                  <a:pt x="2165135" y="2510724"/>
                </a:lnTo>
                <a:lnTo>
                  <a:pt x="2203470" y="2489213"/>
                </a:lnTo>
                <a:lnTo>
                  <a:pt x="2239037" y="2463741"/>
                </a:lnTo>
                <a:lnTo>
                  <a:pt x="2271537" y="2434605"/>
                </a:lnTo>
                <a:lnTo>
                  <a:pt x="2300673" y="2402105"/>
                </a:lnTo>
                <a:lnTo>
                  <a:pt x="2326145" y="2366538"/>
                </a:lnTo>
                <a:lnTo>
                  <a:pt x="2347656" y="2328203"/>
                </a:lnTo>
                <a:lnTo>
                  <a:pt x="2364906" y="2287400"/>
                </a:lnTo>
                <a:lnTo>
                  <a:pt x="2377596" y="2244425"/>
                </a:lnTo>
                <a:lnTo>
                  <a:pt x="2385430" y="2199578"/>
                </a:lnTo>
                <a:lnTo>
                  <a:pt x="2388108" y="2153158"/>
                </a:lnTo>
                <a:lnTo>
                  <a:pt x="2388108" y="0"/>
                </a:lnTo>
                <a:close/>
              </a:path>
            </a:pathLst>
          </a:custGeom>
          <a:solidFill>
            <a:srgbClr val="00639F"/>
          </a:solidFill>
        </p:spPr>
        <p:txBody>
          <a:bodyPr wrap="square" lIns="0" tIns="0" rIns="0" bIns="0" rtlCol="0"/>
          <a:lstStyle/>
          <a:p>
            <a:endParaRPr dirty="0"/>
          </a:p>
        </p:txBody>
      </p:sp>
      <p:sp>
        <p:nvSpPr>
          <p:cNvPr id="11" name="object 9"/>
          <p:cNvSpPr txBox="1"/>
          <p:nvPr/>
        </p:nvSpPr>
        <p:spPr>
          <a:xfrm>
            <a:off x="2779065" y="3145029"/>
            <a:ext cx="1939289" cy="1122045"/>
          </a:xfrm>
          <a:prstGeom prst="rect">
            <a:avLst/>
          </a:prstGeom>
        </p:spPr>
        <p:txBody>
          <a:bodyPr vert="horz" wrap="square" lIns="0" tIns="0" rIns="0" bIns="0" rtlCol="0">
            <a:spAutoFit/>
          </a:bodyPr>
          <a:lstStyle/>
          <a:p>
            <a:pPr marL="12700" marR="5080"/>
            <a:r>
              <a:rPr dirty="0">
                <a:solidFill>
                  <a:srgbClr val="FFFFFF"/>
                </a:solidFill>
                <a:latin typeface="Calibri"/>
                <a:cs typeface="Calibri"/>
              </a:rPr>
              <a:t>Use </a:t>
            </a:r>
            <a:r>
              <a:rPr spc="-5" dirty="0">
                <a:solidFill>
                  <a:srgbClr val="FFFFFF"/>
                </a:solidFill>
                <a:latin typeface="Calibri"/>
                <a:cs typeface="Calibri"/>
              </a:rPr>
              <a:t>models  </a:t>
            </a:r>
            <a:r>
              <a:rPr spc="-10" dirty="0">
                <a:solidFill>
                  <a:srgbClr val="FFFFFF"/>
                </a:solidFill>
                <a:latin typeface="Calibri"/>
                <a:cs typeface="Calibri"/>
              </a:rPr>
              <a:t>(informal </a:t>
            </a:r>
            <a:r>
              <a:rPr spc="-5" dirty="0">
                <a:solidFill>
                  <a:srgbClr val="FFFFFF"/>
                </a:solidFill>
                <a:latin typeface="Calibri"/>
                <a:cs typeface="Calibri"/>
              </a:rPr>
              <a:t>or </a:t>
            </a:r>
            <a:r>
              <a:rPr spc="-10" dirty="0">
                <a:solidFill>
                  <a:srgbClr val="FFFFFF"/>
                </a:solidFill>
                <a:latin typeface="Calibri"/>
                <a:cs typeface="Calibri"/>
              </a:rPr>
              <a:t>formal)  from </a:t>
            </a:r>
            <a:r>
              <a:rPr spc="-5" dirty="0">
                <a:solidFill>
                  <a:srgbClr val="FFFFFF"/>
                </a:solidFill>
                <a:latin typeface="Calibri"/>
                <a:cs typeface="Calibri"/>
              </a:rPr>
              <a:t>which </a:t>
            </a:r>
            <a:r>
              <a:rPr spc="-15" dirty="0">
                <a:solidFill>
                  <a:srgbClr val="FFFFFF"/>
                </a:solidFill>
                <a:latin typeface="Calibri"/>
                <a:cs typeface="Calibri"/>
              </a:rPr>
              <a:t>test  </a:t>
            </a:r>
            <a:r>
              <a:rPr spc="-5" dirty="0">
                <a:solidFill>
                  <a:srgbClr val="FFFFFF"/>
                </a:solidFill>
                <a:latin typeface="Calibri"/>
                <a:cs typeface="Calibri"/>
              </a:rPr>
              <a:t>cases </a:t>
            </a:r>
            <a:r>
              <a:rPr spc="-10" dirty="0">
                <a:solidFill>
                  <a:srgbClr val="FFFFFF"/>
                </a:solidFill>
                <a:latin typeface="Calibri"/>
                <a:cs typeface="Calibri"/>
              </a:rPr>
              <a:t>can </a:t>
            </a:r>
            <a:r>
              <a:rPr spc="-5" dirty="0">
                <a:solidFill>
                  <a:srgbClr val="FFFFFF"/>
                </a:solidFill>
                <a:latin typeface="Calibri"/>
                <a:cs typeface="Calibri"/>
              </a:rPr>
              <a:t>be</a:t>
            </a:r>
            <a:r>
              <a:rPr spc="-40" dirty="0">
                <a:solidFill>
                  <a:srgbClr val="FFFFFF"/>
                </a:solidFill>
                <a:latin typeface="Calibri"/>
                <a:cs typeface="Calibri"/>
              </a:rPr>
              <a:t> </a:t>
            </a:r>
            <a:r>
              <a:rPr spc="-5" dirty="0">
                <a:solidFill>
                  <a:srgbClr val="FFFFFF"/>
                </a:solidFill>
                <a:latin typeface="Calibri"/>
                <a:cs typeface="Calibri"/>
              </a:rPr>
              <a:t>derived</a:t>
            </a:r>
            <a:endParaRPr dirty="0">
              <a:latin typeface="Calibri"/>
              <a:cs typeface="Calibri"/>
            </a:endParaRPr>
          </a:p>
        </p:txBody>
      </p:sp>
      <p:sp>
        <p:nvSpPr>
          <p:cNvPr id="12" name="object 10"/>
          <p:cNvSpPr/>
          <p:nvPr/>
        </p:nvSpPr>
        <p:spPr>
          <a:xfrm>
            <a:off x="5315204" y="2380235"/>
            <a:ext cx="2390140" cy="2551430"/>
          </a:xfrm>
          <a:custGeom>
            <a:avLst/>
            <a:gdLst/>
            <a:ahLst/>
            <a:cxnLst/>
            <a:rect l="l" t="t" r="r" b="b"/>
            <a:pathLst>
              <a:path w="2390140" h="2551429">
                <a:moveTo>
                  <a:pt x="2389632" y="0"/>
                </a:moveTo>
                <a:lnTo>
                  <a:pt x="398272" y="0"/>
                </a:lnTo>
                <a:lnTo>
                  <a:pt x="351824" y="2679"/>
                </a:lnTo>
                <a:lnTo>
                  <a:pt x="306950" y="10518"/>
                </a:lnTo>
                <a:lnTo>
                  <a:pt x="263949" y="23218"/>
                </a:lnTo>
                <a:lnTo>
                  <a:pt x="223120" y="40480"/>
                </a:lnTo>
                <a:lnTo>
                  <a:pt x="184761" y="62005"/>
                </a:lnTo>
                <a:lnTo>
                  <a:pt x="149171" y="87494"/>
                </a:lnTo>
                <a:lnTo>
                  <a:pt x="116649" y="116649"/>
                </a:lnTo>
                <a:lnTo>
                  <a:pt x="87494" y="149171"/>
                </a:lnTo>
                <a:lnTo>
                  <a:pt x="62005" y="184761"/>
                </a:lnTo>
                <a:lnTo>
                  <a:pt x="40480" y="223120"/>
                </a:lnTo>
                <a:lnTo>
                  <a:pt x="23218" y="263949"/>
                </a:lnTo>
                <a:lnTo>
                  <a:pt x="10518" y="306950"/>
                </a:lnTo>
                <a:lnTo>
                  <a:pt x="2679" y="351824"/>
                </a:lnTo>
                <a:lnTo>
                  <a:pt x="0" y="398272"/>
                </a:lnTo>
                <a:lnTo>
                  <a:pt x="0" y="2551176"/>
                </a:lnTo>
                <a:lnTo>
                  <a:pt x="1991360" y="2551176"/>
                </a:lnTo>
                <a:lnTo>
                  <a:pt x="2037807" y="2548496"/>
                </a:lnTo>
                <a:lnTo>
                  <a:pt x="2082681" y="2540657"/>
                </a:lnTo>
                <a:lnTo>
                  <a:pt x="2125682" y="2527957"/>
                </a:lnTo>
                <a:lnTo>
                  <a:pt x="2166511" y="2510695"/>
                </a:lnTo>
                <a:lnTo>
                  <a:pt x="2204870" y="2489170"/>
                </a:lnTo>
                <a:lnTo>
                  <a:pt x="2240460" y="2463681"/>
                </a:lnTo>
                <a:lnTo>
                  <a:pt x="2272982" y="2434526"/>
                </a:lnTo>
                <a:lnTo>
                  <a:pt x="2302137" y="2402004"/>
                </a:lnTo>
                <a:lnTo>
                  <a:pt x="2327626" y="2366414"/>
                </a:lnTo>
                <a:lnTo>
                  <a:pt x="2349151" y="2328055"/>
                </a:lnTo>
                <a:lnTo>
                  <a:pt x="2366413" y="2287226"/>
                </a:lnTo>
                <a:lnTo>
                  <a:pt x="2379113" y="2244225"/>
                </a:lnTo>
                <a:lnTo>
                  <a:pt x="2386952" y="2199351"/>
                </a:lnTo>
                <a:lnTo>
                  <a:pt x="2389632" y="2152904"/>
                </a:lnTo>
                <a:lnTo>
                  <a:pt x="2389632" y="0"/>
                </a:lnTo>
                <a:close/>
              </a:path>
            </a:pathLst>
          </a:custGeom>
          <a:solidFill>
            <a:srgbClr val="004264"/>
          </a:solidFill>
        </p:spPr>
        <p:txBody>
          <a:bodyPr wrap="square" lIns="0" tIns="0" rIns="0" bIns="0" rtlCol="0"/>
          <a:lstStyle/>
          <a:p>
            <a:endParaRPr dirty="0"/>
          </a:p>
        </p:txBody>
      </p:sp>
      <p:sp>
        <p:nvSpPr>
          <p:cNvPr id="13" name="object 12"/>
          <p:cNvSpPr txBox="1"/>
          <p:nvPr/>
        </p:nvSpPr>
        <p:spPr>
          <a:xfrm>
            <a:off x="5512817" y="3104390"/>
            <a:ext cx="1590675" cy="1122045"/>
          </a:xfrm>
          <a:prstGeom prst="rect">
            <a:avLst/>
          </a:prstGeom>
        </p:spPr>
        <p:txBody>
          <a:bodyPr vert="horz" wrap="square" lIns="0" tIns="0" rIns="0" bIns="0" rtlCol="0">
            <a:spAutoFit/>
          </a:bodyPr>
          <a:lstStyle/>
          <a:p>
            <a:pPr marL="12700" marR="5080"/>
            <a:r>
              <a:rPr spc="-10" dirty="0">
                <a:solidFill>
                  <a:srgbClr val="FFFFFF"/>
                </a:solidFill>
                <a:latin typeface="Calibri"/>
                <a:cs typeface="Calibri"/>
              </a:rPr>
              <a:t>Are </a:t>
            </a:r>
            <a:r>
              <a:rPr dirty="0">
                <a:solidFill>
                  <a:srgbClr val="FFFFFF"/>
                </a:solidFill>
                <a:latin typeface="Calibri"/>
                <a:cs typeface="Calibri"/>
              </a:rPr>
              <a:t>based </a:t>
            </a:r>
            <a:r>
              <a:rPr spc="-5" dirty="0">
                <a:solidFill>
                  <a:srgbClr val="FFFFFF"/>
                </a:solidFill>
                <a:latin typeface="Calibri"/>
                <a:cs typeface="Calibri"/>
              </a:rPr>
              <a:t>on  functional </a:t>
            </a:r>
            <a:r>
              <a:rPr dirty="0">
                <a:solidFill>
                  <a:srgbClr val="FFFFFF"/>
                </a:solidFill>
                <a:latin typeface="Calibri"/>
                <a:cs typeface="Calibri"/>
              </a:rPr>
              <a:t>/</a:t>
            </a:r>
            <a:r>
              <a:rPr spc="-50" dirty="0">
                <a:solidFill>
                  <a:srgbClr val="FFFFFF"/>
                </a:solidFill>
                <a:latin typeface="Calibri"/>
                <a:cs typeface="Calibri"/>
              </a:rPr>
              <a:t> </a:t>
            </a:r>
            <a:r>
              <a:rPr dirty="0">
                <a:solidFill>
                  <a:srgbClr val="FFFFFF"/>
                </a:solidFill>
                <a:latin typeface="Calibri"/>
                <a:cs typeface="Calibri"/>
              </a:rPr>
              <a:t>non-  </a:t>
            </a:r>
            <a:r>
              <a:rPr spc="-5" dirty="0">
                <a:solidFill>
                  <a:srgbClr val="FFFFFF"/>
                </a:solidFill>
                <a:latin typeface="Calibri"/>
                <a:cs typeface="Calibri"/>
              </a:rPr>
              <a:t>functional  </a:t>
            </a:r>
            <a:r>
              <a:rPr spc="-10" dirty="0">
                <a:solidFill>
                  <a:srgbClr val="FFFFFF"/>
                </a:solidFill>
                <a:latin typeface="Calibri"/>
                <a:cs typeface="Calibri"/>
              </a:rPr>
              <a:t>requirements</a:t>
            </a:r>
            <a:endParaRPr dirty="0">
              <a:latin typeface="Calibri"/>
              <a:cs typeface="Calibri"/>
            </a:endParaRPr>
          </a:p>
        </p:txBody>
      </p:sp>
      <p:sp>
        <p:nvSpPr>
          <p:cNvPr id="14" name="object 13"/>
          <p:cNvSpPr/>
          <p:nvPr/>
        </p:nvSpPr>
        <p:spPr>
          <a:xfrm>
            <a:off x="8049260" y="2401570"/>
            <a:ext cx="2390140" cy="2551430"/>
          </a:xfrm>
          <a:custGeom>
            <a:avLst/>
            <a:gdLst/>
            <a:ahLst/>
            <a:cxnLst/>
            <a:rect l="l" t="t" r="r" b="b"/>
            <a:pathLst>
              <a:path w="2390140" h="2551429">
                <a:moveTo>
                  <a:pt x="2389631" y="0"/>
                </a:moveTo>
                <a:lnTo>
                  <a:pt x="398271" y="0"/>
                </a:lnTo>
                <a:lnTo>
                  <a:pt x="351824" y="2679"/>
                </a:lnTo>
                <a:lnTo>
                  <a:pt x="306950" y="10518"/>
                </a:lnTo>
                <a:lnTo>
                  <a:pt x="263949" y="23218"/>
                </a:lnTo>
                <a:lnTo>
                  <a:pt x="223120" y="40480"/>
                </a:lnTo>
                <a:lnTo>
                  <a:pt x="184761" y="62005"/>
                </a:lnTo>
                <a:lnTo>
                  <a:pt x="149171" y="87494"/>
                </a:lnTo>
                <a:lnTo>
                  <a:pt x="116649" y="116649"/>
                </a:lnTo>
                <a:lnTo>
                  <a:pt x="87494" y="149171"/>
                </a:lnTo>
                <a:lnTo>
                  <a:pt x="62005" y="184761"/>
                </a:lnTo>
                <a:lnTo>
                  <a:pt x="40480" y="223120"/>
                </a:lnTo>
                <a:lnTo>
                  <a:pt x="23218" y="263949"/>
                </a:lnTo>
                <a:lnTo>
                  <a:pt x="10518" y="306950"/>
                </a:lnTo>
                <a:lnTo>
                  <a:pt x="2679" y="351824"/>
                </a:lnTo>
                <a:lnTo>
                  <a:pt x="0" y="398272"/>
                </a:lnTo>
                <a:lnTo>
                  <a:pt x="0" y="2551176"/>
                </a:lnTo>
                <a:lnTo>
                  <a:pt x="1991359" y="2551176"/>
                </a:lnTo>
                <a:lnTo>
                  <a:pt x="2037807" y="2548496"/>
                </a:lnTo>
                <a:lnTo>
                  <a:pt x="2082681" y="2540657"/>
                </a:lnTo>
                <a:lnTo>
                  <a:pt x="2125682" y="2527957"/>
                </a:lnTo>
                <a:lnTo>
                  <a:pt x="2166511" y="2510695"/>
                </a:lnTo>
                <a:lnTo>
                  <a:pt x="2204870" y="2489170"/>
                </a:lnTo>
                <a:lnTo>
                  <a:pt x="2240460" y="2463681"/>
                </a:lnTo>
                <a:lnTo>
                  <a:pt x="2272982" y="2434526"/>
                </a:lnTo>
                <a:lnTo>
                  <a:pt x="2302137" y="2402004"/>
                </a:lnTo>
                <a:lnTo>
                  <a:pt x="2327626" y="2366414"/>
                </a:lnTo>
                <a:lnTo>
                  <a:pt x="2349151" y="2328055"/>
                </a:lnTo>
                <a:lnTo>
                  <a:pt x="2366413" y="2287226"/>
                </a:lnTo>
                <a:lnTo>
                  <a:pt x="2379113" y="2244225"/>
                </a:lnTo>
                <a:lnTo>
                  <a:pt x="2386952" y="2199351"/>
                </a:lnTo>
                <a:lnTo>
                  <a:pt x="2389631" y="2152904"/>
                </a:lnTo>
                <a:lnTo>
                  <a:pt x="2389631" y="0"/>
                </a:lnTo>
                <a:close/>
              </a:path>
            </a:pathLst>
          </a:custGeom>
          <a:solidFill>
            <a:srgbClr val="538235"/>
          </a:solidFill>
        </p:spPr>
        <p:txBody>
          <a:bodyPr wrap="square" lIns="0" tIns="0" rIns="0" bIns="0" rtlCol="0"/>
          <a:lstStyle/>
          <a:p>
            <a:endParaRPr dirty="0"/>
          </a:p>
        </p:txBody>
      </p:sp>
      <p:sp>
        <p:nvSpPr>
          <p:cNvPr id="15" name="object 15"/>
          <p:cNvSpPr txBox="1"/>
          <p:nvPr/>
        </p:nvSpPr>
        <p:spPr>
          <a:xfrm>
            <a:off x="8246619" y="3110866"/>
            <a:ext cx="1367155" cy="847725"/>
          </a:xfrm>
          <a:prstGeom prst="rect">
            <a:avLst/>
          </a:prstGeom>
        </p:spPr>
        <p:txBody>
          <a:bodyPr vert="horz" wrap="square" lIns="0" tIns="0" rIns="0" bIns="0" rtlCol="0">
            <a:spAutoFit/>
          </a:bodyPr>
          <a:lstStyle/>
          <a:p>
            <a:pPr marL="12700" marR="5080"/>
            <a:r>
              <a:rPr spc="-10" dirty="0">
                <a:solidFill>
                  <a:srgbClr val="FFFFFF"/>
                </a:solidFill>
                <a:latin typeface="Calibri"/>
                <a:cs typeface="Calibri"/>
              </a:rPr>
              <a:t>Are </a:t>
            </a:r>
            <a:r>
              <a:rPr dirty="0">
                <a:solidFill>
                  <a:srgbClr val="FFFFFF"/>
                </a:solidFill>
                <a:latin typeface="Calibri"/>
                <a:cs typeface="Calibri"/>
              </a:rPr>
              <a:t>also</a:t>
            </a:r>
            <a:r>
              <a:rPr spc="-80" dirty="0">
                <a:solidFill>
                  <a:srgbClr val="FFFFFF"/>
                </a:solidFill>
                <a:latin typeface="Calibri"/>
                <a:cs typeface="Calibri"/>
              </a:rPr>
              <a:t> </a:t>
            </a:r>
            <a:r>
              <a:rPr spc="-5" dirty="0">
                <a:solidFill>
                  <a:srgbClr val="FFFFFF"/>
                </a:solidFill>
                <a:latin typeface="Calibri"/>
                <a:cs typeface="Calibri"/>
              </a:rPr>
              <a:t>called  Black-box  techniques</a:t>
            </a:r>
            <a:endParaRPr dirty="0">
              <a:latin typeface="Calibri"/>
              <a:cs typeface="Calibri"/>
            </a:endParaRPr>
          </a:p>
        </p:txBody>
      </p:sp>
    </p:spTree>
  </p:cSld>
  <p:clrMapOvr>
    <a:masterClrMapping/>
  </p:clrMapOvr>
  <p:transition>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lstStyle/>
          <a:p>
            <a:r>
              <a:rPr lang="en-US" dirty="0" smtClean="0"/>
              <a:t>For each set of values in column 1, we put both values of column 2</a:t>
            </a: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All Pairs – Example Solution (contd.)</a:t>
            </a:r>
            <a:endParaRPr lang="en-US" dirty="0"/>
          </a:p>
        </p:txBody>
      </p:sp>
      <p:graphicFrame>
        <p:nvGraphicFramePr>
          <p:cNvPr id="5" name="Group 71"/>
          <p:cNvGraphicFramePr>
            <a:graphicFrameLocks noGrp="1"/>
          </p:cNvGraphicFramePr>
          <p:nvPr/>
        </p:nvGraphicFramePr>
        <p:xfrm>
          <a:off x="2438401" y="2163690"/>
          <a:ext cx="6697661" cy="4328160"/>
        </p:xfrm>
        <a:graphic>
          <a:graphicData uri="http://schemas.openxmlformats.org/drawingml/2006/table">
            <a:tbl>
              <a:tblPr/>
              <a:tblGrid>
                <a:gridCol w="1048876"/>
                <a:gridCol w="1125986"/>
                <a:gridCol w="1170000"/>
                <a:gridCol w="790305"/>
                <a:gridCol w="1281247"/>
                <a:gridCol w="1281247"/>
              </a:tblGrid>
              <a:tr h="38384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dirty="0" smtClean="0">
                          <a:ln>
                            <a:noFill/>
                          </a:ln>
                          <a:solidFill>
                            <a:srgbClr val="FFFFFF"/>
                          </a:solidFill>
                          <a:effectLst/>
                          <a:latin typeface="Malgun Gothic"/>
                          <a:cs typeface="Arial" panose="020B0704020202020204" pitchFamily="34" charset="0"/>
                        </a:rPr>
                        <a:t>Product</a:t>
                      </a:r>
                      <a:endParaRPr kumimoji="0" lang="en-IN" sz="1600" b="1" i="0" u="none" strike="noStrike" cap="none" normalizeH="0" baseline="0" dirty="0" smtClean="0">
                        <a:ln>
                          <a:noFill/>
                        </a:ln>
                        <a:solidFill>
                          <a:srgbClr val="FFFFFF"/>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dirty="0" smtClean="0">
                          <a:ln>
                            <a:noFill/>
                          </a:ln>
                          <a:solidFill>
                            <a:srgbClr val="FFFFFF"/>
                          </a:solidFill>
                          <a:effectLst/>
                          <a:latin typeface="Malgun Gothic"/>
                          <a:cs typeface="Arial" panose="020B0704020202020204" pitchFamily="34" charset="0"/>
                        </a:rPr>
                        <a:t>Order Category</a:t>
                      </a:r>
                      <a:endParaRPr kumimoji="0" lang="en-IN" sz="1600" b="1" i="0" u="none" strike="noStrike" cap="none" normalizeH="0" baseline="0" dirty="0" smtClean="0">
                        <a:ln>
                          <a:noFill/>
                        </a:ln>
                        <a:solidFill>
                          <a:srgbClr val="FFFFFF"/>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Exchange</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Stock Code</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Order Type</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Trading Hours</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2222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Delivery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Buy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383848">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Delivery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Sell</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22222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22222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Margin</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Buy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r>
              <a:tr h="383848">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Margin</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Sell</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r>
              <a:tr h="22222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r>
              <a:tr h="22222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BTST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Buy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383848">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BTST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Sell</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22222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bl>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lstStyle/>
          <a:p>
            <a:r>
              <a:rPr lang="en-US" smtClean="0"/>
              <a:t>We have a Buy and BSE, but there’s no Buy and NSE. We have a Sell and NSE, but there’s no Sell and BSE. Let’s  around the values in the second set in the third column</a:t>
            </a:r>
            <a:endParaRPr lang="en-US" smtClean="0"/>
          </a:p>
          <a:p>
            <a:endParaRPr lang="en-US" smtClean="0"/>
          </a:p>
          <a:p>
            <a:endParaRPr lang="en-US" dirty="0"/>
          </a:p>
        </p:txBody>
      </p:sp>
      <p:sp>
        <p:nvSpPr>
          <p:cNvPr id="3" name="Title 2"/>
          <p:cNvSpPr>
            <a:spLocks noGrp="1"/>
          </p:cNvSpPr>
          <p:nvPr>
            <p:ph type="title"/>
          </p:nvPr>
        </p:nvSpPr>
        <p:spPr/>
        <p:txBody>
          <a:bodyPr/>
          <a:lstStyle/>
          <a:p>
            <a:r>
              <a:rPr lang="en-US" dirty="0" smtClean="0"/>
              <a:t>All Pairs – Example Solution (contd.)</a:t>
            </a:r>
            <a:endParaRPr lang="en-US" dirty="0"/>
          </a:p>
        </p:txBody>
      </p:sp>
      <p:graphicFrame>
        <p:nvGraphicFramePr>
          <p:cNvPr id="5" name="Group 71"/>
          <p:cNvGraphicFramePr>
            <a:graphicFrameLocks noGrp="1"/>
          </p:cNvGraphicFramePr>
          <p:nvPr/>
        </p:nvGraphicFramePr>
        <p:xfrm>
          <a:off x="2743200" y="2743200"/>
          <a:ext cx="6705600" cy="3657600"/>
        </p:xfrm>
        <a:graphic>
          <a:graphicData uri="http://schemas.openxmlformats.org/drawingml/2006/table">
            <a:tbl>
              <a:tblPr/>
              <a:tblGrid>
                <a:gridCol w="1050119"/>
                <a:gridCol w="1127320"/>
                <a:gridCol w="1171387"/>
                <a:gridCol w="791242"/>
                <a:gridCol w="1282766"/>
                <a:gridCol w="1282766"/>
              </a:tblGrid>
              <a:tr h="4723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dirty="0" smtClean="0">
                          <a:ln>
                            <a:noFill/>
                          </a:ln>
                          <a:solidFill>
                            <a:srgbClr val="FFFFFF"/>
                          </a:solidFill>
                          <a:effectLst/>
                          <a:latin typeface="Malgun Gothic"/>
                          <a:cs typeface="Arial" panose="020B0704020202020204" pitchFamily="34" charset="0"/>
                        </a:rPr>
                        <a:t>Product</a:t>
                      </a:r>
                      <a:endParaRPr kumimoji="0" lang="en-IN" sz="1600" b="1" i="0" u="none" strike="noStrike" cap="none" normalizeH="0" baseline="0" dirty="0" smtClean="0">
                        <a:ln>
                          <a:noFill/>
                        </a:ln>
                        <a:solidFill>
                          <a:srgbClr val="FFFFFF"/>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dirty="0" smtClean="0">
                          <a:ln>
                            <a:noFill/>
                          </a:ln>
                          <a:solidFill>
                            <a:srgbClr val="FFFFFF"/>
                          </a:solidFill>
                          <a:effectLst/>
                          <a:latin typeface="Malgun Gothic"/>
                          <a:cs typeface="Arial" panose="020B0704020202020204" pitchFamily="34" charset="0"/>
                        </a:rPr>
                        <a:t>Order Category</a:t>
                      </a:r>
                      <a:endParaRPr kumimoji="0" lang="en-IN" sz="1600" b="1" i="0" u="none" strike="noStrike" cap="none" normalizeH="0" baseline="0" dirty="0" smtClean="0">
                        <a:ln>
                          <a:noFill/>
                        </a:ln>
                        <a:solidFill>
                          <a:srgbClr val="FFFFFF"/>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Exchange</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Stock Code</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Order Type</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Trading Hours</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7345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Delivery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Buy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BSE</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472338">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Delivery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Sell</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NSE</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27345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Margin</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Buy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BSE</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r>
              <a:tr h="472338">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Margin</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Sell</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NSE</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r>
              <a:tr h="27345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BTST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Buy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BSE</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472338">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BTST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Sell</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NSE</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273459">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bl>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lstStyle/>
          <a:p>
            <a:r>
              <a:rPr lang="en-US" smtClean="0"/>
              <a:t>Repeat the same steps for column 4 and 5</a:t>
            </a:r>
            <a:endParaRPr lang="en-US" smtClean="0"/>
          </a:p>
          <a:p>
            <a:endParaRPr lang="en-US" smtClean="0"/>
          </a:p>
          <a:p>
            <a:endParaRPr lang="en-US" dirty="0"/>
          </a:p>
        </p:txBody>
      </p:sp>
      <p:sp>
        <p:nvSpPr>
          <p:cNvPr id="3" name="Title 2"/>
          <p:cNvSpPr>
            <a:spLocks noGrp="1"/>
          </p:cNvSpPr>
          <p:nvPr>
            <p:ph type="title"/>
          </p:nvPr>
        </p:nvSpPr>
        <p:spPr/>
        <p:txBody>
          <a:bodyPr/>
          <a:lstStyle/>
          <a:p>
            <a:r>
              <a:rPr lang="en-US" dirty="0" smtClean="0"/>
              <a:t>All Pairs – Example Solution (contd.)</a:t>
            </a:r>
            <a:endParaRPr lang="en-US" dirty="0"/>
          </a:p>
        </p:txBody>
      </p:sp>
      <p:graphicFrame>
        <p:nvGraphicFramePr>
          <p:cNvPr id="5" name="Group 71"/>
          <p:cNvGraphicFramePr>
            <a:graphicFrameLocks noGrp="1"/>
          </p:cNvGraphicFramePr>
          <p:nvPr/>
        </p:nvGraphicFramePr>
        <p:xfrm>
          <a:off x="2895601" y="2284430"/>
          <a:ext cx="6697661" cy="4040171"/>
        </p:xfrm>
        <a:graphic>
          <a:graphicData uri="http://schemas.openxmlformats.org/drawingml/2006/table">
            <a:tbl>
              <a:tblPr/>
              <a:tblGrid>
                <a:gridCol w="1048876"/>
                <a:gridCol w="1125986"/>
                <a:gridCol w="1170000"/>
                <a:gridCol w="790305"/>
                <a:gridCol w="1281247"/>
                <a:gridCol w="1281247"/>
              </a:tblGrid>
              <a:tr h="529691">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dirty="0" smtClean="0">
                          <a:ln>
                            <a:noFill/>
                          </a:ln>
                          <a:solidFill>
                            <a:srgbClr val="FFFFFF"/>
                          </a:solidFill>
                          <a:effectLst/>
                          <a:latin typeface="Malgun Gothic"/>
                          <a:cs typeface="Arial" panose="020B0704020202020204" pitchFamily="34" charset="0"/>
                        </a:rPr>
                        <a:t>Product</a:t>
                      </a:r>
                      <a:endParaRPr kumimoji="0" lang="en-IN" sz="1600" b="1" i="0" u="none" strike="noStrike" cap="none" normalizeH="0" baseline="0" dirty="0" smtClean="0">
                        <a:ln>
                          <a:noFill/>
                        </a:ln>
                        <a:solidFill>
                          <a:srgbClr val="FFFFFF"/>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dirty="0" smtClean="0">
                          <a:ln>
                            <a:noFill/>
                          </a:ln>
                          <a:solidFill>
                            <a:srgbClr val="FFFFFF"/>
                          </a:solidFill>
                          <a:effectLst/>
                          <a:latin typeface="Malgun Gothic"/>
                          <a:cs typeface="Arial" panose="020B0704020202020204" pitchFamily="34" charset="0"/>
                        </a:rPr>
                        <a:t>Order Category</a:t>
                      </a:r>
                      <a:endParaRPr kumimoji="0" lang="en-IN" sz="1600" b="1" i="0" u="none" strike="noStrike" cap="none" normalizeH="0" baseline="0" dirty="0" smtClean="0">
                        <a:ln>
                          <a:noFill/>
                        </a:ln>
                        <a:solidFill>
                          <a:srgbClr val="FFFFFF"/>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Exchange</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Stock Code</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Order Type</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Trading Hours</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6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Delivery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Buy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BSE</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Valid </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529691">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Delivery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Sell</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NSE</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Invalid</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3066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Margin</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Buy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BSE</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Valid </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r>
              <a:tr h="529691">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Margin</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Sell</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NSE</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Invalid</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r>
              <a:tr h="343511">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r>
              <a:tr h="36610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BTST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Buy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BSE</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Valid </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529691">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BTST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Sell</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NSE</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Invalid</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343511">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bl>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lstStyle/>
          <a:p>
            <a:r>
              <a:rPr lang="en-US" dirty="0" smtClean="0"/>
              <a:t>Re-arrange . Now in 6 cases we have all the combinations</a:t>
            </a: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All Pairs – Example Solution (contd.)</a:t>
            </a:r>
            <a:endParaRPr lang="en-US" dirty="0"/>
          </a:p>
        </p:txBody>
      </p:sp>
      <p:graphicFrame>
        <p:nvGraphicFramePr>
          <p:cNvPr id="5" name="Group 71"/>
          <p:cNvGraphicFramePr>
            <a:graphicFrameLocks noGrp="1"/>
          </p:cNvGraphicFramePr>
          <p:nvPr/>
        </p:nvGraphicFramePr>
        <p:xfrm>
          <a:off x="2971801" y="2279058"/>
          <a:ext cx="6697661" cy="3893142"/>
        </p:xfrm>
        <a:graphic>
          <a:graphicData uri="http://schemas.openxmlformats.org/drawingml/2006/table">
            <a:tbl>
              <a:tblPr/>
              <a:tblGrid>
                <a:gridCol w="1048876"/>
                <a:gridCol w="1125986"/>
                <a:gridCol w="1170000"/>
                <a:gridCol w="790305"/>
                <a:gridCol w="1281247"/>
                <a:gridCol w="1281247"/>
              </a:tblGrid>
              <a:tr h="55543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dirty="0" smtClean="0">
                          <a:ln>
                            <a:noFill/>
                          </a:ln>
                          <a:solidFill>
                            <a:srgbClr val="FFFFFF"/>
                          </a:solidFill>
                          <a:effectLst/>
                          <a:latin typeface="Malgun Gothic"/>
                          <a:cs typeface="Arial" panose="020B0704020202020204" pitchFamily="34" charset="0"/>
                        </a:rPr>
                        <a:t>Product</a:t>
                      </a:r>
                      <a:endParaRPr kumimoji="0" lang="en-IN" sz="1600" b="1" i="0" u="none" strike="noStrike" cap="none" normalizeH="0" baseline="0" dirty="0" smtClean="0">
                        <a:ln>
                          <a:noFill/>
                        </a:ln>
                        <a:solidFill>
                          <a:srgbClr val="FFFFFF"/>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dirty="0" smtClean="0">
                          <a:ln>
                            <a:noFill/>
                          </a:ln>
                          <a:solidFill>
                            <a:srgbClr val="FFFFFF"/>
                          </a:solidFill>
                          <a:effectLst/>
                          <a:latin typeface="Malgun Gothic"/>
                          <a:cs typeface="Arial" panose="020B0704020202020204" pitchFamily="34" charset="0"/>
                        </a:rPr>
                        <a:t>Order Category</a:t>
                      </a:r>
                      <a:endParaRPr kumimoji="0" lang="en-IN" sz="1600" b="1" i="0" u="none" strike="noStrike" cap="none" normalizeH="0" baseline="0" dirty="0" smtClean="0">
                        <a:ln>
                          <a:noFill/>
                        </a:ln>
                        <a:solidFill>
                          <a:srgbClr val="FFFFFF"/>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Exchange</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Stock Code</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Order Type</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Trading Hours</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2156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Delivery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Buy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BSE</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Valid </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Market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555430">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Delivery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Sell</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NSE</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Invalid</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Limit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32156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Margin</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Buy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BSE</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Valid </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Limit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r>
              <a:tr h="555430">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Margin</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Sell</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NSE</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Invalid</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Market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r>
              <a:tr h="438623">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r>
              <a:tr h="46747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BTST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Buy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BSE</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Valid </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Limit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555430">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BTST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Sell</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NSE</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Invalid</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Market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lstStyle/>
          <a:p>
            <a:r>
              <a:rPr lang="en-US" smtClean="0"/>
              <a:t>Include Ordering Time</a:t>
            </a:r>
            <a:endParaRPr lang="en-US" smtClean="0"/>
          </a:p>
          <a:p>
            <a:endParaRPr lang="en-US" smtClean="0"/>
          </a:p>
          <a:p>
            <a:endParaRPr lang="en-US" dirty="0"/>
          </a:p>
        </p:txBody>
      </p:sp>
      <p:sp>
        <p:nvSpPr>
          <p:cNvPr id="3" name="Title 2"/>
          <p:cNvSpPr>
            <a:spLocks noGrp="1"/>
          </p:cNvSpPr>
          <p:nvPr>
            <p:ph type="title"/>
          </p:nvPr>
        </p:nvSpPr>
        <p:spPr/>
        <p:txBody>
          <a:bodyPr/>
          <a:lstStyle/>
          <a:p>
            <a:r>
              <a:rPr lang="en-US" dirty="0" smtClean="0"/>
              <a:t>All Pairs – Example Solution (contd.)</a:t>
            </a:r>
            <a:endParaRPr lang="en-US" dirty="0"/>
          </a:p>
        </p:txBody>
      </p:sp>
      <p:graphicFrame>
        <p:nvGraphicFramePr>
          <p:cNvPr id="5" name="Group 71"/>
          <p:cNvGraphicFramePr>
            <a:graphicFrameLocks noGrp="1"/>
          </p:cNvGraphicFramePr>
          <p:nvPr/>
        </p:nvGraphicFramePr>
        <p:xfrm>
          <a:off x="2667001" y="2321442"/>
          <a:ext cx="7391401" cy="3698359"/>
        </p:xfrm>
        <a:graphic>
          <a:graphicData uri="http://schemas.openxmlformats.org/drawingml/2006/table">
            <a:tbl>
              <a:tblPr/>
              <a:tblGrid>
                <a:gridCol w="1157518"/>
                <a:gridCol w="1242615"/>
                <a:gridCol w="1291188"/>
                <a:gridCol w="872164"/>
                <a:gridCol w="1413958"/>
                <a:gridCol w="1413958"/>
              </a:tblGrid>
              <a:tr h="55543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dirty="0" smtClean="0">
                          <a:ln>
                            <a:noFill/>
                          </a:ln>
                          <a:solidFill>
                            <a:srgbClr val="FFFFFF"/>
                          </a:solidFill>
                          <a:effectLst/>
                          <a:latin typeface="Malgun Gothic"/>
                          <a:cs typeface="Arial" panose="020B0704020202020204" pitchFamily="34" charset="0"/>
                        </a:rPr>
                        <a:t>Product</a:t>
                      </a:r>
                      <a:endParaRPr kumimoji="0" lang="en-IN" sz="1600" b="1" i="0" u="none" strike="noStrike" cap="none" normalizeH="0" baseline="0" dirty="0" smtClean="0">
                        <a:ln>
                          <a:noFill/>
                        </a:ln>
                        <a:solidFill>
                          <a:srgbClr val="FFFFFF"/>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dirty="0" smtClean="0">
                          <a:ln>
                            <a:noFill/>
                          </a:ln>
                          <a:solidFill>
                            <a:srgbClr val="FFFFFF"/>
                          </a:solidFill>
                          <a:effectLst/>
                          <a:latin typeface="Malgun Gothic"/>
                          <a:cs typeface="Arial" panose="020B0704020202020204" pitchFamily="34" charset="0"/>
                        </a:rPr>
                        <a:t>Order Category</a:t>
                      </a:r>
                      <a:endParaRPr kumimoji="0" lang="en-IN" sz="1600" b="1" i="0" u="none" strike="noStrike" cap="none" normalizeH="0" baseline="0" dirty="0" smtClean="0">
                        <a:ln>
                          <a:noFill/>
                        </a:ln>
                        <a:solidFill>
                          <a:srgbClr val="FFFFFF"/>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Exchange</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Stock Code</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Order Type</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Trading Hours</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2156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Delivery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Buy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BSE</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Valid </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Market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Trading hrs</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555430">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Delivery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Sell</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NSE</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Invalid</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Limit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Non-Trading hrs</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32156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Margin</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Buy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BSE</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Valid </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Limit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Non- Trading hrs</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r>
              <a:tr h="555430">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Margin</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Sell</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NSE</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Invalid</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Market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Trading hrs</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r>
              <a:tr h="46747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BTST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Buy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BSE</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Valid </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Limit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Trading hrs</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555430">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BTST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Sell</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NSE</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Invalid</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Market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Non-Trading hrs</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1676400" y="1371360"/>
            <a:ext cx="7966932" cy="4572241"/>
          </a:xfrm>
        </p:spPr>
        <p:txBody>
          <a:bodyPr/>
          <a:lstStyle/>
          <a:p>
            <a:pPr marL="0" indent="0">
              <a:buNone/>
            </a:pPr>
            <a:r>
              <a:rPr lang="en-US" dirty="0" smtClean="0"/>
              <a:t>Since we do not have some combinations, include two more cases</a:t>
            </a: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All Pairs – Example Solution (contd.)</a:t>
            </a:r>
            <a:endParaRPr lang="en-US" dirty="0"/>
          </a:p>
        </p:txBody>
      </p:sp>
      <p:graphicFrame>
        <p:nvGraphicFramePr>
          <p:cNvPr id="5" name="Group 71"/>
          <p:cNvGraphicFramePr>
            <a:graphicFrameLocks noGrp="1"/>
          </p:cNvGraphicFramePr>
          <p:nvPr/>
        </p:nvGraphicFramePr>
        <p:xfrm>
          <a:off x="1676401" y="1831639"/>
          <a:ext cx="9123872" cy="4542966"/>
        </p:xfrm>
        <a:graphic>
          <a:graphicData uri="http://schemas.openxmlformats.org/drawingml/2006/table">
            <a:tbl>
              <a:tblPr/>
              <a:tblGrid>
                <a:gridCol w="1428829"/>
                <a:gridCol w="1533872"/>
                <a:gridCol w="1593830"/>
                <a:gridCol w="1076591"/>
                <a:gridCol w="1745375"/>
                <a:gridCol w="1745375"/>
              </a:tblGrid>
              <a:tr h="483104">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dirty="0" smtClean="0">
                          <a:ln>
                            <a:noFill/>
                          </a:ln>
                          <a:solidFill>
                            <a:srgbClr val="FFFFFF"/>
                          </a:solidFill>
                          <a:effectLst/>
                          <a:latin typeface="Malgun Gothic"/>
                          <a:cs typeface="Arial" panose="020B0704020202020204" pitchFamily="34" charset="0"/>
                        </a:rPr>
                        <a:t>Product</a:t>
                      </a:r>
                      <a:endParaRPr kumimoji="0" lang="en-IN" sz="1600" b="1" i="0" u="none" strike="noStrike" cap="none" normalizeH="0" baseline="0" dirty="0" smtClean="0">
                        <a:ln>
                          <a:noFill/>
                        </a:ln>
                        <a:solidFill>
                          <a:srgbClr val="FFFFFF"/>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dirty="0" smtClean="0">
                          <a:ln>
                            <a:noFill/>
                          </a:ln>
                          <a:solidFill>
                            <a:srgbClr val="FFFFFF"/>
                          </a:solidFill>
                          <a:effectLst/>
                          <a:latin typeface="Malgun Gothic"/>
                          <a:cs typeface="Arial" panose="020B0704020202020204" pitchFamily="34" charset="0"/>
                        </a:rPr>
                        <a:t>Order Category</a:t>
                      </a:r>
                      <a:endParaRPr kumimoji="0" lang="en-IN" sz="1600" b="1" i="0" u="none" strike="noStrike" cap="none" normalizeH="0" baseline="0" dirty="0" smtClean="0">
                        <a:ln>
                          <a:noFill/>
                        </a:ln>
                        <a:solidFill>
                          <a:srgbClr val="FFFFFF"/>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Exchange</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Stock Code</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Order Type</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Trading Hours</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79692">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Delivery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Buy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BSE</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Valid </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Market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Trading hrs</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483104">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Delivery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Sell</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NSE</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Invalid</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Limit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Non-Trading hrs</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397686">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FF0000"/>
                          </a:solidFill>
                          <a:effectLst/>
                          <a:latin typeface="Malgun Gothic"/>
                          <a:ea typeface="+mn-ea"/>
                          <a:cs typeface="Arial" panose="020B0704020202020204" pitchFamily="34" charset="0"/>
                        </a:rPr>
                        <a:t>BSE</a:t>
                      </a:r>
                      <a:endParaRPr kumimoji="0" lang="en-IN" sz="1600" b="0" i="0" u="none" strike="noStrike" kern="1200" cap="none" normalizeH="0" baseline="0" dirty="0" smtClean="0">
                        <a:ln>
                          <a:noFill/>
                        </a:ln>
                        <a:solidFill>
                          <a:srgbClr val="FF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FF0000"/>
                          </a:solidFill>
                          <a:effectLst/>
                          <a:latin typeface="Malgun Gothic"/>
                          <a:ea typeface="+mn-ea"/>
                          <a:cs typeface="Arial" panose="020B0704020202020204" pitchFamily="34" charset="0"/>
                        </a:rPr>
                        <a:t>Non-Trading hrs</a:t>
                      </a:r>
                      <a:endParaRPr kumimoji="0" lang="en-IN" sz="1600" b="0" i="0" u="none" strike="noStrike" kern="1200" cap="none" normalizeH="0" baseline="0" dirty="0" smtClean="0">
                        <a:ln>
                          <a:noFill/>
                        </a:ln>
                        <a:solidFill>
                          <a:srgbClr val="FF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483104">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Margin</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Buy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BSE</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Valid </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Limit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Non- Trading hrs</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r>
              <a:tr h="483104">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Margin</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Sell</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NSE</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Invalid</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Market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Trading hrs</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r>
              <a:tr h="483104">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FF0000"/>
                          </a:solidFill>
                          <a:effectLst/>
                          <a:latin typeface="Malgun Gothic"/>
                          <a:ea typeface="+mn-ea"/>
                          <a:cs typeface="Arial" panose="020B0704020202020204" pitchFamily="34" charset="0"/>
                        </a:rPr>
                        <a:t>NSE</a:t>
                      </a:r>
                      <a:endParaRPr kumimoji="0" lang="en-IN" sz="1600" b="0" i="0" u="none" strike="noStrike" kern="1200" cap="none" normalizeH="0" baseline="0" dirty="0" smtClean="0">
                        <a:ln>
                          <a:noFill/>
                        </a:ln>
                        <a:solidFill>
                          <a:srgbClr val="FF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IN" sz="1600" b="0" i="0" u="none" strike="noStrike" kern="1200" cap="none" normalizeH="0" baseline="0" dirty="0" smtClean="0">
                          <a:ln>
                            <a:noFill/>
                          </a:ln>
                          <a:solidFill>
                            <a:srgbClr val="FF0000"/>
                          </a:solidFill>
                          <a:effectLst/>
                          <a:latin typeface="Malgun Gothic"/>
                          <a:ea typeface="+mn-ea"/>
                          <a:cs typeface="Arial" panose="020B0704020202020204" pitchFamily="34" charset="0"/>
                        </a:rPr>
                        <a:t>Trading hrs</a:t>
                      </a:r>
                      <a:endParaRPr kumimoji="0" lang="en-IN" sz="1600" b="0" i="0" u="none" strike="noStrike" kern="1200" cap="none" normalizeH="0" baseline="0" dirty="0" smtClean="0">
                        <a:ln>
                          <a:noFill/>
                        </a:ln>
                        <a:solidFill>
                          <a:srgbClr val="FF0000"/>
                        </a:solidFill>
                        <a:effectLst/>
                        <a:latin typeface="Malgun Gothic"/>
                        <a:ea typeface="+mn-ea"/>
                        <a:cs typeface="Arial" panose="020B07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r>
              <a:tr h="279692">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BTST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Buy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BSE</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Valid </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Limit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Trading hrs</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483104">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BTST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Sell</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NSE</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Invalid</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Market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Non-Trading hrs</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bl>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numCol="2">
            <a:noAutofit/>
          </a:bodyPr>
          <a:lstStyle/>
          <a:p>
            <a:pPr algn="just"/>
            <a:r>
              <a:rPr lang="en-US" sz="1900" dirty="0" smtClean="0"/>
              <a:t>Applicability</a:t>
            </a:r>
            <a:endParaRPr lang="en-US" sz="1900" dirty="0" smtClean="0"/>
          </a:p>
          <a:p>
            <a:pPr lvl="1" algn="just"/>
            <a:r>
              <a:rPr lang="en-US" sz="1900" dirty="0" err="1" smtClean="0"/>
              <a:t>Pairwise</a:t>
            </a:r>
            <a:r>
              <a:rPr lang="en-US" sz="1900" dirty="0" smtClean="0"/>
              <a:t> Testing can be used in places where we want to reduce the number of test cases significantly. It can be applied in places where there are a large number of variables each having multiple values.</a:t>
            </a:r>
            <a:endParaRPr lang="en-US" sz="1900" dirty="0" smtClean="0"/>
          </a:p>
          <a:p>
            <a:pPr lvl="1" algn="just"/>
            <a:endParaRPr lang="en-US" sz="1900" dirty="0" smtClean="0"/>
          </a:p>
          <a:p>
            <a:pPr lvl="1" algn="just"/>
            <a:endParaRPr lang="en-US" sz="1900" dirty="0" smtClean="0"/>
          </a:p>
          <a:p>
            <a:pPr algn="just"/>
            <a:r>
              <a:rPr lang="en-US" sz="1900" dirty="0" smtClean="0"/>
              <a:t>Advantages</a:t>
            </a:r>
            <a:endParaRPr lang="en-US" sz="1900" dirty="0" smtClean="0"/>
          </a:p>
          <a:p>
            <a:pPr lvl="1" algn="just"/>
            <a:r>
              <a:rPr lang="en-US" sz="1900" dirty="0" smtClean="0"/>
              <a:t>Significantly reduces the number of test cases</a:t>
            </a:r>
            <a:endParaRPr lang="en-US" sz="1900" dirty="0" smtClean="0"/>
          </a:p>
          <a:p>
            <a:pPr lvl="1" algn="just"/>
            <a:r>
              <a:rPr lang="en-US" sz="1900" dirty="0" err="1" smtClean="0"/>
              <a:t>Pairwise</a:t>
            </a:r>
            <a:r>
              <a:rPr lang="en-US" sz="1900" dirty="0" smtClean="0"/>
              <a:t> testing protects against </a:t>
            </a:r>
            <a:r>
              <a:rPr lang="en-US" sz="1900" dirty="0" err="1" smtClean="0"/>
              <a:t>pairwise</a:t>
            </a:r>
            <a:r>
              <a:rPr lang="en-US" sz="1900" dirty="0" smtClean="0"/>
              <a:t> bugs which represent the majority of combinatorial bugs and such bugs are a lot more likely to happen than ones that only happen with more variables.</a:t>
            </a:r>
            <a:endParaRPr lang="en-US" sz="1900" dirty="0" smtClean="0"/>
          </a:p>
          <a:p>
            <a:pPr lvl="1" algn="just"/>
            <a:r>
              <a:rPr lang="en-US" sz="1900" dirty="0" smtClean="0"/>
              <a:t>Tools are available which can create the All pairs table automatically (and are no longer created by hand).</a:t>
            </a:r>
            <a:endParaRPr lang="en-US" sz="1900" dirty="0" smtClean="0"/>
          </a:p>
          <a:p>
            <a:pPr lvl="1" algn="just"/>
            <a:r>
              <a:rPr lang="en-US" sz="1900" dirty="0" smtClean="0"/>
              <a:t>Efficiency (i.e., amount time and resources required to conduct testing) is improved because the much smaller pairwise test suite achieves the same level of coverage as larger combinatorial test suites.</a:t>
            </a:r>
            <a:endParaRPr lang="en-US" sz="1900" dirty="0" smtClean="0"/>
          </a:p>
          <a:p>
            <a:pPr lvl="1" algn="just"/>
            <a:endParaRPr lang="en-US" sz="1900" dirty="0" smtClean="0"/>
          </a:p>
          <a:p>
            <a:pPr algn="just"/>
            <a:r>
              <a:rPr lang="en-US" sz="1900" dirty="0" smtClean="0"/>
              <a:t>Limitations</a:t>
            </a:r>
            <a:endParaRPr lang="en-US" sz="1900" dirty="0" smtClean="0"/>
          </a:p>
          <a:p>
            <a:pPr lvl="1" algn="just"/>
            <a:r>
              <a:rPr lang="en-US" sz="1900" dirty="0" smtClean="0"/>
              <a:t>There is no underlying “Software Defect Physics” that guarantees </a:t>
            </a:r>
            <a:r>
              <a:rPr lang="en-US" sz="1900" dirty="0" err="1" smtClean="0"/>
              <a:t>pairwise</a:t>
            </a:r>
            <a:r>
              <a:rPr lang="en-US" sz="1900" dirty="0" smtClean="0"/>
              <a:t> testing will be have benefit. The only way to know of the same is by trying it!</a:t>
            </a:r>
            <a:endParaRPr lang="en-US" sz="1900" dirty="0" smtClean="0"/>
          </a:p>
          <a:p>
            <a:pPr algn="just"/>
            <a:endParaRPr lang="en-US" sz="1900" dirty="0"/>
          </a:p>
        </p:txBody>
      </p:sp>
      <p:sp>
        <p:nvSpPr>
          <p:cNvPr id="2" name="Title 1"/>
          <p:cNvSpPr>
            <a:spLocks noGrp="1"/>
          </p:cNvSpPr>
          <p:nvPr>
            <p:ph type="title"/>
          </p:nvPr>
        </p:nvSpPr>
        <p:spPr/>
        <p:txBody>
          <a:bodyPr/>
          <a:lstStyle/>
          <a:p>
            <a:r>
              <a:rPr lang="en-US" dirty="0" smtClean="0"/>
              <a:t>All Pairs - Guidelines</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a:latin typeface="Calibri"/>
                <a:cs typeface="Calibri"/>
              </a:rPr>
              <a:t>Error</a:t>
            </a:r>
            <a:r>
              <a:rPr lang="en-US" spc="-70" dirty="0">
                <a:latin typeface="Calibri"/>
                <a:cs typeface="Calibri"/>
              </a:rPr>
              <a:t> </a:t>
            </a:r>
            <a:r>
              <a:rPr lang="en-US" spc="-5" dirty="0">
                <a:latin typeface="Calibri"/>
                <a:cs typeface="Calibri"/>
              </a:rPr>
              <a:t>Guessing</a:t>
            </a:r>
            <a:br>
              <a:rPr lang="en-US" dirty="0">
                <a:solidFill>
                  <a:schemeClr val="tx2">
                    <a:lumMod val="75000"/>
                  </a:schemeClr>
                </a:solidFill>
                <a:latin typeface="Arial" panose="020B0704020202020204" pitchFamily="34" charset="0"/>
                <a:cs typeface="Arial" panose="020B0704020202020204" pitchFamily="34" charset="0"/>
              </a:rPr>
            </a:br>
            <a:endParaRPr lang="en-US" dirty="0"/>
          </a:p>
        </p:txBody>
      </p:sp>
      <p:sp>
        <p:nvSpPr>
          <p:cNvPr id="40" name="object 11"/>
          <p:cNvSpPr txBox="1"/>
          <p:nvPr/>
        </p:nvSpPr>
        <p:spPr>
          <a:xfrm>
            <a:off x="2971800" y="3657601"/>
            <a:ext cx="231140"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A</a:t>
            </a:r>
            <a:endParaRPr sz="2800" dirty="0">
              <a:latin typeface="Calibri"/>
              <a:cs typeface="Calibri"/>
            </a:endParaRPr>
          </a:p>
        </p:txBody>
      </p:sp>
      <p:sp>
        <p:nvSpPr>
          <p:cNvPr id="41" name="object 15"/>
          <p:cNvSpPr txBox="1"/>
          <p:nvPr/>
        </p:nvSpPr>
        <p:spPr>
          <a:xfrm>
            <a:off x="4521988" y="5836920"/>
            <a:ext cx="215265"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C</a:t>
            </a:r>
            <a:endParaRPr sz="2800" dirty="0">
              <a:latin typeface="Calibri"/>
              <a:cs typeface="Calibri"/>
            </a:endParaRPr>
          </a:p>
        </p:txBody>
      </p:sp>
      <p:sp>
        <p:nvSpPr>
          <p:cNvPr id="42" name="object 19"/>
          <p:cNvSpPr txBox="1"/>
          <p:nvPr/>
        </p:nvSpPr>
        <p:spPr>
          <a:xfrm>
            <a:off x="6940296" y="3581401"/>
            <a:ext cx="219075"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B</a:t>
            </a:r>
            <a:endParaRPr sz="2800" dirty="0">
              <a:latin typeface="Calibri"/>
              <a:cs typeface="Calibri"/>
            </a:endParaRPr>
          </a:p>
        </p:txBody>
      </p:sp>
      <p:sp>
        <p:nvSpPr>
          <p:cNvPr id="47" name="object 15"/>
          <p:cNvSpPr txBox="1"/>
          <p:nvPr/>
        </p:nvSpPr>
        <p:spPr>
          <a:xfrm>
            <a:off x="5391913" y="4893564"/>
            <a:ext cx="215265"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C</a:t>
            </a:r>
            <a:endParaRPr sz="2800" dirty="0">
              <a:latin typeface="Calibri"/>
              <a:cs typeface="Calibri"/>
            </a:endParaRPr>
          </a:p>
        </p:txBody>
      </p:sp>
      <p:sp>
        <p:nvSpPr>
          <p:cNvPr id="13" name="object 9"/>
          <p:cNvSpPr txBox="1"/>
          <p:nvPr/>
        </p:nvSpPr>
        <p:spPr>
          <a:xfrm>
            <a:off x="4332606" y="1663320"/>
            <a:ext cx="5497195" cy="1060629"/>
          </a:xfrm>
          <a:prstGeom prst="rect">
            <a:avLst/>
          </a:prstGeom>
        </p:spPr>
        <p:txBody>
          <a:bodyPr vert="horz" wrap="square" lIns="0" tIns="6431" rIns="0" bIns="0" rtlCol="0">
            <a:spAutoFit/>
          </a:bodyPr>
          <a:lstStyle/>
          <a:p>
            <a:pPr>
              <a:spcBef>
                <a:spcPts val="50"/>
              </a:spcBef>
            </a:pPr>
            <a:endParaRPr sz="1450" dirty="0">
              <a:latin typeface="Times New Roman" panose="02020803070505020304"/>
              <a:cs typeface="Times New Roman" panose="02020803070505020304"/>
            </a:endParaRPr>
          </a:p>
          <a:p>
            <a:pPr marL="413385" marR="616585"/>
            <a:r>
              <a:rPr spc="-5" dirty="0">
                <a:latin typeface="Calibri"/>
                <a:cs typeface="Calibri"/>
              </a:rPr>
              <a:t>Using experience </a:t>
            </a:r>
            <a:r>
              <a:rPr dirty="0">
                <a:latin typeface="Calibri"/>
                <a:cs typeface="Calibri"/>
              </a:rPr>
              <a:t>and </a:t>
            </a:r>
            <a:r>
              <a:rPr spc="-5" dirty="0">
                <a:latin typeface="Calibri"/>
                <a:cs typeface="Calibri"/>
              </a:rPr>
              <a:t>intuition of </a:t>
            </a:r>
            <a:r>
              <a:rPr dirty="0">
                <a:latin typeface="Calibri"/>
                <a:cs typeface="Calibri"/>
              </a:rPr>
              <a:t>the </a:t>
            </a:r>
            <a:r>
              <a:rPr spc="-15" dirty="0">
                <a:latin typeface="Calibri"/>
                <a:cs typeface="Calibri"/>
              </a:rPr>
              <a:t>tester </a:t>
            </a:r>
            <a:r>
              <a:rPr spc="-10" dirty="0">
                <a:latin typeface="Calibri"/>
                <a:cs typeface="Calibri"/>
              </a:rPr>
              <a:t>to  postulate </a:t>
            </a:r>
            <a:r>
              <a:rPr spc="-5" dirty="0">
                <a:latin typeface="Calibri"/>
                <a:cs typeface="Calibri"/>
              </a:rPr>
              <a:t>what </a:t>
            </a:r>
            <a:r>
              <a:rPr spc="-10" dirty="0">
                <a:latin typeface="Calibri"/>
                <a:cs typeface="Calibri"/>
              </a:rPr>
              <a:t>faults </a:t>
            </a:r>
            <a:r>
              <a:rPr spc="-5" dirty="0">
                <a:latin typeface="Calibri"/>
                <a:cs typeface="Calibri"/>
              </a:rPr>
              <a:t>might </a:t>
            </a:r>
            <a:r>
              <a:rPr spc="-35" dirty="0">
                <a:latin typeface="Calibri"/>
                <a:cs typeface="Calibri"/>
              </a:rPr>
              <a:t>occur, </a:t>
            </a:r>
            <a:r>
              <a:rPr dirty="0">
                <a:latin typeface="Calibri"/>
                <a:cs typeface="Calibri"/>
              </a:rPr>
              <a:t>and </a:t>
            </a:r>
            <a:r>
              <a:rPr spc="-10" dirty="0">
                <a:latin typeface="Calibri"/>
                <a:cs typeface="Calibri"/>
              </a:rPr>
              <a:t>to </a:t>
            </a:r>
            <a:r>
              <a:rPr spc="-5" dirty="0">
                <a:latin typeface="Calibri"/>
                <a:cs typeface="Calibri"/>
              </a:rPr>
              <a:t>design  </a:t>
            </a:r>
            <a:r>
              <a:rPr spc="-10" dirty="0">
                <a:latin typeface="Calibri"/>
                <a:cs typeface="Calibri"/>
              </a:rPr>
              <a:t>tests </a:t>
            </a:r>
            <a:r>
              <a:rPr spc="-5" dirty="0">
                <a:latin typeface="Calibri"/>
                <a:cs typeface="Calibri"/>
              </a:rPr>
              <a:t>specifically </a:t>
            </a:r>
            <a:r>
              <a:rPr spc="-10" dirty="0">
                <a:latin typeface="Calibri"/>
                <a:cs typeface="Calibri"/>
              </a:rPr>
              <a:t>to expose</a:t>
            </a:r>
            <a:r>
              <a:rPr spc="-30" dirty="0">
                <a:latin typeface="Calibri"/>
                <a:cs typeface="Calibri"/>
              </a:rPr>
              <a:t> </a:t>
            </a:r>
            <a:r>
              <a:rPr dirty="0">
                <a:latin typeface="Calibri"/>
                <a:cs typeface="Calibri"/>
              </a:rPr>
              <a:t>them</a:t>
            </a:r>
            <a:endParaRPr dirty="0">
              <a:latin typeface="Calibri"/>
              <a:cs typeface="Calibri"/>
            </a:endParaRPr>
          </a:p>
        </p:txBody>
      </p:sp>
      <p:sp>
        <p:nvSpPr>
          <p:cNvPr id="15" name="object 14"/>
          <p:cNvSpPr txBox="1"/>
          <p:nvPr/>
        </p:nvSpPr>
        <p:spPr>
          <a:xfrm>
            <a:off x="2618817" y="3627120"/>
            <a:ext cx="7080250" cy="2011680"/>
          </a:xfrm>
          <a:prstGeom prst="rect">
            <a:avLst/>
          </a:prstGeom>
        </p:spPr>
        <p:txBody>
          <a:bodyPr vert="horz" wrap="square" lIns="0" tIns="0" rIns="0" bIns="0" rtlCol="0">
            <a:spAutoFit/>
          </a:bodyPr>
          <a:lstStyle/>
          <a:p>
            <a:pPr marL="12700"/>
            <a:r>
              <a:rPr b="1" spc="-5" dirty="0">
                <a:latin typeface="Calibri"/>
                <a:cs typeface="Calibri"/>
              </a:rPr>
              <a:t>Important aspects </a:t>
            </a:r>
            <a:r>
              <a:rPr b="1" dirty="0">
                <a:latin typeface="Calibri"/>
                <a:cs typeface="Calibri"/>
              </a:rPr>
              <a:t>of the </a:t>
            </a:r>
            <a:r>
              <a:rPr b="1" spc="-10" dirty="0">
                <a:latin typeface="Calibri"/>
                <a:cs typeface="Calibri"/>
              </a:rPr>
              <a:t>procedure are </a:t>
            </a:r>
            <a:r>
              <a:rPr b="1" dirty="0">
                <a:latin typeface="Calibri"/>
                <a:cs typeface="Calibri"/>
              </a:rPr>
              <a:t>as</a:t>
            </a:r>
            <a:r>
              <a:rPr b="1" spc="-105" dirty="0">
                <a:latin typeface="Calibri"/>
                <a:cs typeface="Calibri"/>
              </a:rPr>
              <a:t> </a:t>
            </a:r>
            <a:r>
              <a:rPr b="1" spc="-10" dirty="0">
                <a:latin typeface="Calibri"/>
                <a:cs typeface="Calibri"/>
              </a:rPr>
              <a:t>follows:</a:t>
            </a:r>
            <a:endParaRPr dirty="0">
              <a:latin typeface="Calibri"/>
              <a:cs typeface="Calibri"/>
            </a:endParaRPr>
          </a:p>
          <a:p>
            <a:pPr marL="66040" marR="5080">
              <a:spcBef>
                <a:spcPts val="1495"/>
              </a:spcBef>
            </a:pPr>
            <a:r>
              <a:rPr dirty="0">
                <a:latin typeface="Calibri"/>
                <a:cs typeface="Calibri"/>
              </a:rPr>
              <a:t>It </a:t>
            </a:r>
            <a:r>
              <a:rPr spc="-10" dirty="0">
                <a:latin typeface="Calibri"/>
                <a:cs typeface="Calibri"/>
              </a:rPr>
              <a:t>involves </a:t>
            </a:r>
            <a:r>
              <a:rPr spc="-5" dirty="0">
                <a:latin typeface="Calibri"/>
                <a:cs typeface="Calibri"/>
              </a:rPr>
              <a:t>making </a:t>
            </a:r>
            <a:r>
              <a:rPr dirty="0">
                <a:latin typeface="Calibri"/>
                <a:cs typeface="Calibri"/>
              </a:rPr>
              <a:t>an </a:t>
            </a:r>
            <a:r>
              <a:rPr spc="-10" dirty="0">
                <a:latin typeface="Calibri"/>
                <a:cs typeface="Calibri"/>
              </a:rPr>
              <a:t>itemized </a:t>
            </a:r>
            <a:r>
              <a:rPr spc="-15" dirty="0">
                <a:latin typeface="Calibri"/>
                <a:cs typeface="Calibri"/>
              </a:rPr>
              <a:t>list </a:t>
            </a:r>
            <a:r>
              <a:rPr spc="-5" dirty="0">
                <a:latin typeface="Calibri"/>
                <a:cs typeface="Calibri"/>
              </a:rPr>
              <a:t>of </a:t>
            </a:r>
            <a:r>
              <a:rPr dirty="0">
                <a:latin typeface="Calibri"/>
                <a:cs typeface="Calibri"/>
              </a:rPr>
              <a:t>the </a:t>
            </a:r>
            <a:r>
              <a:rPr spc="-15" dirty="0">
                <a:latin typeface="Calibri"/>
                <a:cs typeface="Calibri"/>
              </a:rPr>
              <a:t>errors </a:t>
            </a:r>
            <a:r>
              <a:rPr spc="-10" dirty="0">
                <a:latin typeface="Calibri"/>
                <a:cs typeface="Calibri"/>
              </a:rPr>
              <a:t>expected to </a:t>
            </a:r>
            <a:r>
              <a:rPr spc="-5" dirty="0">
                <a:latin typeface="Calibri"/>
                <a:cs typeface="Calibri"/>
              </a:rPr>
              <a:t>occur in </a:t>
            </a:r>
            <a:r>
              <a:rPr dirty="0">
                <a:latin typeface="Calibri"/>
                <a:cs typeface="Calibri"/>
              </a:rPr>
              <a:t>a  </a:t>
            </a:r>
            <a:r>
              <a:rPr spc="-10" dirty="0">
                <a:latin typeface="Calibri"/>
                <a:cs typeface="Calibri"/>
              </a:rPr>
              <a:t>particular area </a:t>
            </a:r>
            <a:r>
              <a:rPr spc="-5" dirty="0">
                <a:latin typeface="Calibri"/>
                <a:cs typeface="Calibri"/>
              </a:rPr>
              <a:t>of </a:t>
            </a:r>
            <a:r>
              <a:rPr dirty="0">
                <a:latin typeface="Calibri"/>
                <a:cs typeface="Calibri"/>
              </a:rPr>
              <a:t>the </a:t>
            </a:r>
            <a:r>
              <a:rPr spc="-20" dirty="0">
                <a:latin typeface="Calibri"/>
                <a:cs typeface="Calibri"/>
              </a:rPr>
              <a:t>system </a:t>
            </a:r>
            <a:r>
              <a:rPr dirty="0">
                <a:latin typeface="Calibri"/>
                <a:cs typeface="Calibri"/>
              </a:rPr>
              <a:t>and then </a:t>
            </a:r>
            <a:r>
              <a:rPr spc="-5" dirty="0">
                <a:latin typeface="Calibri"/>
                <a:cs typeface="Calibri"/>
              </a:rPr>
              <a:t>designing </a:t>
            </a:r>
            <a:r>
              <a:rPr dirty="0">
                <a:latin typeface="Calibri"/>
                <a:cs typeface="Calibri"/>
              </a:rPr>
              <a:t>a </a:t>
            </a:r>
            <a:r>
              <a:rPr spc="-5" dirty="0">
                <a:latin typeface="Calibri"/>
                <a:cs typeface="Calibri"/>
              </a:rPr>
              <a:t>set of </a:t>
            </a:r>
            <a:r>
              <a:rPr spc="-15" dirty="0">
                <a:latin typeface="Calibri"/>
                <a:cs typeface="Calibri"/>
              </a:rPr>
              <a:t>test </a:t>
            </a:r>
            <a:r>
              <a:rPr spc="-5" dirty="0">
                <a:latin typeface="Calibri"/>
                <a:cs typeface="Calibri"/>
              </a:rPr>
              <a:t>cases </a:t>
            </a:r>
            <a:r>
              <a:rPr spc="-10" dirty="0">
                <a:latin typeface="Calibri"/>
                <a:cs typeface="Calibri"/>
              </a:rPr>
              <a:t>to </a:t>
            </a:r>
            <a:r>
              <a:rPr dirty="0">
                <a:latin typeface="Calibri"/>
                <a:cs typeface="Calibri"/>
              </a:rPr>
              <a:t>check  </a:t>
            </a:r>
            <a:r>
              <a:rPr spc="-15" dirty="0">
                <a:latin typeface="Calibri"/>
                <a:cs typeface="Calibri"/>
              </a:rPr>
              <a:t>for </a:t>
            </a:r>
            <a:r>
              <a:rPr spc="-5" dirty="0">
                <a:latin typeface="Calibri"/>
                <a:cs typeface="Calibri"/>
              </a:rPr>
              <a:t>these </a:t>
            </a:r>
            <a:r>
              <a:rPr spc="-10" dirty="0">
                <a:latin typeface="Calibri"/>
                <a:cs typeface="Calibri"/>
              </a:rPr>
              <a:t>expected</a:t>
            </a:r>
            <a:r>
              <a:rPr spc="-5" dirty="0">
                <a:latin typeface="Calibri"/>
                <a:cs typeface="Calibri"/>
              </a:rPr>
              <a:t> </a:t>
            </a:r>
            <a:r>
              <a:rPr spc="-15" dirty="0">
                <a:latin typeface="Calibri"/>
                <a:cs typeface="Calibri"/>
              </a:rPr>
              <a:t>errors.</a:t>
            </a:r>
            <a:endParaRPr dirty="0">
              <a:latin typeface="Calibri"/>
              <a:cs typeface="Calibri"/>
            </a:endParaRPr>
          </a:p>
          <a:p>
            <a:pPr marL="53340">
              <a:spcBef>
                <a:spcPts val="1190"/>
              </a:spcBef>
            </a:pPr>
            <a:r>
              <a:rPr dirty="0">
                <a:latin typeface="Calibri"/>
                <a:cs typeface="Calibri"/>
              </a:rPr>
              <a:t>It is </a:t>
            </a:r>
            <a:r>
              <a:rPr spc="-10" dirty="0">
                <a:latin typeface="Calibri"/>
                <a:cs typeface="Calibri"/>
              </a:rPr>
              <a:t>more testing </a:t>
            </a:r>
            <a:r>
              <a:rPr dirty="0">
                <a:latin typeface="Calibri"/>
                <a:cs typeface="Calibri"/>
              </a:rPr>
              <a:t>art than </a:t>
            </a:r>
            <a:r>
              <a:rPr spc="-10" dirty="0">
                <a:latin typeface="Calibri"/>
                <a:cs typeface="Calibri"/>
              </a:rPr>
              <a:t>testing </a:t>
            </a:r>
            <a:r>
              <a:rPr spc="-5" dirty="0">
                <a:latin typeface="Calibri"/>
                <a:cs typeface="Calibri"/>
              </a:rPr>
              <a:t>science, but </a:t>
            </a:r>
            <a:r>
              <a:rPr spc="-10" dirty="0">
                <a:latin typeface="Calibri"/>
                <a:cs typeface="Calibri"/>
              </a:rPr>
              <a:t>can </a:t>
            </a:r>
            <a:r>
              <a:rPr spc="-5" dirty="0">
                <a:latin typeface="Calibri"/>
                <a:cs typeface="Calibri"/>
              </a:rPr>
              <a:t>be very </a:t>
            </a:r>
            <a:r>
              <a:rPr spc="-15" dirty="0">
                <a:latin typeface="Calibri"/>
                <a:cs typeface="Calibri"/>
              </a:rPr>
              <a:t>effective </a:t>
            </a:r>
            <a:r>
              <a:rPr spc="-5" dirty="0">
                <a:latin typeface="Calibri"/>
                <a:cs typeface="Calibri"/>
              </a:rPr>
              <a:t>given</a:t>
            </a:r>
            <a:r>
              <a:rPr spc="180" dirty="0">
                <a:latin typeface="Calibri"/>
                <a:cs typeface="Calibri"/>
              </a:rPr>
              <a:t> </a:t>
            </a:r>
            <a:r>
              <a:rPr dirty="0">
                <a:latin typeface="Calibri"/>
                <a:cs typeface="Calibri"/>
              </a:rPr>
              <a:t>a</a:t>
            </a:r>
            <a:endParaRPr dirty="0">
              <a:latin typeface="Calibri"/>
              <a:cs typeface="Calibri"/>
            </a:endParaRPr>
          </a:p>
          <a:p>
            <a:pPr marL="53340"/>
            <a:r>
              <a:rPr spc="-15" dirty="0">
                <a:latin typeface="Calibri"/>
                <a:cs typeface="Calibri"/>
              </a:rPr>
              <a:t>tester </a:t>
            </a:r>
            <a:r>
              <a:rPr spc="-10" dirty="0">
                <a:latin typeface="Calibri"/>
                <a:cs typeface="Calibri"/>
              </a:rPr>
              <a:t>familiar </a:t>
            </a:r>
            <a:r>
              <a:rPr spc="-5" dirty="0">
                <a:latin typeface="Calibri"/>
                <a:cs typeface="Calibri"/>
              </a:rPr>
              <a:t>with </a:t>
            </a:r>
            <a:r>
              <a:rPr dirty="0">
                <a:latin typeface="Calibri"/>
                <a:cs typeface="Calibri"/>
              </a:rPr>
              <a:t>the </a:t>
            </a:r>
            <a:r>
              <a:rPr spc="-10" dirty="0">
                <a:latin typeface="Calibri"/>
                <a:cs typeface="Calibri"/>
              </a:rPr>
              <a:t>history </a:t>
            </a:r>
            <a:r>
              <a:rPr spc="-5" dirty="0">
                <a:latin typeface="Calibri"/>
                <a:cs typeface="Calibri"/>
              </a:rPr>
              <a:t>of </a:t>
            </a:r>
            <a:r>
              <a:rPr dirty="0">
                <a:latin typeface="Calibri"/>
                <a:cs typeface="Calibri"/>
              </a:rPr>
              <a:t>the</a:t>
            </a:r>
            <a:r>
              <a:rPr spc="75" dirty="0">
                <a:latin typeface="Calibri"/>
                <a:cs typeface="Calibri"/>
              </a:rPr>
              <a:t> </a:t>
            </a:r>
            <a:r>
              <a:rPr spc="-15" dirty="0">
                <a:latin typeface="Calibri"/>
                <a:cs typeface="Calibri"/>
              </a:rPr>
              <a:t>system.</a:t>
            </a:r>
            <a:endParaRPr dirty="0">
              <a:latin typeface="Calibri"/>
              <a:cs typeface="Calibri"/>
            </a:endParaRPr>
          </a:p>
        </p:txBody>
      </p:sp>
      <p:sp>
        <p:nvSpPr>
          <p:cNvPr id="16" name="object 16"/>
          <p:cNvSpPr txBox="1"/>
          <p:nvPr/>
        </p:nvSpPr>
        <p:spPr>
          <a:xfrm>
            <a:off x="2768983" y="1681607"/>
            <a:ext cx="1466215" cy="1161415"/>
          </a:xfrm>
          <a:prstGeom prst="rect">
            <a:avLst/>
          </a:prstGeom>
        </p:spPr>
        <p:txBody>
          <a:bodyPr vert="horz" wrap="square" lIns="0" tIns="50800" rIns="0" bIns="0" rtlCol="0">
            <a:spAutoFit/>
          </a:bodyPr>
          <a:lstStyle/>
          <a:p>
            <a:pPr marL="220980" marR="306070">
              <a:spcBef>
                <a:spcPts val="400"/>
              </a:spcBef>
            </a:pPr>
            <a:r>
              <a:rPr dirty="0">
                <a:latin typeface="Calibri"/>
                <a:cs typeface="Calibri"/>
              </a:rPr>
              <a:t>Aim </a:t>
            </a:r>
            <a:r>
              <a:rPr spc="-5" dirty="0">
                <a:latin typeface="Calibri"/>
                <a:cs typeface="Calibri"/>
              </a:rPr>
              <a:t>of  </a:t>
            </a:r>
            <a:r>
              <a:rPr dirty="0">
                <a:latin typeface="Calibri"/>
                <a:cs typeface="Calibri"/>
              </a:rPr>
              <a:t>the </a:t>
            </a:r>
            <a:r>
              <a:rPr spc="-15" dirty="0">
                <a:latin typeface="Calibri"/>
                <a:cs typeface="Calibri"/>
              </a:rPr>
              <a:t>Error  </a:t>
            </a:r>
            <a:r>
              <a:rPr spc="-5" dirty="0">
                <a:latin typeface="Calibri"/>
                <a:cs typeface="Calibri"/>
              </a:rPr>
              <a:t>Guessing  </a:t>
            </a:r>
            <a:r>
              <a:rPr spc="-30" dirty="0">
                <a:latin typeface="Calibri"/>
                <a:cs typeface="Calibri"/>
              </a:rPr>
              <a:t>t</a:t>
            </a:r>
            <a:r>
              <a:rPr dirty="0">
                <a:latin typeface="Calibri"/>
                <a:cs typeface="Calibri"/>
              </a:rPr>
              <a:t>echnique</a:t>
            </a:r>
            <a:endParaRPr dirty="0">
              <a:latin typeface="Calibri"/>
              <a:cs typeface="Calibri"/>
            </a:endParaRPr>
          </a:p>
        </p:txBody>
      </p:sp>
      <p:sp>
        <p:nvSpPr>
          <p:cNvPr id="17" name="object 17"/>
          <p:cNvSpPr/>
          <p:nvPr/>
        </p:nvSpPr>
        <p:spPr>
          <a:xfrm>
            <a:off x="4114800" y="2014220"/>
            <a:ext cx="340360" cy="424180"/>
          </a:xfrm>
          <a:custGeom>
            <a:avLst/>
            <a:gdLst/>
            <a:ahLst/>
            <a:cxnLst/>
            <a:rect l="l" t="t" r="r" b="b"/>
            <a:pathLst>
              <a:path w="340360" h="424180">
                <a:moveTo>
                  <a:pt x="0" y="0"/>
                </a:moveTo>
                <a:lnTo>
                  <a:pt x="0" y="423672"/>
                </a:lnTo>
                <a:lnTo>
                  <a:pt x="339851" y="211836"/>
                </a:lnTo>
                <a:lnTo>
                  <a:pt x="0" y="0"/>
                </a:lnTo>
                <a:close/>
              </a:path>
            </a:pathLst>
          </a:custGeom>
          <a:solidFill>
            <a:srgbClr val="EF4E37"/>
          </a:solidFill>
        </p:spPr>
        <p:txBody>
          <a:bodyPr wrap="square" lIns="0" tIns="0" rIns="0" bIns="0" rtlCol="0"/>
          <a:lstStyle/>
          <a:p>
            <a:endParaRPr dirty="0"/>
          </a:p>
        </p:txBody>
      </p:sp>
    </p:spTree>
  </p:cSld>
  <p:clrMapOvr>
    <a:masterClrMapping/>
  </p:clrMapOvr>
  <p:transition>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3"/>
          <p:cNvSpPr txBox="1">
            <a:spLocks noGrp="1"/>
          </p:cNvSpPr>
          <p:nvPr>
            <p:ph sz="half" idx="1"/>
          </p:nvPr>
        </p:nvSpPr>
        <p:spPr>
          <a:xfrm>
            <a:off x="2052354" y="1742500"/>
            <a:ext cx="10622576" cy="1816395"/>
          </a:xfrm>
          <a:prstGeom prst="rect">
            <a:avLst/>
          </a:prstGeom>
        </p:spPr>
        <p:txBody>
          <a:bodyPr vert="horz" wrap="square" lIns="0" tIns="0" rIns="0" bIns="0" rtlCol="0">
            <a:spAutoFit/>
          </a:bodyPr>
          <a:lstStyle/>
          <a:p>
            <a:pPr fontAlgn="t">
              <a:buNone/>
            </a:pPr>
            <a:r>
              <a:rPr lang="en-US" sz="1800" b="1" dirty="0"/>
              <a:t>Advantage</a:t>
            </a:r>
            <a:endParaRPr lang="en-US" sz="1800" dirty="0"/>
          </a:p>
          <a:p>
            <a:pPr fontAlgn="t"/>
            <a:r>
              <a:rPr lang="en-US" sz="1800" dirty="0"/>
              <a:t>Can keep track of defect history</a:t>
            </a:r>
            <a:endParaRPr lang="en-US" sz="1800" dirty="0"/>
          </a:p>
          <a:p>
            <a:pPr fontAlgn="t"/>
            <a:r>
              <a:rPr lang="en-US" sz="1800" dirty="0"/>
              <a:t>Lists out all the possible error Combinations</a:t>
            </a:r>
            <a:endParaRPr lang="en-US" sz="1800" dirty="0"/>
          </a:p>
          <a:p>
            <a:pPr fontAlgn="t">
              <a:buNone/>
            </a:pPr>
            <a:r>
              <a:rPr lang="en-US" sz="1800" b="1" dirty="0"/>
              <a:t>Disadvantage</a:t>
            </a:r>
            <a:endParaRPr lang="en-US" sz="1800" dirty="0"/>
          </a:p>
          <a:p>
            <a:pPr fontAlgn="t"/>
            <a:r>
              <a:rPr lang="en-US" sz="1800" dirty="0"/>
              <a:t>Involves tester’s experience and ability</a:t>
            </a:r>
            <a:endParaRPr lang="en-US" sz="1800" dirty="0"/>
          </a:p>
          <a:p>
            <a:pPr fontAlgn="t">
              <a:buNone/>
            </a:pPr>
            <a:endParaRPr lang="en-US" sz="1800" dirty="0"/>
          </a:p>
        </p:txBody>
      </p:sp>
      <p:sp>
        <p:nvSpPr>
          <p:cNvPr id="2" name="Title 1"/>
          <p:cNvSpPr>
            <a:spLocks noGrp="1"/>
          </p:cNvSpPr>
          <p:nvPr>
            <p:ph type="title"/>
          </p:nvPr>
        </p:nvSpPr>
        <p:spPr/>
        <p:txBody>
          <a:bodyPr/>
          <a:lstStyle/>
          <a:p>
            <a:r>
              <a:rPr lang="en-US" spc="-10" dirty="0"/>
              <a:t>Error </a:t>
            </a:r>
            <a:r>
              <a:rPr lang="en-US" spc="-5" dirty="0"/>
              <a:t>Guessing: </a:t>
            </a:r>
            <a:r>
              <a:rPr lang="en-US" spc="-5" dirty="0">
                <a:latin typeface="Calibri"/>
                <a:cs typeface="Calibri"/>
              </a:rPr>
              <a:t>Advantages </a:t>
            </a:r>
            <a:r>
              <a:rPr lang="en-US" spc="-5" dirty="0"/>
              <a:t>and</a:t>
            </a:r>
            <a:r>
              <a:rPr lang="en-US" spc="75" dirty="0"/>
              <a:t> </a:t>
            </a:r>
            <a:r>
              <a:rPr lang="en-US" spc="-5" dirty="0">
                <a:latin typeface="Calibri"/>
                <a:cs typeface="Calibri"/>
              </a:rPr>
              <a:t>disadvantages</a:t>
            </a:r>
            <a:br>
              <a:rPr lang="en-US" dirty="0">
                <a:solidFill>
                  <a:schemeClr val="tx2">
                    <a:lumMod val="75000"/>
                  </a:schemeClr>
                </a:solidFill>
                <a:latin typeface="Arial" panose="020B0704020202020204" pitchFamily="34" charset="0"/>
                <a:cs typeface="Arial" panose="020B0704020202020204" pitchFamily="34" charset="0"/>
              </a:rPr>
            </a:br>
            <a:endParaRPr lang="en-US" dirty="0"/>
          </a:p>
        </p:txBody>
      </p:sp>
      <p:sp>
        <p:nvSpPr>
          <p:cNvPr id="40" name="object 11"/>
          <p:cNvSpPr txBox="1"/>
          <p:nvPr/>
        </p:nvSpPr>
        <p:spPr>
          <a:xfrm>
            <a:off x="2971800" y="3657601"/>
            <a:ext cx="231140"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A</a:t>
            </a:r>
            <a:endParaRPr sz="2800" dirty="0">
              <a:latin typeface="Calibri"/>
              <a:cs typeface="Calibri"/>
            </a:endParaRPr>
          </a:p>
        </p:txBody>
      </p:sp>
      <p:sp>
        <p:nvSpPr>
          <p:cNvPr id="41" name="object 15"/>
          <p:cNvSpPr txBox="1"/>
          <p:nvPr/>
        </p:nvSpPr>
        <p:spPr>
          <a:xfrm>
            <a:off x="4521988" y="5836920"/>
            <a:ext cx="215265"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C</a:t>
            </a:r>
            <a:endParaRPr sz="2800" dirty="0">
              <a:latin typeface="Calibri"/>
              <a:cs typeface="Calibri"/>
            </a:endParaRPr>
          </a:p>
        </p:txBody>
      </p:sp>
      <p:sp>
        <p:nvSpPr>
          <p:cNvPr id="42" name="object 19"/>
          <p:cNvSpPr txBox="1"/>
          <p:nvPr/>
        </p:nvSpPr>
        <p:spPr>
          <a:xfrm>
            <a:off x="6940296" y="3581401"/>
            <a:ext cx="219075"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B</a:t>
            </a:r>
            <a:endParaRPr sz="2800" dirty="0">
              <a:latin typeface="Calibri"/>
              <a:cs typeface="Calibri"/>
            </a:endParaRPr>
          </a:p>
        </p:txBody>
      </p:sp>
      <p:sp>
        <p:nvSpPr>
          <p:cNvPr id="47" name="object 15"/>
          <p:cNvSpPr txBox="1"/>
          <p:nvPr/>
        </p:nvSpPr>
        <p:spPr>
          <a:xfrm>
            <a:off x="5391913" y="4893564"/>
            <a:ext cx="215265"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C</a:t>
            </a:r>
            <a:endParaRPr sz="2800" dirty="0">
              <a:latin typeface="Calibri"/>
              <a:cs typeface="Calibri"/>
            </a:endParaRPr>
          </a:p>
        </p:txBody>
      </p:sp>
    </p:spTree>
  </p:cSld>
  <p:clrMapOvr>
    <a:masterClrMapping/>
  </p:clrMapOvr>
  <p:transition>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numCol="2"/>
          <a:lstStyle/>
          <a:p>
            <a:r>
              <a:rPr lang="en-US" sz="1800" dirty="0" smtClean="0"/>
              <a:t>Structural Testing: </a:t>
            </a:r>
            <a:endParaRPr lang="en-US" sz="1800" dirty="0" smtClean="0"/>
          </a:p>
          <a:p>
            <a:pPr lvl="1"/>
            <a:r>
              <a:rPr lang="en-US" sz="1800" dirty="0" smtClean="0"/>
              <a:t>Testing takes into account the code, code structure, internal design and how they are coded.</a:t>
            </a:r>
            <a:endParaRPr lang="en-US" sz="1800" dirty="0" smtClean="0"/>
          </a:p>
          <a:p>
            <a:r>
              <a:rPr lang="en-US" sz="1800" dirty="0" smtClean="0"/>
              <a:t>Commonly used techniques for structural testing are</a:t>
            </a:r>
            <a:endParaRPr lang="en-US" sz="1800" dirty="0" smtClean="0"/>
          </a:p>
          <a:p>
            <a:pPr lvl="2"/>
            <a:r>
              <a:rPr lang="en-US" sz="1600" dirty="0" smtClean="0"/>
              <a:t>Control Flow / Coverage Testing</a:t>
            </a:r>
            <a:endParaRPr lang="en-US" sz="1600" dirty="0" smtClean="0"/>
          </a:p>
          <a:p>
            <a:pPr lvl="3"/>
            <a:r>
              <a:rPr lang="en-US" sz="1400" dirty="0" smtClean="0"/>
              <a:t>Statement Coverage</a:t>
            </a:r>
            <a:endParaRPr lang="en-US" sz="1400" dirty="0" smtClean="0"/>
          </a:p>
          <a:p>
            <a:pPr lvl="3"/>
            <a:r>
              <a:rPr lang="en-US" sz="1400" dirty="0" smtClean="0"/>
              <a:t>Branch Coverage</a:t>
            </a:r>
            <a:endParaRPr lang="en-US" sz="1400" dirty="0" smtClean="0"/>
          </a:p>
          <a:p>
            <a:pPr lvl="3"/>
            <a:r>
              <a:rPr lang="en-US" sz="1400" dirty="0" smtClean="0"/>
              <a:t>Decision / Condition Coverage</a:t>
            </a:r>
            <a:endParaRPr lang="en-US" sz="1400" dirty="0" smtClean="0"/>
          </a:p>
          <a:p>
            <a:pPr lvl="3"/>
            <a:r>
              <a:rPr lang="en-US" sz="1400" dirty="0" smtClean="0"/>
              <a:t>Function Coverage</a:t>
            </a:r>
            <a:endParaRPr lang="en-US" sz="1400" dirty="0" smtClean="0"/>
          </a:p>
          <a:p>
            <a:pPr lvl="2"/>
            <a:r>
              <a:rPr lang="en-US" sz="1600" dirty="0" smtClean="0"/>
              <a:t>Basis Path Testing</a:t>
            </a:r>
            <a:endParaRPr lang="en-US" sz="1600" dirty="0" smtClean="0"/>
          </a:p>
          <a:p>
            <a:pPr lvl="3"/>
            <a:r>
              <a:rPr lang="en-US" sz="1400" dirty="0" smtClean="0"/>
              <a:t>Flow Graph Notation</a:t>
            </a:r>
            <a:endParaRPr lang="en-US" sz="1400" dirty="0" smtClean="0"/>
          </a:p>
          <a:p>
            <a:pPr lvl="3"/>
            <a:r>
              <a:rPr lang="en-US" sz="1400" dirty="0" err="1" smtClean="0"/>
              <a:t>Cyclomatic</a:t>
            </a:r>
            <a:r>
              <a:rPr lang="en-US" sz="1400" dirty="0" smtClean="0"/>
              <a:t> Complexity</a:t>
            </a:r>
            <a:endParaRPr lang="en-US" sz="1400" dirty="0" smtClean="0"/>
          </a:p>
          <a:p>
            <a:pPr lvl="3"/>
            <a:r>
              <a:rPr lang="en-US" sz="1400" dirty="0" smtClean="0"/>
              <a:t>Deriving Test Cases</a:t>
            </a:r>
            <a:endParaRPr lang="en-US" sz="1400" dirty="0" smtClean="0"/>
          </a:p>
          <a:p>
            <a:pPr lvl="3"/>
            <a:r>
              <a:rPr lang="en-US" sz="1400" dirty="0" smtClean="0"/>
              <a:t>Graph Matrices</a:t>
            </a:r>
            <a:endParaRPr lang="en-US" sz="1400" dirty="0" smtClean="0"/>
          </a:p>
          <a:p>
            <a:pPr lvl="2"/>
            <a:r>
              <a:rPr lang="en-US" sz="1600" dirty="0" smtClean="0"/>
              <a:t>Loop Testing</a:t>
            </a:r>
            <a:endParaRPr lang="en-US" sz="1600" dirty="0" smtClean="0"/>
          </a:p>
          <a:p>
            <a:pPr lvl="3"/>
            <a:r>
              <a:rPr lang="en-US" sz="1400" dirty="0" smtClean="0"/>
              <a:t>Simple loops</a:t>
            </a:r>
            <a:endParaRPr lang="en-US" sz="1400" dirty="0" smtClean="0"/>
          </a:p>
          <a:p>
            <a:pPr lvl="3"/>
            <a:r>
              <a:rPr lang="en-US" sz="1400" dirty="0" smtClean="0"/>
              <a:t>Nested loops</a:t>
            </a:r>
            <a:endParaRPr lang="en-US" sz="1400" dirty="0" smtClean="0"/>
          </a:p>
          <a:p>
            <a:pPr lvl="3"/>
            <a:r>
              <a:rPr lang="en-US" sz="1400" dirty="0" smtClean="0"/>
              <a:t>Concatenated loops</a:t>
            </a:r>
            <a:endParaRPr lang="en-US" sz="1400" dirty="0" smtClean="0"/>
          </a:p>
          <a:p>
            <a:pPr lvl="3"/>
            <a:r>
              <a:rPr lang="en-US" sz="1400" dirty="0" smtClean="0"/>
              <a:t>Unstructured loops</a:t>
            </a:r>
            <a:endParaRPr lang="en-US" sz="1400" dirty="0" smtClean="0"/>
          </a:p>
          <a:p>
            <a:pPr lvl="2"/>
            <a:r>
              <a:rPr lang="en-US" sz="1600" dirty="0" smtClean="0"/>
              <a:t>Data Flow Testing</a:t>
            </a:r>
            <a:endParaRPr lang="en-US" sz="1600" dirty="0" smtClean="0"/>
          </a:p>
          <a:p>
            <a:pPr>
              <a:buNone/>
            </a:pPr>
            <a:endParaRPr lang="en-US" sz="1800" dirty="0"/>
          </a:p>
        </p:txBody>
      </p:sp>
      <p:sp>
        <p:nvSpPr>
          <p:cNvPr id="2" name="Title 1"/>
          <p:cNvSpPr>
            <a:spLocks noGrp="1"/>
          </p:cNvSpPr>
          <p:nvPr>
            <p:ph type="title"/>
          </p:nvPr>
        </p:nvSpPr>
        <p:spPr/>
        <p:txBody>
          <a:bodyPr/>
          <a:lstStyle/>
          <a:p>
            <a:r>
              <a:rPr lang="en-US" dirty="0" smtClean="0"/>
              <a:t>White Box Testing – Structural Testing</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a:latin typeface="Calibri"/>
                <a:cs typeface="Calibri"/>
              </a:rPr>
              <a:t>Structure-based</a:t>
            </a:r>
            <a:r>
              <a:rPr lang="en-US" spc="30" dirty="0">
                <a:latin typeface="Calibri"/>
                <a:cs typeface="Calibri"/>
              </a:rPr>
              <a:t> </a:t>
            </a:r>
            <a:r>
              <a:rPr lang="en-US" spc="-10" dirty="0"/>
              <a:t>techniques</a:t>
            </a:r>
            <a:br>
              <a:rPr lang="en-US" dirty="0">
                <a:solidFill>
                  <a:schemeClr val="tx2">
                    <a:lumMod val="75000"/>
                  </a:schemeClr>
                </a:solidFill>
                <a:latin typeface="Arial" panose="020B0704020202020204" pitchFamily="34" charset="0"/>
                <a:cs typeface="Arial" panose="020B0704020202020204" pitchFamily="34" charset="0"/>
              </a:rPr>
            </a:br>
            <a:endParaRPr lang="en-US" dirty="0"/>
          </a:p>
        </p:txBody>
      </p:sp>
      <p:sp>
        <p:nvSpPr>
          <p:cNvPr id="40" name="object 11"/>
          <p:cNvSpPr txBox="1"/>
          <p:nvPr/>
        </p:nvSpPr>
        <p:spPr>
          <a:xfrm>
            <a:off x="2667000" y="3657601"/>
            <a:ext cx="231140"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A</a:t>
            </a:r>
            <a:endParaRPr sz="2800" dirty="0">
              <a:latin typeface="Calibri"/>
              <a:cs typeface="Calibri"/>
            </a:endParaRPr>
          </a:p>
        </p:txBody>
      </p:sp>
      <p:sp>
        <p:nvSpPr>
          <p:cNvPr id="42" name="object 19"/>
          <p:cNvSpPr txBox="1"/>
          <p:nvPr/>
        </p:nvSpPr>
        <p:spPr>
          <a:xfrm>
            <a:off x="6635496" y="3581401"/>
            <a:ext cx="219075"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B</a:t>
            </a:r>
            <a:endParaRPr sz="2800" dirty="0">
              <a:latin typeface="Calibri"/>
              <a:cs typeface="Calibri"/>
            </a:endParaRPr>
          </a:p>
        </p:txBody>
      </p:sp>
      <p:sp>
        <p:nvSpPr>
          <p:cNvPr id="16" name="object 8"/>
          <p:cNvSpPr/>
          <p:nvPr/>
        </p:nvSpPr>
        <p:spPr>
          <a:xfrm>
            <a:off x="2209800" y="2124455"/>
            <a:ext cx="2390140" cy="2551430"/>
          </a:xfrm>
          <a:custGeom>
            <a:avLst/>
            <a:gdLst/>
            <a:ahLst/>
            <a:cxnLst/>
            <a:rect l="l" t="t" r="r" b="b"/>
            <a:pathLst>
              <a:path w="2390140" h="2551429">
                <a:moveTo>
                  <a:pt x="2389632" y="0"/>
                </a:moveTo>
                <a:lnTo>
                  <a:pt x="398284" y="0"/>
                </a:lnTo>
                <a:lnTo>
                  <a:pt x="351836" y="2679"/>
                </a:lnTo>
                <a:lnTo>
                  <a:pt x="306962" y="10518"/>
                </a:lnTo>
                <a:lnTo>
                  <a:pt x="263960" y="23218"/>
                </a:lnTo>
                <a:lnTo>
                  <a:pt x="223130" y="40480"/>
                </a:lnTo>
                <a:lnTo>
                  <a:pt x="184770" y="62005"/>
                </a:lnTo>
                <a:lnTo>
                  <a:pt x="149179" y="87494"/>
                </a:lnTo>
                <a:lnTo>
                  <a:pt x="116655" y="116649"/>
                </a:lnTo>
                <a:lnTo>
                  <a:pt x="87499" y="149171"/>
                </a:lnTo>
                <a:lnTo>
                  <a:pt x="62008" y="184761"/>
                </a:lnTo>
                <a:lnTo>
                  <a:pt x="40482" y="223120"/>
                </a:lnTo>
                <a:lnTo>
                  <a:pt x="23219" y="263949"/>
                </a:lnTo>
                <a:lnTo>
                  <a:pt x="10519" y="306950"/>
                </a:lnTo>
                <a:lnTo>
                  <a:pt x="2679" y="351824"/>
                </a:lnTo>
                <a:lnTo>
                  <a:pt x="0" y="398272"/>
                </a:lnTo>
                <a:lnTo>
                  <a:pt x="0" y="2551176"/>
                </a:lnTo>
                <a:lnTo>
                  <a:pt x="1991360" y="2551176"/>
                </a:lnTo>
                <a:lnTo>
                  <a:pt x="2037807" y="2548496"/>
                </a:lnTo>
                <a:lnTo>
                  <a:pt x="2082681" y="2540657"/>
                </a:lnTo>
                <a:lnTo>
                  <a:pt x="2125682" y="2527957"/>
                </a:lnTo>
                <a:lnTo>
                  <a:pt x="2166511" y="2510695"/>
                </a:lnTo>
                <a:lnTo>
                  <a:pt x="2204870" y="2489170"/>
                </a:lnTo>
                <a:lnTo>
                  <a:pt x="2240460" y="2463681"/>
                </a:lnTo>
                <a:lnTo>
                  <a:pt x="2272982" y="2434526"/>
                </a:lnTo>
                <a:lnTo>
                  <a:pt x="2302137" y="2402004"/>
                </a:lnTo>
                <a:lnTo>
                  <a:pt x="2327626" y="2366414"/>
                </a:lnTo>
                <a:lnTo>
                  <a:pt x="2349151" y="2328055"/>
                </a:lnTo>
                <a:lnTo>
                  <a:pt x="2366413" y="2287226"/>
                </a:lnTo>
                <a:lnTo>
                  <a:pt x="2379113" y="2244225"/>
                </a:lnTo>
                <a:lnTo>
                  <a:pt x="2386952" y="2199351"/>
                </a:lnTo>
                <a:lnTo>
                  <a:pt x="2389632" y="2152904"/>
                </a:lnTo>
                <a:lnTo>
                  <a:pt x="2389632" y="0"/>
                </a:lnTo>
                <a:close/>
              </a:path>
            </a:pathLst>
          </a:custGeom>
          <a:solidFill>
            <a:srgbClr val="EF4E37"/>
          </a:solidFill>
        </p:spPr>
        <p:txBody>
          <a:bodyPr wrap="square" lIns="0" tIns="0" rIns="0" bIns="0" rtlCol="0"/>
          <a:lstStyle/>
          <a:p>
            <a:endParaRPr dirty="0"/>
          </a:p>
        </p:txBody>
      </p:sp>
      <p:sp>
        <p:nvSpPr>
          <p:cNvPr id="17" name="object 10"/>
          <p:cNvSpPr txBox="1"/>
          <p:nvPr/>
        </p:nvSpPr>
        <p:spPr>
          <a:xfrm>
            <a:off x="2406802" y="2607818"/>
            <a:ext cx="1855470" cy="1670685"/>
          </a:xfrm>
          <a:prstGeom prst="rect">
            <a:avLst/>
          </a:prstGeom>
        </p:spPr>
        <p:txBody>
          <a:bodyPr vert="horz" wrap="square" lIns="0" tIns="0" rIns="0" bIns="0" rtlCol="0">
            <a:spAutoFit/>
          </a:bodyPr>
          <a:lstStyle/>
          <a:p>
            <a:pPr marL="12700" marR="5080"/>
            <a:r>
              <a:rPr spc="-10" dirty="0">
                <a:solidFill>
                  <a:srgbClr val="FFFFFF"/>
                </a:solidFill>
                <a:latin typeface="Calibri"/>
                <a:cs typeface="Calibri"/>
              </a:rPr>
              <a:t>Information </a:t>
            </a:r>
            <a:r>
              <a:rPr spc="-5" dirty="0">
                <a:solidFill>
                  <a:srgbClr val="FFFFFF"/>
                </a:solidFill>
                <a:latin typeface="Calibri"/>
                <a:cs typeface="Calibri"/>
              </a:rPr>
              <a:t>about  how </a:t>
            </a:r>
            <a:r>
              <a:rPr dirty="0">
                <a:solidFill>
                  <a:srgbClr val="FFFFFF"/>
                </a:solidFill>
                <a:latin typeface="Calibri"/>
                <a:cs typeface="Calibri"/>
              </a:rPr>
              <a:t>the </a:t>
            </a:r>
            <a:r>
              <a:rPr spc="-10" dirty="0">
                <a:solidFill>
                  <a:srgbClr val="FFFFFF"/>
                </a:solidFill>
                <a:latin typeface="Calibri"/>
                <a:cs typeface="Calibri"/>
              </a:rPr>
              <a:t>software</a:t>
            </a:r>
            <a:r>
              <a:rPr spc="-75" dirty="0">
                <a:solidFill>
                  <a:srgbClr val="FFFFFF"/>
                </a:solidFill>
                <a:latin typeface="Calibri"/>
                <a:cs typeface="Calibri"/>
              </a:rPr>
              <a:t> </a:t>
            </a:r>
            <a:r>
              <a:rPr dirty="0">
                <a:solidFill>
                  <a:srgbClr val="FFFFFF"/>
                </a:solidFill>
                <a:latin typeface="Calibri"/>
                <a:cs typeface="Calibri"/>
              </a:rPr>
              <a:t>is  </a:t>
            </a:r>
            <a:r>
              <a:rPr spc="-10" dirty="0">
                <a:solidFill>
                  <a:srgbClr val="FFFFFF"/>
                </a:solidFill>
                <a:latin typeface="Calibri"/>
                <a:cs typeface="Calibri"/>
              </a:rPr>
              <a:t>constructed </a:t>
            </a:r>
            <a:r>
              <a:rPr spc="-5" dirty="0">
                <a:solidFill>
                  <a:srgbClr val="FFFFFF"/>
                </a:solidFill>
                <a:latin typeface="Calibri"/>
                <a:cs typeface="Calibri"/>
              </a:rPr>
              <a:t>is </a:t>
            </a:r>
            <a:r>
              <a:rPr dirty="0">
                <a:solidFill>
                  <a:srgbClr val="FFFFFF"/>
                </a:solidFill>
                <a:latin typeface="Calibri"/>
                <a:cs typeface="Calibri"/>
              </a:rPr>
              <a:t>used  </a:t>
            </a:r>
            <a:r>
              <a:rPr spc="-10" dirty="0">
                <a:solidFill>
                  <a:srgbClr val="FFFFFF"/>
                </a:solidFill>
                <a:latin typeface="Calibri"/>
                <a:cs typeface="Calibri"/>
              </a:rPr>
              <a:t>to </a:t>
            </a:r>
            <a:r>
              <a:rPr spc="-5" dirty="0">
                <a:solidFill>
                  <a:srgbClr val="FFFFFF"/>
                </a:solidFill>
                <a:latin typeface="Calibri"/>
                <a:cs typeface="Calibri"/>
              </a:rPr>
              <a:t>derive </a:t>
            </a:r>
            <a:r>
              <a:rPr dirty="0">
                <a:solidFill>
                  <a:srgbClr val="FFFFFF"/>
                </a:solidFill>
                <a:latin typeface="Calibri"/>
                <a:cs typeface="Calibri"/>
              </a:rPr>
              <a:t>the </a:t>
            </a:r>
            <a:r>
              <a:rPr spc="-15" dirty="0">
                <a:solidFill>
                  <a:srgbClr val="FFFFFF"/>
                </a:solidFill>
                <a:latin typeface="Calibri"/>
                <a:cs typeface="Calibri"/>
              </a:rPr>
              <a:t>test  </a:t>
            </a:r>
            <a:r>
              <a:rPr spc="-5" dirty="0">
                <a:solidFill>
                  <a:srgbClr val="FFFFFF"/>
                </a:solidFill>
                <a:latin typeface="Calibri"/>
                <a:cs typeface="Calibri"/>
              </a:rPr>
              <a:t>cases, </a:t>
            </a:r>
            <a:r>
              <a:rPr spc="-15" dirty="0">
                <a:solidFill>
                  <a:srgbClr val="FFFFFF"/>
                </a:solidFill>
                <a:latin typeface="Calibri"/>
                <a:cs typeface="Calibri"/>
              </a:rPr>
              <a:t>for </a:t>
            </a:r>
            <a:r>
              <a:rPr spc="-10" dirty="0">
                <a:solidFill>
                  <a:srgbClr val="FFFFFF"/>
                </a:solidFill>
                <a:latin typeface="Calibri"/>
                <a:cs typeface="Calibri"/>
              </a:rPr>
              <a:t>example,  code </a:t>
            </a:r>
            <a:r>
              <a:rPr dirty="0">
                <a:solidFill>
                  <a:srgbClr val="FFFFFF"/>
                </a:solidFill>
                <a:latin typeface="Calibri"/>
                <a:cs typeface="Calibri"/>
              </a:rPr>
              <a:t>and</a:t>
            </a:r>
            <a:r>
              <a:rPr spc="-35" dirty="0">
                <a:solidFill>
                  <a:srgbClr val="FFFFFF"/>
                </a:solidFill>
                <a:latin typeface="Calibri"/>
                <a:cs typeface="Calibri"/>
              </a:rPr>
              <a:t> </a:t>
            </a:r>
            <a:r>
              <a:rPr spc="-5" dirty="0">
                <a:solidFill>
                  <a:srgbClr val="FFFFFF"/>
                </a:solidFill>
                <a:latin typeface="Calibri"/>
                <a:cs typeface="Calibri"/>
              </a:rPr>
              <a:t>design.</a:t>
            </a:r>
            <a:endParaRPr dirty="0">
              <a:latin typeface="Calibri"/>
              <a:cs typeface="Calibri"/>
            </a:endParaRPr>
          </a:p>
        </p:txBody>
      </p:sp>
      <p:sp>
        <p:nvSpPr>
          <p:cNvPr id="18" name="object 11"/>
          <p:cNvSpPr/>
          <p:nvPr/>
        </p:nvSpPr>
        <p:spPr>
          <a:xfrm>
            <a:off x="5049012" y="2124455"/>
            <a:ext cx="2390140" cy="2551430"/>
          </a:xfrm>
          <a:custGeom>
            <a:avLst/>
            <a:gdLst/>
            <a:ahLst/>
            <a:cxnLst/>
            <a:rect l="l" t="t" r="r" b="b"/>
            <a:pathLst>
              <a:path w="2390140" h="2551429">
                <a:moveTo>
                  <a:pt x="2389632" y="0"/>
                </a:moveTo>
                <a:lnTo>
                  <a:pt x="398272" y="0"/>
                </a:lnTo>
                <a:lnTo>
                  <a:pt x="351824" y="2679"/>
                </a:lnTo>
                <a:lnTo>
                  <a:pt x="306950" y="10518"/>
                </a:lnTo>
                <a:lnTo>
                  <a:pt x="263949" y="23218"/>
                </a:lnTo>
                <a:lnTo>
                  <a:pt x="223120" y="40480"/>
                </a:lnTo>
                <a:lnTo>
                  <a:pt x="184761" y="62005"/>
                </a:lnTo>
                <a:lnTo>
                  <a:pt x="149171" y="87494"/>
                </a:lnTo>
                <a:lnTo>
                  <a:pt x="116649" y="116649"/>
                </a:lnTo>
                <a:lnTo>
                  <a:pt x="87494" y="149171"/>
                </a:lnTo>
                <a:lnTo>
                  <a:pt x="62005" y="184761"/>
                </a:lnTo>
                <a:lnTo>
                  <a:pt x="40480" y="223120"/>
                </a:lnTo>
                <a:lnTo>
                  <a:pt x="23218" y="263949"/>
                </a:lnTo>
                <a:lnTo>
                  <a:pt x="10518" y="306950"/>
                </a:lnTo>
                <a:lnTo>
                  <a:pt x="2679" y="351824"/>
                </a:lnTo>
                <a:lnTo>
                  <a:pt x="0" y="398272"/>
                </a:lnTo>
                <a:lnTo>
                  <a:pt x="0" y="2551176"/>
                </a:lnTo>
                <a:lnTo>
                  <a:pt x="1991360" y="2551176"/>
                </a:lnTo>
                <a:lnTo>
                  <a:pt x="2037807" y="2548496"/>
                </a:lnTo>
                <a:lnTo>
                  <a:pt x="2082681" y="2540657"/>
                </a:lnTo>
                <a:lnTo>
                  <a:pt x="2125682" y="2527957"/>
                </a:lnTo>
                <a:lnTo>
                  <a:pt x="2166511" y="2510695"/>
                </a:lnTo>
                <a:lnTo>
                  <a:pt x="2204870" y="2489170"/>
                </a:lnTo>
                <a:lnTo>
                  <a:pt x="2240460" y="2463681"/>
                </a:lnTo>
                <a:lnTo>
                  <a:pt x="2272982" y="2434526"/>
                </a:lnTo>
                <a:lnTo>
                  <a:pt x="2302137" y="2402004"/>
                </a:lnTo>
                <a:lnTo>
                  <a:pt x="2327626" y="2366414"/>
                </a:lnTo>
                <a:lnTo>
                  <a:pt x="2349151" y="2328055"/>
                </a:lnTo>
                <a:lnTo>
                  <a:pt x="2366413" y="2287226"/>
                </a:lnTo>
                <a:lnTo>
                  <a:pt x="2379113" y="2244225"/>
                </a:lnTo>
                <a:lnTo>
                  <a:pt x="2386952" y="2199351"/>
                </a:lnTo>
                <a:lnTo>
                  <a:pt x="2389632" y="2152904"/>
                </a:lnTo>
                <a:lnTo>
                  <a:pt x="2389632" y="0"/>
                </a:lnTo>
                <a:close/>
              </a:path>
            </a:pathLst>
          </a:custGeom>
          <a:solidFill>
            <a:srgbClr val="F09027"/>
          </a:solidFill>
        </p:spPr>
        <p:txBody>
          <a:bodyPr wrap="square" lIns="0" tIns="0" rIns="0" bIns="0" rtlCol="0"/>
          <a:lstStyle/>
          <a:p>
            <a:endParaRPr dirty="0"/>
          </a:p>
        </p:txBody>
      </p:sp>
      <p:sp>
        <p:nvSpPr>
          <p:cNvPr id="19" name="object 12"/>
          <p:cNvSpPr txBox="1"/>
          <p:nvPr/>
        </p:nvSpPr>
        <p:spPr>
          <a:xfrm>
            <a:off x="5195063" y="2541397"/>
            <a:ext cx="2098675" cy="1945005"/>
          </a:xfrm>
          <a:prstGeom prst="rect">
            <a:avLst/>
          </a:prstGeom>
        </p:spPr>
        <p:txBody>
          <a:bodyPr vert="horz" wrap="square" lIns="0" tIns="0" rIns="0" bIns="0" rtlCol="0">
            <a:spAutoFit/>
          </a:bodyPr>
          <a:lstStyle/>
          <a:p>
            <a:pPr marL="12700" marR="5080"/>
            <a:r>
              <a:rPr spc="-10" dirty="0">
                <a:solidFill>
                  <a:srgbClr val="FFFFFF"/>
                </a:solidFill>
                <a:latin typeface="Calibri"/>
                <a:cs typeface="Calibri"/>
              </a:rPr>
              <a:t>Coverage </a:t>
            </a:r>
            <a:r>
              <a:rPr spc="-5" dirty="0">
                <a:solidFill>
                  <a:srgbClr val="FFFFFF"/>
                </a:solidFill>
                <a:latin typeface="Calibri"/>
                <a:cs typeface="Calibri"/>
              </a:rPr>
              <a:t>of </a:t>
            </a:r>
            <a:r>
              <a:rPr dirty="0">
                <a:solidFill>
                  <a:srgbClr val="FFFFFF"/>
                </a:solidFill>
                <a:latin typeface="Calibri"/>
                <a:cs typeface="Calibri"/>
              </a:rPr>
              <a:t>the  </a:t>
            </a:r>
            <a:r>
              <a:rPr spc="-10" dirty="0">
                <a:solidFill>
                  <a:srgbClr val="FFFFFF"/>
                </a:solidFill>
                <a:latin typeface="Calibri"/>
                <a:cs typeface="Calibri"/>
              </a:rPr>
              <a:t>software </a:t>
            </a:r>
            <a:r>
              <a:rPr spc="-5" dirty="0">
                <a:solidFill>
                  <a:srgbClr val="FFFFFF"/>
                </a:solidFill>
                <a:latin typeface="Calibri"/>
                <a:cs typeface="Calibri"/>
              </a:rPr>
              <a:t>can be  measured </a:t>
            </a:r>
            <a:r>
              <a:rPr spc="-15" dirty="0">
                <a:solidFill>
                  <a:srgbClr val="FFFFFF"/>
                </a:solidFill>
                <a:latin typeface="Calibri"/>
                <a:cs typeface="Calibri"/>
              </a:rPr>
              <a:t>for </a:t>
            </a:r>
            <a:r>
              <a:rPr spc="-10" dirty="0">
                <a:solidFill>
                  <a:srgbClr val="FFFFFF"/>
                </a:solidFill>
                <a:latin typeface="Calibri"/>
                <a:cs typeface="Calibri"/>
              </a:rPr>
              <a:t>existing  </a:t>
            </a:r>
            <a:r>
              <a:rPr spc="-15" dirty="0">
                <a:solidFill>
                  <a:srgbClr val="FFFFFF"/>
                </a:solidFill>
                <a:latin typeface="Calibri"/>
                <a:cs typeface="Calibri"/>
              </a:rPr>
              <a:t>test </a:t>
            </a:r>
            <a:r>
              <a:rPr spc="-5" dirty="0">
                <a:solidFill>
                  <a:srgbClr val="FFFFFF"/>
                </a:solidFill>
                <a:latin typeface="Calibri"/>
                <a:cs typeface="Calibri"/>
              </a:rPr>
              <a:t>cases, </a:t>
            </a:r>
            <a:r>
              <a:rPr dirty="0">
                <a:solidFill>
                  <a:srgbClr val="FFFFFF"/>
                </a:solidFill>
                <a:latin typeface="Calibri"/>
                <a:cs typeface="Calibri"/>
              </a:rPr>
              <a:t>and </a:t>
            </a:r>
            <a:r>
              <a:rPr spc="-5" dirty="0">
                <a:solidFill>
                  <a:srgbClr val="FFFFFF"/>
                </a:solidFill>
                <a:latin typeface="Calibri"/>
                <a:cs typeface="Calibri"/>
              </a:rPr>
              <a:t>further  </a:t>
            </a:r>
            <a:r>
              <a:rPr spc="-15" dirty="0">
                <a:solidFill>
                  <a:srgbClr val="FFFFFF"/>
                </a:solidFill>
                <a:latin typeface="Calibri"/>
                <a:cs typeface="Calibri"/>
              </a:rPr>
              <a:t>test </a:t>
            </a:r>
            <a:r>
              <a:rPr spc="-5" dirty="0">
                <a:solidFill>
                  <a:srgbClr val="FFFFFF"/>
                </a:solidFill>
                <a:latin typeface="Calibri"/>
                <a:cs typeface="Calibri"/>
              </a:rPr>
              <a:t>cases </a:t>
            </a:r>
            <a:r>
              <a:rPr spc="-10" dirty="0">
                <a:solidFill>
                  <a:srgbClr val="FFFFFF"/>
                </a:solidFill>
                <a:latin typeface="Calibri"/>
                <a:cs typeface="Calibri"/>
              </a:rPr>
              <a:t>can </a:t>
            </a:r>
            <a:r>
              <a:rPr spc="-5" dirty="0">
                <a:solidFill>
                  <a:srgbClr val="FFFFFF"/>
                </a:solidFill>
                <a:latin typeface="Calibri"/>
                <a:cs typeface="Calibri"/>
              </a:rPr>
              <a:t>be  derived </a:t>
            </a:r>
            <a:r>
              <a:rPr spc="-15" dirty="0">
                <a:solidFill>
                  <a:srgbClr val="FFFFFF"/>
                </a:solidFill>
                <a:latin typeface="Calibri"/>
                <a:cs typeface="Calibri"/>
              </a:rPr>
              <a:t>systematically  </a:t>
            </a:r>
            <a:r>
              <a:rPr spc="-10" dirty="0">
                <a:solidFill>
                  <a:srgbClr val="FFFFFF"/>
                </a:solidFill>
                <a:latin typeface="Calibri"/>
                <a:cs typeface="Calibri"/>
              </a:rPr>
              <a:t>to </a:t>
            </a:r>
            <a:r>
              <a:rPr spc="-5" dirty="0">
                <a:solidFill>
                  <a:srgbClr val="FFFFFF"/>
                </a:solidFill>
                <a:latin typeface="Calibri"/>
                <a:cs typeface="Calibri"/>
              </a:rPr>
              <a:t>increase</a:t>
            </a:r>
            <a:r>
              <a:rPr spc="-75" dirty="0">
                <a:solidFill>
                  <a:srgbClr val="FFFFFF"/>
                </a:solidFill>
                <a:latin typeface="Calibri"/>
                <a:cs typeface="Calibri"/>
              </a:rPr>
              <a:t> </a:t>
            </a:r>
            <a:r>
              <a:rPr spc="-10" dirty="0">
                <a:solidFill>
                  <a:srgbClr val="FFFFFF"/>
                </a:solidFill>
                <a:latin typeface="Calibri"/>
                <a:cs typeface="Calibri"/>
              </a:rPr>
              <a:t>coverage.</a:t>
            </a:r>
            <a:endParaRPr dirty="0">
              <a:latin typeface="Calibri"/>
              <a:cs typeface="Calibri"/>
            </a:endParaRPr>
          </a:p>
        </p:txBody>
      </p:sp>
      <p:sp>
        <p:nvSpPr>
          <p:cNvPr id="20" name="object 13"/>
          <p:cNvSpPr/>
          <p:nvPr/>
        </p:nvSpPr>
        <p:spPr>
          <a:xfrm>
            <a:off x="7888224" y="2124455"/>
            <a:ext cx="2390140" cy="2551430"/>
          </a:xfrm>
          <a:custGeom>
            <a:avLst/>
            <a:gdLst/>
            <a:ahLst/>
            <a:cxnLst/>
            <a:rect l="l" t="t" r="r" b="b"/>
            <a:pathLst>
              <a:path w="2390140" h="2551429">
                <a:moveTo>
                  <a:pt x="2389632" y="0"/>
                </a:moveTo>
                <a:lnTo>
                  <a:pt x="398271" y="0"/>
                </a:lnTo>
                <a:lnTo>
                  <a:pt x="351824" y="2679"/>
                </a:lnTo>
                <a:lnTo>
                  <a:pt x="306950" y="10518"/>
                </a:lnTo>
                <a:lnTo>
                  <a:pt x="263949" y="23218"/>
                </a:lnTo>
                <a:lnTo>
                  <a:pt x="223120" y="40480"/>
                </a:lnTo>
                <a:lnTo>
                  <a:pt x="184761" y="62005"/>
                </a:lnTo>
                <a:lnTo>
                  <a:pt x="149171" y="87494"/>
                </a:lnTo>
                <a:lnTo>
                  <a:pt x="116649" y="116649"/>
                </a:lnTo>
                <a:lnTo>
                  <a:pt x="87494" y="149171"/>
                </a:lnTo>
                <a:lnTo>
                  <a:pt x="62005" y="184761"/>
                </a:lnTo>
                <a:lnTo>
                  <a:pt x="40480" y="223120"/>
                </a:lnTo>
                <a:lnTo>
                  <a:pt x="23218" y="263949"/>
                </a:lnTo>
                <a:lnTo>
                  <a:pt x="10518" y="306950"/>
                </a:lnTo>
                <a:lnTo>
                  <a:pt x="2679" y="351824"/>
                </a:lnTo>
                <a:lnTo>
                  <a:pt x="0" y="398272"/>
                </a:lnTo>
                <a:lnTo>
                  <a:pt x="0" y="2551176"/>
                </a:lnTo>
                <a:lnTo>
                  <a:pt x="1991360" y="2551176"/>
                </a:lnTo>
                <a:lnTo>
                  <a:pt x="2037807" y="2548496"/>
                </a:lnTo>
                <a:lnTo>
                  <a:pt x="2082681" y="2540657"/>
                </a:lnTo>
                <a:lnTo>
                  <a:pt x="2125682" y="2527957"/>
                </a:lnTo>
                <a:lnTo>
                  <a:pt x="2166511" y="2510695"/>
                </a:lnTo>
                <a:lnTo>
                  <a:pt x="2204870" y="2489170"/>
                </a:lnTo>
                <a:lnTo>
                  <a:pt x="2240460" y="2463681"/>
                </a:lnTo>
                <a:lnTo>
                  <a:pt x="2272982" y="2434526"/>
                </a:lnTo>
                <a:lnTo>
                  <a:pt x="2302137" y="2402004"/>
                </a:lnTo>
                <a:lnTo>
                  <a:pt x="2327626" y="2366414"/>
                </a:lnTo>
                <a:lnTo>
                  <a:pt x="2349151" y="2328055"/>
                </a:lnTo>
                <a:lnTo>
                  <a:pt x="2366413" y="2287226"/>
                </a:lnTo>
                <a:lnTo>
                  <a:pt x="2379113" y="2244225"/>
                </a:lnTo>
                <a:lnTo>
                  <a:pt x="2386952" y="2199351"/>
                </a:lnTo>
                <a:lnTo>
                  <a:pt x="2389632" y="2152904"/>
                </a:lnTo>
                <a:lnTo>
                  <a:pt x="2389632" y="0"/>
                </a:lnTo>
                <a:close/>
              </a:path>
            </a:pathLst>
          </a:custGeom>
          <a:solidFill>
            <a:srgbClr val="AC1A86"/>
          </a:solidFill>
        </p:spPr>
        <p:txBody>
          <a:bodyPr wrap="square" lIns="0" tIns="0" rIns="0" bIns="0" rtlCol="0"/>
          <a:lstStyle/>
          <a:p>
            <a:endParaRPr dirty="0"/>
          </a:p>
        </p:txBody>
      </p:sp>
      <p:sp>
        <p:nvSpPr>
          <p:cNvPr id="21" name="object 14"/>
          <p:cNvSpPr txBox="1"/>
          <p:nvPr/>
        </p:nvSpPr>
        <p:spPr>
          <a:xfrm>
            <a:off x="8034909" y="2541397"/>
            <a:ext cx="1988185" cy="1122045"/>
          </a:xfrm>
          <a:prstGeom prst="rect">
            <a:avLst/>
          </a:prstGeom>
        </p:spPr>
        <p:txBody>
          <a:bodyPr vert="horz" wrap="square" lIns="0" tIns="0" rIns="0" bIns="0" rtlCol="0">
            <a:spAutoFit/>
          </a:bodyPr>
          <a:lstStyle/>
          <a:p>
            <a:pPr marL="12700" marR="5080"/>
            <a:r>
              <a:rPr spc="-10" dirty="0">
                <a:solidFill>
                  <a:srgbClr val="FFFFFF"/>
                </a:solidFill>
                <a:latin typeface="Calibri"/>
                <a:cs typeface="Calibri"/>
              </a:rPr>
              <a:t>Structure </a:t>
            </a:r>
            <a:r>
              <a:rPr spc="-5" dirty="0">
                <a:solidFill>
                  <a:srgbClr val="FFFFFF"/>
                </a:solidFill>
                <a:latin typeface="Calibri"/>
                <a:cs typeface="Calibri"/>
              </a:rPr>
              <a:t>based  techniques </a:t>
            </a:r>
            <a:r>
              <a:rPr spc="-10" dirty="0">
                <a:solidFill>
                  <a:srgbClr val="FFFFFF"/>
                </a:solidFill>
                <a:latin typeface="Calibri"/>
                <a:cs typeface="Calibri"/>
              </a:rPr>
              <a:t>are </a:t>
            </a:r>
            <a:r>
              <a:rPr spc="-5" dirty="0">
                <a:solidFill>
                  <a:srgbClr val="FFFFFF"/>
                </a:solidFill>
                <a:latin typeface="Calibri"/>
                <a:cs typeface="Calibri"/>
              </a:rPr>
              <a:t>also  called </a:t>
            </a:r>
            <a:r>
              <a:rPr spc="-10" dirty="0">
                <a:solidFill>
                  <a:srgbClr val="FFFFFF"/>
                </a:solidFill>
                <a:latin typeface="Calibri"/>
                <a:cs typeface="Calibri"/>
              </a:rPr>
              <a:t>White-box </a:t>
            </a:r>
            <a:r>
              <a:rPr spc="-5" dirty="0">
                <a:solidFill>
                  <a:srgbClr val="FFFFFF"/>
                </a:solidFill>
                <a:latin typeface="Calibri"/>
                <a:cs typeface="Calibri"/>
              </a:rPr>
              <a:t>or  Glass-box</a:t>
            </a:r>
            <a:r>
              <a:rPr spc="-90" dirty="0">
                <a:solidFill>
                  <a:srgbClr val="FFFFFF"/>
                </a:solidFill>
                <a:latin typeface="Calibri"/>
                <a:cs typeface="Calibri"/>
              </a:rPr>
              <a:t> </a:t>
            </a:r>
            <a:r>
              <a:rPr spc="-5" dirty="0">
                <a:solidFill>
                  <a:srgbClr val="FFFFFF"/>
                </a:solidFill>
                <a:latin typeface="Calibri"/>
                <a:cs typeface="Calibri"/>
              </a:rPr>
              <a:t>techniques</a:t>
            </a:r>
            <a:endParaRPr dirty="0">
              <a:latin typeface="Calibri"/>
              <a:cs typeface="Calibri"/>
            </a:endParaRPr>
          </a:p>
        </p:txBody>
      </p:sp>
    </p:spTree>
  </p:cSld>
  <p:clrMapOvr>
    <a:masterClrMapping/>
  </p:clrMapOvr>
  <p:transition>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smtClean="0"/>
              <a:t>Control flow or coverage testing involves</a:t>
            </a:r>
            <a:endParaRPr lang="en-US" dirty="0" smtClean="0"/>
          </a:p>
          <a:p>
            <a:pPr lvl="1"/>
            <a:r>
              <a:rPr lang="en-US" dirty="0" smtClean="0"/>
              <a:t>Statement Coverage</a:t>
            </a:r>
            <a:endParaRPr lang="en-US" dirty="0" smtClean="0"/>
          </a:p>
          <a:p>
            <a:pPr lvl="1"/>
            <a:r>
              <a:rPr lang="en-US" dirty="0" smtClean="0"/>
              <a:t>Branch Coverage</a:t>
            </a:r>
            <a:endParaRPr lang="en-US" dirty="0" smtClean="0"/>
          </a:p>
          <a:p>
            <a:pPr lvl="1"/>
            <a:r>
              <a:rPr lang="en-US" dirty="0" smtClean="0"/>
              <a:t>Decision / Condition Coverage</a:t>
            </a:r>
            <a:endParaRPr lang="en-US" dirty="0" smtClean="0"/>
          </a:p>
          <a:p>
            <a:pPr lvl="1"/>
            <a:r>
              <a:rPr lang="en-US" dirty="0" smtClean="0"/>
              <a:t>Function Coverage</a:t>
            </a:r>
            <a:endParaRPr lang="en-US" dirty="0" smtClean="0"/>
          </a:p>
          <a:p>
            <a:pPr>
              <a:buNone/>
            </a:pPr>
            <a:r>
              <a:rPr lang="en-US" dirty="0" smtClean="0"/>
              <a:t> </a:t>
            </a:r>
            <a:endParaRPr lang="en-US" dirty="0"/>
          </a:p>
        </p:txBody>
      </p:sp>
      <p:sp>
        <p:nvSpPr>
          <p:cNvPr id="2" name="Title 1"/>
          <p:cNvSpPr>
            <a:spLocks noGrp="1"/>
          </p:cNvSpPr>
          <p:nvPr>
            <p:ph type="title"/>
          </p:nvPr>
        </p:nvSpPr>
        <p:spPr/>
        <p:txBody>
          <a:bodyPr/>
          <a:lstStyle/>
          <a:p>
            <a:r>
              <a:rPr lang="en-US" dirty="0" smtClean="0"/>
              <a:t>Structural Testing – Control Flow</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smtClean="0"/>
              <a:t>Statement coverage comprises of testing of the following</a:t>
            </a:r>
            <a:endParaRPr lang="en-US" dirty="0" smtClean="0"/>
          </a:p>
          <a:p>
            <a:pPr lvl="1"/>
            <a:r>
              <a:rPr lang="en-US" dirty="0" smtClean="0"/>
              <a:t>Sequential Control Flow</a:t>
            </a:r>
            <a:endParaRPr lang="en-US" dirty="0" smtClean="0"/>
          </a:p>
          <a:p>
            <a:pPr lvl="1"/>
            <a:r>
              <a:rPr lang="en-US" dirty="0" smtClean="0"/>
              <a:t>Two way decision – IF THEN ELSE statements</a:t>
            </a:r>
            <a:endParaRPr lang="en-US" dirty="0" smtClean="0"/>
          </a:p>
          <a:p>
            <a:pPr lvl="1"/>
            <a:r>
              <a:rPr lang="en-US" dirty="0" smtClean="0"/>
              <a:t>Multi-way decision – SWITCH statements</a:t>
            </a:r>
            <a:endParaRPr lang="en-US" dirty="0" smtClean="0"/>
          </a:p>
          <a:p>
            <a:pPr lvl="1"/>
            <a:r>
              <a:rPr lang="en-US" dirty="0" smtClean="0"/>
              <a:t>Loops – DO, DO WHILE, UNTIL, FOR statements</a:t>
            </a:r>
            <a:endParaRPr lang="en-US" dirty="0" smtClean="0"/>
          </a:p>
          <a:p>
            <a:endParaRPr lang="en-US" dirty="0"/>
          </a:p>
        </p:txBody>
      </p:sp>
      <p:sp>
        <p:nvSpPr>
          <p:cNvPr id="2" name="Title 1"/>
          <p:cNvSpPr>
            <a:spLocks noGrp="1"/>
          </p:cNvSpPr>
          <p:nvPr>
            <p:ph type="title"/>
          </p:nvPr>
        </p:nvSpPr>
        <p:spPr/>
        <p:txBody>
          <a:bodyPr/>
          <a:lstStyle/>
          <a:p>
            <a:r>
              <a:rPr lang="en-US" dirty="0" smtClean="0"/>
              <a:t>Control Flow Testing – Statement Coverage</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Autofit/>
          </a:bodyPr>
          <a:lstStyle/>
          <a:p>
            <a:pPr algn="just"/>
            <a:r>
              <a:rPr lang="en-US" sz="1500" dirty="0" smtClean="0"/>
              <a:t>Technique</a:t>
            </a:r>
            <a:endParaRPr lang="en-US" sz="1500" dirty="0" smtClean="0"/>
          </a:p>
          <a:p>
            <a:pPr lvl="1" algn="just"/>
            <a:r>
              <a:rPr lang="en-US" sz="1500" dirty="0" smtClean="0"/>
              <a:t>Write test cases that execute each of the program statements</a:t>
            </a:r>
            <a:endParaRPr lang="en-US" sz="1500" dirty="0" smtClean="0"/>
          </a:p>
          <a:p>
            <a:pPr lvl="1" algn="just"/>
            <a:r>
              <a:rPr lang="en-US" sz="1500" dirty="0" smtClean="0"/>
              <a:t>Each of the above mentioned statements that are present in the program need to be covered</a:t>
            </a:r>
            <a:endParaRPr lang="en-US" sz="1500" dirty="0" smtClean="0"/>
          </a:p>
          <a:p>
            <a:pPr lvl="1" algn="just"/>
            <a:r>
              <a:rPr lang="en-US" sz="1500" dirty="0" smtClean="0"/>
              <a:t>For the section of program that comprises of a ‘sequential control flow’ write test cases that execute from top to bottom (without any branches)</a:t>
            </a:r>
            <a:endParaRPr lang="en-US" sz="1500" dirty="0" smtClean="0"/>
          </a:p>
          <a:p>
            <a:pPr lvl="1" algn="just"/>
            <a:r>
              <a:rPr lang="en-US" sz="1500" dirty="0" smtClean="0"/>
              <a:t>For two-way decision –IF THEN ELSE statements ensure that there is at least one test case that specifically covers each of the IF and ELSE portions</a:t>
            </a:r>
            <a:endParaRPr lang="en-US" sz="1500" dirty="0" smtClean="0"/>
          </a:p>
          <a:p>
            <a:pPr lvl="1" algn="just"/>
            <a:r>
              <a:rPr lang="en-US" sz="1500" dirty="0" smtClean="0"/>
              <a:t>For multi-way switch statements, separate test cases need to be present to test each value in the switch statement</a:t>
            </a:r>
            <a:endParaRPr lang="en-US" sz="1500" dirty="0" smtClean="0"/>
          </a:p>
          <a:p>
            <a:pPr lvl="1" algn="just"/>
            <a:r>
              <a:rPr lang="en-US" sz="1500" dirty="0" smtClean="0"/>
              <a:t>A huge percentage of defects in a system are attributed due to issues with the loop statement – FOR, WHILE, DO WHILE etc</a:t>
            </a:r>
            <a:endParaRPr lang="en-US" sz="1500" dirty="0" smtClean="0"/>
          </a:p>
          <a:p>
            <a:pPr lvl="1" algn="just"/>
            <a:r>
              <a:rPr lang="en-US" sz="1500" dirty="0" smtClean="0"/>
              <a:t>Ensure tests are written such that </a:t>
            </a:r>
            <a:endParaRPr lang="en-US" sz="1500" dirty="0" smtClean="0"/>
          </a:p>
          <a:p>
            <a:pPr lvl="2" algn="just"/>
            <a:r>
              <a:rPr lang="en-US" sz="1500" dirty="0" smtClean="0"/>
              <a:t>boundary conditions of the loop are covered</a:t>
            </a:r>
            <a:endParaRPr lang="en-US" sz="1500" dirty="0" smtClean="0"/>
          </a:p>
          <a:p>
            <a:pPr lvl="2" algn="just"/>
            <a:r>
              <a:rPr lang="en-US" sz="1500" dirty="0" smtClean="0"/>
              <a:t>execute the loop between minimum and maximum possible conditions and check all ‘normal’ working values of the loop</a:t>
            </a:r>
            <a:endParaRPr lang="en-US" sz="1500" dirty="0" smtClean="0"/>
          </a:p>
          <a:p>
            <a:pPr lvl="2" algn="just"/>
            <a:r>
              <a:rPr lang="en-US" sz="1500" dirty="0" smtClean="0"/>
              <a:t>Test the execution when the conditions for the loop are not satisfied (i.e. when the loop is skipped)</a:t>
            </a:r>
            <a:endParaRPr lang="en-US" sz="1500" dirty="0" smtClean="0"/>
          </a:p>
          <a:p>
            <a:pPr algn="just"/>
            <a:endParaRPr lang="en-US" sz="1500" dirty="0" smtClean="0"/>
          </a:p>
          <a:p>
            <a:pPr lvl="1" algn="just"/>
            <a:r>
              <a:rPr lang="en-US" sz="1500" dirty="0" smtClean="0"/>
              <a:t>The amount of test coverage for a program can be got by </a:t>
            </a:r>
            <a:endParaRPr lang="en-US" sz="1500" dirty="0" smtClean="0"/>
          </a:p>
          <a:p>
            <a:pPr lvl="1" algn="just">
              <a:buNone/>
            </a:pPr>
            <a:r>
              <a:rPr lang="en-US" sz="1500" b="1" dirty="0" smtClean="0"/>
              <a:t>Statement Coverage = Total Statements Executed / Total no of executable statements in the program X 100</a:t>
            </a:r>
            <a:endParaRPr lang="en-US" sz="1500" b="1" dirty="0" smtClean="0"/>
          </a:p>
        </p:txBody>
      </p:sp>
      <p:sp>
        <p:nvSpPr>
          <p:cNvPr id="5" name="Title 4"/>
          <p:cNvSpPr>
            <a:spLocks noGrp="1"/>
          </p:cNvSpPr>
          <p:nvPr>
            <p:ph type="title"/>
          </p:nvPr>
        </p:nvSpPr>
        <p:spPr/>
        <p:txBody>
          <a:bodyPr/>
          <a:lstStyle/>
          <a:p>
            <a:r>
              <a:rPr lang="en-US" dirty="0" smtClean="0"/>
              <a:t>Control Flow Testing – Statement Coverage</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Autofit/>
          </a:bodyPr>
          <a:lstStyle/>
          <a:p>
            <a:pPr algn="just"/>
            <a:r>
              <a:rPr lang="en-US" sz="1400" dirty="0" smtClean="0"/>
              <a:t>Advantage of Statement Coverage Testing</a:t>
            </a:r>
            <a:endParaRPr lang="en-US" sz="1400" dirty="0" smtClean="0"/>
          </a:p>
          <a:p>
            <a:pPr lvl="1" algn="just"/>
            <a:r>
              <a:rPr lang="en-US" sz="1400" dirty="0" smtClean="0"/>
              <a:t>Gives an indication about the percentage of statements executed in testing</a:t>
            </a:r>
            <a:endParaRPr lang="en-US" sz="1400" dirty="0" smtClean="0"/>
          </a:p>
          <a:p>
            <a:pPr lvl="1" algn="just"/>
            <a:r>
              <a:rPr lang="en-US" sz="1400" dirty="0" smtClean="0"/>
              <a:t>It is an exhaustive method of testing where testing aims at covering all statements within the program</a:t>
            </a:r>
            <a:endParaRPr lang="en-US" sz="1400" dirty="0" smtClean="0"/>
          </a:p>
          <a:p>
            <a:pPr algn="just"/>
            <a:r>
              <a:rPr lang="en-US" sz="1400" dirty="0" smtClean="0"/>
              <a:t>Disadvantages of Statement Coverage Testing</a:t>
            </a:r>
            <a:endParaRPr lang="en-US" sz="1400" dirty="0" smtClean="0"/>
          </a:p>
          <a:p>
            <a:pPr lvl="1" algn="just"/>
            <a:r>
              <a:rPr lang="en-US" sz="1400" dirty="0" smtClean="0"/>
              <a:t>Since this technique involves in testing all the statements within the program, it would lead to an exhaustive set of test cases which may be impossible in practical purposes. </a:t>
            </a:r>
            <a:endParaRPr lang="en-US" sz="1400" dirty="0" smtClean="0"/>
          </a:p>
          <a:p>
            <a:pPr lvl="1" algn="just"/>
            <a:r>
              <a:rPr lang="en-US" sz="1400" dirty="0" smtClean="0"/>
              <a:t>Sometimes the percentage of coverage may not give a right picture. </a:t>
            </a:r>
            <a:endParaRPr lang="en-US" sz="1400" dirty="0" smtClean="0"/>
          </a:p>
          <a:p>
            <a:pPr lvl="3" algn="just">
              <a:buNone/>
            </a:pPr>
            <a:r>
              <a:rPr lang="en-US" sz="1400" dirty="0" smtClean="0"/>
              <a:t>Let Value = 0;</a:t>
            </a:r>
            <a:endParaRPr lang="en-US" sz="1400" dirty="0" smtClean="0"/>
          </a:p>
          <a:p>
            <a:pPr lvl="3" algn="just">
              <a:buNone/>
            </a:pPr>
            <a:r>
              <a:rPr lang="en-US" sz="1400" dirty="0" smtClean="0"/>
              <a:t>If (A == B) {</a:t>
            </a:r>
            <a:endParaRPr lang="en-US" sz="1400" dirty="0" smtClean="0"/>
          </a:p>
          <a:p>
            <a:pPr lvl="3" algn="just">
              <a:buNone/>
            </a:pPr>
            <a:r>
              <a:rPr lang="en-US" sz="1400" dirty="0" smtClean="0"/>
              <a:t>	statement 1;</a:t>
            </a:r>
            <a:endParaRPr lang="en-US" sz="1400" dirty="0" smtClean="0"/>
          </a:p>
          <a:p>
            <a:pPr lvl="3" algn="just">
              <a:buNone/>
            </a:pPr>
            <a:r>
              <a:rPr lang="en-US" sz="1400" dirty="0" smtClean="0"/>
              <a:t>	statement 1;</a:t>
            </a:r>
            <a:endParaRPr lang="en-US" sz="1400" dirty="0" smtClean="0"/>
          </a:p>
          <a:p>
            <a:pPr lvl="3" algn="just">
              <a:buNone/>
            </a:pPr>
            <a:r>
              <a:rPr lang="en-US" sz="1400" dirty="0" smtClean="0"/>
              <a:t>	statement 1;</a:t>
            </a:r>
            <a:endParaRPr lang="en-US" sz="1400" dirty="0" smtClean="0"/>
          </a:p>
          <a:p>
            <a:pPr lvl="3" algn="just">
              <a:buNone/>
            </a:pPr>
            <a:r>
              <a:rPr lang="en-US" sz="1400" dirty="0" smtClean="0"/>
              <a:t>	statement 1;</a:t>
            </a:r>
            <a:endParaRPr lang="en-US" sz="1400" dirty="0" smtClean="0"/>
          </a:p>
          <a:p>
            <a:pPr lvl="3" algn="just">
              <a:buNone/>
            </a:pPr>
            <a:r>
              <a:rPr lang="en-US" sz="1400" dirty="0" smtClean="0"/>
              <a:t>	statement 1;</a:t>
            </a:r>
            <a:endParaRPr lang="en-US" sz="1400" dirty="0" smtClean="0"/>
          </a:p>
          <a:p>
            <a:pPr lvl="3" algn="just">
              <a:buNone/>
            </a:pPr>
            <a:r>
              <a:rPr lang="en-US" sz="1400" dirty="0" smtClean="0"/>
              <a:t>}</a:t>
            </a:r>
            <a:endParaRPr lang="en-US" sz="1400" dirty="0" smtClean="0"/>
          </a:p>
          <a:p>
            <a:pPr lvl="3" algn="just">
              <a:buNone/>
            </a:pPr>
            <a:r>
              <a:rPr lang="en-US" sz="1400" dirty="0" smtClean="0"/>
              <a:t>Else C = A+B/Value;       (Divide by 0 error!)</a:t>
            </a:r>
            <a:endParaRPr lang="en-US" sz="1400" dirty="0" smtClean="0"/>
          </a:p>
          <a:p>
            <a:pPr marL="860425" lvl="1" indent="-460375" algn="just">
              <a:defRPr/>
            </a:pPr>
            <a:r>
              <a:rPr lang="en-US" sz="1400" dirty="0" smtClean="0"/>
              <a:t>Here since the “IF” portion works fine, we get a code coverage of 87%.</a:t>
            </a:r>
            <a:endParaRPr lang="en-US" sz="1400" dirty="0" smtClean="0"/>
          </a:p>
          <a:p>
            <a:pPr marL="860425" lvl="1" indent="-460375" algn="just">
              <a:defRPr/>
            </a:pPr>
            <a:r>
              <a:rPr lang="en-US" sz="1400" dirty="0" smtClean="0"/>
              <a:t>But if the program is written in such a way that A will not be equal to B 90% of the times, then, then we are left with a defect that hits the user 90% of the time</a:t>
            </a:r>
            <a:endParaRPr lang="en-US" sz="1400" dirty="0" smtClean="0"/>
          </a:p>
        </p:txBody>
      </p:sp>
      <p:sp>
        <p:nvSpPr>
          <p:cNvPr id="5" name="Title 4"/>
          <p:cNvSpPr>
            <a:spLocks noGrp="1"/>
          </p:cNvSpPr>
          <p:nvPr>
            <p:ph type="title"/>
          </p:nvPr>
        </p:nvSpPr>
        <p:spPr/>
        <p:txBody>
          <a:bodyPr/>
          <a:lstStyle/>
          <a:p>
            <a:r>
              <a:rPr lang="en-US" dirty="0" smtClean="0"/>
              <a:t>Control Flow Testing – Statement Coverage</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p:txBody>
          <a:bodyPr/>
          <a:lstStyle/>
          <a:p>
            <a:r>
              <a:rPr lang="en-US" dirty="0" smtClean="0"/>
              <a:t>Technique</a:t>
            </a:r>
            <a:endParaRPr lang="en-US" dirty="0" smtClean="0"/>
          </a:p>
          <a:p>
            <a:pPr lvl="1"/>
            <a:r>
              <a:rPr lang="en-IN" dirty="0" smtClean="0"/>
              <a:t>Condition coverage is a measure of percentage of Boolean sub-expressions of the program that have been evaluated as both true or false outcome</a:t>
            </a:r>
            <a:endParaRPr lang="en-US" dirty="0" smtClean="0"/>
          </a:p>
          <a:p>
            <a:pPr lvl="1"/>
            <a:r>
              <a:rPr lang="en-US" dirty="0" smtClean="0"/>
              <a:t>Ensure that all conditions involved in the program are tested</a:t>
            </a:r>
            <a:endParaRPr lang="en-US" dirty="0" smtClean="0"/>
          </a:p>
          <a:p>
            <a:pPr lvl="1"/>
            <a:r>
              <a:rPr lang="en-US" dirty="0" smtClean="0"/>
              <a:t>Test Cases are designed such that each component of composite condition expression are tested for both TRUE and FALSE conditions  </a:t>
            </a:r>
            <a:r>
              <a:rPr lang="en-US" dirty="0" err="1" smtClean="0"/>
              <a:t>ie</a:t>
            </a:r>
            <a:r>
              <a:rPr lang="en-US" dirty="0" smtClean="0"/>
              <a:t> ALL outcomes (TRUE and FALSE) of each condition are tested</a:t>
            </a:r>
            <a:endParaRPr lang="en-US" dirty="0" smtClean="0"/>
          </a:p>
          <a:p>
            <a:pPr lvl="1"/>
            <a:r>
              <a:rPr lang="en-US" dirty="0" smtClean="0"/>
              <a:t>Condition Coverage is defined by the following formula: </a:t>
            </a:r>
            <a:endParaRPr lang="en-US" dirty="0" smtClean="0"/>
          </a:p>
          <a:p>
            <a:pPr lvl="1"/>
            <a:endParaRPr lang="en-US" dirty="0" smtClean="0"/>
          </a:p>
          <a:p>
            <a:pPr lvl="1">
              <a:buNone/>
            </a:pPr>
            <a:r>
              <a:rPr lang="en-US" b="1" dirty="0" smtClean="0"/>
              <a:t>Condition Coverage = (Total Decisions Exercised / Total Number of Decisions in the program ) * 100 </a:t>
            </a:r>
            <a:endParaRPr lang="en-US" b="1" dirty="0" smtClean="0"/>
          </a:p>
          <a:p>
            <a:endParaRPr lang="en-US" dirty="0"/>
          </a:p>
        </p:txBody>
      </p:sp>
      <p:sp>
        <p:nvSpPr>
          <p:cNvPr id="77826" name="Rectangle 2"/>
          <p:cNvSpPr>
            <a:spLocks noGrp="1" noChangeArrowheads="1"/>
          </p:cNvSpPr>
          <p:nvPr>
            <p:ph type="title"/>
          </p:nvPr>
        </p:nvSpPr>
        <p:spPr/>
        <p:txBody>
          <a:bodyPr/>
          <a:lstStyle/>
          <a:p>
            <a:r>
              <a:rPr lang="en-US" smtClean="0"/>
              <a:t>Control Flow Testing – Condition Coverage</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algn="just"/>
            <a:r>
              <a:rPr lang="en-US" sz="2000" dirty="0" smtClean="0"/>
              <a:t>Example</a:t>
            </a:r>
            <a:endParaRPr lang="en-US" sz="2000" dirty="0" smtClean="0"/>
          </a:p>
          <a:p>
            <a:pPr lvl="1" algn="just">
              <a:buNone/>
            </a:pPr>
            <a:r>
              <a:rPr lang="en-US" sz="2000" dirty="0" smtClean="0"/>
              <a:t>Consider the conditional Expression:</a:t>
            </a:r>
            <a:endParaRPr lang="en-US" sz="2000" dirty="0" smtClean="0"/>
          </a:p>
          <a:p>
            <a:pPr lvl="1" algn="just">
              <a:buNone/>
            </a:pPr>
            <a:r>
              <a:rPr lang="en-US" sz="2000" dirty="0" smtClean="0"/>
              <a:t>IF ((A&lt;20  AND B&gt;10) OR C == 5) </a:t>
            </a:r>
            <a:endParaRPr lang="en-US" sz="2000" dirty="0" smtClean="0"/>
          </a:p>
          <a:p>
            <a:pPr lvl="1" algn="just"/>
            <a:r>
              <a:rPr lang="en-US" sz="2000" dirty="0" smtClean="0"/>
              <a:t>In Condition Coverage Testing each of the values A, B and C are exercised at least once for both TRUE and FALSE values</a:t>
            </a:r>
            <a:endParaRPr lang="en-US" sz="2000" dirty="0" smtClean="0"/>
          </a:p>
          <a:p>
            <a:pPr lvl="1" algn="just"/>
            <a:r>
              <a:rPr lang="en-US" sz="2000" dirty="0" smtClean="0"/>
              <a:t>(NOTE: In Path Testing, we would have given one just condition </a:t>
            </a:r>
            <a:r>
              <a:rPr lang="en-US" sz="2000" dirty="0" err="1" smtClean="0"/>
              <a:t>eg</a:t>
            </a:r>
            <a:r>
              <a:rPr lang="en-US" sz="2000" dirty="0" smtClean="0"/>
              <a:t>. C==5 or A =15 and B= 15 to test the IF-THEN portion. We would have not tested for all combinations of the condition)</a:t>
            </a:r>
            <a:endParaRPr lang="en-US" sz="2000" dirty="0" smtClean="0"/>
          </a:p>
          <a:p>
            <a:pPr lvl="1" algn="just"/>
            <a:endParaRPr lang="en-US" sz="2000" dirty="0" smtClean="0"/>
          </a:p>
          <a:p>
            <a:pPr algn="just"/>
            <a:r>
              <a:rPr lang="en-US" sz="2000" dirty="0" smtClean="0"/>
              <a:t>Advantages of Condition Coverage Testing</a:t>
            </a:r>
            <a:endParaRPr lang="en-US" sz="2000" dirty="0" smtClean="0"/>
          </a:p>
          <a:p>
            <a:pPr lvl="1" algn="just"/>
            <a:r>
              <a:rPr lang="en-US" sz="2000" dirty="0" smtClean="0"/>
              <a:t>Ensures that all the possible values that can be taken up by a Boolean expression are tested. </a:t>
            </a:r>
            <a:endParaRPr lang="en-US" sz="2000" dirty="0" smtClean="0"/>
          </a:p>
          <a:p>
            <a:pPr lvl="1" algn="just"/>
            <a:r>
              <a:rPr lang="en-US" sz="2000" dirty="0" smtClean="0"/>
              <a:t>Much Stronger than Path coverage testing</a:t>
            </a:r>
            <a:endParaRPr lang="en-US" sz="2000" dirty="0" smtClean="0"/>
          </a:p>
          <a:p>
            <a:pPr algn="just"/>
            <a:endParaRPr lang="en-US" sz="2000" dirty="0"/>
          </a:p>
        </p:txBody>
      </p:sp>
      <p:sp>
        <p:nvSpPr>
          <p:cNvPr id="2" name="Title 1"/>
          <p:cNvSpPr>
            <a:spLocks noGrp="1"/>
          </p:cNvSpPr>
          <p:nvPr>
            <p:ph type="title"/>
          </p:nvPr>
        </p:nvSpPr>
        <p:spPr/>
        <p:txBody>
          <a:bodyPr/>
          <a:lstStyle/>
          <a:p>
            <a:r>
              <a:rPr lang="en-US" smtClean="0"/>
              <a:t>Control Flow Testing – Condition Coverage</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smtClean="0"/>
              <a:t>Technique</a:t>
            </a:r>
            <a:endParaRPr lang="en-US" dirty="0" smtClean="0"/>
          </a:p>
          <a:p>
            <a:pPr lvl="1"/>
            <a:r>
              <a:rPr lang="en-US" dirty="0" smtClean="0"/>
              <a:t>Most programs are realized by calling a set of functions. </a:t>
            </a:r>
            <a:endParaRPr lang="en-US" dirty="0" smtClean="0"/>
          </a:p>
          <a:p>
            <a:pPr lvl="1"/>
            <a:r>
              <a:rPr lang="en-US" dirty="0" smtClean="0"/>
              <a:t>Requirements of a product are mapped to functions during the design phase</a:t>
            </a:r>
            <a:endParaRPr lang="en-US" dirty="0" smtClean="0"/>
          </a:p>
          <a:p>
            <a:pPr lvl="1"/>
            <a:r>
              <a:rPr lang="en-US" dirty="0" smtClean="0"/>
              <a:t>Each function is the smallest logical unit that does a specific functionality.</a:t>
            </a:r>
            <a:endParaRPr lang="en-US" dirty="0" smtClean="0"/>
          </a:p>
          <a:p>
            <a:pPr lvl="1"/>
            <a:r>
              <a:rPr lang="en-US" dirty="0" smtClean="0"/>
              <a:t>There could be functions for computing the average of 10 numbers, inserting a row into the database, calculating the premium etc.</a:t>
            </a:r>
            <a:endParaRPr lang="en-US" dirty="0" smtClean="0"/>
          </a:p>
          <a:p>
            <a:pPr lvl="1"/>
            <a:r>
              <a:rPr lang="en-US" dirty="0" smtClean="0"/>
              <a:t>Tests are written to exercise each of the different functions in the code</a:t>
            </a:r>
            <a:endParaRPr lang="en-US" dirty="0" smtClean="0"/>
          </a:p>
          <a:p>
            <a:endParaRPr lang="en-US" dirty="0"/>
          </a:p>
        </p:txBody>
      </p:sp>
      <p:sp>
        <p:nvSpPr>
          <p:cNvPr id="2" name="Title 1"/>
          <p:cNvSpPr>
            <a:spLocks noGrp="1"/>
          </p:cNvSpPr>
          <p:nvPr>
            <p:ph type="title"/>
          </p:nvPr>
        </p:nvSpPr>
        <p:spPr/>
        <p:txBody>
          <a:bodyPr/>
          <a:lstStyle/>
          <a:p>
            <a:r>
              <a:rPr lang="en-US" smtClean="0"/>
              <a:t>Control Flow Testing – Function Coverage</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smtClean="0"/>
              <a:t>Advantages of Function Coverage Testing</a:t>
            </a:r>
            <a:endParaRPr lang="en-US" dirty="0" smtClean="0"/>
          </a:p>
          <a:p>
            <a:pPr lvl="1"/>
            <a:r>
              <a:rPr lang="en-US" dirty="0" smtClean="0"/>
              <a:t>Functions are easier to identify in a program and hence it is easier to write test cases to provide function coverage</a:t>
            </a:r>
            <a:endParaRPr lang="en-US" dirty="0" smtClean="0"/>
          </a:p>
          <a:p>
            <a:pPr lvl="1"/>
            <a:r>
              <a:rPr lang="en-US" dirty="0" smtClean="0"/>
              <a:t>Since functions are at a higher level of abstraction, its easier to get 100% function coverage than any of the above methods.</a:t>
            </a:r>
            <a:endParaRPr lang="en-US" dirty="0" smtClean="0"/>
          </a:p>
          <a:p>
            <a:pPr lvl="1"/>
            <a:r>
              <a:rPr lang="en-US" dirty="0" smtClean="0"/>
              <a:t>Functions have a direct mapping to requirement and hence function coverage gives a direct indication of requirement coverage also</a:t>
            </a:r>
            <a:endParaRPr lang="en-US" dirty="0" smtClean="0"/>
          </a:p>
          <a:p>
            <a:pPr lvl="1"/>
            <a:r>
              <a:rPr lang="en-US" dirty="0" smtClean="0"/>
              <a:t>It is easier for us to prioritize and test the functions based on their importance </a:t>
            </a:r>
            <a:endParaRPr lang="en-US" dirty="0" smtClean="0"/>
          </a:p>
          <a:p>
            <a:endParaRPr lang="en-US" dirty="0"/>
          </a:p>
        </p:txBody>
      </p:sp>
      <p:sp>
        <p:nvSpPr>
          <p:cNvPr id="2" name="Title 1"/>
          <p:cNvSpPr>
            <a:spLocks noGrp="1"/>
          </p:cNvSpPr>
          <p:nvPr>
            <p:ph type="title"/>
          </p:nvPr>
        </p:nvSpPr>
        <p:spPr/>
        <p:txBody>
          <a:bodyPr/>
          <a:lstStyle/>
          <a:p>
            <a:r>
              <a:rPr lang="en-US" smtClean="0"/>
              <a:t>Control Flow Testing – Function Coverage</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2234242" y="3835400"/>
            <a:ext cx="7696200" cy="2590800"/>
            <a:chOff x="480" y="1056"/>
            <a:chExt cx="4848" cy="2064"/>
          </a:xfrm>
        </p:grpSpPr>
        <p:sp>
          <p:nvSpPr>
            <p:cNvPr id="120837" name="Line 3"/>
            <p:cNvSpPr>
              <a:spLocks noChangeShapeType="1"/>
            </p:cNvSpPr>
            <p:nvPr/>
          </p:nvSpPr>
          <p:spPr bwMode="auto">
            <a:xfrm>
              <a:off x="784" y="1712"/>
              <a:ext cx="0" cy="288"/>
            </a:xfrm>
            <a:prstGeom prst="line">
              <a:avLst/>
            </a:prstGeom>
            <a:noFill/>
            <a:ln w="19050">
              <a:solidFill>
                <a:schemeClr val="tx1"/>
              </a:solidFill>
              <a:round/>
              <a:tailEnd type="triangle" w="med" len="med"/>
            </a:ln>
          </p:spPr>
          <p:txBody>
            <a:bodyPr wrap="none" anchor="ctr"/>
            <a:lstStyle/>
            <a:p>
              <a:endParaRPr lang="en-US"/>
            </a:p>
          </p:txBody>
        </p:sp>
        <p:sp>
          <p:nvSpPr>
            <p:cNvPr id="120838" name="Oval 4"/>
            <p:cNvSpPr>
              <a:spLocks noChangeArrowheads="1"/>
            </p:cNvSpPr>
            <p:nvPr/>
          </p:nvSpPr>
          <p:spPr bwMode="auto">
            <a:xfrm>
              <a:off x="4865" y="1952"/>
              <a:ext cx="267" cy="233"/>
            </a:xfrm>
            <a:prstGeom prst="ellipse">
              <a:avLst/>
            </a:prstGeom>
            <a:noFill/>
            <a:ln w="9525">
              <a:solidFill>
                <a:schemeClr val="tx1"/>
              </a:solidFill>
              <a:round/>
            </a:ln>
          </p:spPr>
          <p:txBody>
            <a:bodyPr wrap="none" anchor="ctr"/>
            <a:lstStyle/>
            <a:p>
              <a:endParaRPr lang="en-US"/>
            </a:p>
          </p:txBody>
        </p:sp>
        <p:sp>
          <p:nvSpPr>
            <p:cNvPr id="120839" name="Freeform 5"/>
            <p:cNvSpPr/>
            <p:nvPr/>
          </p:nvSpPr>
          <p:spPr bwMode="auto">
            <a:xfrm>
              <a:off x="4527" y="1718"/>
              <a:ext cx="417" cy="250"/>
            </a:xfrm>
            <a:custGeom>
              <a:avLst/>
              <a:gdLst>
                <a:gd name="T0" fmla="*/ 0 w 576"/>
                <a:gd name="T1" fmla="*/ 0 h 341"/>
                <a:gd name="T2" fmla="*/ 3 w 576"/>
                <a:gd name="T3" fmla="*/ 1 h 341"/>
                <a:gd name="T4" fmla="*/ 0 60000 65536"/>
                <a:gd name="T5" fmla="*/ 0 60000 65536"/>
                <a:gd name="T6" fmla="*/ 0 w 576"/>
                <a:gd name="T7" fmla="*/ 0 h 341"/>
                <a:gd name="T8" fmla="*/ 576 w 576"/>
                <a:gd name="T9" fmla="*/ 341 h 341"/>
              </a:gdLst>
              <a:ahLst/>
              <a:cxnLst>
                <a:cxn ang="T4">
                  <a:pos x="T0" y="T1"/>
                </a:cxn>
                <a:cxn ang="T5">
                  <a:pos x="T2" y="T3"/>
                </a:cxn>
              </a:cxnLst>
              <a:rect l="T6" t="T7" r="T8" b="T9"/>
              <a:pathLst>
                <a:path w="576" h="341">
                  <a:moveTo>
                    <a:pt x="0" y="0"/>
                  </a:moveTo>
                  <a:lnTo>
                    <a:pt x="576" y="341"/>
                  </a:lnTo>
                </a:path>
              </a:pathLst>
            </a:custGeom>
            <a:noFill/>
            <a:ln w="19050">
              <a:solidFill>
                <a:schemeClr val="tx1"/>
              </a:solidFill>
              <a:round/>
              <a:tailEnd type="triangle" w="med" len="med"/>
            </a:ln>
          </p:spPr>
          <p:txBody>
            <a:bodyPr wrap="none" anchor="ctr"/>
            <a:lstStyle/>
            <a:p>
              <a:endParaRPr lang="en-US"/>
            </a:p>
          </p:txBody>
        </p:sp>
        <p:sp>
          <p:nvSpPr>
            <p:cNvPr id="120840" name="Freeform 6"/>
            <p:cNvSpPr/>
            <p:nvPr/>
          </p:nvSpPr>
          <p:spPr bwMode="auto">
            <a:xfrm>
              <a:off x="4539" y="2160"/>
              <a:ext cx="405" cy="255"/>
            </a:xfrm>
            <a:custGeom>
              <a:avLst/>
              <a:gdLst>
                <a:gd name="T0" fmla="*/ 3 w 554"/>
                <a:gd name="T1" fmla="*/ 0 h 318"/>
                <a:gd name="T2" fmla="*/ 0 w 554"/>
                <a:gd name="T3" fmla="*/ 7 h 318"/>
                <a:gd name="T4" fmla="*/ 0 60000 65536"/>
                <a:gd name="T5" fmla="*/ 0 60000 65536"/>
                <a:gd name="T6" fmla="*/ 0 w 554"/>
                <a:gd name="T7" fmla="*/ 0 h 318"/>
                <a:gd name="T8" fmla="*/ 554 w 554"/>
                <a:gd name="T9" fmla="*/ 318 h 318"/>
              </a:gdLst>
              <a:ahLst/>
              <a:cxnLst>
                <a:cxn ang="T4">
                  <a:pos x="T0" y="T1"/>
                </a:cxn>
                <a:cxn ang="T5">
                  <a:pos x="T2" y="T3"/>
                </a:cxn>
              </a:cxnLst>
              <a:rect l="T6" t="T7" r="T8" b="T9"/>
              <a:pathLst>
                <a:path w="554" h="318">
                  <a:moveTo>
                    <a:pt x="554" y="0"/>
                  </a:moveTo>
                  <a:lnTo>
                    <a:pt x="0" y="318"/>
                  </a:lnTo>
                </a:path>
              </a:pathLst>
            </a:custGeom>
            <a:noFill/>
            <a:ln w="19050">
              <a:solidFill>
                <a:schemeClr val="tx1"/>
              </a:solidFill>
              <a:round/>
              <a:tailEnd type="triangle" w="med" len="med"/>
            </a:ln>
          </p:spPr>
          <p:txBody>
            <a:bodyPr wrap="none" anchor="ctr"/>
            <a:lstStyle/>
            <a:p>
              <a:endParaRPr lang="en-US"/>
            </a:p>
          </p:txBody>
        </p:sp>
        <p:sp>
          <p:nvSpPr>
            <p:cNvPr id="120841" name="Line 7"/>
            <p:cNvSpPr>
              <a:spLocks noChangeShapeType="1"/>
            </p:cNvSpPr>
            <p:nvPr/>
          </p:nvSpPr>
          <p:spPr bwMode="auto">
            <a:xfrm>
              <a:off x="2640" y="1728"/>
              <a:ext cx="0" cy="240"/>
            </a:xfrm>
            <a:prstGeom prst="line">
              <a:avLst/>
            </a:prstGeom>
            <a:noFill/>
            <a:ln w="19050">
              <a:solidFill>
                <a:schemeClr val="tx1"/>
              </a:solidFill>
              <a:round/>
              <a:tailEnd type="triangle" w="med" len="med"/>
            </a:ln>
          </p:spPr>
          <p:txBody>
            <a:bodyPr wrap="none" anchor="ctr"/>
            <a:lstStyle/>
            <a:p>
              <a:endParaRPr lang="en-US"/>
            </a:p>
          </p:txBody>
        </p:sp>
        <p:sp>
          <p:nvSpPr>
            <p:cNvPr id="120842" name="Line 8"/>
            <p:cNvSpPr>
              <a:spLocks noChangeShapeType="1"/>
            </p:cNvSpPr>
            <p:nvPr/>
          </p:nvSpPr>
          <p:spPr bwMode="auto">
            <a:xfrm>
              <a:off x="3504" y="1728"/>
              <a:ext cx="0" cy="224"/>
            </a:xfrm>
            <a:prstGeom prst="line">
              <a:avLst/>
            </a:prstGeom>
            <a:noFill/>
            <a:ln w="19050">
              <a:solidFill>
                <a:schemeClr val="tx1"/>
              </a:solidFill>
              <a:round/>
              <a:tailEnd type="triangle" w="med" len="med"/>
            </a:ln>
          </p:spPr>
          <p:txBody>
            <a:bodyPr wrap="none" anchor="ctr"/>
            <a:lstStyle/>
            <a:p>
              <a:endParaRPr lang="en-US"/>
            </a:p>
          </p:txBody>
        </p:sp>
        <p:sp>
          <p:nvSpPr>
            <p:cNvPr id="120843" name="Oval 9"/>
            <p:cNvSpPr>
              <a:spLocks noChangeArrowheads="1"/>
            </p:cNvSpPr>
            <p:nvPr/>
          </p:nvSpPr>
          <p:spPr bwMode="auto">
            <a:xfrm>
              <a:off x="658" y="1484"/>
              <a:ext cx="267" cy="234"/>
            </a:xfrm>
            <a:prstGeom prst="ellipse">
              <a:avLst/>
            </a:prstGeom>
            <a:noFill/>
            <a:ln w="9525">
              <a:solidFill>
                <a:schemeClr val="tx1"/>
              </a:solidFill>
              <a:round/>
            </a:ln>
          </p:spPr>
          <p:txBody>
            <a:bodyPr wrap="none" anchor="ctr"/>
            <a:lstStyle/>
            <a:p>
              <a:endParaRPr lang="en-US"/>
            </a:p>
          </p:txBody>
        </p:sp>
        <p:sp>
          <p:nvSpPr>
            <p:cNvPr id="120844" name="Oval 10"/>
            <p:cNvSpPr>
              <a:spLocks noChangeArrowheads="1"/>
            </p:cNvSpPr>
            <p:nvPr/>
          </p:nvSpPr>
          <p:spPr bwMode="auto">
            <a:xfrm>
              <a:off x="658" y="1991"/>
              <a:ext cx="267" cy="233"/>
            </a:xfrm>
            <a:prstGeom prst="ellipse">
              <a:avLst/>
            </a:prstGeom>
            <a:noFill/>
            <a:ln w="9525">
              <a:solidFill>
                <a:schemeClr val="tx1"/>
              </a:solidFill>
              <a:round/>
            </a:ln>
          </p:spPr>
          <p:txBody>
            <a:bodyPr wrap="none" anchor="ctr"/>
            <a:lstStyle/>
            <a:p>
              <a:endParaRPr lang="en-US"/>
            </a:p>
          </p:txBody>
        </p:sp>
        <p:sp>
          <p:nvSpPr>
            <p:cNvPr id="120845" name="Oval 11"/>
            <p:cNvSpPr>
              <a:spLocks noChangeArrowheads="1"/>
            </p:cNvSpPr>
            <p:nvPr/>
          </p:nvSpPr>
          <p:spPr bwMode="auto">
            <a:xfrm>
              <a:off x="1370" y="1991"/>
              <a:ext cx="266" cy="233"/>
            </a:xfrm>
            <a:prstGeom prst="ellipse">
              <a:avLst/>
            </a:prstGeom>
            <a:noFill/>
            <a:ln w="9525">
              <a:solidFill>
                <a:schemeClr val="tx1"/>
              </a:solidFill>
              <a:round/>
            </a:ln>
          </p:spPr>
          <p:txBody>
            <a:bodyPr wrap="none" anchor="ctr"/>
            <a:lstStyle/>
            <a:p>
              <a:endParaRPr lang="en-US"/>
            </a:p>
          </p:txBody>
        </p:sp>
        <p:sp>
          <p:nvSpPr>
            <p:cNvPr id="120846" name="Oval 12"/>
            <p:cNvSpPr>
              <a:spLocks noChangeArrowheads="1"/>
            </p:cNvSpPr>
            <p:nvPr/>
          </p:nvSpPr>
          <p:spPr bwMode="auto">
            <a:xfrm>
              <a:off x="1814" y="1991"/>
              <a:ext cx="267" cy="233"/>
            </a:xfrm>
            <a:prstGeom prst="ellipse">
              <a:avLst/>
            </a:prstGeom>
            <a:noFill/>
            <a:ln w="9525">
              <a:solidFill>
                <a:schemeClr val="tx1"/>
              </a:solidFill>
              <a:round/>
            </a:ln>
          </p:spPr>
          <p:txBody>
            <a:bodyPr wrap="none" anchor="ctr"/>
            <a:lstStyle/>
            <a:p>
              <a:endParaRPr lang="en-US"/>
            </a:p>
          </p:txBody>
        </p:sp>
        <p:sp>
          <p:nvSpPr>
            <p:cNvPr id="120847" name="Oval 13"/>
            <p:cNvSpPr>
              <a:spLocks noChangeArrowheads="1"/>
            </p:cNvSpPr>
            <p:nvPr/>
          </p:nvSpPr>
          <p:spPr bwMode="auto">
            <a:xfrm>
              <a:off x="1592" y="1484"/>
              <a:ext cx="267" cy="234"/>
            </a:xfrm>
            <a:prstGeom prst="ellipse">
              <a:avLst/>
            </a:prstGeom>
            <a:noFill/>
            <a:ln w="9525">
              <a:solidFill>
                <a:schemeClr val="tx1"/>
              </a:solidFill>
              <a:round/>
            </a:ln>
          </p:spPr>
          <p:txBody>
            <a:bodyPr wrap="none" anchor="ctr"/>
            <a:lstStyle/>
            <a:p>
              <a:endParaRPr lang="en-US"/>
            </a:p>
          </p:txBody>
        </p:sp>
        <p:sp>
          <p:nvSpPr>
            <p:cNvPr id="120848" name="Oval 14"/>
            <p:cNvSpPr>
              <a:spLocks noChangeArrowheads="1"/>
            </p:cNvSpPr>
            <p:nvPr/>
          </p:nvSpPr>
          <p:spPr bwMode="auto">
            <a:xfrm>
              <a:off x="1592" y="2458"/>
              <a:ext cx="267" cy="234"/>
            </a:xfrm>
            <a:prstGeom prst="ellipse">
              <a:avLst/>
            </a:prstGeom>
            <a:noFill/>
            <a:ln w="9525">
              <a:solidFill>
                <a:schemeClr val="tx1"/>
              </a:solidFill>
              <a:round/>
            </a:ln>
          </p:spPr>
          <p:txBody>
            <a:bodyPr wrap="none" anchor="ctr"/>
            <a:lstStyle/>
            <a:p>
              <a:endParaRPr lang="en-US"/>
            </a:p>
          </p:txBody>
        </p:sp>
        <p:sp>
          <p:nvSpPr>
            <p:cNvPr id="120849" name="Freeform 15"/>
            <p:cNvSpPr/>
            <p:nvPr/>
          </p:nvSpPr>
          <p:spPr bwMode="auto">
            <a:xfrm>
              <a:off x="1503" y="1713"/>
              <a:ext cx="220" cy="283"/>
            </a:xfrm>
            <a:custGeom>
              <a:avLst/>
              <a:gdLst>
                <a:gd name="T0" fmla="*/ 66 w 237"/>
                <a:gd name="T1" fmla="*/ 0 h 348"/>
                <a:gd name="T2" fmla="*/ 0 w 237"/>
                <a:gd name="T3" fmla="*/ 11 h 348"/>
                <a:gd name="T4" fmla="*/ 0 60000 65536"/>
                <a:gd name="T5" fmla="*/ 0 60000 65536"/>
                <a:gd name="T6" fmla="*/ 0 w 237"/>
                <a:gd name="T7" fmla="*/ 0 h 348"/>
                <a:gd name="T8" fmla="*/ 237 w 237"/>
                <a:gd name="T9" fmla="*/ 348 h 348"/>
              </a:gdLst>
              <a:ahLst/>
              <a:cxnLst>
                <a:cxn ang="T4">
                  <a:pos x="T0" y="T1"/>
                </a:cxn>
                <a:cxn ang="T5">
                  <a:pos x="T2" y="T3"/>
                </a:cxn>
              </a:cxnLst>
              <a:rect l="T6" t="T7" r="T8" b="T9"/>
              <a:pathLst>
                <a:path w="237" h="348">
                  <a:moveTo>
                    <a:pt x="237" y="0"/>
                  </a:moveTo>
                  <a:lnTo>
                    <a:pt x="0" y="348"/>
                  </a:lnTo>
                </a:path>
              </a:pathLst>
            </a:custGeom>
            <a:noFill/>
            <a:ln w="19050">
              <a:solidFill>
                <a:schemeClr val="tx1"/>
              </a:solidFill>
              <a:round/>
              <a:tailEnd type="triangle" w="med" len="med"/>
            </a:ln>
          </p:spPr>
          <p:txBody>
            <a:bodyPr wrap="none" anchor="ctr"/>
            <a:lstStyle/>
            <a:p>
              <a:endParaRPr lang="en-US"/>
            </a:p>
          </p:txBody>
        </p:sp>
        <p:sp>
          <p:nvSpPr>
            <p:cNvPr id="120850" name="Freeform 16"/>
            <p:cNvSpPr/>
            <p:nvPr/>
          </p:nvSpPr>
          <p:spPr bwMode="auto">
            <a:xfrm>
              <a:off x="1725" y="1718"/>
              <a:ext cx="187" cy="287"/>
            </a:xfrm>
            <a:custGeom>
              <a:avLst/>
              <a:gdLst>
                <a:gd name="T0" fmla="*/ 0 w 201"/>
                <a:gd name="T1" fmla="*/ 0 h 354"/>
                <a:gd name="T2" fmla="*/ 59 w 201"/>
                <a:gd name="T3" fmla="*/ 10 h 354"/>
                <a:gd name="T4" fmla="*/ 0 60000 65536"/>
                <a:gd name="T5" fmla="*/ 0 60000 65536"/>
                <a:gd name="T6" fmla="*/ 0 w 201"/>
                <a:gd name="T7" fmla="*/ 0 h 354"/>
                <a:gd name="T8" fmla="*/ 201 w 201"/>
                <a:gd name="T9" fmla="*/ 354 h 354"/>
              </a:gdLst>
              <a:ahLst/>
              <a:cxnLst>
                <a:cxn ang="T4">
                  <a:pos x="T0" y="T1"/>
                </a:cxn>
                <a:cxn ang="T5">
                  <a:pos x="T2" y="T3"/>
                </a:cxn>
              </a:cxnLst>
              <a:rect l="T6" t="T7" r="T8" b="T9"/>
              <a:pathLst>
                <a:path w="201" h="354">
                  <a:moveTo>
                    <a:pt x="0" y="0"/>
                  </a:moveTo>
                  <a:lnTo>
                    <a:pt x="201" y="354"/>
                  </a:lnTo>
                </a:path>
              </a:pathLst>
            </a:custGeom>
            <a:noFill/>
            <a:ln w="19050">
              <a:solidFill>
                <a:schemeClr val="tx1"/>
              </a:solidFill>
              <a:round/>
              <a:tailEnd type="triangle" w="med" len="med"/>
            </a:ln>
          </p:spPr>
          <p:txBody>
            <a:bodyPr wrap="none" anchor="ctr"/>
            <a:lstStyle/>
            <a:p>
              <a:endParaRPr lang="en-US"/>
            </a:p>
          </p:txBody>
        </p:sp>
        <p:sp>
          <p:nvSpPr>
            <p:cNvPr id="120851" name="Freeform 17"/>
            <p:cNvSpPr/>
            <p:nvPr/>
          </p:nvSpPr>
          <p:spPr bwMode="auto">
            <a:xfrm>
              <a:off x="1503" y="2224"/>
              <a:ext cx="227" cy="236"/>
            </a:xfrm>
            <a:custGeom>
              <a:avLst/>
              <a:gdLst>
                <a:gd name="T0" fmla="*/ 0 w 245"/>
                <a:gd name="T1" fmla="*/ 0 h 290"/>
                <a:gd name="T2" fmla="*/ 68 w 245"/>
                <a:gd name="T3" fmla="*/ 9 h 290"/>
                <a:gd name="T4" fmla="*/ 0 60000 65536"/>
                <a:gd name="T5" fmla="*/ 0 60000 65536"/>
                <a:gd name="T6" fmla="*/ 0 w 245"/>
                <a:gd name="T7" fmla="*/ 0 h 290"/>
                <a:gd name="T8" fmla="*/ 245 w 245"/>
                <a:gd name="T9" fmla="*/ 290 h 290"/>
              </a:gdLst>
              <a:ahLst/>
              <a:cxnLst>
                <a:cxn ang="T4">
                  <a:pos x="T0" y="T1"/>
                </a:cxn>
                <a:cxn ang="T5">
                  <a:pos x="T2" y="T3"/>
                </a:cxn>
              </a:cxnLst>
              <a:rect l="T6" t="T7" r="T8" b="T9"/>
              <a:pathLst>
                <a:path w="245" h="290">
                  <a:moveTo>
                    <a:pt x="0" y="0"/>
                  </a:moveTo>
                  <a:lnTo>
                    <a:pt x="245" y="290"/>
                  </a:lnTo>
                </a:path>
              </a:pathLst>
            </a:custGeom>
            <a:noFill/>
            <a:ln w="19050">
              <a:solidFill>
                <a:schemeClr val="tx1"/>
              </a:solidFill>
              <a:round/>
              <a:tailEnd type="triangle" w="med" len="med"/>
            </a:ln>
          </p:spPr>
          <p:txBody>
            <a:bodyPr wrap="none" anchor="ctr"/>
            <a:lstStyle/>
            <a:p>
              <a:endParaRPr lang="en-US"/>
            </a:p>
          </p:txBody>
        </p:sp>
        <p:sp>
          <p:nvSpPr>
            <p:cNvPr id="120852" name="Freeform 18"/>
            <p:cNvSpPr/>
            <p:nvPr/>
          </p:nvSpPr>
          <p:spPr bwMode="auto">
            <a:xfrm>
              <a:off x="1738" y="2224"/>
              <a:ext cx="210" cy="228"/>
            </a:xfrm>
            <a:custGeom>
              <a:avLst/>
              <a:gdLst>
                <a:gd name="T0" fmla="*/ 64 w 226"/>
                <a:gd name="T1" fmla="*/ 0 h 281"/>
                <a:gd name="T2" fmla="*/ 0 w 226"/>
                <a:gd name="T3" fmla="*/ 8 h 281"/>
                <a:gd name="T4" fmla="*/ 0 60000 65536"/>
                <a:gd name="T5" fmla="*/ 0 60000 65536"/>
                <a:gd name="T6" fmla="*/ 0 w 226"/>
                <a:gd name="T7" fmla="*/ 0 h 281"/>
                <a:gd name="T8" fmla="*/ 226 w 226"/>
                <a:gd name="T9" fmla="*/ 281 h 281"/>
              </a:gdLst>
              <a:ahLst/>
              <a:cxnLst>
                <a:cxn ang="T4">
                  <a:pos x="T0" y="T1"/>
                </a:cxn>
                <a:cxn ang="T5">
                  <a:pos x="T2" y="T3"/>
                </a:cxn>
              </a:cxnLst>
              <a:rect l="T6" t="T7" r="T8" b="T9"/>
              <a:pathLst>
                <a:path w="226" h="281">
                  <a:moveTo>
                    <a:pt x="226" y="0"/>
                  </a:moveTo>
                  <a:lnTo>
                    <a:pt x="0" y="281"/>
                  </a:lnTo>
                </a:path>
              </a:pathLst>
            </a:custGeom>
            <a:noFill/>
            <a:ln w="19050">
              <a:solidFill>
                <a:schemeClr val="tx1"/>
              </a:solidFill>
              <a:round/>
              <a:tailEnd type="triangle" w="med" len="med"/>
            </a:ln>
          </p:spPr>
          <p:txBody>
            <a:bodyPr wrap="none" anchor="ctr"/>
            <a:lstStyle/>
            <a:p>
              <a:endParaRPr lang="en-US"/>
            </a:p>
          </p:txBody>
        </p:sp>
        <p:sp>
          <p:nvSpPr>
            <p:cNvPr id="120853" name="Oval 19"/>
            <p:cNvSpPr>
              <a:spLocks noChangeArrowheads="1"/>
            </p:cNvSpPr>
            <p:nvPr/>
          </p:nvSpPr>
          <p:spPr bwMode="auto">
            <a:xfrm>
              <a:off x="2526" y="1484"/>
              <a:ext cx="267" cy="234"/>
            </a:xfrm>
            <a:prstGeom prst="ellipse">
              <a:avLst/>
            </a:prstGeom>
            <a:noFill/>
            <a:ln w="9525">
              <a:solidFill>
                <a:schemeClr val="tx1"/>
              </a:solidFill>
              <a:round/>
            </a:ln>
          </p:spPr>
          <p:txBody>
            <a:bodyPr wrap="none" anchor="ctr"/>
            <a:lstStyle/>
            <a:p>
              <a:endParaRPr lang="en-US"/>
            </a:p>
          </p:txBody>
        </p:sp>
        <p:sp>
          <p:nvSpPr>
            <p:cNvPr id="120854" name="Oval 20"/>
            <p:cNvSpPr>
              <a:spLocks noChangeArrowheads="1"/>
            </p:cNvSpPr>
            <p:nvPr/>
          </p:nvSpPr>
          <p:spPr bwMode="auto">
            <a:xfrm>
              <a:off x="2526" y="1952"/>
              <a:ext cx="267" cy="233"/>
            </a:xfrm>
            <a:prstGeom prst="ellipse">
              <a:avLst/>
            </a:prstGeom>
            <a:noFill/>
            <a:ln w="9525">
              <a:solidFill>
                <a:schemeClr val="tx1"/>
              </a:solidFill>
              <a:round/>
            </a:ln>
          </p:spPr>
          <p:txBody>
            <a:bodyPr wrap="none" anchor="ctr"/>
            <a:lstStyle/>
            <a:p>
              <a:endParaRPr lang="en-US"/>
            </a:p>
          </p:txBody>
        </p:sp>
        <p:sp>
          <p:nvSpPr>
            <p:cNvPr id="120855" name="Oval 21"/>
            <p:cNvSpPr>
              <a:spLocks noChangeArrowheads="1"/>
            </p:cNvSpPr>
            <p:nvPr/>
          </p:nvSpPr>
          <p:spPr bwMode="auto">
            <a:xfrm>
              <a:off x="2526" y="2419"/>
              <a:ext cx="267" cy="234"/>
            </a:xfrm>
            <a:prstGeom prst="ellipse">
              <a:avLst/>
            </a:prstGeom>
            <a:noFill/>
            <a:ln w="9525">
              <a:solidFill>
                <a:schemeClr val="tx1"/>
              </a:solidFill>
              <a:round/>
            </a:ln>
          </p:spPr>
          <p:txBody>
            <a:bodyPr wrap="none" anchor="ctr"/>
            <a:lstStyle/>
            <a:p>
              <a:endParaRPr lang="en-US"/>
            </a:p>
          </p:txBody>
        </p:sp>
        <p:sp>
          <p:nvSpPr>
            <p:cNvPr id="120856" name="Line 22"/>
            <p:cNvSpPr>
              <a:spLocks noChangeShapeType="1"/>
            </p:cNvSpPr>
            <p:nvPr/>
          </p:nvSpPr>
          <p:spPr bwMode="auto">
            <a:xfrm flipH="1">
              <a:off x="2393" y="1601"/>
              <a:ext cx="133" cy="0"/>
            </a:xfrm>
            <a:prstGeom prst="line">
              <a:avLst/>
            </a:prstGeom>
            <a:noFill/>
            <a:ln w="19050">
              <a:solidFill>
                <a:schemeClr val="tx1"/>
              </a:solidFill>
              <a:round/>
            </a:ln>
          </p:spPr>
          <p:txBody>
            <a:bodyPr wrap="none" anchor="ctr"/>
            <a:lstStyle/>
            <a:p>
              <a:endParaRPr lang="en-US"/>
            </a:p>
          </p:txBody>
        </p:sp>
        <p:sp>
          <p:nvSpPr>
            <p:cNvPr id="120857" name="Line 23"/>
            <p:cNvSpPr>
              <a:spLocks noChangeShapeType="1"/>
            </p:cNvSpPr>
            <p:nvPr/>
          </p:nvSpPr>
          <p:spPr bwMode="auto">
            <a:xfrm>
              <a:off x="2393" y="1601"/>
              <a:ext cx="0" cy="935"/>
            </a:xfrm>
            <a:prstGeom prst="line">
              <a:avLst/>
            </a:prstGeom>
            <a:noFill/>
            <a:ln w="19050">
              <a:solidFill>
                <a:schemeClr val="tx1"/>
              </a:solidFill>
              <a:round/>
            </a:ln>
          </p:spPr>
          <p:txBody>
            <a:bodyPr wrap="none" anchor="ctr"/>
            <a:lstStyle/>
            <a:p>
              <a:endParaRPr lang="en-US"/>
            </a:p>
          </p:txBody>
        </p:sp>
        <p:sp>
          <p:nvSpPr>
            <p:cNvPr id="120858" name="Line 24"/>
            <p:cNvSpPr>
              <a:spLocks noChangeShapeType="1"/>
            </p:cNvSpPr>
            <p:nvPr/>
          </p:nvSpPr>
          <p:spPr bwMode="auto">
            <a:xfrm>
              <a:off x="2393" y="2536"/>
              <a:ext cx="133" cy="0"/>
            </a:xfrm>
            <a:prstGeom prst="line">
              <a:avLst/>
            </a:prstGeom>
            <a:noFill/>
            <a:ln w="19050">
              <a:solidFill>
                <a:schemeClr val="tx1"/>
              </a:solidFill>
              <a:round/>
              <a:tailEnd type="triangle" w="med" len="med"/>
            </a:ln>
          </p:spPr>
          <p:txBody>
            <a:bodyPr wrap="none" anchor="ctr"/>
            <a:lstStyle/>
            <a:p>
              <a:endParaRPr lang="en-US"/>
            </a:p>
          </p:txBody>
        </p:sp>
        <p:sp>
          <p:nvSpPr>
            <p:cNvPr id="120859" name="Line 25"/>
            <p:cNvSpPr>
              <a:spLocks noChangeShapeType="1"/>
            </p:cNvSpPr>
            <p:nvPr/>
          </p:nvSpPr>
          <p:spPr bwMode="auto">
            <a:xfrm>
              <a:off x="2793" y="2069"/>
              <a:ext cx="133" cy="0"/>
            </a:xfrm>
            <a:prstGeom prst="line">
              <a:avLst/>
            </a:prstGeom>
            <a:noFill/>
            <a:ln w="19050">
              <a:solidFill>
                <a:schemeClr val="tx1"/>
              </a:solidFill>
              <a:round/>
            </a:ln>
          </p:spPr>
          <p:txBody>
            <a:bodyPr wrap="none" anchor="ctr"/>
            <a:lstStyle/>
            <a:p>
              <a:endParaRPr lang="en-US"/>
            </a:p>
          </p:txBody>
        </p:sp>
        <p:sp>
          <p:nvSpPr>
            <p:cNvPr id="120860" name="Line 26"/>
            <p:cNvSpPr>
              <a:spLocks noChangeShapeType="1"/>
            </p:cNvSpPr>
            <p:nvPr/>
          </p:nvSpPr>
          <p:spPr bwMode="auto">
            <a:xfrm flipH="1">
              <a:off x="2793" y="1601"/>
              <a:ext cx="133" cy="0"/>
            </a:xfrm>
            <a:prstGeom prst="line">
              <a:avLst/>
            </a:prstGeom>
            <a:noFill/>
            <a:ln w="19050">
              <a:solidFill>
                <a:schemeClr val="tx1"/>
              </a:solidFill>
              <a:round/>
              <a:tailEnd type="triangle" w="med" len="med"/>
            </a:ln>
          </p:spPr>
          <p:txBody>
            <a:bodyPr wrap="none" anchor="ctr"/>
            <a:lstStyle/>
            <a:p>
              <a:endParaRPr lang="en-US"/>
            </a:p>
          </p:txBody>
        </p:sp>
        <p:sp>
          <p:nvSpPr>
            <p:cNvPr id="120861" name="Line 27"/>
            <p:cNvSpPr>
              <a:spLocks noChangeShapeType="1"/>
            </p:cNvSpPr>
            <p:nvPr/>
          </p:nvSpPr>
          <p:spPr bwMode="auto">
            <a:xfrm>
              <a:off x="2926" y="1601"/>
              <a:ext cx="0" cy="468"/>
            </a:xfrm>
            <a:prstGeom prst="line">
              <a:avLst/>
            </a:prstGeom>
            <a:noFill/>
            <a:ln w="19050">
              <a:solidFill>
                <a:schemeClr val="tx1"/>
              </a:solidFill>
              <a:round/>
            </a:ln>
          </p:spPr>
          <p:txBody>
            <a:bodyPr wrap="none" anchor="ctr"/>
            <a:lstStyle/>
            <a:p>
              <a:endParaRPr lang="en-US"/>
            </a:p>
          </p:txBody>
        </p:sp>
        <p:sp>
          <p:nvSpPr>
            <p:cNvPr id="120862" name="Oval 28"/>
            <p:cNvSpPr>
              <a:spLocks noChangeArrowheads="1"/>
            </p:cNvSpPr>
            <p:nvPr/>
          </p:nvSpPr>
          <p:spPr bwMode="auto">
            <a:xfrm>
              <a:off x="3371" y="1484"/>
              <a:ext cx="267" cy="234"/>
            </a:xfrm>
            <a:prstGeom prst="ellipse">
              <a:avLst/>
            </a:prstGeom>
            <a:noFill/>
            <a:ln w="9525">
              <a:solidFill>
                <a:schemeClr val="tx1"/>
              </a:solidFill>
              <a:round/>
            </a:ln>
          </p:spPr>
          <p:txBody>
            <a:bodyPr wrap="none" anchor="ctr"/>
            <a:lstStyle/>
            <a:p>
              <a:endParaRPr lang="en-US"/>
            </a:p>
          </p:txBody>
        </p:sp>
        <p:sp>
          <p:nvSpPr>
            <p:cNvPr id="120863" name="Oval 29"/>
            <p:cNvSpPr>
              <a:spLocks noChangeArrowheads="1"/>
            </p:cNvSpPr>
            <p:nvPr/>
          </p:nvSpPr>
          <p:spPr bwMode="auto">
            <a:xfrm>
              <a:off x="3371" y="1952"/>
              <a:ext cx="267" cy="233"/>
            </a:xfrm>
            <a:prstGeom prst="ellipse">
              <a:avLst/>
            </a:prstGeom>
            <a:noFill/>
            <a:ln w="9525">
              <a:solidFill>
                <a:schemeClr val="tx1"/>
              </a:solidFill>
              <a:round/>
            </a:ln>
          </p:spPr>
          <p:txBody>
            <a:bodyPr wrap="none" anchor="ctr"/>
            <a:lstStyle/>
            <a:p>
              <a:endParaRPr lang="en-US"/>
            </a:p>
          </p:txBody>
        </p:sp>
        <p:sp>
          <p:nvSpPr>
            <p:cNvPr id="120864" name="Oval 30"/>
            <p:cNvSpPr>
              <a:spLocks noChangeArrowheads="1"/>
            </p:cNvSpPr>
            <p:nvPr/>
          </p:nvSpPr>
          <p:spPr bwMode="auto">
            <a:xfrm>
              <a:off x="3371" y="2419"/>
              <a:ext cx="267" cy="234"/>
            </a:xfrm>
            <a:prstGeom prst="ellipse">
              <a:avLst/>
            </a:prstGeom>
            <a:noFill/>
            <a:ln w="9525">
              <a:solidFill>
                <a:schemeClr val="tx1"/>
              </a:solidFill>
              <a:round/>
            </a:ln>
          </p:spPr>
          <p:txBody>
            <a:bodyPr wrap="none" anchor="ctr"/>
            <a:lstStyle/>
            <a:p>
              <a:endParaRPr lang="en-US"/>
            </a:p>
          </p:txBody>
        </p:sp>
        <p:sp>
          <p:nvSpPr>
            <p:cNvPr id="120865" name="Line 31"/>
            <p:cNvSpPr>
              <a:spLocks noChangeShapeType="1"/>
            </p:cNvSpPr>
            <p:nvPr/>
          </p:nvSpPr>
          <p:spPr bwMode="auto">
            <a:xfrm>
              <a:off x="3638" y="2069"/>
              <a:ext cx="133" cy="0"/>
            </a:xfrm>
            <a:prstGeom prst="line">
              <a:avLst/>
            </a:prstGeom>
            <a:noFill/>
            <a:ln w="19050">
              <a:solidFill>
                <a:schemeClr val="tx1"/>
              </a:solidFill>
              <a:round/>
            </a:ln>
          </p:spPr>
          <p:txBody>
            <a:bodyPr wrap="none" anchor="ctr"/>
            <a:lstStyle/>
            <a:p>
              <a:endParaRPr lang="en-US"/>
            </a:p>
          </p:txBody>
        </p:sp>
        <p:sp>
          <p:nvSpPr>
            <p:cNvPr id="120866" name="Line 32"/>
            <p:cNvSpPr>
              <a:spLocks noChangeShapeType="1"/>
            </p:cNvSpPr>
            <p:nvPr/>
          </p:nvSpPr>
          <p:spPr bwMode="auto">
            <a:xfrm flipH="1">
              <a:off x="3638" y="1601"/>
              <a:ext cx="133" cy="0"/>
            </a:xfrm>
            <a:prstGeom prst="line">
              <a:avLst/>
            </a:prstGeom>
            <a:noFill/>
            <a:ln w="19050">
              <a:solidFill>
                <a:schemeClr val="tx1"/>
              </a:solidFill>
              <a:round/>
              <a:tailEnd type="triangle" w="med" len="med"/>
            </a:ln>
          </p:spPr>
          <p:txBody>
            <a:bodyPr wrap="none" anchor="ctr"/>
            <a:lstStyle/>
            <a:p>
              <a:endParaRPr lang="en-US"/>
            </a:p>
          </p:txBody>
        </p:sp>
        <p:sp>
          <p:nvSpPr>
            <p:cNvPr id="120867" name="Line 33"/>
            <p:cNvSpPr>
              <a:spLocks noChangeShapeType="1"/>
            </p:cNvSpPr>
            <p:nvPr/>
          </p:nvSpPr>
          <p:spPr bwMode="auto">
            <a:xfrm>
              <a:off x="3771" y="1601"/>
              <a:ext cx="0" cy="468"/>
            </a:xfrm>
            <a:prstGeom prst="line">
              <a:avLst/>
            </a:prstGeom>
            <a:noFill/>
            <a:ln w="19050">
              <a:solidFill>
                <a:schemeClr val="tx1"/>
              </a:solidFill>
              <a:round/>
            </a:ln>
          </p:spPr>
          <p:txBody>
            <a:bodyPr wrap="none" anchor="ctr"/>
            <a:lstStyle/>
            <a:p>
              <a:endParaRPr lang="en-US"/>
            </a:p>
          </p:txBody>
        </p:sp>
        <p:sp>
          <p:nvSpPr>
            <p:cNvPr id="120868" name="Oval 34"/>
            <p:cNvSpPr>
              <a:spLocks noChangeArrowheads="1"/>
            </p:cNvSpPr>
            <p:nvPr/>
          </p:nvSpPr>
          <p:spPr bwMode="auto">
            <a:xfrm>
              <a:off x="4394" y="1484"/>
              <a:ext cx="267" cy="234"/>
            </a:xfrm>
            <a:prstGeom prst="ellipse">
              <a:avLst/>
            </a:prstGeom>
            <a:noFill/>
            <a:ln w="9525">
              <a:solidFill>
                <a:schemeClr val="tx1"/>
              </a:solidFill>
              <a:round/>
            </a:ln>
          </p:spPr>
          <p:txBody>
            <a:bodyPr wrap="none" anchor="ctr"/>
            <a:lstStyle/>
            <a:p>
              <a:endParaRPr lang="en-US"/>
            </a:p>
          </p:txBody>
        </p:sp>
        <p:sp>
          <p:nvSpPr>
            <p:cNvPr id="120869" name="Oval 35"/>
            <p:cNvSpPr>
              <a:spLocks noChangeArrowheads="1"/>
            </p:cNvSpPr>
            <p:nvPr/>
          </p:nvSpPr>
          <p:spPr bwMode="auto">
            <a:xfrm>
              <a:off x="4394" y="1952"/>
              <a:ext cx="267" cy="233"/>
            </a:xfrm>
            <a:prstGeom prst="ellipse">
              <a:avLst/>
            </a:prstGeom>
            <a:noFill/>
            <a:ln w="9525">
              <a:solidFill>
                <a:schemeClr val="tx1"/>
              </a:solidFill>
              <a:round/>
            </a:ln>
          </p:spPr>
          <p:txBody>
            <a:bodyPr wrap="none" anchor="ctr"/>
            <a:lstStyle/>
            <a:p>
              <a:endParaRPr lang="en-US"/>
            </a:p>
          </p:txBody>
        </p:sp>
        <p:sp>
          <p:nvSpPr>
            <p:cNvPr id="120870" name="Oval 36"/>
            <p:cNvSpPr>
              <a:spLocks noChangeArrowheads="1"/>
            </p:cNvSpPr>
            <p:nvPr/>
          </p:nvSpPr>
          <p:spPr bwMode="auto">
            <a:xfrm>
              <a:off x="4394" y="2419"/>
              <a:ext cx="267" cy="234"/>
            </a:xfrm>
            <a:prstGeom prst="ellipse">
              <a:avLst/>
            </a:prstGeom>
            <a:noFill/>
            <a:ln w="9525">
              <a:solidFill>
                <a:schemeClr val="tx1"/>
              </a:solidFill>
              <a:round/>
            </a:ln>
          </p:spPr>
          <p:txBody>
            <a:bodyPr wrap="none" anchor="ctr"/>
            <a:lstStyle/>
            <a:p>
              <a:endParaRPr lang="en-US"/>
            </a:p>
          </p:txBody>
        </p:sp>
        <p:sp>
          <p:nvSpPr>
            <p:cNvPr id="120871" name="Oval 37"/>
            <p:cNvSpPr>
              <a:spLocks noChangeArrowheads="1"/>
            </p:cNvSpPr>
            <p:nvPr/>
          </p:nvSpPr>
          <p:spPr bwMode="auto">
            <a:xfrm>
              <a:off x="3949" y="1952"/>
              <a:ext cx="267" cy="233"/>
            </a:xfrm>
            <a:prstGeom prst="ellipse">
              <a:avLst/>
            </a:prstGeom>
            <a:noFill/>
            <a:ln w="9525">
              <a:solidFill>
                <a:schemeClr val="tx1"/>
              </a:solidFill>
              <a:round/>
            </a:ln>
          </p:spPr>
          <p:txBody>
            <a:bodyPr wrap="none" anchor="ctr"/>
            <a:lstStyle/>
            <a:p>
              <a:endParaRPr lang="en-US"/>
            </a:p>
          </p:txBody>
        </p:sp>
        <p:sp>
          <p:nvSpPr>
            <p:cNvPr id="120872" name="Line 38"/>
            <p:cNvSpPr>
              <a:spLocks noChangeShapeType="1"/>
            </p:cNvSpPr>
            <p:nvPr/>
          </p:nvSpPr>
          <p:spPr bwMode="auto">
            <a:xfrm>
              <a:off x="4527" y="1718"/>
              <a:ext cx="0" cy="234"/>
            </a:xfrm>
            <a:prstGeom prst="line">
              <a:avLst/>
            </a:prstGeom>
            <a:noFill/>
            <a:ln w="19050">
              <a:solidFill>
                <a:schemeClr val="tx1"/>
              </a:solidFill>
              <a:round/>
              <a:tailEnd type="triangle" w="med" len="med"/>
            </a:ln>
          </p:spPr>
          <p:txBody>
            <a:bodyPr wrap="none" anchor="ctr"/>
            <a:lstStyle/>
            <a:p>
              <a:endParaRPr lang="en-US"/>
            </a:p>
          </p:txBody>
        </p:sp>
        <p:sp>
          <p:nvSpPr>
            <p:cNvPr id="120873" name="Line 39"/>
            <p:cNvSpPr>
              <a:spLocks noChangeShapeType="1"/>
            </p:cNvSpPr>
            <p:nvPr/>
          </p:nvSpPr>
          <p:spPr bwMode="auto">
            <a:xfrm flipH="1">
              <a:off x="4127" y="1718"/>
              <a:ext cx="400" cy="273"/>
            </a:xfrm>
            <a:prstGeom prst="line">
              <a:avLst/>
            </a:prstGeom>
            <a:noFill/>
            <a:ln w="19050">
              <a:solidFill>
                <a:schemeClr val="tx1"/>
              </a:solidFill>
              <a:round/>
              <a:tailEnd type="triangle" w="med" len="med"/>
            </a:ln>
          </p:spPr>
          <p:txBody>
            <a:bodyPr wrap="none" anchor="ctr"/>
            <a:lstStyle/>
            <a:p>
              <a:endParaRPr lang="en-US"/>
            </a:p>
          </p:txBody>
        </p:sp>
        <p:sp>
          <p:nvSpPr>
            <p:cNvPr id="120874" name="Line 40"/>
            <p:cNvSpPr>
              <a:spLocks noChangeShapeType="1"/>
            </p:cNvSpPr>
            <p:nvPr/>
          </p:nvSpPr>
          <p:spPr bwMode="auto">
            <a:xfrm>
              <a:off x="4527" y="2185"/>
              <a:ext cx="0" cy="234"/>
            </a:xfrm>
            <a:prstGeom prst="line">
              <a:avLst/>
            </a:prstGeom>
            <a:noFill/>
            <a:ln w="19050">
              <a:solidFill>
                <a:schemeClr val="tx1"/>
              </a:solidFill>
              <a:round/>
              <a:tailEnd type="triangle" w="med" len="med"/>
            </a:ln>
          </p:spPr>
          <p:txBody>
            <a:bodyPr wrap="none" anchor="ctr"/>
            <a:lstStyle/>
            <a:p>
              <a:endParaRPr lang="en-US"/>
            </a:p>
          </p:txBody>
        </p:sp>
        <p:sp>
          <p:nvSpPr>
            <p:cNvPr id="120875" name="Line 41"/>
            <p:cNvSpPr>
              <a:spLocks noChangeShapeType="1"/>
            </p:cNvSpPr>
            <p:nvPr/>
          </p:nvSpPr>
          <p:spPr bwMode="auto">
            <a:xfrm>
              <a:off x="4127" y="2185"/>
              <a:ext cx="400" cy="234"/>
            </a:xfrm>
            <a:prstGeom prst="line">
              <a:avLst/>
            </a:prstGeom>
            <a:noFill/>
            <a:ln w="19050">
              <a:solidFill>
                <a:schemeClr val="tx1"/>
              </a:solidFill>
              <a:round/>
              <a:tailEnd type="triangle" w="med" len="med"/>
            </a:ln>
          </p:spPr>
          <p:txBody>
            <a:bodyPr wrap="none" anchor="ctr"/>
            <a:lstStyle/>
            <a:p>
              <a:endParaRPr lang="en-US"/>
            </a:p>
          </p:txBody>
        </p:sp>
        <p:sp>
          <p:nvSpPr>
            <p:cNvPr id="120876" name="Text Box 42"/>
            <p:cNvSpPr txBox="1">
              <a:spLocks noChangeArrowheads="1"/>
            </p:cNvSpPr>
            <p:nvPr/>
          </p:nvSpPr>
          <p:spPr bwMode="auto">
            <a:xfrm>
              <a:off x="524" y="2808"/>
              <a:ext cx="668" cy="245"/>
            </a:xfrm>
            <a:prstGeom prst="rect">
              <a:avLst/>
            </a:prstGeom>
            <a:noFill/>
            <a:ln w="9525">
              <a:solidFill>
                <a:schemeClr val="tx1"/>
              </a:solidFill>
              <a:miter lim="800000"/>
            </a:ln>
          </p:spPr>
          <p:txBody>
            <a:bodyPr>
              <a:spAutoFit/>
            </a:bodyPr>
            <a:lstStyle/>
            <a:p>
              <a:pPr algn="ctr">
                <a:spcBef>
                  <a:spcPct val="50000"/>
                </a:spcBef>
                <a:buFontTx/>
                <a:buNone/>
              </a:pPr>
              <a:r>
                <a:rPr lang="en-US" sz="1400" u="sng"/>
                <a:t>Sequence</a:t>
              </a:r>
              <a:endParaRPr lang="en-US" sz="1400" u="sng"/>
            </a:p>
          </p:txBody>
        </p:sp>
        <p:sp>
          <p:nvSpPr>
            <p:cNvPr id="120877" name="Text Box 43"/>
            <p:cNvSpPr txBox="1">
              <a:spLocks noChangeArrowheads="1"/>
            </p:cNvSpPr>
            <p:nvPr/>
          </p:nvSpPr>
          <p:spPr bwMode="auto">
            <a:xfrm>
              <a:off x="1414" y="2808"/>
              <a:ext cx="667" cy="245"/>
            </a:xfrm>
            <a:prstGeom prst="rect">
              <a:avLst/>
            </a:prstGeom>
            <a:noFill/>
            <a:ln w="9525">
              <a:solidFill>
                <a:schemeClr val="tx1"/>
              </a:solidFill>
              <a:miter lim="800000"/>
            </a:ln>
          </p:spPr>
          <p:txBody>
            <a:bodyPr>
              <a:spAutoFit/>
            </a:bodyPr>
            <a:lstStyle/>
            <a:p>
              <a:pPr algn="ctr">
                <a:spcBef>
                  <a:spcPct val="50000"/>
                </a:spcBef>
                <a:buFontTx/>
                <a:buNone/>
              </a:pPr>
              <a:r>
                <a:rPr lang="en-US" sz="1400" u="sng"/>
                <a:t>If</a:t>
              </a:r>
              <a:endParaRPr lang="en-US" sz="1400" u="sng"/>
            </a:p>
          </p:txBody>
        </p:sp>
        <p:sp>
          <p:nvSpPr>
            <p:cNvPr id="120878" name="Text Box 44"/>
            <p:cNvSpPr txBox="1">
              <a:spLocks noChangeArrowheads="1"/>
            </p:cNvSpPr>
            <p:nvPr/>
          </p:nvSpPr>
          <p:spPr bwMode="auto">
            <a:xfrm>
              <a:off x="2348" y="2808"/>
              <a:ext cx="667" cy="245"/>
            </a:xfrm>
            <a:prstGeom prst="rect">
              <a:avLst/>
            </a:prstGeom>
            <a:noFill/>
            <a:ln w="9525">
              <a:solidFill>
                <a:schemeClr val="tx1"/>
              </a:solidFill>
              <a:miter lim="800000"/>
            </a:ln>
          </p:spPr>
          <p:txBody>
            <a:bodyPr>
              <a:spAutoFit/>
            </a:bodyPr>
            <a:lstStyle/>
            <a:p>
              <a:pPr algn="ctr">
                <a:spcBef>
                  <a:spcPct val="50000"/>
                </a:spcBef>
                <a:buFontTx/>
                <a:buNone/>
              </a:pPr>
              <a:r>
                <a:rPr lang="en-US" sz="1400" u="sng"/>
                <a:t>While</a:t>
              </a:r>
              <a:endParaRPr lang="en-US" sz="1400" u="sng"/>
            </a:p>
          </p:txBody>
        </p:sp>
        <p:sp>
          <p:nvSpPr>
            <p:cNvPr id="120879" name="Text Box 45"/>
            <p:cNvSpPr txBox="1">
              <a:spLocks noChangeArrowheads="1"/>
            </p:cNvSpPr>
            <p:nvPr/>
          </p:nvSpPr>
          <p:spPr bwMode="auto">
            <a:xfrm>
              <a:off x="3193" y="2808"/>
              <a:ext cx="667" cy="245"/>
            </a:xfrm>
            <a:prstGeom prst="rect">
              <a:avLst/>
            </a:prstGeom>
            <a:noFill/>
            <a:ln w="9525">
              <a:solidFill>
                <a:schemeClr val="tx1"/>
              </a:solidFill>
              <a:miter lim="800000"/>
            </a:ln>
          </p:spPr>
          <p:txBody>
            <a:bodyPr>
              <a:spAutoFit/>
            </a:bodyPr>
            <a:lstStyle/>
            <a:p>
              <a:pPr algn="ctr">
                <a:spcBef>
                  <a:spcPct val="50000"/>
                </a:spcBef>
                <a:buFontTx/>
                <a:buNone/>
              </a:pPr>
              <a:r>
                <a:rPr lang="en-US" sz="1400" u="sng"/>
                <a:t>Until</a:t>
              </a:r>
              <a:endParaRPr lang="en-US" sz="1400" u="sng"/>
            </a:p>
          </p:txBody>
        </p:sp>
        <p:sp>
          <p:nvSpPr>
            <p:cNvPr id="120880" name="Text Box 46"/>
            <p:cNvSpPr txBox="1">
              <a:spLocks noChangeArrowheads="1"/>
            </p:cNvSpPr>
            <p:nvPr/>
          </p:nvSpPr>
          <p:spPr bwMode="auto">
            <a:xfrm>
              <a:off x="4261" y="2808"/>
              <a:ext cx="667" cy="245"/>
            </a:xfrm>
            <a:prstGeom prst="rect">
              <a:avLst/>
            </a:prstGeom>
            <a:noFill/>
            <a:ln w="9525">
              <a:solidFill>
                <a:schemeClr val="tx1"/>
              </a:solidFill>
              <a:miter lim="800000"/>
            </a:ln>
          </p:spPr>
          <p:txBody>
            <a:bodyPr>
              <a:spAutoFit/>
            </a:bodyPr>
            <a:lstStyle/>
            <a:p>
              <a:pPr algn="ctr">
                <a:spcBef>
                  <a:spcPct val="50000"/>
                </a:spcBef>
                <a:buFontTx/>
                <a:buNone/>
              </a:pPr>
              <a:r>
                <a:rPr lang="en-US" sz="1400" u="sng"/>
                <a:t>Case</a:t>
              </a:r>
              <a:endParaRPr lang="en-US" sz="1400" u="sng"/>
            </a:p>
          </p:txBody>
        </p:sp>
        <p:sp>
          <p:nvSpPr>
            <p:cNvPr id="120881" name="Rectangle 47"/>
            <p:cNvSpPr>
              <a:spLocks noChangeArrowheads="1"/>
            </p:cNvSpPr>
            <p:nvPr/>
          </p:nvSpPr>
          <p:spPr bwMode="auto">
            <a:xfrm>
              <a:off x="480" y="1056"/>
              <a:ext cx="4848" cy="2064"/>
            </a:xfrm>
            <a:prstGeom prst="rect">
              <a:avLst/>
            </a:prstGeom>
            <a:noFill/>
            <a:ln w="38100" cmpd="dbl">
              <a:solidFill>
                <a:schemeClr val="tx1"/>
              </a:solidFill>
              <a:miter lim="800000"/>
            </a:ln>
          </p:spPr>
          <p:txBody>
            <a:bodyPr wrap="none" anchor="ctr"/>
            <a:lstStyle/>
            <a:p>
              <a:endParaRPr lang="en-US"/>
            </a:p>
          </p:txBody>
        </p:sp>
      </p:grpSp>
      <p:sp>
        <p:nvSpPr>
          <p:cNvPr id="51" name="Content Placeholder 50"/>
          <p:cNvSpPr>
            <a:spLocks noGrp="1"/>
          </p:cNvSpPr>
          <p:nvPr>
            <p:ph sz="half" idx="1"/>
          </p:nvPr>
        </p:nvSpPr>
        <p:spPr/>
        <p:txBody>
          <a:bodyPr/>
          <a:lstStyle/>
          <a:p>
            <a:pPr algn="just"/>
            <a:r>
              <a:rPr lang="en-US" sz="1600" dirty="0" smtClean="0"/>
              <a:t>On a flow graph:</a:t>
            </a:r>
            <a:endParaRPr lang="en-US" sz="1600" dirty="0" smtClean="0"/>
          </a:p>
          <a:p>
            <a:pPr lvl="1" algn="just"/>
            <a:r>
              <a:rPr lang="en-US" sz="1600" dirty="0" smtClean="0"/>
              <a:t>Arrows called edges represent flow of control </a:t>
            </a:r>
            <a:endParaRPr lang="en-US" sz="1600" dirty="0" smtClean="0"/>
          </a:p>
          <a:p>
            <a:pPr lvl="1" algn="just"/>
            <a:r>
              <a:rPr lang="en-US" sz="1600" dirty="0" smtClean="0"/>
              <a:t>Circles called nodes represent one or more actions</a:t>
            </a:r>
            <a:endParaRPr lang="en-US" sz="1600" dirty="0" smtClean="0"/>
          </a:p>
          <a:p>
            <a:pPr lvl="1" algn="just"/>
            <a:r>
              <a:rPr lang="en-US" sz="1600" dirty="0" smtClean="0"/>
              <a:t>Areas bounded by edges and nodes called regions </a:t>
            </a:r>
            <a:endParaRPr lang="en-US" sz="1600" dirty="0" smtClean="0"/>
          </a:p>
          <a:p>
            <a:pPr lvl="1" algn="just"/>
            <a:r>
              <a:rPr lang="en-US" sz="1600" dirty="0" smtClean="0"/>
              <a:t>A predicate node is a node containing a condition </a:t>
            </a:r>
            <a:endParaRPr lang="en-US" sz="1600" dirty="0" smtClean="0"/>
          </a:p>
          <a:p>
            <a:pPr algn="just"/>
            <a:r>
              <a:rPr lang="en-US" sz="1600" dirty="0" smtClean="0"/>
              <a:t>Any procedural design can be translated into a flow graph.</a:t>
            </a:r>
            <a:endParaRPr lang="en-US" sz="1600" dirty="0" smtClean="0"/>
          </a:p>
          <a:p>
            <a:pPr algn="just"/>
            <a:r>
              <a:rPr lang="en-US" sz="1600" dirty="0" smtClean="0"/>
              <a:t>Note that compound Boolean expressions at tests generate at least two predicate node and additional arcs.</a:t>
            </a:r>
            <a:endParaRPr lang="en-US" sz="1600" dirty="0" smtClean="0"/>
          </a:p>
          <a:p>
            <a:pPr algn="just">
              <a:buNone/>
            </a:pPr>
            <a:endParaRPr lang="en-US" sz="1600" dirty="0"/>
          </a:p>
        </p:txBody>
      </p:sp>
      <p:sp>
        <p:nvSpPr>
          <p:cNvPr id="49155" name="Rectangle 48"/>
          <p:cNvSpPr>
            <a:spLocks noGrp="1" noChangeArrowheads="1"/>
          </p:cNvSpPr>
          <p:nvPr>
            <p:ph type="title"/>
          </p:nvPr>
        </p:nvSpPr>
        <p:spPr/>
        <p:txBody>
          <a:bodyPr/>
          <a:lstStyle/>
          <a:p>
            <a:r>
              <a:rPr lang="en-US" dirty="0" smtClean="0"/>
              <a:t>Basis Path Testing - Flow Graphic Notation</a:t>
            </a:r>
            <a:endParaRPr lang="en-US" dirty="0" smtClean="0"/>
          </a:p>
        </p:txBody>
      </p:sp>
      <p:sp>
        <p:nvSpPr>
          <p:cNvPr id="120836" name="Line 49"/>
          <p:cNvSpPr>
            <a:spLocks noChangeShapeType="1"/>
          </p:cNvSpPr>
          <p:nvPr/>
        </p:nvSpPr>
        <p:spPr bwMode="auto">
          <a:xfrm>
            <a:off x="7070561" y="5254108"/>
            <a:ext cx="0" cy="381000"/>
          </a:xfrm>
          <a:prstGeom prst="line">
            <a:avLst/>
          </a:prstGeom>
          <a:noFill/>
          <a:ln w="9525">
            <a:solidFill>
              <a:schemeClr val="tx1"/>
            </a:solidFill>
            <a:miter lim="800000"/>
            <a:tailEnd type="triangle" w="med" len="med"/>
          </a:ln>
        </p:spPr>
        <p:txBody>
          <a:bodyPr wrap="none"/>
          <a:lstStyle/>
          <a:p>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1981200" y="1524000"/>
            <a:ext cx="3733800" cy="5029200"/>
            <a:chOff x="528" y="768"/>
            <a:chExt cx="2352" cy="3168"/>
          </a:xfrm>
        </p:grpSpPr>
        <p:sp>
          <p:nvSpPr>
            <p:cNvPr id="123934" name="Oval 3"/>
            <p:cNvSpPr>
              <a:spLocks noChangeArrowheads="1"/>
            </p:cNvSpPr>
            <p:nvPr/>
          </p:nvSpPr>
          <p:spPr bwMode="auto">
            <a:xfrm>
              <a:off x="2175" y="816"/>
              <a:ext cx="166" cy="176"/>
            </a:xfrm>
            <a:prstGeom prst="ellipse">
              <a:avLst/>
            </a:prstGeom>
            <a:solidFill>
              <a:schemeClr val="bg2"/>
            </a:solidFill>
            <a:ln w="9525">
              <a:solidFill>
                <a:schemeClr val="tx1"/>
              </a:solidFill>
              <a:round/>
            </a:ln>
          </p:spPr>
          <p:txBody>
            <a:bodyPr wrap="none" anchor="ctr"/>
            <a:lstStyle/>
            <a:p>
              <a:endParaRPr lang="en-US"/>
            </a:p>
          </p:txBody>
        </p:sp>
        <p:sp>
          <p:nvSpPr>
            <p:cNvPr id="123935" name="AutoShape 4"/>
            <p:cNvSpPr>
              <a:spLocks noChangeArrowheads="1"/>
            </p:cNvSpPr>
            <p:nvPr/>
          </p:nvSpPr>
          <p:spPr bwMode="auto">
            <a:xfrm>
              <a:off x="2104" y="1255"/>
              <a:ext cx="316" cy="166"/>
            </a:xfrm>
            <a:prstGeom prst="roundRect">
              <a:avLst>
                <a:gd name="adj" fmla="val 29083"/>
              </a:avLst>
            </a:prstGeom>
            <a:solidFill>
              <a:schemeClr val="bg2"/>
            </a:solidFill>
            <a:ln w="9525">
              <a:solidFill>
                <a:schemeClr val="tx1"/>
              </a:solidFill>
              <a:round/>
            </a:ln>
          </p:spPr>
          <p:txBody>
            <a:bodyPr wrap="none" anchor="ctr"/>
            <a:lstStyle/>
            <a:p>
              <a:endParaRPr lang="en-US"/>
            </a:p>
          </p:txBody>
        </p:sp>
        <p:sp>
          <p:nvSpPr>
            <p:cNvPr id="123936" name="Line 5"/>
            <p:cNvSpPr>
              <a:spLocks noChangeShapeType="1"/>
            </p:cNvSpPr>
            <p:nvPr/>
          </p:nvSpPr>
          <p:spPr bwMode="auto">
            <a:xfrm>
              <a:off x="2262" y="984"/>
              <a:ext cx="0" cy="264"/>
            </a:xfrm>
            <a:prstGeom prst="line">
              <a:avLst/>
            </a:prstGeom>
            <a:noFill/>
            <a:ln w="19050">
              <a:solidFill>
                <a:schemeClr val="tx1"/>
              </a:solidFill>
              <a:round/>
              <a:tailEnd type="triangle" w="med" len="med"/>
            </a:ln>
          </p:spPr>
          <p:txBody>
            <a:bodyPr wrap="none" anchor="ctr"/>
            <a:lstStyle/>
            <a:p>
              <a:endParaRPr lang="en-US"/>
            </a:p>
          </p:txBody>
        </p:sp>
        <p:sp>
          <p:nvSpPr>
            <p:cNvPr id="123937" name="Line 6"/>
            <p:cNvSpPr>
              <a:spLocks noChangeShapeType="1"/>
            </p:cNvSpPr>
            <p:nvPr/>
          </p:nvSpPr>
          <p:spPr bwMode="auto">
            <a:xfrm>
              <a:off x="2254" y="1421"/>
              <a:ext cx="0" cy="141"/>
            </a:xfrm>
            <a:prstGeom prst="line">
              <a:avLst/>
            </a:prstGeom>
            <a:noFill/>
            <a:ln w="19050">
              <a:solidFill>
                <a:schemeClr val="tx1"/>
              </a:solidFill>
              <a:round/>
              <a:tailEnd type="triangle" w="med" len="med"/>
            </a:ln>
          </p:spPr>
          <p:txBody>
            <a:bodyPr wrap="none" anchor="ctr"/>
            <a:lstStyle/>
            <a:p>
              <a:endParaRPr lang="en-US"/>
            </a:p>
          </p:txBody>
        </p:sp>
        <p:sp>
          <p:nvSpPr>
            <p:cNvPr id="123938" name="Freeform 7"/>
            <p:cNvSpPr/>
            <p:nvPr/>
          </p:nvSpPr>
          <p:spPr bwMode="auto">
            <a:xfrm>
              <a:off x="1618" y="1652"/>
              <a:ext cx="516" cy="199"/>
            </a:xfrm>
            <a:custGeom>
              <a:avLst/>
              <a:gdLst>
                <a:gd name="T0" fmla="*/ 23 w 627"/>
                <a:gd name="T1" fmla="*/ 0 h 228"/>
                <a:gd name="T2" fmla="*/ 0 w 627"/>
                <a:gd name="T3" fmla="*/ 0 h 228"/>
                <a:gd name="T4" fmla="*/ 0 w 627"/>
                <a:gd name="T5" fmla="*/ 23 h 228"/>
                <a:gd name="T6" fmla="*/ 0 60000 65536"/>
                <a:gd name="T7" fmla="*/ 0 60000 65536"/>
                <a:gd name="T8" fmla="*/ 0 60000 65536"/>
                <a:gd name="T9" fmla="*/ 0 w 627"/>
                <a:gd name="T10" fmla="*/ 0 h 228"/>
                <a:gd name="T11" fmla="*/ 627 w 627"/>
                <a:gd name="T12" fmla="*/ 228 h 228"/>
              </a:gdLst>
              <a:ahLst/>
              <a:cxnLst>
                <a:cxn ang="T6">
                  <a:pos x="T0" y="T1"/>
                </a:cxn>
                <a:cxn ang="T7">
                  <a:pos x="T2" y="T3"/>
                </a:cxn>
                <a:cxn ang="T8">
                  <a:pos x="T4" y="T5"/>
                </a:cxn>
              </a:cxnLst>
              <a:rect l="T9" t="T10" r="T11" b="T12"/>
              <a:pathLst>
                <a:path w="627" h="228">
                  <a:moveTo>
                    <a:pt x="627" y="0"/>
                  </a:moveTo>
                  <a:lnTo>
                    <a:pt x="0" y="0"/>
                  </a:lnTo>
                  <a:lnTo>
                    <a:pt x="0" y="228"/>
                  </a:lnTo>
                </a:path>
              </a:pathLst>
            </a:custGeom>
            <a:noFill/>
            <a:ln w="19050">
              <a:solidFill>
                <a:schemeClr val="tx1"/>
              </a:solidFill>
              <a:round/>
              <a:tailEnd type="triangle" w="med" len="med"/>
            </a:ln>
          </p:spPr>
          <p:txBody>
            <a:bodyPr wrap="none" anchor="ctr"/>
            <a:lstStyle/>
            <a:p>
              <a:endParaRPr lang="en-US"/>
            </a:p>
          </p:txBody>
        </p:sp>
        <p:sp>
          <p:nvSpPr>
            <p:cNvPr id="123939" name="AutoShape 8"/>
            <p:cNvSpPr>
              <a:spLocks noChangeArrowheads="1"/>
            </p:cNvSpPr>
            <p:nvPr/>
          </p:nvSpPr>
          <p:spPr bwMode="auto">
            <a:xfrm>
              <a:off x="801" y="2387"/>
              <a:ext cx="316" cy="166"/>
            </a:xfrm>
            <a:prstGeom prst="roundRect">
              <a:avLst>
                <a:gd name="adj" fmla="val 29083"/>
              </a:avLst>
            </a:prstGeom>
            <a:solidFill>
              <a:schemeClr val="bg2"/>
            </a:solidFill>
            <a:ln w="9525">
              <a:solidFill>
                <a:schemeClr val="tx1"/>
              </a:solidFill>
              <a:round/>
            </a:ln>
          </p:spPr>
          <p:txBody>
            <a:bodyPr wrap="none" anchor="ctr"/>
            <a:lstStyle/>
            <a:p>
              <a:endParaRPr lang="en-US"/>
            </a:p>
          </p:txBody>
        </p:sp>
        <p:sp>
          <p:nvSpPr>
            <p:cNvPr id="123940" name="AutoShape 9"/>
            <p:cNvSpPr>
              <a:spLocks noChangeArrowheads="1"/>
            </p:cNvSpPr>
            <p:nvPr/>
          </p:nvSpPr>
          <p:spPr bwMode="auto">
            <a:xfrm>
              <a:off x="1275" y="2389"/>
              <a:ext cx="316" cy="166"/>
            </a:xfrm>
            <a:prstGeom prst="roundRect">
              <a:avLst>
                <a:gd name="adj" fmla="val 29083"/>
              </a:avLst>
            </a:prstGeom>
            <a:solidFill>
              <a:schemeClr val="bg2"/>
            </a:solidFill>
            <a:ln w="9525">
              <a:solidFill>
                <a:schemeClr val="tx1"/>
              </a:solidFill>
              <a:round/>
            </a:ln>
          </p:spPr>
          <p:txBody>
            <a:bodyPr wrap="none" anchor="ctr"/>
            <a:lstStyle/>
            <a:p>
              <a:endParaRPr lang="en-US"/>
            </a:p>
          </p:txBody>
        </p:sp>
        <p:sp>
          <p:nvSpPr>
            <p:cNvPr id="123941" name="Oval 10"/>
            <p:cNvSpPr>
              <a:spLocks noChangeArrowheads="1"/>
            </p:cNvSpPr>
            <p:nvPr/>
          </p:nvSpPr>
          <p:spPr bwMode="auto">
            <a:xfrm>
              <a:off x="650" y="3504"/>
              <a:ext cx="166" cy="176"/>
            </a:xfrm>
            <a:prstGeom prst="ellipse">
              <a:avLst/>
            </a:prstGeom>
            <a:solidFill>
              <a:schemeClr val="bg2"/>
            </a:solidFill>
            <a:ln w="9525">
              <a:solidFill>
                <a:schemeClr val="tx1"/>
              </a:solidFill>
              <a:round/>
            </a:ln>
          </p:spPr>
          <p:txBody>
            <a:bodyPr wrap="none" anchor="ctr"/>
            <a:lstStyle/>
            <a:p>
              <a:endParaRPr lang="en-US"/>
            </a:p>
          </p:txBody>
        </p:sp>
        <p:sp>
          <p:nvSpPr>
            <p:cNvPr id="123942" name="Freeform 11"/>
            <p:cNvSpPr/>
            <p:nvPr/>
          </p:nvSpPr>
          <p:spPr bwMode="auto">
            <a:xfrm>
              <a:off x="1194" y="1945"/>
              <a:ext cx="871" cy="1"/>
            </a:xfrm>
            <a:custGeom>
              <a:avLst/>
              <a:gdLst>
                <a:gd name="T0" fmla="*/ 0 w 1059"/>
                <a:gd name="T1" fmla="*/ 0 h 1"/>
                <a:gd name="T2" fmla="*/ 38 w 1059"/>
                <a:gd name="T3" fmla="*/ 0 h 1"/>
                <a:gd name="T4" fmla="*/ 0 60000 65536"/>
                <a:gd name="T5" fmla="*/ 0 60000 65536"/>
                <a:gd name="T6" fmla="*/ 0 w 1059"/>
                <a:gd name="T7" fmla="*/ 0 h 1"/>
                <a:gd name="T8" fmla="*/ 1059 w 1059"/>
                <a:gd name="T9" fmla="*/ 1 h 1"/>
              </a:gdLst>
              <a:ahLst/>
              <a:cxnLst>
                <a:cxn ang="T4">
                  <a:pos x="T0" y="T1"/>
                </a:cxn>
                <a:cxn ang="T5">
                  <a:pos x="T2" y="T3"/>
                </a:cxn>
              </a:cxnLst>
              <a:rect l="T6" t="T7" r="T8" b="T9"/>
              <a:pathLst>
                <a:path w="1059" h="1">
                  <a:moveTo>
                    <a:pt x="0" y="0"/>
                  </a:moveTo>
                  <a:lnTo>
                    <a:pt x="1059" y="0"/>
                  </a:lnTo>
                </a:path>
              </a:pathLst>
            </a:custGeom>
            <a:noFill/>
            <a:ln w="19050">
              <a:solidFill>
                <a:schemeClr val="tx1"/>
              </a:solidFill>
              <a:round/>
            </a:ln>
          </p:spPr>
          <p:txBody>
            <a:bodyPr wrap="none" anchor="ctr"/>
            <a:lstStyle/>
            <a:p>
              <a:endParaRPr lang="en-US"/>
            </a:p>
          </p:txBody>
        </p:sp>
        <p:sp>
          <p:nvSpPr>
            <p:cNvPr id="123943" name="AutoShape 12"/>
            <p:cNvSpPr>
              <a:spLocks noChangeArrowheads="1"/>
            </p:cNvSpPr>
            <p:nvPr/>
          </p:nvSpPr>
          <p:spPr bwMode="auto">
            <a:xfrm>
              <a:off x="1463" y="1843"/>
              <a:ext cx="313" cy="207"/>
            </a:xfrm>
            <a:prstGeom prst="diamond">
              <a:avLst/>
            </a:prstGeom>
            <a:solidFill>
              <a:schemeClr val="bg2"/>
            </a:solidFill>
            <a:ln w="9525">
              <a:solidFill>
                <a:schemeClr val="tx1"/>
              </a:solidFill>
              <a:miter lim="800000"/>
            </a:ln>
          </p:spPr>
          <p:txBody>
            <a:bodyPr wrap="none" anchor="ctr"/>
            <a:lstStyle/>
            <a:p>
              <a:endParaRPr lang="en-US"/>
            </a:p>
          </p:txBody>
        </p:sp>
        <p:sp>
          <p:nvSpPr>
            <p:cNvPr id="123944" name="Freeform 13"/>
            <p:cNvSpPr/>
            <p:nvPr/>
          </p:nvSpPr>
          <p:spPr bwMode="auto">
            <a:xfrm>
              <a:off x="1196" y="1942"/>
              <a:ext cx="1" cy="161"/>
            </a:xfrm>
            <a:custGeom>
              <a:avLst/>
              <a:gdLst>
                <a:gd name="T0" fmla="*/ 0 w 1"/>
                <a:gd name="T1" fmla="*/ 0 h 171"/>
                <a:gd name="T2" fmla="*/ 0 w 1"/>
                <a:gd name="T3" fmla="*/ 62 h 171"/>
                <a:gd name="T4" fmla="*/ 0 60000 65536"/>
                <a:gd name="T5" fmla="*/ 0 60000 65536"/>
                <a:gd name="T6" fmla="*/ 0 w 1"/>
                <a:gd name="T7" fmla="*/ 0 h 171"/>
                <a:gd name="T8" fmla="*/ 1 w 1"/>
                <a:gd name="T9" fmla="*/ 171 h 171"/>
              </a:gdLst>
              <a:ahLst/>
              <a:cxnLst>
                <a:cxn ang="T4">
                  <a:pos x="T0" y="T1"/>
                </a:cxn>
                <a:cxn ang="T5">
                  <a:pos x="T2" y="T3"/>
                </a:cxn>
              </a:cxnLst>
              <a:rect l="T6" t="T7" r="T8" b="T9"/>
              <a:pathLst>
                <a:path w="1" h="171">
                  <a:moveTo>
                    <a:pt x="0" y="0"/>
                  </a:moveTo>
                  <a:lnTo>
                    <a:pt x="0" y="171"/>
                  </a:lnTo>
                </a:path>
              </a:pathLst>
            </a:custGeom>
            <a:noFill/>
            <a:ln w="19050">
              <a:solidFill>
                <a:schemeClr val="tx1"/>
              </a:solidFill>
              <a:round/>
              <a:tailEnd type="triangle" w="med" len="med"/>
            </a:ln>
          </p:spPr>
          <p:txBody>
            <a:bodyPr wrap="none" anchor="ctr"/>
            <a:lstStyle/>
            <a:p>
              <a:endParaRPr lang="en-US"/>
            </a:p>
          </p:txBody>
        </p:sp>
        <p:sp>
          <p:nvSpPr>
            <p:cNvPr id="123945" name="Freeform 14"/>
            <p:cNvSpPr/>
            <p:nvPr/>
          </p:nvSpPr>
          <p:spPr bwMode="auto">
            <a:xfrm>
              <a:off x="2064" y="1948"/>
              <a:ext cx="1" cy="224"/>
            </a:xfrm>
            <a:custGeom>
              <a:avLst/>
              <a:gdLst>
                <a:gd name="T0" fmla="*/ 1 w 1"/>
                <a:gd name="T1" fmla="*/ 0 h 224"/>
                <a:gd name="T2" fmla="*/ 0 w 1"/>
                <a:gd name="T3" fmla="*/ 224 h 224"/>
                <a:gd name="T4" fmla="*/ 0 60000 65536"/>
                <a:gd name="T5" fmla="*/ 0 60000 65536"/>
                <a:gd name="T6" fmla="*/ 0 w 1"/>
                <a:gd name="T7" fmla="*/ 0 h 224"/>
                <a:gd name="T8" fmla="*/ 1 w 1"/>
                <a:gd name="T9" fmla="*/ 224 h 224"/>
              </a:gdLst>
              <a:ahLst/>
              <a:cxnLst>
                <a:cxn ang="T4">
                  <a:pos x="T0" y="T1"/>
                </a:cxn>
                <a:cxn ang="T5">
                  <a:pos x="T2" y="T3"/>
                </a:cxn>
              </a:cxnLst>
              <a:rect l="T6" t="T7" r="T8" b="T9"/>
              <a:pathLst>
                <a:path w="1" h="224">
                  <a:moveTo>
                    <a:pt x="1" y="0"/>
                  </a:moveTo>
                  <a:lnTo>
                    <a:pt x="0" y="224"/>
                  </a:lnTo>
                </a:path>
              </a:pathLst>
            </a:custGeom>
            <a:noFill/>
            <a:ln w="19050">
              <a:solidFill>
                <a:schemeClr val="tx1"/>
              </a:solidFill>
              <a:round/>
              <a:tailEnd type="triangle" w="med" len="med"/>
            </a:ln>
          </p:spPr>
          <p:txBody>
            <a:bodyPr wrap="none" anchor="ctr"/>
            <a:lstStyle/>
            <a:p>
              <a:endParaRPr lang="en-US"/>
            </a:p>
          </p:txBody>
        </p:sp>
        <p:sp>
          <p:nvSpPr>
            <p:cNvPr id="123946" name="Freeform 15"/>
            <p:cNvSpPr/>
            <p:nvPr/>
          </p:nvSpPr>
          <p:spPr bwMode="auto">
            <a:xfrm>
              <a:off x="957" y="2194"/>
              <a:ext cx="478" cy="3"/>
            </a:xfrm>
            <a:custGeom>
              <a:avLst/>
              <a:gdLst>
                <a:gd name="T0" fmla="*/ 0 w 582"/>
                <a:gd name="T1" fmla="*/ 0 h 3"/>
                <a:gd name="T2" fmla="*/ 21 w 582"/>
                <a:gd name="T3" fmla="*/ 3 h 3"/>
                <a:gd name="T4" fmla="*/ 0 60000 65536"/>
                <a:gd name="T5" fmla="*/ 0 60000 65536"/>
                <a:gd name="T6" fmla="*/ 0 w 582"/>
                <a:gd name="T7" fmla="*/ 0 h 3"/>
                <a:gd name="T8" fmla="*/ 582 w 582"/>
                <a:gd name="T9" fmla="*/ 3 h 3"/>
              </a:gdLst>
              <a:ahLst/>
              <a:cxnLst>
                <a:cxn ang="T4">
                  <a:pos x="T0" y="T1"/>
                </a:cxn>
                <a:cxn ang="T5">
                  <a:pos x="T2" y="T3"/>
                </a:cxn>
              </a:cxnLst>
              <a:rect l="T6" t="T7" r="T8" b="T9"/>
              <a:pathLst>
                <a:path w="582" h="3">
                  <a:moveTo>
                    <a:pt x="0" y="0"/>
                  </a:moveTo>
                  <a:lnTo>
                    <a:pt x="582" y="3"/>
                  </a:lnTo>
                </a:path>
              </a:pathLst>
            </a:custGeom>
            <a:noFill/>
            <a:ln w="19050">
              <a:solidFill>
                <a:schemeClr val="tx1"/>
              </a:solidFill>
              <a:round/>
            </a:ln>
          </p:spPr>
          <p:txBody>
            <a:bodyPr wrap="none" anchor="ctr"/>
            <a:lstStyle/>
            <a:p>
              <a:endParaRPr lang="en-US"/>
            </a:p>
          </p:txBody>
        </p:sp>
        <p:sp>
          <p:nvSpPr>
            <p:cNvPr id="123947" name="Freeform 16"/>
            <p:cNvSpPr/>
            <p:nvPr/>
          </p:nvSpPr>
          <p:spPr bwMode="auto">
            <a:xfrm>
              <a:off x="958" y="2191"/>
              <a:ext cx="1" cy="197"/>
            </a:xfrm>
            <a:custGeom>
              <a:avLst/>
              <a:gdLst>
                <a:gd name="T0" fmla="*/ 0 w 1"/>
                <a:gd name="T1" fmla="*/ 0 h 225"/>
                <a:gd name="T2" fmla="*/ 0 w 1"/>
                <a:gd name="T3" fmla="*/ 24 h 225"/>
                <a:gd name="T4" fmla="*/ 0 60000 65536"/>
                <a:gd name="T5" fmla="*/ 0 60000 65536"/>
                <a:gd name="T6" fmla="*/ 0 w 1"/>
                <a:gd name="T7" fmla="*/ 0 h 225"/>
                <a:gd name="T8" fmla="*/ 1 w 1"/>
                <a:gd name="T9" fmla="*/ 225 h 225"/>
              </a:gdLst>
              <a:ahLst/>
              <a:cxnLst>
                <a:cxn ang="T4">
                  <a:pos x="T0" y="T1"/>
                </a:cxn>
                <a:cxn ang="T5">
                  <a:pos x="T2" y="T3"/>
                </a:cxn>
              </a:cxnLst>
              <a:rect l="T6" t="T7" r="T8" b="T9"/>
              <a:pathLst>
                <a:path w="1" h="225">
                  <a:moveTo>
                    <a:pt x="0" y="0"/>
                  </a:moveTo>
                  <a:lnTo>
                    <a:pt x="0" y="225"/>
                  </a:lnTo>
                </a:path>
              </a:pathLst>
            </a:custGeom>
            <a:noFill/>
            <a:ln w="19050">
              <a:solidFill>
                <a:schemeClr val="tx1"/>
              </a:solidFill>
              <a:round/>
              <a:tailEnd type="triangle" w="med" len="med"/>
            </a:ln>
          </p:spPr>
          <p:txBody>
            <a:bodyPr wrap="none" anchor="ctr"/>
            <a:lstStyle/>
            <a:p>
              <a:endParaRPr lang="en-US"/>
            </a:p>
          </p:txBody>
        </p:sp>
        <p:sp>
          <p:nvSpPr>
            <p:cNvPr id="123948" name="Freeform 17"/>
            <p:cNvSpPr/>
            <p:nvPr/>
          </p:nvSpPr>
          <p:spPr bwMode="auto">
            <a:xfrm>
              <a:off x="1433" y="2194"/>
              <a:ext cx="1" cy="194"/>
            </a:xfrm>
            <a:custGeom>
              <a:avLst/>
              <a:gdLst>
                <a:gd name="T0" fmla="*/ 0 w 1"/>
                <a:gd name="T1" fmla="*/ 0 h 222"/>
                <a:gd name="T2" fmla="*/ 0 w 1"/>
                <a:gd name="T3" fmla="*/ 23 h 222"/>
                <a:gd name="T4" fmla="*/ 0 60000 65536"/>
                <a:gd name="T5" fmla="*/ 0 60000 65536"/>
                <a:gd name="T6" fmla="*/ 0 w 1"/>
                <a:gd name="T7" fmla="*/ 0 h 222"/>
                <a:gd name="T8" fmla="*/ 1 w 1"/>
                <a:gd name="T9" fmla="*/ 222 h 222"/>
              </a:gdLst>
              <a:ahLst/>
              <a:cxnLst>
                <a:cxn ang="T4">
                  <a:pos x="T0" y="T1"/>
                </a:cxn>
                <a:cxn ang="T5">
                  <a:pos x="T2" y="T3"/>
                </a:cxn>
              </a:cxnLst>
              <a:rect l="T6" t="T7" r="T8" b="T9"/>
              <a:pathLst>
                <a:path w="1" h="222">
                  <a:moveTo>
                    <a:pt x="0" y="0"/>
                  </a:moveTo>
                  <a:lnTo>
                    <a:pt x="0" y="222"/>
                  </a:lnTo>
                </a:path>
              </a:pathLst>
            </a:custGeom>
            <a:noFill/>
            <a:ln w="19050">
              <a:solidFill>
                <a:schemeClr val="tx1"/>
              </a:solidFill>
              <a:round/>
              <a:tailEnd type="triangle" w="med" len="med"/>
            </a:ln>
          </p:spPr>
          <p:txBody>
            <a:bodyPr wrap="none" anchor="ctr"/>
            <a:lstStyle/>
            <a:p>
              <a:endParaRPr lang="en-US"/>
            </a:p>
          </p:txBody>
        </p:sp>
        <p:sp>
          <p:nvSpPr>
            <p:cNvPr id="123949" name="AutoShape 18"/>
            <p:cNvSpPr>
              <a:spLocks noChangeArrowheads="1"/>
            </p:cNvSpPr>
            <p:nvPr/>
          </p:nvSpPr>
          <p:spPr bwMode="auto">
            <a:xfrm>
              <a:off x="1040" y="2092"/>
              <a:ext cx="314" cy="207"/>
            </a:xfrm>
            <a:prstGeom prst="diamond">
              <a:avLst/>
            </a:prstGeom>
            <a:solidFill>
              <a:schemeClr val="bg2"/>
            </a:solidFill>
            <a:ln w="9525">
              <a:solidFill>
                <a:schemeClr val="tx1"/>
              </a:solidFill>
              <a:miter lim="800000"/>
            </a:ln>
          </p:spPr>
          <p:txBody>
            <a:bodyPr wrap="none" anchor="ctr"/>
            <a:lstStyle/>
            <a:p>
              <a:endParaRPr lang="en-US"/>
            </a:p>
          </p:txBody>
        </p:sp>
        <p:sp>
          <p:nvSpPr>
            <p:cNvPr id="123950" name="Line 19"/>
            <p:cNvSpPr>
              <a:spLocks noChangeShapeType="1"/>
            </p:cNvSpPr>
            <p:nvPr/>
          </p:nvSpPr>
          <p:spPr bwMode="auto">
            <a:xfrm>
              <a:off x="959" y="2553"/>
              <a:ext cx="0" cy="167"/>
            </a:xfrm>
            <a:prstGeom prst="line">
              <a:avLst/>
            </a:prstGeom>
            <a:noFill/>
            <a:ln w="19050">
              <a:solidFill>
                <a:schemeClr val="tx1"/>
              </a:solidFill>
              <a:round/>
            </a:ln>
          </p:spPr>
          <p:txBody>
            <a:bodyPr wrap="none" anchor="ctr"/>
            <a:lstStyle/>
            <a:p>
              <a:endParaRPr lang="en-US"/>
            </a:p>
          </p:txBody>
        </p:sp>
        <p:sp>
          <p:nvSpPr>
            <p:cNvPr id="123951" name="Line 20"/>
            <p:cNvSpPr>
              <a:spLocks noChangeShapeType="1"/>
            </p:cNvSpPr>
            <p:nvPr/>
          </p:nvSpPr>
          <p:spPr bwMode="auto">
            <a:xfrm>
              <a:off x="1433" y="2553"/>
              <a:ext cx="0" cy="167"/>
            </a:xfrm>
            <a:prstGeom prst="line">
              <a:avLst/>
            </a:prstGeom>
            <a:noFill/>
            <a:ln w="19050">
              <a:solidFill>
                <a:schemeClr val="tx1"/>
              </a:solidFill>
              <a:round/>
            </a:ln>
          </p:spPr>
          <p:txBody>
            <a:bodyPr wrap="none" anchor="ctr"/>
            <a:lstStyle/>
            <a:p>
              <a:endParaRPr lang="en-US"/>
            </a:p>
          </p:txBody>
        </p:sp>
        <p:sp>
          <p:nvSpPr>
            <p:cNvPr id="123952" name="Line 21"/>
            <p:cNvSpPr>
              <a:spLocks noChangeShapeType="1"/>
            </p:cNvSpPr>
            <p:nvPr/>
          </p:nvSpPr>
          <p:spPr bwMode="auto">
            <a:xfrm>
              <a:off x="959" y="2720"/>
              <a:ext cx="237" cy="0"/>
            </a:xfrm>
            <a:prstGeom prst="line">
              <a:avLst/>
            </a:prstGeom>
            <a:noFill/>
            <a:ln w="19050">
              <a:solidFill>
                <a:schemeClr val="tx1"/>
              </a:solidFill>
              <a:round/>
              <a:tailEnd type="triangle" w="med" len="med"/>
            </a:ln>
          </p:spPr>
          <p:txBody>
            <a:bodyPr wrap="none" anchor="ctr"/>
            <a:lstStyle/>
            <a:p>
              <a:endParaRPr lang="en-US"/>
            </a:p>
          </p:txBody>
        </p:sp>
        <p:sp>
          <p:nvSpPr>
            <p:cNvPr id="123953" name="Line 22"/>
            <p:cNvSpPr>
              <a:spLocks noChangeShapeType="1"/>
            </p:cNvSpPr>
            <p:nvPr/>
          </p:nvSpPr>
          <p:spPr bwMode="auto">
            <a:xfrm flipH="1">
              <a:off x="1196" y="2720"/>
              <a:ext cx="237" cy="0"/>
            </a:xfrm>
            <a:prstGeom prst="line">
              <a:avLst/>
            </a:prstGeom>
            <a:noFill/>
            <a:ln w="19050">
              <a:solidFill>
                <a:schemeClr val="tx1"/>
              </a:solidFill>
              <a:round/>
              <a:tailEnd type="triangle" w="med" len="med"/>
            </a:ln>
          </p:spPr>
          <p:txBody>
            <a:bodyPr wrap="none" anchor="ctr"/>
            <a:lstStyle/>
            <a:p>
              <a:endParaRPr lang="en-US"/>
            </a:p>
          </p:txBody>
        </p:sp>
        <p:sp>
          <p:nvSpPr>
            <p:cNvPr id="123954" name="Line 23"/>
            <p:cNvSpPr>
              <a:spLocks noChangeShapeType="1"/>
            </p:cNvSpPr>
            <p:nvPr/>
          </p:nvSpPr>
          <p:spPr bwMode="auto">
            <a:xfrm>
              <a:off x="1196" y="2720"/>
              <a:ext cx="0" cy="210"/>
            </a:xfrm>
            <a:prstGeom prst="line">
              <a:avLst/>
            </a:prstGeom>
            <a:noFill/>
            <a:ln w="19050">
              <a:solidFill>
                <a:schemeClr val="tx1"/>
              </a:solidFill>
              <a:round/>
            </a:ln>
          </p:spPr>
          <p:txBody>
            <a:bodyPr wrap="none" anchor="ctr"/>
            <a:lstStyle/>
            <a:p>
              <a:endParaRPr lang="en-US"/>
            </a:p>
          </p:txBody>
        </p:sp>
        <p:sp>
          <p:nvSpPr>
            <p:cNvPr id="123955" name="Line 24"/>
            <p:cNvSpPr>
              <a:spLocks noChangeShapeType="1"/>
            </p:cNvSpPr>
            <p:nvPr/>
          </p:nvSpPr>
          <p:spPr bwMode="auto">
            <a:xfrm>
              <a:off x="1196" y="2930"/>
              <a:ext cx="434" cy="0"/>
            </a:xfrm>
            <a:prstGeom prst="line">
              <a:avLst/>
            </a:prstGeom>
            <a:noFill/>
            <a:ln w="19050">
              <a:solidFill>
                <a:schemeClr val="tx1"/>
              </a:solidFill>
              <a:round/>
              <a:tailEnd type="triangle" w="med" len="med"/>
            </a:ln>
          </p:spPr>
          <p:txBody>
            <a:bodyPr wrap="none" anchor="ctr"/>
            <a:lstStyle/>
            <a:p>
              <a:endParaRPr lang="en-US"/>
            </a:p>
          </p:txBody>
        </p:sp>
        <p:sp>
          <p:nvSpPr>
            <p:cNvPr id="123956" name="Line 25"/>
            <p:cNvSpPr>
              <a:spLocks noChangeShapeType="1"/>
            </p:cNvSpPr>
            <p:nvPr/>
          </p:nvSpPr>
          <p:spPr bwMode="auto">
            <a:xfrm flipH="1">
              <a:off x="1630" y="2930"/>
              <a:ext cx="435" cy="0"/>
            </a:xfrm>
            <a:prstGeom prst="line">
              <a:avLst/>
            </a:prstGeom>
            <a:noFill/>
            <a:ln w="19050">
              <a:solidFill>
                <a:schemeClr val="tx1"/>
              </a:solidFill>
              <a:round/>
              <a:tailEnd type="triangle" w="med" len="med"/>
            </a:ln>
          </p:spPr>
          <p:txBody>
            <a:bodyPr wrap="none" anchor="ctr"/>
            <a:lstStyle/>
            <a:p>
              <a:endParaRPr lang="en-US"/>
            </a:p>
          </p:txBody>
        </p:sp>
        <p:sp>
          <p:nvSpPr>
            <p:cNvPr id="123957" name="Line 26"/>
            <p:cNvSpPr>
              <a:spLocks noChangeShapeType="1"/>
            </p:cNvSpPr>
            <p:nvPr/>
          </p:nvSpPr>
          <p:spPr bwMode="auto">
            <a:xfrm>
              <a:off x="1630" y="2930"/>
              <a:ext cx="0" cy="210"/>
            </a:xfrm>
            <a:prstGeom prst="line">
              <a:avLst/>
            </a:prstGeom>
            <a:noFill/>
            <a:ln w="19050">
              <a:solidFill>
                <a:schemeClr val="tx1"/>
              </a:solidFill>
              <a:round/>
            </a:ln>
          </p:spPr>
          <p:txBody>
            <a:bodyPr wrap="none" anchor="ctr"/>
            <a:lstStyle/>
            <a:p>
              <a:endParaRPr lang="en-US"/>
            </a:p>
          </p:txBody>
        </p:sp>
        <p:sp>
          <p:nvSpPr>
            <p:cNvPr id="123958" name="Line 27"/>
            <p:cNvSpPr>
              <a:spLocks noChangeShapeType="1"/>
            </p:cNvSpPr>
            <p:nvPr/>
          </p:nvSpPr>
          <p:spPr bwMode="auto">
            <a:xfrm>
              <a:off x="1630" y="3140"/>
              <a:ext cx="435" cy="0"/>
            </a:xfrm>
            <a:prstGeom prst="line">
              <a:avLst/>
            </a:prstGeom>
            <a:noFill/>
            <a:ln w="19050">
              <a:solidFill>
                <a:schemeClr val="tx1"/>
              </a:solidFill>
              <a:round/>
            </a:ln>
          </p:spPr>
          <p:txBody>
            <a:bodyPr wrap="none" anchor="ctr"/>
            <a:lstStyle/>
            <a:p>
              <a:endParaRPr lang="en-US"/>
            </a:p>
          </p:txBody>
        </p:sp>
        <p:sp>
          <p:nvSpPr>
            <p:cNvPr id="123959" name="Freeform 28"/>
            <p:cNvSpPr/>
            <p:nvPr/>
          </p:nvSpPr>
          <p:spPr bwMode="auto">
            <a:xfrm>
              <a:off x="2104" y="1649"/>
              <a:ext cx="440" cy="1"/>
            </a:xfrm>
            <a:custGeom>
              <a:avLst/>
              <a:gdLst>
                <a:gd name="T0" fmla="*/ 0 w 534"/>
                <a:gd name="T1" fmla="*/ 0 h 1"/>
                <a:gd name="T2" fmla="*/ 20 w 534"/>
                <a:gd name="T3" fmla="*/ 0 h 1"/>
                <a:gd name="T4" fmla="*/ 0 60000 65536"/>
                <a:gd name="T5" fmla="*/ 0 60000 65536"/>
                <a:gd name="T6" fmla="*/ 0 w 534"/>
                <a:gd name="T7" fmla="*/ 0 h 1"/>
                <a:gd name="T8" fmla="*/ 534 w 534"/>
                <a:gd name="T9" fmla="*/ 1 h 1"/>
              </a:gdLst>
              <a:ahLst/>
              <a:cxnLst>
                <a:cxn ang="T4">
                  <a:pos x="T0" y="T1"/>
                </a:cxn>
                <a:cxn ang="T5">
                  <a:pos x="T2" y="T3"/>
                </a:cxn>
              </a:cxnLst>
              <a:rect l="T6" t="T7" r="T8" b="T9"/>
              <a:pathLst>
                <a:path w="534" h="1">
                  <a:moveTo>
                    <a:pt x="0" y="0"/>
                  </a:moveTo>
                  <a:lnTo>
                    <a:pt x="534" y="0"/>
                  </a:lnTo>
                </a:path>
              </a:pathLst>
            </a:custGeom>
            <a:noFill/>
            <a:ln w="19050">
              <a:solidFill>
                <a:schemeClr val="tx1"/>
              </a:solidFill>
              <a:round/>
            </a:ln>
          </p:spPr>
          <p:txBody>
            <a:bodyPr wrap="none" anchor="ctr"/>
            <a:lstStyle/>
            <a:p>
              <a:endParaRPr lang="en-US"/>
            </a:p>
          </p:txBody>
        </p:sp>
        <p:sp>
          <p:nvSpPr>
            <p:cNvPr id="123960" name="Freeform 29"/>
            <p:cNvSpPr/>
            <p:nvPr/>
          </p:nvSpPr>
          <p:spPr bwMode="auto">
            <a:xfrm>
              <a:off x="2539" y="1652"/>
              <a:ext cx="1" cy="1488"/>
            </a:xfrm>
            <a:custGeom>
              <a:avLst/>
              <a:gdLst>
                <a:gd name="T0" fmla="*/ 0 w 1"/>
                <a:gd name="T1" fmla="*/ 0 h 1704"/>
                <a:gd name="T2" fmla="*/ 1 w 1"/>
                <a:gd name="T3" fmla="*/ 170 h 1704"/>
                <a:gd name="T4" fmla="*/ 0 60000 65536"/>
                <a:gd name="T5" fmla="*/ 0 60000 65536"/>
                <a:gd name="T6" fmla="*/ 0 w 1"/>
                <a:gd name="T7" fmla="*/ 0 h 1704"/>
                <a:gd name="T8" fmla="*/ 1 w 1"/>
                <a:gd name="T9" fmla="*/ 1704 h 1704"/>
              </a:gdLst>
              <a:ahLst/>
              <a:cxnLst>
                <a:cxn ang="T4">
                  <a:pos x="T0" y="T1"/>
                </a:cxn>
                <a:cxn ang="T5">
                  <a:pos x="T2" y="T3"/>
                </a:cxn>
              </a:cxnLst>
              <a:rect l="T6" t="T7" r="T8" b="T9"/>
              <a:pathLst>
                <a:path w="1" h="1704">
                  <a:moveTo>
                    <a:pt x="0" y="0"/>
                  </a:moveTo>
                  <a:lnTo>
                    <a:pt x="1" y="1704"/>
                  </a:lnTo>
                </a:path>
              </a:pathLst>
            </a:custGeom>
            <a:noFill/>
            <a:ln w="19050">
              <a:solidFill>
                <a:schemeClr val="tx1"/>
              </a:solidFill>
              <a:round/>
            </a:ln>
          </p:spPr>
          <p:txBody>
            <a:bodyPr wrap="none" anchor="ctr"/>
            <a:lstStyle/>
            <a:p>
              <a:endParaRPr lang="en-US"/>
            </a:p>
          </p:txBody>
        </p:sp>
        <p:sp>
          <p:nvSpPr>
            <p:cNvPr id="123961" name="Line 30"/>
            <p:cNvSpPr>
              <a:spLocks noChangeShapeType="1"/>
            </p:cNvSpPr>
            <p:nvPr/>
          </p:nvSpPr>
          <p:spPr bwMode="auto">
            <a:xfrm flipH="1">
              <a:off x="2065" y="3140"/>
              <a:ext cx="474" cy="0"/>
            </a:xfrm>
            <a:prstGeom prst="line">
              <a:avLst/>
            </a:prstGeom>
            <a:noFill/>
            <a:ln w="19050">
              <a:solidFill>
                <a:schemeClr val="tx1"/>
              </a:solidFill>
              <a:round/>
            </a:ln>
          </p:spPr>
          <p:txBody>
            <a:bodyPr wrap="none" anchor="ctr"/>
            <a:lstStyle/>
            <a:p>
              <a:endParaRPr lang="en-US"/>
            </a:p>
          </p:txBody>
        </p:sp>
        <p:sp>
          <p:nvSpPr>
            <p:cNvPr id="123962" name="Freeform 31"/>
            <p:cNvSpPr/>
            <p:nvPr/>
          </p:nvSpPr>
          <p:spPr bwMode="auto">
            <a:xfrm>
              <a:off x="717" y="1107"/>
              <a:ext cx="1542" cy="1"/>
            </a:xfrm>
            <a:custGeom>
              <a:avLst/>
              <a:gdLst>
                <a:gd name="T0" fmla="*/ 1542 w 1542"/>
                <a:gd name="T1" fmla="*/ 0 h 1"/>
                <a:gd name="T2" fmla="*/ 0 w 1542"/>
                <a:gd name="T3" fmla="*/ 0 h 1"/>
                <a:gd name="T4" fmla="*/ 0 60000 65536"/>
                <a:gd name="T5" fmla="*/ 0 60000 65536"/>
                <a:gd name="T6" fmla="*/ 0 w 1542"/>
                <a:gd name="T7" fmla="*/ 0 h 1"/>
                <a:gd name="T8" fmla="*/ 1542 w 1542"/>
                <a:gd name="T9" fmla="*/ 1 h 1"/>
              </a:gdLst>
              <a:ahLst/>
              <a:cxnLst>
                <a:cxn ang="T4">
                  <a:pos x="T0" y="T1"/>
                </a:cxn>
                <a:cxn ang="T5">
                  <a:pos x="T2" y="T3"/>
                </a:cxn>
              </a:cxnLst>
              <a:rect l="T6" t="T7" r="T8" b="T9"/>
              <a:pathLst>
                <a:path w="1542" h="1">
                  <a:moveTo>
                    <a:pt x="1542" y="0"/>
                  </a:moveTo>
                  <a:lnTo>
                    <a:pt x="0" y="0"/>
                  </a:lnTo>
                </a:path>
              </a:pathLst>
            </a:custGeom>
            <a:noFill/>
            <a:ln w="19050">
              <a:solidFill>
                <a:schemeClr val="tx1"/>
              </a:solidFill>
              <a:round/>
              <a:headEnd type="triangle" w="med" len="med"/>
            </a:ln>
          </p:spPr>
          <p:txBody>
            <a:bodyPr wrap="none" anchor="ctr"/>
            <a:lstStyle/>
            <a:p>
              <a:endParaRPr lang="en-US"/>
            </a:p>
          </p:txBody>
        </p:sp>
        <p:sp>
          <p:nvSpPr>
            <p:cNvPr id="123963" name="Freeform 32"/>
            <p:cNvSpPr/>
            <p:nvPr/>
          </p:nvSpPr>
          <p:spPr bwMode="auto">
            <a:xfrm>
              <a:off x="719" y="1113"/>
              <a:ext cx="1" cy="2419"/>
            </a:xfrm>
            <a:custGeom>
              <a:avLst/>
              <a:gdLst>
                <a:gd name="T0" fmla="*/ 1 w 1"/>
                <a:gd name="T1" fmla="*/ 0 h 2419"/>
                <a:gd name="T2" fmla="*/ 0 w 1"/>
                <a:gd name="T3" fmla="*/ 2419 h 2419"/>
                <a:gd name="T4" fmla="*/ 0 60000 65536"/>
                <a:gd name="T5" fmla="*/ 0 60000 65536"/>
                <a:gd name="T6" fmla="*/ 0 w 1"/>
                <a:gd name="T7" fmla="*/ 0 h 2419"/>
                <a:gd name="T8" fmla="*/ 1 w 1"/>
                <a:gd name="T9" fmla="*/ 2419 h 2419"/>
              </a:gdLst>
              <a:ahLst/>
              <a:cxnLst>
                <a:cxn ang="T4">
                  <a:pos x="T0" y="T1"/>
                </a:cxn>
                <a:cxn ang="T5">
                  <a:pos x="T2" y="T3"/>
                </a:cxn>
              </a:cxnLst>
              <a:rect l="T6" t="T7" r="T8" b="T9"/>
              <a:pathLst>
                <a:path w="1" h="2419">
                  <a:moveTo>
                    <a:pt x="1" y="0"/>
                  </a:moveTo>
                  <a:lnTo>
                    <a:pt x="0" y="2419"/>
                  </a:lnTo>
                </a:path>
              </a:pathLst>
            </a:custGeom>
            <a:noFill/>
            <a:ln w="19050">
              <a:solidFill>
                <a:schemeClr val="tx1"/>
              </a:solidFill>
              <a:round/>
              <a:tailEnd type="triangle" w="med" len="med"/>
            </a:ln>
          </p:spPr>
          <p:txBody>
            <a:bodyPr wrap="none" anchor="ctr"/>
            <a:lstStyle/>
            <a:p>
              <a:endParaRPr lang="en-US"/>
            </a:p>
          </p:txBody>
        </p:sp>
        <p:sp>
          <p:nvSpPr>
            <p:cNvPr id="123964" name="AutoShape 33"/>
            <p:cNvSpPr>
              <a:spLocks noChangeArrowheads="1"/>
            </p:cNvSpPr>
            <p:nvPr/>
          </p:nvSpPr>
          <p:spPr bwMode="auto">
            <a:xfrm>
              <a:off x="2099" y="1549"/>
              <a:ext cx="313" cy="207"/>
            </a:xfrm>
            <a:prstGeom prst="diamond">
              <a:avLst/>
            </a:prstGeom>
            <a:solidFill>
              <a:schemeClr val="bg2"/>
            </a:solidFill>
            <a:ln w="9525">
              <a:solidFill>
                <a:schemeClr val="tx1"/>
              </a:solidFill>
              <a:miter lim="800000"/>
            </a:ln>
          </p:spPr>
          <p:txBody>
            <a:bodyPr wrap="none" anchor="ctr"/>
            <a:lstStyle/>
            <a:p>
              <a:endParaRPr lang="en-US"/>
            </a:p>
          </p:txBody>
        </p:sp>
        <p:sp>
          <p:nvSpPr>
            <p:cNvPr id="123965" name="Freeform 34"/>
            <p:cNvSpPr/>
            <p:nvPr/>
          </p:nvSpPr>
          <p:spPr bwMode="auto">
            <a:xfrm>
              <a:off x="2061" y="2304"/>
              <a:ext cx="1" cy="173"/>
            </a:xfrm>
            <a:custGeom>
              <a:avLst/>
              <a:gdLst>
                <a:gd name="T0" fmla="*/ 0 w 1"/>
                <a:gd name="T1" fmla="*/ 0 h 168"/>
                <a:gd name="T2" fmla="*/ 0 w 1"/>
                <a:gd name="T3" fmla="*/ 275 h 168"/>
                <a:gd name="T4" fmla="*/ 0 60000 65536"/>
                <a:gd name="T5" fmla="*/ 0 60000 65536"/>
                <a:gd name="T6" fmla="*/ 0 w 1"/>
                <a:gd name="T7" fmla="*/ 0 h 168"/>
                <a:gd name="T8" fmla="*/ 1 w 1"/>
                <a:gd name="T9" fmla="*/ 168 h 168"/>
              </a:gdLst>
              <a:ahLst/>
              <a:cxnLst>
                <a:cxn ang="T4">
                  <a:pos x="T0" y="T1"/>
                </a:cxn>
                <a:cxn ang="T5">
                  <a:pos x="T2" y="T3"/>
                </a:cxn>
              </a:cxnLst>
              <a:rect l="T6" t="T7" r="T8" b="T9"/>
              <a:pathLst>
                <a:path w="1" h="168">
                  <a:moveTo>
                    <a:pt x="0" y="0"/>
                  </a:moveTo>
                  <a:lnTo>
                    <a:pt x="0" y="168"/>
                  </a:lnTo>
                </a:path>
              </a:pathLst>
            </a:custGeom>
            <a:noFill/>
            <a:ln w="19050">
              <a:solidFill>
                <a:schemeClr val="tx1"/>
              </a:solidFill>
              <a:round/>
              <a:tailEnd type="triangle" w="med" len="med"/>
            </a:ln>
          </p:spPr>
          <p:txBody>
            <a:bodyPr wrap="none" anchor="ctr"/>
            <a:lstStyle/>
            <a:p>
              <a:endParaRPr lang="en-US"/>
            </a:p>
          </p:txBody>
        </p:sp>
        <p:sp>
          <p:nvSpPr>
            <p:cNvPr id="123966" name="AutoShape 35"/>
            <p:cNvSpPr>
              <a:spLocks noChangeArrowheads="1"/>
            </p:cNvSpPr>
            <p:nvPr/>
          </p:nvSpPr>
          <p:spPr bwMode="auto">
            <a:xfrm>
              <a:off x="1905" y="2160"/>
              <a:ext cx="316" cy="166"/>
            </a:xfrm>
            <a:prstGeom prst="roundRect">
              <a:avLst>
                <a:gd name="adj" fmla="val 29083"/>
              </a:avLst>
            </a:prstGeom>
            <a:solidFill>
              <a:schemeClr val="bg2"/>
            </a:solidFill>
            <a:ln w="9525">
              <a:solidFill>
                <a:schemeClr val="tx1"/>
              </a:solidFill>
              <a:round/>
            </a:ln>
          </p:spPr>
          <p:txBody>
            <a:bodyPr wrap="none" anchor="ctr"/>
            <a:lstStyle/>
            <a:p>
              <a:endParaRPr lang="en-US"/>
            </a:p>
          </p:txBody>
        </p:sp>
        <p:sp>
          <p:nvSpPr>
            <p:cNvPr id="123967" name="Freeform 36"/>
            <p:cNvSpPr/>
            <p:nvPr/>
          </p:nvSpPr>
          <p:spPr bwMode="auto">
            <a:xfrm>
              <a:off x="2067" y="2511"/>
              <a:ext cx="1" cy="420"/>
            </a:xfrm>
            <a:custGeom>
              <a:avLst/>
              <a:gdLst>
                <a:gd name="T0" fmla="*/ 0 w 1"/>
                <a:gd name="T1" fmla="*/ 0 h 420"/>
                <a:gd name="T2" fmla="*/ 0 w 1"/>
                <a:gd name="T3" fmla="*/ 420 h 420"/>
                <a:gd name="T4" fmla="*/ 0 60000 65536"/>
                <a:gd name="T5" fmla="*/ 0 60000 65536"/>
                <a:gd name="T6" fmla="*/ 0 w 1"/>
                <a:gd name="T7" fmla="*/ 0 h 420"/>
                <a:gd name="T8" fmla="*/ 1 w 1"/>
                <a:gd name="T9" fmla="*/ 420 h 420"/>
              </a:gdLst>
              <a:ahLst/>
              <a:cxnLst>
                <a:cxn ang="T4">
                  <a:pos x="T0" y="T1"/>
                </a:cxn>
                <a:cxn ang="T5">
                  <a:pos x="T2" y="T3"/>
                </a:cxn>
              </a:cxnLst>
              <a:rect l="T6" t="T7" r="T8" b="T9"/>
              <a:pathLst>
                <a:path w="1" h="420">
                  <a:moveTo>
                    <a:pt x="0" y="0"/>
                  </a:moveTo>
                  <a:lnTo>
                    <a:pt x="0" y="420"/>
                  </a:lnTo>
                </a:path>
              </a:pathLst>
            </a:custGeom>
            <a:noFill/>
            <a:ln w="19050">
              <a:solidFill>
                <a:schemeClr val="tx1"/>
              </a:solidFill>
              <a:round/>
            </a:ln>
          </p:spPr>
          <p:txBody>
            <a:bodyPr wrap="none" anchor="ctr"/>
            <a:lstStyle/>
            <a:p>
              <a:endParaRPr lang="en-US"/>
            </a:p>
          </p:txBody>
        </p:sp>
        <p:sp>
          <p:nvSpPr>
            <p:cNvPr id="123968" name="AutoShape 37"/>
            <p:cNvSpPr>
              <a:spLocks noChangeArrowheads="1"/>
            </p:cNvSpPr>
            <p:nvPr/>
          </p:nvSpPr>
          <p:spPr bwMode="auto">
            <a:xfrm>
              <a:off x="1905" y="2474"/>
              <a:ext cx="316" cy="166"/>
            </a:xfrm>
            <a:prstGeom prst="roundRect">
              <a:avLst>
                <a:gd name="adj" fmla="val 29083"/>
              </a:avLst>
            </a:prstGeom>
            <a:solidFill>
              <a:schemeClr val="bg2"/>
            </a:solidFill>
            <a:ln w="9525">
              <a:solidFill>
                <a:schemeClr val="tx1"/>
              </a:solidFill>
              <a:round/>
            </a:ln>
          </p:spPr>
          <p:txBody>
            <a:bodyPr wrap="none" anchor="ctr"/>
            <a:lstStyle/>
            <a:p>
              <a:endParaRPr lang="en-US"/>
            </a:p>
          </p:txBody>
        </p:sp>
        <p:sp>
          <p:nvSpPr>
            <p:cNvPr id="123969" name="Rectangle 38"/>
            <p:cNvSpPr>
              <a:spLocks noChangeArrowheads="1"/>
            </p:cNvSpPr>
            <p:nvPr/>
          </p:nvSpPr>
          <p:spPr bwMode="auto">
            <a:xfrm>
              <a:off x="528" y="768"/>
              <a:ext cx="2352" cy="3168"/>
            </a:xfrm>
            <a:prstGeom prst="rect">
              <a:avLst/>
            </a:prstGeom>
            <a:noFill/>
            <a:ln w="38100" cmpd="dbl">
              <a:solidFill>
                <a:schemeClr val="tx1"/>
              </a:solidFill>
              <a:miter lim="800000"/>
            </a:ln>
          </p:spPr>
          <p:txBody>
            <a:bodyPr wrap="none" anchor="ctr"/>
            <a:lstStyle/>
            <a:p>
              <a:endParaRPr lang="en-US"/>
            </a:p>
          </p:txBody>
        </p:sp>
      </p:grpSp>
      <p:grpSp>
        <p:nvGrpSpPr>
          <p:cNvPr id="3" name="Group 39"/>
          <p:cNvGrpSpPr/>
          <p:nvPr/>
        </p:nvGrpSpPr>
        <p:grpSpPr bwMode="auto">
          <a:xfrm>
            <a:off x="6553200" y="1524000"/>
            <a:ext cx="3733800" cy="5029200"/>
            <a:chOff x="3168" y="768"/>
            <a:chExt cx="2352" cy="3168"/>
          </a:xfrm>
        </p:grpSpPr>
        <p:sp>
          <p:nvSpPr>
            <p:cNvPr id="123909" name="Oval 40"/>
            <p:cNvSpPr>
              <a:spLocks noChangeArrowheads="1"/>
            </p:cNvSpPr>
            <p:nvPr/>
          </p:nvSpPr>
          <p:spPr bwMode="auto">
            <a:xfrm>
              <a:off x="4330" y="816"/>
              <a:ext cx="230" cy="230"/>
            </a:xfrm>
            <a:prstGeom prst="ellipse">
              <a:avLst/>
            </a:prstGeom>
            <a:solidFill>
              <a:schemeClr val="bg2"/>
            </a:solidFill>
            <a:ln w="9525">
              <a:solidFill>
                <a:schemeClr val="tx1"/>
              </a:solidFill>
              <a:round/>
            </a:ln>
          </p:spPr>
          <p:txBody>
            <a:bodyPr wrap="none" anchor="ctr"/>
            <a:lstStyle/>
            <a:p>
              <a:endParaRPr lang="en-US"/>
            </a:p>
          </p:txBody>
        </p:sp>
        <p:sp>
          <p:nvSpPr>
            <p:cNvPr id="123910" name="Oval 41"/>
            <p:cNvSpPr>
              <a:spLocks noChangeArrowheads="1"/>
            </p:cNvSpPr>
            <p:nvPr/>
          </p:nvSpPr>
          <p:spPr bwMode="auto">
            <a:xfrm>
              <a:off x="4330" y="1258"/>
              <a:ext cx="230" cy="230"/>
            </a:xfrm>
            <a:prstGeom prst="ellipse">
              <a:avLst/>
            </a:prstGeom>
            <a:solidFill>
              <a:schemeClr val="bg2"/>
            </a:solidFill>
            <a:ln w="9525">
              <a:solidFill>
                <a:schemeClr val="tx1"/>
              </a:solidFill>
              <a:round/>
            </a:ln>
          </p:spPr>
          <p:txBody>
            <a:bodyPr wrap="none" anchor="ctr"/>
            <a:lstStyle/>
            <a:p>
              <a:endParaRPr lang="en-US"/>
            </a:p>
          </p:txBody>
        </p:sp>
        <p:sp>
          <p:nvSpPr>
            <p:cNvPr id="123911" name="Oval 42"/>
            <p:cNvSpPr>
              <a:spLocks noChangeArrowheads="1"/>
            </p:cNvSpPr>
            <p:nvPr/>
          </p:nvSpPr>
          <p:spPr bwMode="auto">
            <a:xfrm>
              <a:off x="3850" y="1680"/>
              <a:ext cx="230" cy="230"/>
            </a:xfrm>
            <a:prstGeom prst="ellipse">
              <a:avLst/>
            </a:prstGeom>
            <a:solidFill>
              <a:schemeClr val="bg2"/>
            </a:solidFill>
            <a:ln w="9525">
              <a:solidFill>
                <a:schemeClr val="tx1"/>
              </a:solidFill>
              <a:round/>
            </a:ln>
          </p:spPr>
          <p:txBody>
            <a:bodyPr wrap="none" anchor="ctr"/>
            <a:lstStyle/>
            <a:p>
              <a:endParaRPr lang="en-US"/>
            </a:p>
          </p:txBody>
        </p:sp>
        <p:sp>
          <p:nvSpPr>
            <p:cNvPr id="123912" name="Oval 43"/>
            <p:cNvSpPr>
              <a:spLocks noChangeArrowheads="1"/>
            </p:cNvSpPr>
            <p:nvPr/>
          </p:nvSpPr>
          <p:spPr bwMode="auto">
            <a:xfrm>
              <a:off x="4810" y="1680"/>
              <a:ext cx="230" cy="230"/>
            </a:xfrm>
            <a:prstGeom prst="ellipse">
              <a:avLst/>
            </a:prstGeom>
            <a:solidFill>
              <a:schemeClr val="bg2"/>
            </a:solidFill>
            <a:ln w="9525">
              <a:solidFill>
                <a:schemeClr val="tx1"/>
              </a:solidFill>
              <a:round/>
            </a:ln>
          </p:spPr>
          <p:txBody>
            <a:bodyPr wrap="none" anchor="ctr"/>
            <a:lstStyle/>
            <a:p>
              <a:endParaRPr lang="en-US"/>
            </a:p>
          </p:txBody>
        </p:sp>
        <p:sp>
          <p:nvSpPr>
            <p:cNvPr id="123913" name="Oval 44"/>
            <p:cNvSpPr>
              <a:spLocks noChangeArrowheads="1"/>
            </p:cNvSpPr>
            <p:nvPr/>
          </p:nvSpPr>
          <p:spPr bwMode="auto">
            <a:xfrm>
              <a:off x="4186" y="2112"/>
              <a:ext cx="230" cy="230"/>
            </a:xfrm>
            <a:prstGeom prst="ellipse">
              <a:avLst/>
            </a:prstGeom>
            <a:solidFill>
              <a:schemeClr val="bg2"/>
            </a:solidFill>
            <a:ln w="9525">
              <a:solidFill>
                <a:schemeClr val="tx1"/>
              </a:solidFill>
              <a:round/>
            </a:ln>
          </p:spPr>
          <p:txBody>
            <a:bodyPr wrap="none" anchor="ctr"/>
            <a:lstStyle/>
            <a:p>
              <a:endParaRPr lang="en-US"/>
            </a:p>
          </p:txBody>
        </p:sp>
        <p:sp>
          <p:nvSpPr>
            <p:cNvPr id="123914" name="Oval 45"/>
            <p:cNvSpPr>
              <a:spLocks noChangeArrowheads="1"/>
            </p:cNvSpPr>
            <p:nvPr/>
          </p:nvSpPr>
          <p:spPr bwMode="auto">
            <a:xfrm>
              <a:off x="3552" y="2112"/>
              <a:ext cx="230" cy="230"/>
            </a:xfrm>
            <a:prstGeom prst="ellipse">
              <a:avLst/>
            </a:prstGeom>
            <a:solidFill>
              <a:schemeClr val="bg2"/>
            </a:solidFill>
            <a:ln w="9525">
              <a:solidFill>
                <a:schemeClr val="tx1"/>
              </a:solidFill>
              <a:round/>
            </a:ln>
          </p:spPr>
          <p:txBody>
            <a:bodyPr wrap="none" anchor="ctr"/>
            <a:lstStyle/>
            <a:p>
              <a:endParaRPr lang="en-US"/>
            </a:p>
          </p:txBody>
        </p:sp>
        <p:sp>
          <p:nvSpPr>
            <p:cNvPr id="123915" name="Oval 46"/>
            <p:cNvSpPr>
              <a:spLocks noChangeArrowheads="1"/>
            </p:cNvSpPr>
            <p:nvPr/>
          </p:nvSpPr>
          <p:spPr bwMode="auto">
            <a:xfrm>
              <a:off x="3850" y="2554"/>
              <a:ext cx="230" cy="230"/>
            </a:xfrm>
            <a:prstGeom prst="ellipse">
              <a:avLst/>
            </a:prstGeom>
            <a:solidFill>
              <a:schemeClr val="bg2"/>
            </a:solidFill>
            <a:ln w="9525">
              <a:solidFill>
                <a:schemeClr val="tx1"/>
              </a:solidFill>
              <a:round/>
            </a:ln>
          </p:spPr>
          <p:txBody>
            <a:bodyPr wrap="none" anchor="ctr"/>
            <a:lstStyle/>
            <a:p>
              <a:endParaRPr lang="en-US"/>
            </a:p>
          </p:txBody>
        </p:sp>
        <p:sp>
          <p:nvSpPr>
            <p:cNvPr id="123916" name="Oval 47"/>
            <p:cNvSpPr>
              <a:spLocks noChangeArrowheads="1"/>
            </p:cNvSpPr>
            <p:nvPr/>
          </p:nvSpPr>
          <p:spPr bwMode="auto">
            <a:xfrm>
              <a:off x="4752" y="3312"/>
              <a:ext cx="230" cy="230"/>
            </a:xfrm>
            <a:prstGeom prst="ellipse">
              <a:avLst/>
            </a:prstGeom>
            <a:solidFill>
              <a:schemeClr val="bg2"/>
            </a:solidFill>
            <a:ln w="9525">
              <a:solidFill>
                <a:schemeClr val="tx1"/>
              </a:solidFill>
              <a:round/>
            </a:ln>
          </p:spPr>
          <p:txBody>
            <a:bodyPr wrap="none" anchor="ctr"/>
            <a:lstStyle/>
            <a:p>
              <a:endParaRPr lang="en-US"/>
            </a:p>
          </p:txBody>
        </p:sp>
        <p:sp>
          <p:nvSpPr>
            <p:cNvPr id="123917" name="Freeform 48"/>
            <p:cNvSpPr/>
            <p:nvPr/>
          </p:nvSpPr>
          <p:spPr bwMode="auto">
            <a:xfrm>
              <a:off x="4446" y="1026"/>
              <a:ext cx="1" cy="242"/>
            </a:xfrm>
            <a:custGeom>
              <a:avLst/>
              <a:gdLst>
                <a:gd name="T0" fmla="*/ 0 w 1"/>
                <a:gd name="T1" fmla="*/ 0 h 231"/>
                <a:gd name="T2" fmla="*/ 0 w 1"/>
                <a:gd name="T3" fmla="*/ 510 h 231"/>
                <a:gd name="T4" fmla="*/ 0 60000 65536"/>
                <a:gd name="T5" fmla="*/ 0 60000 65536"/>
                <a:gd name="T6" fmla="*/ 0 w 1"/>
                <a:gd name="T7" fmla="*/ 0 h 231"/>
                <a:gd name="T8" fmla="*/ 1 w 1"/>
                <a:gd name="T9" fmla="*/ 231 h 231"/>
              </a:gdLst>
              <a:ahLst/>
              <a:cxnLst>
                <a:cxn ang="T4">
                  <a:pos x="T0" y="T1"/>
                </a:cxn>
                <a:cxn ang="T5">
                  <a:pos x="T2" y="T3"/>
                </a:cxn>
              </a:cxnLst>
              <a:rect l="T6" t="T7" r="T8" b="T9"/>
              <a:pathLst>
                <a:path w="1" h="231">
                  <a:moveTo>
                    <a:pt x="0" y="0"/>
                  </a:moveTo>
                  <a:lnTo>
                    <a:pt x="0" y="231"/>
                  </a:lnTo>
                </a:path>
              </a:pathLst>
            </a:custGeom>
            <a:noFill/>
            <a:ln w="19050">
              <a:solidFill>
                <a:schemeClr val="tx1"/>
              </a:solidFill>
              <a:round/>
              <a:tailEnd type="triangle" w="med" len="med"/>
            </a:ln>
          </p:spPr>
          <p:txBody>
            <a:bodyPr wrap="none" anchor="ctr"/>
            <a:lstStyle/>
            <a:p>
              <a:endParaRPr lang="en-US"/>
            </a:p>
          </p:txBody>
        </p:sp>
        <p:sp>
          <p:nvSpPr>
            <p:cNvPr id="123918" name="Line 49"/>
            <p:cNvSpPr>
              <a:spLocks noChangeShapeType="1"/>
            </p:cNvSpPr>
            <p:nvPr/>
          </p:nvSpPr>
          <p:spPr bwMode="auto">
            <a:xfrm flipH="1">
              <a:off x="4032" y="1440"/>
              <a:ext cx="336" cy="288"/>
            </a:xfrm>
            <a:prstGeom prst="line">
              <a:avLst/>
            </a:prstGeom>
            <a:noFill/>
            <a:ln w="19050">
              <a:solidFill>
                <a:schemeClr val="tx1"/>
              </a:solidFill>
              <a:round/>
              <a:tailEnd type="triangle" w="med" len="med"/>
            </a:ln>
          </p:spPr>
          <p:txBody>
            <a:bodyPr wrap="none" anchor="ctr"/>
            <a:lstStyle/>
            <a:p>
              <a:endParaRPr lang="en-US"/>
            </a:p>
          </p:txBody>
        </p:sp>
        <p:sp>
          <p:nvSpPr>
            <p:cNvPr id="123919" name="Freeform 50"/>
            <p:cNvSpPr/>
            <p:nvPr/>
          </p:nvSpPr>
          <p:spPr bwMode="auto">
            <a:xfrm>
              <a:off x="4512" y="1440"/>
              <a:ext cx="315" cy="297"/>
            </a:xfrm>
            <a:custGeom>
              <a:avLst/>
              <a:gdLst>
                <a:gd name="T0" fmla="*/ 0 w 315"/>
                <a:gd name="T1" fmla="*/ 0 h 297"/>
                <a:gd name="T2" fmla="*/ 315 w 315"/>
                <a:gd name="T3" fmla="*/ 297 h 297"/>
                <a:gd name="T4" fmla="*/ 0 60000 65536"/>
                <a:gd name="T5" fmla="*/ 0 60000 65536"/>
                <a:gd name="T6" fmla="*/ 0 w 315"/>
                <a:gd name="T7" fmla="*/ 0 h 297"/>
                <a:gd name="T8" fmla="*/ 315 w 315"/>
                <a:gd name="T9" fmla="*/ 297 h 297"/>
              </a:gdLst>
              <a:ahLst/>
              <a:cxnLst>
                <a:cxn ang="T4">
                  <a:pos x="T0" y="T1"/>
                </a:cxn>
                <a:cxn ang="T5">
                  <a:pos x="T2" y="T3"/>
                </a:cxn>
              </a:cxnLst>
              <a:rect l="T6" t="T7" r="T8" b="T9"/>
              <a:pathLst>
                <a:path w="315" h="297">
                  <a:moveTo>
                    <a:pt x="0" y="0"/>
                  </a:moveTo>
                  <a:lnTo>
                    <a:pt x="315" y="297"/>
                  </a:lnTo>
                </a:path>
              </a:pathLst>
            </a:custGeom>
            <a:noFill/>
            <a:ln w="19050">
              <a:solidFill>
                <a:schemeClr val="tx1"/>
              </a:solidFill>
              <a:round/>
              <a:tailEnd type="triangle" w="med" len="med"/>
            </a:ln>
          </p:spPr>
          <p:txBody>
            <a:bodyPr wrap="none" anchor="ctr"/>
            <a:lstStyle/>
            <a:p>
              <a:endParaRPr lang="en-US"/>
            </a:p>
          </p:txBody>
        </p:sp>
        <p:sp>
          <p:nvSpPr>
            <p:cNvPr id="123920" name="Freeform 51"/>
            <p:cNvSpPr/>
            <p:nvPr/>
          </p:nvSpPr>
          <p:spPr bwMode="auto">
            <a:xfrm>
              <a:off x="3729" y="1878"/>
              <a:ext cx="186" cy="261"/>
            </a:xfrm>
            <a:custGeom>
              <a:avLst/>
              <a:gdLst>
                <a:gd name="T0" fmla="*/ 186 w 186"/>
                <a:gd name="T1" fmla="*/ 0 h 261"/>
                <a:gd name="T2" fmla="*/ 0 w 186"/>
                <a:gd name="T3" fmla="*/ 261 h 261"/>
                <a:gd name="T4" fmla="*/ 0 60000 65536"/>
                <a:gd name="T5" fmla="*/ 0 60000 65536"/>
                <a:gd name="T6" fmla="*/ 0 w 186"/>
                <a:gd name="T7" fmla="*/ 0 h 261"/>
                <a:gd name="T8" fmla="*/ 186 w 186"/>
                <a:gd name="T9" fmla="*/ 261 h 261"/>
              </a:gdLst>
              <a:ahLst/>
              <a:cxnLst>
                <a:cxn ang="T4">
                  <a:pos x="T0" y="T1"/>
                </a:cxn>
                <a:cxn ang="T5">
                  <a:pos x="T2" y="T3"/>
                </a:cxn>
              </a:cxnLst>
              <a:rect l="T6" t="T7" r="T8" b="T9"/>
              <a:pathLst>
                <a:path w="186" h="261">
                  <a:moveTo>
                    <a:pt x="186" y="0"/>
                  </a:moveTo>
                  <a:lnTo>
                    <a:pt x="0" y="261"/>
                  </a:lnTo>
                </a:path>
              </a:pathLst>
            </a:custGeom>
            <a:noFill/>
            <a:ln w="19050">
              <a:solidFill>
                <a:schemeClr val="tx1"/>
              </a:solidFill>
              <a:round/>
              <a:tailEnd type="triangle" w="med" len="med"/>
            </a:ln>
          </p:spPr>
          <p:txBody>
            <a:bodyPr wrap="none" anchor="ctr"/>
            <a:lstStyle/>
            <a:p>
              <a:endParaRPr lang="en-US"/>
            </a:p>
          </p:txBody>
        </p:sp>
        <p:sp>
          <p:nvSpPr>
            <p:cNvPr id="123921" name="Freeform 52"/>
            <p:cNvSpPr/>
            <p:nvPr/>
          </p:nvSpPr>
          <p:spPr bwMode="auto">
            <a:xfrm>
              <a:off x="4032" y="1884"/>
              <a:ext cx="198" cy="255"/>
            </a:xfrm>
            <a:custGeom>
              <a:avLst/>
              <a:gdLst>
                <a:gd name="T0" fmla="*/ 0 w 198"/>
                <a:gd name="T1" fmla="*/ 0 h 255"/>
                <a:gd name="T2" fmla="*/ 198 w 198"/>
                <a:gd name="T3" fmla="*/ 255 h 255"/>
                <a:gd name="T4" fmla="*/ 0 60000 65536"/>
                <a:gd name="T5" fmla="*/ 0 60000 65536"/>
                <a:gd name="T6" fmla="*/ 0 w 198"/>
                <a:gd name="T7" fmla="*/ 0 h 255"/>
                <a:gd name="T8" fmla="*/ 198 w 198"/>
                <a:gd name="T9" fmla="*/ 255 h 255"/>
              </a:gdLst>
              <a:ahLst/>
              <a:cxnLst>
                <a:cxn ang="T4">
                  <a:pos x="T0" y="T1"/>
                </a:cxn>
                <a:cxn ang="T5">
                  <a:pos x="T2" y="T3"/>
                </a:cxn>
              </a:cxnLst>
              <a:rect l="T6" t="T7" r="T8" b="T9"/>
              <a:pathLst>
                <a:path w="198" h="255">
                  <a:moveTo>
                    <a:pt x="0" y="0"/>
                  </a:moveTo>
                  <a:lnTo>
                    <a:pt x="198" y="255"/>
                  </a:lnTo>
                </a:path>
              </a:pathLst>
            </a:custGeom>
            <a:noFill/>
            <a:ln w="19050">
              <a:solidFill>
                <a:schemeClr val="tx1"/>
              </a:solidFill>
              <a:round/>
              <a:tailEnd type="triangle" w="med" len="med"/>
            </a:ln>
          </p:spPr>
          <p:txBody>
            <a:bodyPr wrap="none" anchor="ctr"/>
            <a:lstStyle/>
            <a:p>
              <a:endParaRPr lang="en-US"/>
            </a:p>
          </p:txBody>
        </p:sp>
        <p:sp>
          <p:nvSpPr>
            <p:cNvPr id="123922" name="Freeform 53"/>
            <p:cNvSpPr/>
            <p:nvPr/>
          </p:nvSpPr>
          <p:spPr bwMode="auto">
            <a:xfrm>
              <a:off x="3705" y="2325"/>
              <a:ext cx="204" cy="246"/>
            </a:xfrm>
            <a:custGeom>
              <a:avLst/>
              <a:gdLst>
                <a:gd name="T0" fmla="*/ 0 w 204"/>
                <a:gd name="T1" fmla="*/ 0 h 246"/>
                <a:gd name="T2" fmla="*/ 204 w 204"/>
                <a:gd name="T3" fmla="*/ 246 h 246"/>
                <a:gd name="T4" fmla="*/ 0 60000 65536"/>
                <a:gd name="T5" fmla="*/ 0 60000 65536"/>
                <a:gd name="T6" fmla="*/ 0 w 204"/>
                <a:gd name="T7" fmla="*/ 0 h 246"/>
                <a:gd name="T8" fmla="*/ 204 w 204"/>
                <a:gd name="T9" fmla="*/ 246 h 246"/>
              </a:gdLst>
              <a:ahLst/>
              <a:cxnLst>
                <a:cxn ang="T4">
                  <a:pos x="T0" y="T1"/>
                </a:cxn>
                <a:cxn ang="T5">
                  <a:pos x="T2" y="T3"/>
                </a:cxn>
              </a:cxnLst>
              <a:rect l="T6" t="T7" r="T8" b="T9"/>
              <a:pathLst>
                <a:path w="204" h="246">
                  <a:moveTo>
                    <a:pt x="0" y="0"/>
                  </a:moveTo>
                  <a:lnTo>
                    <a:pt x="204" y="246"/>
                  </a:lnTo>
                </a:path>
              </a:pathLst>
            </a:custGeom>
            <a:noFill/>
            <a:ln w="19050">
              <a:solidFill>
                <a:schemeClr val="tx1"/>
              </a:solidFill>
              <a:round/>
              <a:tailEnd type="triangle" w="med" len="med"/>
            </a:ln>
          </p:spPr>
          <p:txBody>
            <a:bodyPr wrap="none" anchor="ctr"/>
            <a:lstStyle/>
            <a:p>
              <a:endParaRPr lang="en-US"/>
            </a:p>
          </p:txBody>
        </p:sp>
        <p:sp>
          <p:nvSpPr>
            <p:cNvPr id="123923" name="Freeform 54"/>
            <p:cNvSpPr/>
            <p:nvPr/>
          </p:nvSpPr>
          <p:spPr bwMode="auto">
            <a:xfrm>
              <a:off x="4032" y="2307"/>
              <a:ext cx="207" cy="267"/>
            </a:xfrm>
            <a:custGeom>
              <a:avLst/>
              <a:gdLst>
                <a:gd name="T0" fmla="*/ 207 w 207"/>
                <a:gd name="T1" fmla="*/ 0 h 267"/>
                <a:gd name="T2" fmla="*/ 0 w 207"/>
                <a:gd name="T3" fmla="*/ 267 h 267"/>
                <a:gd name="T4" fmla="*/ 0 60000 65536"/>
                <a:gd name="T5" fmla="*/ 0 60000 65536"/>
                <a:gd name="T6" fmla="*/ 0 w 207"/>
                <a:gd name="T7" fmla="*/ 0 h 267"/>
                <a:gd name="T8" fmla="*/ 207 w 207"/>
                <a:gd name="T9" fmla="*/ 267 h 267"/>
              </a:gdLst>
              <a:ahLst/>
              <a:cxnLst>
                <a:cxn ang="T4">
                  <a:pos x="T0" y="T1"/>
                </a:cxn>
                <a:cxn ang="T5">
                  <a:pos x="T2" y="T3"/>
                </a:cxn>
              </a:cxnLst>
              <a:rect l="T6" t="T7" r="T8" b="T9"/>
              <a:pathLst>
                <a:path w="207" h="267">
                  <a:moveTo>
                    <a:pt x="207" y="0"/>
                  </a:moveTo>
                  <a:lnTo>
                    <a:pt x="0" y="267"/>
                  </a:lnTo>
                </a:path>
              </a:pathLst>
            </a:custGeom>
            <a:noFill/>
            <a:ln w="19050">
              <a:solidFill>
                <a:schemeClr val="tx1"/>
              </a:solidFill>
              <a:round/>
              <a:tailEnd type="triangle" w="med" len="med"/>
            </a:ln>
          </p:spPr>
          <p:txBody>
            <a:bodyPr wrap="none" anchor="ctr"/>
            <a:lstStyle/>
            <a:p>
              <a:endParaRPr lang="en-US"/>
            </a:p>
          </p:txBody>
        </p:sp>
        <p:sp>
          <p:nvSpPr>
            <p:cNvPr id="123924" name="Freeform 55"/>
            <p:cNvSpPr/>
            <p:nvPr/>
          </p:nvSpPr>
          <p:spPr bwMode="auto">
            <a:xfrm>
              <a:off x="4878" y="1863"/>
              <a:ext cx="66" cy="981"/>
            </a:xfrm>
            <a:custGeom>
              <a:avLst/>
              <a:gdLst>
                <a:gd name="T0" fmla="*/ 66 w 66"/>
                <a:gd name="T1" fmla="*/ 0 h 981"/>
                <a:gd name="T2" fmla="*/ 0 w 66"/>
                <a:gd name="T3" fmla="*/ 981 h 981"/>
                <a:gd name="T4" fmla="*/ 0 60000 65536"/>
                <a:gd name="T5" fmla="*/ 0 60000 65536"/>
                <a:gd name="T6" fmla="*/ 0 w 66"/>
                <a:gd name="T7" fmla="*/ 0 h 981"/>
                <a:gd name="T8" fmla="*/ 66 w 66"/>
                <a:gd name="T9" fmla="*/ 981 h 981"/>
              </a:gdLst>
              <a:ahLst/>
              <a:cxnLst>
                <a:cxn ang="T4">
                  <a:pos x="T0" y="T1"/>
                </a:cxn>
                <a:cxn ang="T5">
                  <a:pos x="T2" y="T3"/>
                </a:cxn>
              </a:cxnLst>
              <a:rect l="T6" t="T7" r="T8" b="T9"/>
              <a:pathLst>
                <a:path w="66" h="981">
                  <a:moveTo>
                    <a:pt x="66" y="0"/>
                  </a:moveTo>
                  <a:lnTo>
                    <a:pt x="0" y="981"/>
                  </a:lnTo>
                </a:path>
              </a:pathLst>
            </a:custGeom>
            <a:noFill/>
            <a:ln w="19050">
              <a:solidFill>
                <a:schemeClr val="tx1"/>
              </a:solidFill>
              <a:round/>
              <a:tailEnd type="triangle" w="med" len="med"/>
            </a:ln>
          </p:spPr>
          <p:txBody>
            <a:bodyPr wrap="none" anchor="ctr"/>
            <a:lstStyle/>
            <a:p>
              <a:endParaRPr lang="en-US"/>
            </a:p>
          </p:txBody>
        </p:sp>
        <p:sp>
          <p:nvSpPr>
            <p:cNvPr id="123925" name="Freeform 56"/>
            <p:cNvSpPr/>
            <p:nvPr/>
          </p:nvSpPr>
          <p:spPr bwMode="auto">
            <a:xfrm>
              <a:off x="4053" y="2712"/>
              <a:ext cx="711" cy="210"/>
            </a:xfrm>
            <a:custGeom>
              <a:avLst/>
              <a:gdLst>
                <a:gd name="T0" fmla="*/ 0 w 711"/>
                <a:gd name="T1" fmla="*/ 0 h 210"/>
                <a:gd name="T2" fmla="*/ 711 w 711"/>
                <a:gd name="T3" fmla="*/ 210 h 210"/>
                <a:gd name="T4" fmla="*/ 0 60000 65536"/>
                <a:gd name="T5" fmla="*/ 0 60000 65536"/>
                <a:gd name="T6" fmla="*/ 0 w 711"/>
                <a:gd name="T7" fmla="*/ 0 h 210"/>
                <a:gd name="T8" fmla="*/ 711 w 711"/>
                <a:gd name="T9" fmla="*/ 210 h 210"/>
              </a:gdLst>
              <a:ahLst/>
              <a:cxnLst>
                <a:cxn ang="T4">
                  <a:pos x="T0" y="T1"/>
                </a:cxn>
                <a:cxn ang="T5">
                  <a:pos x="T2" y="T3"/>
                </a:cxn>
              </a:cxnLst>
              <a:rect l="T6" t="T7" r="T8" b="T9"/>
              <a:pathLst>
                <a:path w="711" h="210">
                  <a:moveTo>
                    <a:pt x="0" y="0"/>
                  </a:moveTo>
                  <a:lnTo>
                    <a:pt x="711" y="210"/>
                  </a:lnTo>
                </a:path>
              </a:pathLst>
            </a:custGeom>
            <a:noFill/>
            <a:ln w="19050">
              <a:solidFill>
                <a:schemeClr val="tx1"/>
              </a:solidFill>
              <a:round/>
              <a:tailEnd type="triangle" w="med" len="med"/>
            </a:ln>
          </p:spPr>
          <p:txBody>
            <a:bodyPr wrap="none" anchor="ctr"/>
            <a:lstStyle/>
            <a:p>
              <a:endParaRPr lang="en-US"/>
            </a:p>
          </p:txBody>
        </p:sp>
        <p:sp>
          <p:nvSpPr>
            <p:cNvPr id="123926" name="Line 57"/>
            <p:cNvSpPr>
              <a:spLocks noChangeShapeType="1"/>
            </p:cNvSpPr>
            <p:nvPr/>
          </p:nvSpPr>
          <p:spPr bwMode="auto">
            <a:xfrm>
              <a:off x="4944" y="2976"/>
              <a:ext cx="336" cy="0"/>
            </a:xfrm>
            <a:prstGeom prst="line">
              <a:avLst/>
            </a:prstGeom>
            <a:noFill/>
            <a:ln w="19050">
              <a:solidFill>
                <a:schemeClr val="tx1"/>
              </a:solidFill>
              <a:round/>
            </a:ln>
          </p:spPr>
          <p:txBody>
            <a:bodyPr wrap="none" anchor="ctr"/>
            <a:lstStyle/>
            <a:p>
              <a:endParaRPr lang="en-US"/>
            </a:p>
          </p:txBody>
        </p:sp>
        <p:sp>
          <p:nvSpPr>
            <p:cNvPr id="123927" name="Oval 58"/>
            <p:cNvSpPr>
              <a:spLocks noChangeArrowheads="1"/>
            </p:cNvSpPr>
            <p:nvPr/>
          </p:nvSpPr>
          <p:spPr bwMode="auto">
            <a:xfrm>
              <a:off x="4762" y="2842"/>
              <a:ext cx="230" cy="230"/>
            </a:xfrm>
            <a:prstGeom prst="ellipse">
              <a:avLst/>
            </a:prstGeom>
            <a:solidFill>
              <a:schemeClr val="bg2"/>
            </a:solidFill>
            <a:ln w="9525">
              <a:solidFill>
                <a:schemeClr val="tx1"/>
              </a:solidFill>
              <a:round/>
            </a:ln>
          </p:spPr>
          <p:txBody>
            <a:bodyPr wrap="none" anchor="ctr"/>
            <a:lstStyle/>
            <a:p>
              <a:endParaRPr lang="en-US"/>
            </a:p>
          </p:txBody>
        </p:sp>
        <p:sp>
          <p:nvSpPr>
            <p:cNvPr id="123928" name="Line 59"/>
            <p:cNvSpPr>
              <a:spLocks noChangeShapeType="1"/>
            </p:cNvSpPr>
            <p:nvPr/>
          </p:nvSpPr>
          <p:spPr bwMode="auto">
            <a:xfrm flipV="1">
              <a:off x="5280" y="912"/>
              <a:ext cx="0" cy="2064"/>
            </a:xfrm>
            <a:prstGeom prst="line">
              <a:avLst/>
            </a:prstGeom>
            <a:noFill/>
            <a:ln w="19050">
              <a:solidFill>
                <a:schemeClr val="tx1"/>
              </a:solidFill>
              <a:round/>
            </a:ln>
          </p:spPr>
          <p:txBody>
            <a:bodyPr wrap="none" anchor="ctr"/>
            <a:lstStyle/>
            <a:p>
              <a:endParaRPr lang="en-US"/>
            </a:p>
          </p:txBody>
        </p:sp>
        <p:sp>
          <p:nvSpPr>
            <p:cNvPr id="123929" name="Line 60"/>
            <p:cNvSpPr>
              <a:spLocks noChangeShapeType="1"/>
            </p:cNvSpPr>
            <p:nvPr/>
          </p:nvSpPr>
          <p:spPr bwMode="auto">
            <a:xfrm>
              <a:off x="4560" y="912"/>
              <a:ext cx="720" cy="0"/>
            </a:xfrm>
            <a:prstGeom prst="line">
              <a:avLst/>
            </a:prstGeom>
            <a:noFill/>
            <a:ln w="19050">
              <a:solidFill>
                <a:schemeClr val="tx1"/>
              </a:solidFill>
              <a:round/>
              <a:headEnd type="triangle" w="med" len="med"/>
            </a:ln>
          </p:spPr>
          <p:txBody>
            <a:bodyPr wrap="none" anchor="ctr"/>
            <a:lstStyle/>
            <a:p>
              <a:endParaRPr lang="en-US"/>
            </a:p>
          </p:txBody>
        </p:sp>
        <p:sp>
          <p:nvSpPr>
            <p:cNvPr id="123930" name="Line 61"/>
            <p:cNvSpPr>
              <a:spLocks noChangeShapeType="1"/>
            </p:cNvSpPr>
            <p:nvPr/>
          </p:nvSpPr>
          <p:spPr bwMode="auto">
            <a:xfrm flipH="1">
              <a:off x="3408" y="912"/>
              <a:ext cx="960" cy="0"/>
            </a:xfrm>
            <a:prstGeom prst="line">
              <a:avLst/>
            </a:prstGeom>
            <a:noFill/>
            <a:ln w="19050">
              <a:solidFill>
                <a:schemeClr val="tx1"/>
              </a:solidFill>
              <a:round/>
            </a:ln>
          </p:spPr>
          <p:txBody>
            <a:bodyPr wrap="none" anchor="ctr"/>
            <a:lstStyle/>
            <a:p>
              <a:endParaRPr lang="en-US"/>
            </a:p>
          </p:txBody>
        </p:sp>
        <p:sp>
          <p:nvSpPr>
            <p:cNvPr id="123931" name="Line 62"/>
            <p:cNvSpPr>
              <a:spLocks noChangeShapeType="1"/>
            </p:cNvSpPr>
            <p:nvPr/>
          </p:nvSpPr>
          <p:spPr bwMode="auto">
            <a:xfrm flipV="1">
              <a:off x="3408" y="912"/>
              <a:ext cx="0" cy="2496"/>
            </a:xfrm>
            <a:prstGeom prst="line">
              <a:avLst/>
            </a:prstGeom>
            <a:noFill/>
            <a:ln w="19050">
              <a:solidFill>
                <a:schemeClr val="tx1"/>
              </a:solidFill>
              <a:round/>
            </a:ln>
          </p:spPr>
          <p:txBody>
            <a:bodyPr wrap="none" anchor="ctr"/>
            <a:lstStyle/>
            <a:p>
              <a:endParaRPr lang="en-US"/>
            </a:p>
          </p:txBody>
        </p:sp>
        <p:sp>
          <p:nvSpPr>
            <p:cNvPr id="123932" name="Line 63"/>
            <p:cNvSpPr>
              <a:spLocks noChangeShapeType="1"/>
            </p:cNvSpPr>
            <p:nvPr/>
          </p:nvSpPr>
          <p:spPr bwMode="auto">
            <a:xfrm>
              <a:off x="3408" y="3408"/>
              <a:ext cx="1344" cy="0"/>
            </a:xfrm>
            <a:prstGeom prst="line">
              <a:avLst/>
            </a:prstGeom>
            <a:noFill/>
            <a:ln w="19050">
              <a:solidFill>
                <a:schemeClr val="tx1"/>
              </a:solidFill>
              <a:round/>
              <a:tailEnd type="triangle" w="med" len="med"/>
            </a:ln>
          </p:spPr>
          <p:txBody>
            <a:bodyPr wrap="none" anchor="ctr"/>
            <a:lstStyle/>
            <a:p>
              <a:endParaRPr lang="en-US"/>
            </a:p>
          </p:txBody>
        </p:sp>
        <p:sp>
          <p:nvSpPr>
            <p:cNvPr id="123933" name="Rectangle 64"/>
            <p:cNvSpPr>
              <a:spLocks noChangeArrowheads="1"/>
            </p:cNvSpPr>
            <p:nvPr/>
          </p:nvSpPr>
          <p:spPr bwMode="auto">
            <a:xfrm>
              <a:off x="3168" y="768"/>
              <a:ext cx="2352" cy="3168"/>
            </a:xfrm>
            <a:prstGeom prst="rect">
              <a:avLst/>
            </a:prstGeom>
            <a:noFill/>
            <a:ln w="38100" cmpd="dbl">
              <a:solidFill>
                <a:schemeClr val="tx1"/>
              </a:solidFill>
              <a:miter lim="800000"/>
            </a:ln>
          </p:spPr>
          <p:txBody>
            <a:bodyPr wrap="none" anchor="ctr"/>
            <a:lstStyle/>
            <a:p>
              <a:endParaRPr lang="en-US"/>
            </a:p>
          </p:txBody>
        </p:sp>
      </p:grpSp>
      <p:sp>
        <p:nvSpPr>
          <p:cNvPr id="52228" name="Rectangle 65"/>
          <p:cNvSpPr>
            <a:spLocks noGrp="1" noChangeArrowheads="1"/>
          </p:cNvSpPr>
          <p:nvPr>
            <p:ph type="title"/>
          </p:nvPr>
        </p:nvSpPr>
        <p:spPr/>
        <p:txBody>
          <a:bodyPr>
            <a:normAutofit fontScale="90000"/>
          </a:bodyPr>
          <a:lstStyle/>
          <a:p>
            <a:r>
              <a:rPr lang="en-US" dirty="0" smtClean="0"/>
              <a:t>Basis Path Testing - Flow Graphic Notation Examples</a:t>
            </a: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a:latin typeface="Calibri"/>
                <a:cs typeface="Calibri"/>
              </a:rPr>
              <a:t>Experience-based</a:t>
            </a:r>
            <a:r>
              <a:rPr lang="en-US" spc="35" dirty="0">
                <a:latin typeface="Calibri"/>
                <a:cs typeface="Calibri"/>
              </a:rPr>
              <a:t> </a:t>
            </a:r>
            <a:r>
              <a:rPr lang="en-US" spc="-10" dirty="0"/>
              <a:t>techniques</a:t>
            </a:r>
            <a:br>
              <a:rPr lang="en-US" dirty="0">
                <a:solidFill>
                  <a:schemeClr val="tx2">
                    <a:lumMod val="75000"/>
                  </a:schemeClr>
                </a:solidFill>
                <a:latin typeface="Arial" panose="020B0704020202020204" pitchFamily="34" charset="0"/>
                <a:cs typeface="Arial" panose="020B0704020202020204" pitchFamily="34" charset="0"/>
              </a:rPr>
            </a:br>
            <a:endParaRPr lang="en-US" dirty="0"/>
          </a:p>
        </p:txBody>
      </p:sp>
      <p:sp>
        <p:nvSpPr>
          <p:cNvPr id="40" name="object 11"/>
          <p:cNvSpPr txBox="1"/>
          <p:nvPr/>
        </p:nvSpPr>
        <p:spPr>
          <a:xfrm>
            <a:off x="2971800" y="3657601"/>
            <a:ext cx="231140"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A</a:t>
            </a:r>
            <a:endParaRPr sz="2800" dirty="0">
              <a:latin typeface="Calibri"/>
              <a:cs typeface="Calibri"/>
            </a:endParaRPr>
          </a:p>
        </p:txBody>
      </p:sp>
      <p:sp>
        <p:nvSpPr>
          <p:cNvPr id="41" name="object 15"/>
          <p:cNvSpPr txBox="1"/>
          <p:nvPr/>
        </p:nvSpPr>
        <p:spPr>
          <a:xfrm>
            <a:off x="4521988" y="5836920"/>
            <a:ext cx="215265"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C</a:t>
            </a:r>
            <a:endParaRPr sz="2800" dirty="0">
              <a:latin typeface="Calibri"/>
              <a:cs typeface="Calibri"/>
            </a:endParaRPr>
          </a:p>
        </p:txBody>
      </p:sp>
      <p:sp>
        <p:nvSpPr>
          <p:cNvPr id="42" name="object 19"/>
          <p:cNvSpPr txBox="1"/>
          <p:nvPr/>
        </p:nvSpPr>
        <p:spPr>
          <a:xfrm>
            <a:off x="6940296" y="3581401"/>
            <a:ext cx="219075"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B</a:t>
            </a:r>
            <a:endParaRPr sz="2800" dirty="0">
              <a:latin typeface="Calibri"/>
              <a:cs typeface="Calibri"/>
            </a:endParaRPr>
          </a:p>
        </p:txBody>
      </p:sp>
      <p:sp>
        <p:nvSpPr>
          <p:cNvPr id="47" name="object 15"/>
          <p:cNvSpPr txBox="1"/>
          <p:nvPr/>
        </p:nvSpPr>
        <p:spPr>
          <a:xfrm>
            <a:off x="5391913" y="4893564"/>
            <a:ext cx="215265"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C</a:t>
            </a:r>
            <a:endParaRPr sz="2800" dirty="0">
              <a:latin typeface="Calibri"/>
              <a:cs typeface="Calibri"/>
            </a:endParaRPr>
          </a:p>
        </p:txBody>
      </p:sp>
      <p:sp>
        <p:nvSpPr>
          <p:cNvPr id="16" name="object 8"/>
          <p:cNvSpPr/>
          <p:nvPr/>
        </p:nvSpPr>
        <p:spPr>
          <a:xfrm>
            <a:off x="3422904" y="2124455"/>
            <a:ext cx="2390140" cy="2551430"/>
          </a:xfrm>
          <a:custGeom>
            <a:avLst/>
            <a:gdLst/>
            <a:ahLst/>
            <a:cxnLst/>
            <a:rect l="l" t="t" r="r" b="b"/>
            <a:pathLst>
              <a:path w="2390140" h="2551429">
                <a:moveTo>
                  <a:pt x="2389632" y="0"/>
                </a:moveTo>
                <a:lnTo>
                  <a:pt x="398271" y="0"/>
                </a:lnTo>
                <a:lnTo>
                  <a:pt x="351824" y="2679"/>
                </a:lnTo>
                <a:lnTo>
                  <a:pt x="306950" y="10518"/>
                </a:lnTo>
                <a:lnTo>
                  <a:pt x="263949" y="23218"/>
                </a:lnTo>
                <a:lnTo>
                  <a:pt x="223120" y="40480"/>
                </a:lnTo>
                <a:lnTo>
                  <a:pt x="184761" y="62005"/>
                </a:lnTo>
                <a:lnTo>
                  <a:pt x="149171" y="87494"/>
                </a:lnTo>
                <a:lnTo>
                  <a:pt x="116649" y="116649"/>
                </a:lnTo>
                <a:lnTo>
                  <a:pt x="87494" y="149171"/>
                </a:lnTo>
                <a:lnTo>
                  <a:pt x="62005" y="184761"/>
                </a:lnTo>
                <a:lnTo>
                  <a:pt x="40480" y="223120"/>
                </a:lnTo>
                <a:lnTo>
                  <a:pt x="23218" y="263949"/>
                </a:lnTo>
                <a:lnTo>
                  <a:pt x="10518" y="306950"/>
                </a:lnTo>
                <a:lnTo>
                  <a:pt x="2679" y="351824"/>
                </a:lnTo>
                <a:lnTo>
                  <a:pt x="0" y="398272"/>
                </a:lnTo>
                <a:lnTo>
                  <a:pt x="0" y="2551176"/>
                </a:lnTo>
                <a:lnTo>
                  <a:pt x="1991359" y="2551176"/>
                </a:lnTo>
                <a:lnTo>
                  <a:pt x="2037807" y="2548496"/>
                </a:lnTo>
                <a:lnTo>
                  <a:pt x="2082681" y="2540657"/>
                </a:lnTo>
                <a:lnTo>
                  <a:pt x="2125682" y="2527957"/>
                </a:lnTo>
                <a:lnTo>
                  <a:pt x="2166511" y="2510695"/>
                </a:lnTo>
                <a:lnTo>
                  <a:pt x="2204870" y="2489170"/>
                </a:lnTo>
                <a:lnTo>
                  <a:pt x="2240460" y="2463681"/>
                </a:lnTo>
                <a:lnTo>
                  <a:pt x="2272982" y="2434526"/>
                </a:lnTo>
                <a:lnTo>
                  <a:pt x="2302137" y="2402004"/>
                </a:lnTo>
                <a:lnTo>
                  <a:pt x="2327626" y="2366414"/>
                </a:lnTo>
                <a:lnTo>
                  <a:pt x="2349151" y="2328055"/>
                </a:lnTo>
                <a:lnTo>
                  <a:pt x="2366413" y="2287226"/>
                </a:lnTo>
                <a:lnTo>
                  <a:pt x="2379113" y="2244225"/>
                </a:lnTo>
                <a:lnTo>
                  <a:pt x="2386952" y="2199351"/>
                </a:lnTo>
                <a:lnTo>
                  <a:pt x="2389632" y="2152904"/>
                </a:lnTo>
                <a:lnTo>
                  <a:pt x="2389632" y="0"/>
                </a:lnTo>
                <a:close/>
              </a:path>
            </a:pathLst>
          </a:custGeom>
          <a:solidFill>
            <a:srgbClr val="2E5496"/>
          </a:solidFill>
        </p:spPr>
        <p:txBody>
          <a:bodyPr wrap="square" lIns="0" tIns="0" rIns="0" bIns="0" rtlCol="0"/>
          <a:lstStyle/>
          <a:p>
            <a:endParaRPr dirty="0"/>
          </a:p>
        </p:txBody>
      </p:sp>
      <p:sp>
        <p:nvSpPr>
          <p:cNvPr id="17" name="object 10"/>
          <p:cNvSpPr txBox="1"/>
          <p:nvPr/>
        </p:nvSpPr>
        <p:spPr>
          <a:xfrm>
            <a:off x="3561970" y="2607818"/>
            <a:ext cx="2152015" cy="1670685"/>
          </a:xfrm>
          <a:prstGeom prst="rect">
            <a:avLst/>
          </a:prstGeom>
        </p:spPr>
        <p:txBody>
          <a:bodyPr vert="horz" wrap="square" lIns="0" tIns="0" rIns="0" bIns="0" rtlCol="0">
            <a:spAutoFit/>
          </a:bodyPr>
          <a:lstStyle/>
          <a:p>
            <a:pPr marL="12700" marR="5080"/>
            <a:r>
              <a:rPr b="1" spc="-10" dirty="0">
                <a:solidFill>
                  <a:srgbClr val="FFFFFF"/>
                </a:solidFill>
                <a:latin typeface="Calibri"/>
                <a:cs typeface="Calibri"/>
              </a:rPr>
              <a:t>Knowledge </a:t>
            </a:r>
            <a:r>
              <a:rPr b="1" dirty="0">
                <a:solidFill>
                  <a:srgbClr val="FFFFFF"/>
                </a:solidFill>
                <a:latin typeface="Calibri"/>
                <a:cs typeface="Calibri"/>
              </a:rPr>
              <a:t>and  </a:t>
            </a:r>
            <a:r>
              <a:rPr b="1" spc="-10" dirty="0">
                <a:solidFill>
                  <a:srgbClr val="FFFFFF"/>
                </a:solidFill>
                <a:latin typeface="Calibri"/>
                <a:cs typeface="Calibri"/>
              </a:rPr>
              <a:t>experience </a:t>
            </a:r>
            <a:r>
              <a:rPr b="1" dirty="0">
                <a:solidFill>
                  <a:srgbClr val="FFFFFF"/>
                </a:solidFill>
                <a:latin typeface="Calibri"/>
                <a:cs typeface="Calibri"/>
              </a:rPr>
              <a:t>of people  </a:t>
            </a:r>
            <a:r>
              <a:rPr b="1" spc="-15" dirty="0">
                <a:solidFill>
                  <a:srgbClr val="FFFFFF"/>
                </a:solidFill>
                <a:latin typeface="Calibri"/>
                <a:cs typeface="Calibri"/>
              </a:rPr>
              <a:t>like testers,  </a:t>
            </a:r>
            <a:r>
              <a:rPr b="1" spc="-10" dirty="0">
                <a:solidFill>
                  <a:srgbClr val="FFFFFF"/>
                </a:solidFill>
                <a:latin typeface="Calibri"/>
                <a:cs typeface="Calibri"/>
              </a:rPr>
              <a:t>developers, </a:t>
            </a:r>
            <a:r>
              <a:rPr b="1" spc="-5" dirty="0">
                <a:solidFill>
                  <a:srgbClr val="FFFFFF"/>
                </a:solidFill>
                <a:latin typeface="Calibri"/>
                <a:cs typeface="Calibri"/>
              </a:rPr>
              <a:t>users </a:t>
            </a:r>
            <a:r>
              <a:rPr b="1" spc="-10" dirty="0">
                <a:solidFill>
                  <a:srgbClr val="FFFFFF"/>
                </a:solidFill>
                <a:latin typeface="Calibri"/>
                <a:cs typeface="Calibri"/>
              </a:rPr>
              <a:t>are  </a:t>
            </a:r>
            <a:r>
              <a:rPr b="1" dirty="0">
                <a:solidFill>
                  <a:srgbClr val="FFFFFF"/>
                </a:solidFill>
                <a:latin typeface="Calibri"/>
                <a:cs typeface="Calibri"/>
              </a:rPr>
              <a:t>used </a:t>
            </a:r>
            <a:r>
              <a:rPr b="1" spc="-10" dirty="0">
                <a:solidFill>
                  <a:srgbClr val="FFFFFF"/>
                </a:solidFill>
                <a:latin typeface="Calibri"/>
                <a:cs typeface="Calibri"/>
              </a:rPr>
              <a:t>to </a:t>
            </a:r>
            <a:r>
              <a:rPr b="1" spc="-5" dirty="0">
                <a:solidFill>
                  <a:srgbClr val="FFFFFF"/>
                </a:solidFill>
                <a:latin typeface="Calibri"/>
                <a:cs typeface="Calibri"/>
              </a:rPr>
              <a:t>derive </a:t>
            </a:r>
            <a:r>
              <a:rPr b="1" dirty="0">
                <a:solidFill>
                  <a:srgbClr val="FFFFFF"/>
                </a:solidFill>
                <a:latin typeface="Calibri"/>
                <a:cs typeface="Calibri"/>
              </a:rPr>
              <a:t>the</a:t>
            </a:r>
            <a:r>
              <a:rPr b="1" spc="-135" dirty="0">
                <a:solidFill>
                  <a:srgbClr val="FFFFFF"/>
                </a:solidFill>
                <a:latin typeface="Calibri"/>
                <a:cs typeface="Calibri"/>
              </a:rPr>
              <a:t> </a:t>
            </a:r>
            <a:r>
              <a:rPr b="1" spc="-15" dirty="0">
                <a:solidFill>
                  <a:srgbClr val="FFFFFF"/>
                </a:solidFill>
                <a:latin typeface="Calibri"/>
                <a:cs typeface="Calibri"/>
              </a:rPr>
              <a:t>test  </a:t>
            </a:r>
            <a:r>
              <a:rPr b="1" spc="-5" dirty="0">
                <a:solidFill>
                  <a:srgbClr val="FFFFFF"/>
                </a:solidFill>
                <a:latin typeface="Calibri"/>
                <a:cs typeface="Calibri"/>
              </a:rPr>
              <a:t>cases.</a:t>
            </a:r>
            <a:endParaRPr dirty="0">
              <a:latin typeface="Calibri"/>
              <a:cs typeface="Calibri"/>
            </a:endParaRPr>
          </a:p>
        </p:txBody>
      </p:sp>
      <p:sp>
        <p:nvSpPr>
          <p:cNvPr id="18" name="object 11"/>
          <p:cNvSpPr/>
          <p:nvPr/>
        </p:nvSpPr>
        <p:spPr>
          <a:xfrm>
            <a:off x="6021323" y="2124455"/>
            <a:ext cx="2390140" cy="2551430"/>
          </a:xfrm>
          <a:custGeom>
            <a:avLst/>
            <a:gdLst/>
            <a:ahLst/>
            <a:cxnLst/>
            <a:rect l="l" t="t" r="r" b="b"/>
            <a:pathLst>
              <a:path w="2390140" h="2551429">
                <a:moveTo>
                  <a:pt x="2389631" y="0"/>
                </a:moveTo>
                <a:lnTo>
                  <a:pt x="398272" y="0"/>
                </a:lnTo>
                <a:lnTo>
                  <a:pt x="351824" y="2679"/>
                </a:lnTo>
                <a:lnTo>
                  <a:pt x="306950" y="10518"/>
                </a:lnTo>
                <a:lnTo>
                  <a:pt x="263949" y="23218"/>
                </a:lnTo>
                <a:lnTo>
                  <a:pt x="223120" y="40480"/>
                </a:lnTo>
                <a:lnTo>
                  <a:pt x="184761" y="62005"/>
                </a:lnTo>
                <a:lnTo>
                  <a:pt x="149171" y="87494"/>
                </a:lnTo>
                <a:lnTo>
                  <a:pt x="116649" y="116649"/>
                </a:lnTo>
                <a:lnTo>
                  <a:pt x="87494" y="149171"/>
                </a:lnTo>
                <a:lnTo>
                  <a:pt x="62005" y="184761"/>
                </a:lnTo>
                <a:lnTo>
                  <a:pt x="40480" y="223120"/>
                </a:lnTo>
                <a:lnTo>
                  <a:pt x="23218" y="263949"/>
                </a:lnTo>
                <a:lnTo>
                  <a:pt x="10518" y="306950"/>
                </a:lnTo>
                <a:lnTo>
                  <a:pt x="2679" y="351824"/>
                </a:lnTo>
                <a:lnTo>
                  <a:pt x="0" y="398272"/>
                </a:lnTo>
                <a:lnTo>
                  <a:pt x="0" y="2551176"/>
                </a:lnTo>
                <a:lnTo>
                  <a:pt x="1991360" y="2551176"/>
                </a:lnTo>
                <a:lnTo>
                  <a:pt x="2037807" y="2548496"/>
                </a:lnTo>
                <a:lnTo>
                  <a:pt x="2082681" y="2540657"/>
                </a:lnTo>
                <a:lnTo>
                  <a:pt x="2125682" y="2527957"/>
                </a:lnTo>
                <a:lnTo>
                  <a:pt x="2166511" y="2510695"/>
                </a:lnTo>
                <a:lnTo>
                  <a:pt x="2204870" y="2489170"/>
                </a:lnTo>
                <a:lnTo>
                  <a:pt x="2240460" y="2463681"/>
                </a:lnTo>
                <a:lnTo>
                  <a:pt x="2272982" y="2434526"/>
                </a:lnTo>
                <a:lnTo>
                  <a:pt x="2302137" y="2402004"/>
                </a:lnTo>
                <a:lnTo>
                  <a:pt x="2327626" y="2366414"/>
                </a:lnTo>
                <a:lnTo>
                  <a:pt x="2349151" y="2328055"/>
                </a:lnTo>
                <a:lnTo>
                  <a:pt x="2366413" y="2287226"/>
                </a:lnTo>
                <a:lnTo>
                  <a:pt x="2379113" y="2244225"/>
                </a:lnTo>
                <a:lnTo>
                  <a:pt x="2386952" y="2199351"/>
                </a:lnTo>
                <a:lnTo>
                  <a:pt x="2389631" y="2152904"/>
                </a:lnTo>
                <a:lnTo>
                  <a:pt x="2389631" y="0"/>
                </a:lnTo>
                <a:close/>
              </a:path>
            </a:pathLst>
          </a:custGeom>
          <a:solidFill>
            <a:srgbClr val="00AFEF"/>
          </a:solidFill>
        </p:spPr>
        <p:txBody>
          <a:bodyPr wrap="square" lIns="0" tIns="0" rIns="0" bIns="0" rtlCol="0"/>
          <a:lstStyle/>
          <a:p>
            <a:endParaRPr dirty="0"/>
          </a:p>
        </p:txBody>
      </p:sp>
      <p:sp>
        <p:nvSpPr>
          <p:cNvPr id="19" name="object 13"/>
          <p:cNvSpPr txBox="1"/>
          <p:nvPr/>
        </p:nvSpPr>
        <p:spPr>
          <a:xfrm>
            <a:off x="6160771" y="2607818"/>
            <a:ext cx="2135505" cy="1945005"/>
          </a:xfrm>
          <a:prstGeom prst="rect">
            <a:avLst/>
          </a:prstGeom>
        </p:spPr>
        <p:txBody>
          <a:bodyPr vert="horz" wrap="square" lIns="0" tIns="0" rIns="0" bIns="0" rtlCol="0">
            <a:spAutoFit/>
          </a:bodyPr>
          <a:lstStyle/>
          <a:p>
            <a:pPr marL="12700" marR="5080"/>
            <a:r>
              <a:rPr b="1" spc="-10" dirty="0">
                <a:solidFill>
                  <a:srgbClr val="FFFFFF"/>
                </a:solidFill>
                <a:latin typeface="Calibri"/>
                <a:cs typeface="Calibri"/>
              </a:rPr>
              <a:t>Knowledge </a:t>
            </a:r>
            <a:r>
              <a:rPr b="1" dirty="0">
                <a:solidFill>
                  <a:srgbClr val="FFFFFF"/>
                </a:solidFill>
                <a:latin typeface="Calibri"/>
                <a:cs typeface="Calibri"/>
              </a:rPr>
              <a:t>of  </a:t>
            </a:r>
            <a:r>
              <a:rPr b="1" spc="-10" dirty="0">
                <a:solidFill>
                  <a:srgbClr val="FFFFFF"/>
                </a:solidFill>
                <a:latin typeface="Calibri"/>
                <a:cs typeface="Calibri"/>
              </a:rPr>
              <a:t>software, </a:t>
            </a:r>
            <a:r>
              <a:rPr b="1" dirty="0">
                <a:solidFill>
                  <a:srgbClr val="FFFFFF"/>
                </a:solidFill>
                <a:latin typeface="Calibri"/>
                <a:cs typeface="Calibri"/>
              </a:rPr>
              <a:t>its </a:t>
            </a:r>
            <a:r>
              <a:rPr b="1" spc="-5" dirty="0">
                <a:solidFill>
                  <a:srgbClr val="FFFFFF"/>
                </a:solidFill>
                <a:latin typeface="Calibri"/>
                <a:cs typeface="Calibri"/>
              </a:rPr>
              <a:t>usage,</a:t>
            </a:r>
            <a:r>
              <a:rPr b="1" spc="-105" dirty="0">
                <a:solidFill>
                  <a:srgbClr val="FFFFFF"/>
                </a:solidFill>
                <a:latin typeface="Calibri"/>
                <a:cs typeface="Calibri"/>
              </a:rPr>
              <a:t> </a:t>
            </a:r>
            <a:r>
              <a:rPr b="1" dirty="0">
                <a:solidFill>
                  <a:srgbClr val="FFFFFF"/>
                </a:solidFill>
                <a:latin typeface="Calibri"/>
                <a:cs typeface="Calibri"/>
              </a:rPr>
              <a:t>its  </a:t>
            </a:r>
            <a:r>
              <a:rPr b="1" spc="-10" dirty="0">
                <a:solidFill>
                  <a:srgbClr val="FFFFFF"/>
                </a:solidFill>
                <a:latin typeface="Calibri"/>
                <a:cs typeface="Calibri"/>
              </a:rPr>
              <a:t>environment, </a:t>
            </a:r>
            <a:r>
              <a:rPr b="1" spc="-15" dirty="0">
                <a:solidFill>
                  <a:srgbClr val="FFFFFF"/>
                </a:solidFill>
                <a:latin typeface="Calibri"/>
                <a:cs typeface="Calibri"/>
              </a:rPr>
              <a:t>likely  </a:t>
            </a:r>
            <a:r>
              <a:rPr b="1" spc="-10" dirty="0">
                <a:solidFill>
                  <a:srgbClr val="FFFFFF"/>
                </a:solidFill>
                <a:latin typeface="Calibri"/>
                <a:cs typeface="Calibri"/>
              </a:rPr>
              <a:t>defects, </a:t>
            </a:r>
            <a:r>
              <a:rPr b="1" dirty="0">
                <a:solidFill>
                  <a:srgbClr val="FFFFFF"/>
                </a:solidFill>
                <a:latin typeface="Calibri"/>
                <a:cs typeface="Calibri"/>
              </a:rPr>
              <a:t>and its  </a:t>
            </a:r>
            <a:r>
              <a:rPr b="1" spc="-5" dirty="0">
                <a:solidFill>
                  <a:srgbClr val="FFFFFF"/>
                </a:solidFill>
                <a:latin typeface="Calibri"/>
                <a:cs typeface="Calibri"/>
              </a:rPr>
              <a:t>distribution </a:t>
            </a:r>
            <a:r>
              <a:rPr b="1" dirty="0">
                <a:solidFill>
                  <a:srgbClr val="FFFFFF"/>
                </a:solidFill>
                <a:latin typeface="Calibri"/>
                <a:cs typeface="Calibri"/>
              </a:rPr>
              <a:t>is  </a:t>
            </a:r>
            <a:r>
              <a:rPr b="1" spc="-10" dirty="0">
                <a:solidFill>
                  <a:srgbClr val="FFFFFF"/>
                </a:solidFill>
                <a:latin typeface="Calibri"/>
                <a:cs typeface="Calibri"/>
              </a:rPr>
              <a:t>required for </a:t>
            </a:r>
            <a:r>
              <a:rPr b="1" spc="-5" dirty="0">
                <a:solidFill>
                  <a:srgbClr val="FFFFFF"/>
                </a:solidFill>
                <a:latin typeface="Calibri"/>
                <a:cs typeface="Calibri"/>
              </a:rPr>
              <a:t>deriving  </a:t>
            </a:r>
            <a:r>
              <a:rPr b="1" spc="-15" dirty="0">
                <a:solidFill>
                  <a:srgbClr val="FFFFFF"/>
                </a:solidFill>
                <a:latin typeface="Calibri"/>
                <a:cs typeface="Calibri"/>
              </a:rPr>
              <a:t>test</a:t>
            </a:r>
            <a:r>
              <a:rPr b="1" spc="-80" dirty="0">
                <a:solidFill>
                  <a:srgbClr val="FFFFFF"/>
                </a:solidFill>
                <a:latin typeface="Calibri"/>
                <a:cs typeface="Calibri"/>
              </a:rPr>
              <a:t> </a:t>
            </a:r>
            <a:r>
              <a:rPr b="1" spc="-5" dirty="0">
                <a:solidFill>
                  <a:srgbClr val="FFFFFF"/>
                </a:solidFill>
                <a:latin typeface="Calibri"/>
                <a:cs typeface="Calibri"/>
              </a:rPr>
              <a:t>cases.</a:t>
            </a:r>
            <a:endParaRPr dirty="0">
              <a:latin typeface="Calibri"/>
              <a:cs typeface="Calibri"/>
            </a:endParaRPr>
          </a:p>
        </p:txBody>
      </p:sp>
    </p:spTree>
  </p:cSld>
  <p:clrMapOvr>
    <a:masterClrMapping/>
  </p:clrMapOvr>
  <p:transition>
    <p:wipe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sz="half" idx="1"/>
          </p:nvPr>
        </p:nvSpPr>
        <p:spPr/>
        <p:txBody>
          <a:bodyPr>
            <a:normAutofit fontScale="62500" lnSpcReduction="20000"/>
          </a:bodyPr>
          <a:lstStyle/>
          <a:p>
            <a:r>
              <a:rPr lang="en-US" smtClean="0"/>
              <a:t>Cyclomatic complexity is a software metric that provides a quantitative measure of the logical complexity of a program. </a:t>
            </a:r>
            <a:endParaRPr lang="en-US" smtClean="0"/>
          </a:p>
          <a:p>
            <a:endParaRPr lang="en-US" smtClean="0"/>
          </a:p>
          <a:p>
            <a:r>
              <a:rPr lang="en-US" smtClean="0"/>
              <a:t>An independent path is any path through the program that introduces at least one new set of processing statements or a new condition. </a:t>
            </a:r>
            <a:endParaRPr lang="en-US" smtClean="0"/>
          </a:p>
          <a:p>
            <a:endParaRPr lang="en-US" smtClean="0"/>
          </a:p>
          <a:p>
            <a:r>
              <a:rPr lang="en-US" smtClean="0"/>
              <a:t>Computing Cyclomatic Complexity</a:t>
            </a:r>
            <a:endParaRPr lang="en-US" smtClean="0"/>
          </a:p>
          <a:p>
            <a:pPr lvl="1"/>
            <a:r>
              <a:rPr lang="en-US" smtClean="0"/>
              <a:t>Cyclomatic complexity has a foundation in graph theory and provides us with extremely useful software metric. Complexity is computed in one of the three ways:</a:t>
            </a:r>
            <a:endParaRPr lang="en-US" smtClean="0"/>
          </a:p>
          <a:p>
            <a:pPr lvl="2"/>
            <a:r>
              <a:rPr lang="en-US" smtClean="0"/>
              <a:t>The number of regions of the flow graph corresponds to the Cyclomatic complexity.</a:t>
            </a:r>
            <a:endParaRPr lang="en-US" smtClean="0"/>
          </a:p>
          <a:p>
            <a:pPr lvl="2"/>
            <a:r>
              <a:rPr lang="en-US" smtClean="0"/>
              <a:t>Cyclomatic complexity, V(G), for a flow graph, G is defined as  </a:t>
            </a:r>
            <a:endParaRPr lang="en-US" smtClean="0"/>
          </a:p>
          <a:p>
            <a:pPr lvl="2"/>
            <a:r>
              <a:rPr lang="en-US" smtClean="0"/>
              <a:t>	V (G) = E-N+2</a:t>
            </a:r>
            <a:endParaRPr lang="en-US" smtClean="0"/>
          </a:p>
          <a:p>
            <a:pPr lvl="2"/>
            <a:r>
              <a:rPr lang="en-US" smtClean="0"/>
              <a:t>	Where E, is the number of flow graph edges, N is the number of flow graph nodes.</a:t>
            </a:r>
            <a:endParaRPr lang="en-US" smtClean="0"/>
          </a:p>
          <a:p>
            <a:pPr lvl="2"/>
            <a:r>
              <a:rPr lang="en-US" smtClean="0"/>
              <a:t>Cyclomatic complexity, V (G) for a flow graph, G is also defined as:</a:t>
            </a:r>
            <a:endParaRPr lang="en-US" smtClean="0"/>
          </a:p>
          <a:p>
            <a:pPr lvl="2"/>
            <a:r>
              <a:rPr lang="en-US" smtClean="0"/>
              <a:t>	V (G) = P+1</a:t>
            </a:r>
            <a:endParaRPr lang="en-US" smtClean="0"/>
          </a:p>
          <a:p>
            <a:pPr lvl="2"/>
            <a:r>
              <a:rPr lang="en-US" smtClean="0"/>
              <a:t>	Where P is the number of predicate nodes contained in the flow graph G. </a:t>
            </a:r>
            <a:endParaRPr lang="en-US" smtClean="0"/>
          </a:p>
          <a:p>
            <a:pPr lvl="1"/>
            <a:endParaRPr lang="en-US" smtClean="0"/>
          </a:p>
          <a:p>
            <a:r>
              <a:rPr lang="en-US" smtClean="0"/>
              <a:t>Steps to arrive at Cyclomatic Complexity</a:t>
            </a:r>
            <a:endParaRPr lang="en-US" smtClean="0"/>
          </a:p>
          <a:p>
            <a:pPr lvl="1"/>
            <a:r>
              <a:rPr lang="en-US" smtClean="0"/>
              <a:t>Draw a corresponding  flow graph</a:t>
            </a:r>
            <a:endParaRPr lang="en-US" smtClean="0"/>
          </a:p>
          <a:p>
            <a:pPr lvl="1"/>
            <a:r>
              <a:rPr lang="en-US" smtClean="0"/>
              <a:t>Determine Cyclomatic Complexity</a:t>
            </a:r>
            <a:endParaRPr lang="en-US" smtClean="0"/>
          </a:p>
          <a:p>
            <a:pPr lvl="1"/>
            <a:r>
              <a:rPr lang="en-US" smtClean="0"/>
              <a:t>Determine independent paths</a:t>
            </a:r>
            <a:endParaRPr lang="en-US" smtClean="0"/>
          </a:p>
          <a:p>
            <a:pPr lvl="1"/>
            <a:r>
              <a:rPr lang="en-US" smtClean="0"/>
              <a:t>Prepare tests cases</a:t>
            </a:r>
            <a:endParaRPr lang="en-US" dirty="0" smtClean="0"/>
          </a:p>
        </p:txBody>
      </p:sp>
      <p:sp>
        <p:nvSpPr>
          <p:cNvPr id="53250" name="Rectangle 2"/>
          <p:cNvSpPr>
            <a:spLocks noGrp="1" noChangeArrowheads="1"/>
          </p:cNvSpPr>
          <p:nvPr>
            <p:ph type="title"/>
          </p:nvPr>
        </p:nvSpPr>
        <p:spPr/>
        <p:txBody>
          <a:bodyPr/>
          <a:lstStyle/>
          <a:p>
            <a:r>
              <a:rPr lang="en-US" smtClean="0"/>
              <a:t>Basis Path Testing - Deriving Cyclomatic Complexity</a:t>
            </a:r>
            <a:endParaRPr lang="en-US" dirty="0"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28"/>
          <p:cNvSpPr>
            <a:spLocks noGrp="1" noChangeArrowheads="1"/>
          </p:cNvSpPr>
          <p:nvPr>
            <p:ph sz="half" idx="1"/>
          </p:nvPr>
        </p:nvSpPr>
        <p:spPr/>
        <p:txBody>
          <a:bodyPr/>
          <a:lstStyle/>
          <a:p>
            <a:pPr algn="just">
              <a:buNone/>
            </a:pPr>
            <a:r>
              <a:rPr lang="en-US" sz="2000" dirty="0" smtClean="0"/>
              <a:t>1.  Do while records remain</a:t>
            </a:r>
            <a:endParaRPr lang="en-US" sz="2000" dirty="0" smtClean="0"/>
          </a:p>
          <a:p>
            <a:pPr algn="just">
              <a:buNone/>
            </a:pPr>
            <a:r>
              <a:rPr lang="en-US" sz="2000" dirty="0" smtClean="0"/>
              <a:t>     read record</a:t>
            </a:r>
            <a:endParaRPr lang="en-US" sz="2000" dirty="0" smtClean="0"/>
          </a:p>
          <a:p>
            <a:pPr algn="just">
              <a:buNone/>
            </a:pPr>
            <a:r>
              <a:rPr lang="en-US" sz="2000" dirty="0" smtClean="0"/>
              <a:t>2.  If record field 1=0</a:t>
            </a:r>
            <a:endParaRPr lang="en-US" sz="2000" dirty="0" smtClean="0"/>
          </a:p>
          <a:p>
            <a:pPr algn="just">
              <a:buNone/>
            </a:pPr>
            <a:r>
              <a:rPr lang="en-US" sz="2000" dirty="0" smtClean="0"/>
              <a:t>3.  Then process record;</a:t>
            </a:r>
            <a:endParaRPr lang="en-US" sz="2000" dirty="0" smtClean="0"/>
          </a:p>
          <a:p>
            <a:pPr algn="just">
              <a:buNone/>
            </a:pPr>
            <a:r>
              <a:rPr lang="en-US" sz="2000" dirty="0" smtClean="0"/>
              <a:t>     store in buffer,</a:t>
            </a:r>
            <a:endParaRPr lang="en-US" sz="2000" dirty="0" smtClean="0"/>
          </a:p>
          <a:p>
            <a:pPr algn="just">
              <a:buNone/>
            </a:pPr>
            <a:r>
              <a:rPr lang="en-US" sz="2000" dirty="0" smtClean="0"/>
              <a:t>     increment counter,</a:t>
            </a:r>
            <a:endParaRPr lang="en-US" sz="2000" dirty="0" smtClean="0"/>
          </a:p>
          <a:p>
            <a:pPr algn="just">
              <a:buNone/>
            </a:pPr>
            <a:r>
              <a:rPr lang="en-US" sz="2000" dirty="0" smtClean="0"/>
              <a:t>4.  </a:t>
            </a:r>
            <a:r>
              <a:rPr lang="en-US" sz="2000" dirty="0" err="1" smtClean="0"/>
              <a:t>Elsif</a:t>
            </a:r>
            <a:r>
              <a:rPr lang="en-US" sz="2000" dirty="0" smtClean="0"/>
              <a:t> record field 2=0</a:t>
            </a:r>
            <a:endParaRPr lang="en-US" sz="2000" dirty="0" smtClean="0"/>
          </a:p>
          <a:p>
            <a:pPr algn="just">
              <a:buNone/>
            </a:pPr>
            <a:r>
              <a:rPr lang="en-US" sz="2000" dirty="0" smtClean="0"/>
              <a:t>5.  Then reset record;</a:t>
            </a:r>
            <a:endParaRPr lang="en-US" sz="2000" dirty="0" smtClean="0"/>
          </a:p>
          <a:p>
            <a:pPr algn="just">
              <a:buNone/>
            </a:pPr>
            <a:r>
              <a:rPr lang="en-US" sz="2000" dirty="0" smtClean="0"/>
              <a:t>6.  Else process record;</a:t>
            </a:r>
            <a:endParaRPr lang="en-US" sz="2000" dirty="0" smtClean="0"/>
          </a:p>
          <a:p>
            <a:pPr algn="just">
              <a:buNone/>
            </a:pPr>
            <a:r>
              <a:rPr lang="en-US" sz="2000" dirty="0" smtClean="0"/>
              <a:t>     store in file,</a:t>
            </a:r>
            <a:endParaRPr lang="en-US" sz="2000" dirty="0" smtClean="0"/>
          </a:p>
          <a:p>
            <a:pPr algn="just">
              <a:buNone/>
            </a:pPr>
            <a:r>
              <a:rPr lang="en-US" sz="2000" dirty="0" smtClean="0"/>
              <a:t>7a </a:t>
            </a:r>
            <a:r>
              <a:rPr lang="en-US" sz="2000" dirty="0" err="1" smtClean="0"/>
              <a:t>endif</a:t>
            </a:r>
            <a:endParaRPr lang="en-US" sz="2000" dirty="0" smtClean="0"/>
          </a:p>
          <a:p>
            <a:pPr algn="just">
              <a:buNone/>
            </a:pPr>
            <a:r>
              <a:rPr lang="en-US" sz="2000" dirty="0" smtClean="0"/>
              <a:t>     </a:t>
            </a:r>
            <a:r>
              <a:rPr lang="en-US" sz="2000" dirty="0" err="1" smtClean="0"/>
              <a:t>endif</a:t>
            </a:r>
            <a:endParaRPr lang="en-US" sz="2000" dirty="0" smtClean="0"/>
          </a:p>
          <a:p>
            <a:pPr algn="just">
              <a:buNone/>
            </a:pPr>
            <a:r>
              <a:rPr lang="en-US" sz="2000" dirty="0" smtClean="0"/>
              <a:t>7b.enddo</a:t>
            </a:r>
            <a:endParaRPr lang="en-US" sz="2000" dirty="0" smtClean="0"/>
          </a:p>
          <a:p>
            <a:pPr algn="just">
              <a:buNone/>
            </a:pPr>
            <a:r>
              <a:rPr lang="en-US" sz="2000" dirty="0" smtClean="0"/>
              <a:t>8.  end</a:t>
            </a:r>
            <a:endParaRPr lang="en-US" sz="2000" dirty="0" smtClean="0"/>
          </a:p>
          <a:p>
            <a:pPr algn="just"/>
            <a:endParaRPr lang="en-US" sz="2000" dirty="0" smtClean="0"/>
          </a:p>
        </p:txBody>
      </p:sp>
      <p:sp>
        <p:nvSpPr>
          <p:cNvPr id="54275" name="Rectangle 27"/>
          <p:cNvSpPr>
            <a:spLocks noGrp="1" noChangeArrowheads="1"/>
          </p:cNvSpPr>
          <p:nvPr>
            <p:ph type="title"/>
          </p:nvPr>
        </p:nvSpPr>
        <p:spPr/>
        <p:txBody>
          <a:bodyPr/>
          <a:lstStyle/>
          <a:p>
            <a:r>
              <a:rPr lang="en-US" smtClean="0"/>
              <a:t>Cyclomatic Complexity - Example PROCEDURE SORT</a:t>
            </a:r>
            <a:endParaRPr lang="en-US" dirty="0"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Cyclomatic</a:t>
            </a:r>
            <a:r>
              <a:rPr lang="en-US" dirty="0" smtClean="0"/>
              <a:t> Complexity - PROCEDURE SORT flow graph</a:t>
            </a:r>
            <a:endParaRPr lang="en-US" dirty="0"/>
          </a:p>
        </p:txBody>
      </p:sp>
      <p:grpSp>
        <p:nvGrpSpPr>
          <p:cNvPr id="3" name="Content Placeholder 2"/>
          <p:cNvGrpSpPr>
            <a:grpSpLocks noGrp="1"/>
          </p:cNvGrpSpPr>
          <p:nvPr/>
        </p:nvGrpSpPr>
        <p:grpSpPr bwMode="auto">
          <a:xfrm>
            <a:off x="2971800" y="1295400"/>
            <a:ext cx="5181600" cy="5334000"/>
            <a:chOff x="3365" y="721"/>
            <a:chExt cx="2127" cy="2807"/>
          </a:xfrm>
        </p:grpSpPr>
        <p:sp>
          <p:nvSpPr>
            <p:cNvPr id="6" name="Oval 3"/>
            <p:cNvSpPr>
              <a:spLocks noChangeArrowheads="1"/>
            </p:cNvSpPr>
            <p:nvPr/>
          </p:nvSpPr>
          <p:spPr bwMode="auto">
            <a:xfrm>
              <a:off x="4433" y="721"/>
              <a:ext cx="256" cy="237"/>
            </a:xfrm>
            <a:prstGeom prst="ellipse">
              <a:avLst/>
            </a:prstGeom>
            <a:solidFill>
              <a:schemeClr val="bg2"/>
            </a:solidFill>
            <a:ln w="9525">
              <a:solidFill>
                <a:schemeClr val="tx1"/>
              </a:solidFill>
              <a:round/>
            </a:ln>
          </p:spPr>
          <p:txBody>
            <a:bodyPr wrap="none" anchor="ctr"/>
            <a:lstStyle/>
            <a:p>
              <a:pPr algn="ctr">
                <a:spcBef>
                  <a:spcPct val="0"/>
                </a:spcBef>
                <a:buFontTx/>
                <a:buNone/>
              </a:pPr>
              <a:r>
                <a:rPr lang="en-US" sz="2400" b="1"/>
                <a:t>1</a:t>
              </a:r>
              <a:endParaRPr lang="en-US" sz="2400" b="1"/>
            </a:p>
          </p:txBody>
        </p:sp>
        <p:sp>
          <p:nvSpPr>
            <p:cNvPr id="7" name="Oval 4"/>
            <p:cNvSpPr>
              <a:spLocks noChangeArrowheads="1"/>
            </p:cNvSpPr>
            <p:nvPr/>
          </p:nvSpPr>
          <p:spPr bwMode="auto">
            <a:xfrm>
              <a:off x="4433" y="1176"/>
              <a:ext cx="256" cy="237"/>
            </a:xfrm>
            <a:prstGeom prst="ellipse">
              <a:avLst/>
            </a:prstGeom>
            <a:solidFill>
              <a:schemeClr val="bg2"/>
            </a:solidFill>
            <a:ln w="9525">
              <a:solidFill>
                <a:schemeClr val="tx1"/>
              </a:solidFill>
              <a:round/>
            </a:ln>
          </p:spPr>
          <p:txBody>
            <a:bodyPr wrap="none" anchor="ctr"/>
            <a:lstStyle/>
            <a:p>
              <a:pPr algn="ctr">
                <a:spcBef>
                  <a:spcPct val="0"/>
                </a:spcBef>
                <a:buFontTx/>
                <a:buNone/>
              </a:pPr>
              <a:r>
                <a:rPr lang="en-US" sz="2400" b="1"/>
                <a:t>2</a:t>
              </a:r>
              <a:endParaRPr lang="en-US" sz="2400" b="1"/>
            </a:p>
          </p:txBody>
        </p:sp>
        <p:sp>
          <p:nvSpPr>
            <p:cNvPr id="8" name="Oval 5"/>
            <p:cNvSpPr>
              <a:spLocks noChangeArrowheads="1"/>
            </p:cNvSpPr>
            <p:nvPr/>
          </p:nvSpPr>
          <p:spPr bwMode="auto">
            <a:xfrm>
              <a:off x="3897" y="1611"/>
              <a:ext cx="257" cy="237"/>
            </a:xfrm>
            <a:prstGeom prst="ellipse">
              <a:avLst/>
            </a:prstGeom>
            <a:solidFill>
              <a:schemeClr val="bg2"/>
            </a:solidFill>
            <a:ln w="9525">
              <a:solidFill>
                <a:schemeClr val="tx1"/>
              </a:solidFill>
              <a:round/>
            </a:ln>
          </p:spPr>
          <p:txBody>
            <a:bodyPr wrap="none" anchor="ctr"/>
            <a:lstStyle/>
            <a:p>
              <a:pPr algn="ctr">
                <a:spcBef>
                  <a:spcPct val="0"/>
                </a:spcBef>
                <a:buFontTx/>
                <a:buNone/>
              </a:pPr>
              <a:r>
                <a:rPr lang="en-US" sz="2400" b="1"/>
                <a:t>4</a:t>
              </a:r>
              <a:endParaRPr lang="en-US" sz="2400" b="1"/>
            </a:p>
          </p:txBody>
        </p:sp>
        <p:sp>
          <p:nvSpPr>
            <p:cNvPr id="9" name="Oval 6"/>
            <p:cNvSpPr>
              <a:spLocks noChangeArrowheads="1"/>
            </p:cNvSpPr>
            <p:nvPr/>
          </p:nvSpPr>
          <p:spPr bwMode="auto">
            <a:xfrm>
              <a:off x="4968" y="1611"/>
              <a:ext cx="257" cy="237"/>
            </a:xfrm>
            <a:prstGeom prst="ellipse">
              <a:avLst/>
            </a:prstGeom>
            <a:solidFill>
              <a:schemeClr val="bg2"/>
            </a:solidFill>
            <a:ln w="9525">
              <a:solidFill>
                <a:schemeClr val="tx1"/>
              </a:solidFill>
              <a:round/>
            </a:ln>
          </p:spPr>
          <p:txBody>
            <a:bodyPr wrap="none" anchor="ctr"/>
            <a:lstStyle/>
            <a:p>
              <a:pPr algn="ctr">
                <a:spcBef>
                  <a:spcPct val="0"/>
                </a:spcBef>
                <a:buFontTx/>
                <a:buNone/>
              </a:pPr>
              <a:r>
                <a:rPr lang="en-US" sz="2400" b="1"/>
                <a:t>3</a:t>
              </a:r>
              <a:endParaRPr lang="en-US" sz="2400" b="1"/>
            </a:p>
          </p:txBody>
        </p:sp>
        <p:sp>
          <p:nvSpPr>
            <p:cNvPr id="10" name="Oval 7"/>
            <p:cNvSpPr>
              <a:spLocks noChangeArrowheads="1"/>
            </p:cNvSpPr>
            <p:nvPr/>
          </p:nvSpPr>
          <p:spPr bwMode="auto">
            <a:xfrm>
              <a:off x="4272" y="2056"/>
              <a:ext cx="257" cy="236"/>
            </a:xfrm>
            <a:prstGeom prst="ellipse">
              <a:avLst/>
            </a:prstGeom>
            <a:solidFill>
              <a:schemeClr val="bg2"/>
            </a:solidFill>
            <a:ln w="9525">
              <a:solidFill>
                <a:schemeClr val="tx1"/>
              </a:solidFill>
              <a:round/>
            </a:ln>
          </p:spPr>
          <p:txBody>
            <a:bodyPr wrap="none" anchor="ctr"/>
            <a:lstStyle/>
            <a:p>
              <a:pPr algn="ctr">
                <a:spcBef>
                  <a:spcPct val="0"/>
                </a:spcBef>
                <a:buFontTx/>
                <a:buNone/>
              </a:pPr>
              <a:r>
                <a:rPr lang="en-US" sz="2400" b="1"/>
                <a:t>5</a:t>
              </a:r>
              <a:endParaRPr lang="en-US" sz="2400" b="1"/>
            </a:p>
          </p:txBody>
        </p:sp>
        <p:sp>
          <p:nvSpPr>
            <p:cNvPr id="11" name="Oval 8"/>
            <p:cNvSpPr>
              <a:spLocks noChangeArrowheads="1"/>
            </p:cNvSpPr>
            <p:nvPr/>
          </p:nvSpPr>
          <p:spPr bwMode="auto">
            <a:xfrm>
              <a:off x="3565" y="2056"/>
              <a:ext cx="256" cy="236"/>
            </a:xfrm>
            <a:prstGeom prst="ellipse">
              <a:avLst/>
            </a:prstGeom>
            <a:solidFill>
              <a:schemeClr val="bg2"/>
            </a:solidFill>
            <a:ln w="9525">
              <a:solidFill>
                <a:schemeClr val="tx1"/>
              </a:solidFill>
              <a:round/>
            </a:ln>
          </p:spPr>
          <p:txBody>
            <a:bodyPr wrap="none" anchor="ctr"/>
            <a:lstStyle/>
            <a:p>
              <a:pPr algn="ctr">
                <a:spcBef>
                  <a:spcPct val="0"/>
                </a:spcBef>
                <a:buFontTx/>
                <a:buNone/>
              </a:pPr>
              <a:r>
                <a:rPr lang="en-US" sz="2400" b="1" dirty="0"/>
                <a:t>6</a:t>
              </a:r>
              <a:endParaRPr lang="en-US" sz="2400" b="1" dirty="0"/>
            </a:p>
          </p:txBody>
        </p:sp>
        <p:sp>
          <p:nvSpPr>
            <p:cNvPr id="12" name="Oval 9"/>
            <p:cNvSpPr>
              <a:spLocks noChangeArrowheads="1"/>
            </p:cNvSpPr>
            <p:nvPr/>
          </p:nvSpPr>
          <p:spPr bwMode="auto">
            <a:xfrm>
              <a:off x="3897" y="2511"/>
              <a:ext cx="257" cy="236"/>
            </a:xfrm>
            <a:prstGeom prst="ellipse">
              <a:avLst/>
            </a:prstGeom>
            <a:solidFill>
              <a:schemeClr val="bg2"/>
            </a:solidFill>
            <a:ln w="9525">
              <a:solidFill>
                <a:schemeClr val="tx1"/>
              </a:solidFill>
              <a:round/>
            </a:ln>
          </p:spPr>
          <p:txBody>
            <a:bodyPr wrap="none" anchor="ctr"/>
            <a:lstStyle/>
            <a:p>
              <a:pPr algn="ctr">
                <a:spcBef>
                  <a:spcPct val="0"/>
                </a:spcBef>
                <a:buFontTx/>
                <a:buNone/>
              </a:pPr>
              <a:r>
                <a:rPr lang="en-US" sz="2000" b="1" dirty="0"/>
                <a:t>7a</a:t>
              </a:r>
              <a:endParaRPr lang="en-US" sz="2000" b="1" dirty="0"/>
            </a:p>
          </p:txBody>
        </p:sp>
        <p:sp>
          <p:nvSpPr>
            <p:cNvPr id="13" name="Oval 10"/>
            <p:cNvSpPr>
              <a:spLocks noChangeArrowheads="1"/>
            </p:cNvSpPr>
            <p:nvPr/>
          </p:nvSpPr>
          <p:spPr bwMode="auto">
            <a:xfrm>
              <a:off x="4903" y="3291"/>
              <a:ext cx="257" cy="237"/>
            </a:xfrm>
            <a:prstGeom prst="ellipse">
              <a:avLst/>
            </a:prstGeom>
            <a:solidFill>
              <a:schemeClr val="bg2"/>
            </a:solidFill>
            <a:ln w="9525">
              <a:solidFill>
                <a:schemeClr val="tx1"/>
              </a:solidFill>
              <a:round/>
            </a:ln>
          </p:spPr>
          <p:txBody>
            <a:bodyPr wrap="none" anchor="ctr"/>
            <a:lstStyle/>
            <a:p>
              <a:pPr algn="ctr">
                <a:spcBef>
                  <a:spcPct val="0"/>
                </a:spcBef>
                <a:buFontTx/>
                <a:buNone/>
              </a:pPr>
              <a:r>
                <a:rPr lang="en-US" sz="2000" b="1"/>
                <a:t>8</a:t>
              </a:r>
              <a:endParaRPr lang="en-US" sz="2000" b="1"/>
            </a:p>
          </p:txBody>
        </p:sp>
        <p:sp>
          <p:nvSpPr>
            <p:cNvPr id="14" name="Freeform 11"/>
            <p:cNvSpPr/>
            <p:nvPr/>
          </p:nvSpPr>
          <p:spPr bwMode="auto">
            <a:xfrm>
              <a:off x="4562" y="938"/>
              <a:ext cx="1" cy="249"/>
            </a:xfrm>
            <a:custGeom>
              <a:avLst/>
              <a:gdLst>
                <a:gd name="T0" fmla="*/ 0 w 1"/>
                <a:gd name="T1" fmla="*/ 0 h 231"/>
                <a:gd name="T2" fmla="*/ 0 w 1"/>
                <a:gd name="T3" fmla="*/ 825 h 231"/>
                <a:gd name="T4" fmla="*/ 0 60000 65536"/>
                <a:gd name="T5" fmla="*/ 0 60000 65536"/>
                <a:gd name="T6" fmla="*/ 0 w 1"/>
                <a:gd name="T7" fmla="*/ 0 h 231"/>
                <a:gd name="T8" fmla="*/ 1 w 1"/>
                <a:gd name="T9" fmla="*/ 231 h 231"/>
              </a:gdLst>
              <a:ahLst/>
              <a:cxnLst>
                <a:cxn ang="T4">
                  <a:pos x="T0" y="T1"/>
                </a:cxn>
                <a:cxn ang="T5">
                  <a:pos x="T2" y="T3"/>
                </a:cxn>
              </a:cxnLst>
              <a:rect l="T6" t="T7" r="T8" b="T9"/>
              <a:pathLst>
                <a:path w="1" h="231">
                  <a:moveTo>
                    <a:pt x="0" y="0"/>
                  </a:moveTo>
                  <a:lnTo>
                    <a:pt x="0" y="231"/>
                  </a:lnTo>
                </a:path>
              </a:pathLst>
            </a:custGeom>
            <a:noFill/>
            <a:ln w="19050">
              <a:solidFill>
                <a:schemeClr val="tx1"/>
              </a:solidFill>
              <a:round/>
              <a:tailEnd type="triangle" w="med" len="med"/>
            </a:ln>
          </p:spPr>
          <p:txBody>
            <a:bodyPr wrap="none" anchor="ctr"/>
            <a:lstStyle/>
            <a:p>
              <a:endParaRPr lang="en-US"/>
            </a:p>
          </p:txBody>
        </p:sp>
        <p:sp>
          <p:nvSpPr>
            <p:cNvPr id="15" name="Line 12"/>
            <p:cNvSpPr>
              <a:spLocks noChangeShapeType="1"/>
            </p:cNvSpPr>
            <p:nvPr/>
          </p:nvSpPr>
          <p:spPr bwMode="auto">
            <a:xfrm flipH="1">
              <a:off x="4100" y="1364"/>
              <a:ext cx="375" cy="296"/>
            </a:xfrm>
            <a:prstGeom prst="line">
              <a:avLst/>
            </a:prstGeom>
            <a:noFill/>
            <a:ln w="19050">
              <a:solidFill>
                <a:schemeClr val="tx1"/>
              </a:solidFill>
              <a:round/>
              <a:tailEnd type="triangle" w="med" len="med"/>
            </a:ln>
          </p:spPr>
          <p:txBody>
            <a:bodyPr wrap="none" anchor="ctr"/>
            <a:lstStyle/>
            <a:p>
              <a:endParaRPr lang="en-US"/>
            </a:p>
          </p:txBody>
        </p:sp>
        <p:sp>
          <p:nvSpPr>
            <p:cNvPr id="16" name="Freeform 13"/>
            <p:cNvSpPr/>
            <p:nvPr/>
          </p:nvSpPr>
          <p:spPr bwMode="auto">
            <a:xfrm>
              <a:off x="4636" y="1364"/>
              <a:ext cx="351" cy="306"/>
            </a:xfrm>
            <a:custGeom>
              <a:avLst/>
              <a:gdLst>
                <a:gd name="T0" fmla="*/ 0 w 315"/>
                <a:gd name="T1" fmla="*/ 0 h 297"/>
                <a:gd name="T2" fmla="*/ 1988 w 315"/>
                <a:gd name="T3" fmla="*/ 492 h 297"/>
                <a:gd name="T4" fmla="*/ 0 60000 65536"/>
                <a:gd name="T5" fmla="*/ 0 60000 65536"/>
                <a:gd name="T6" fmla="*/ 0 w 315"/>
                <a:gd name="T7" fmla="*/ 0 h 297"/>
                <a:gd name="T8" fmla="*/ 315 w 315"/>
                <a:gd name="T9" fmla="*/ 297 h 297"/>
              </a:gdLst>
              <a:ahLst/>
              <a:cxnLst>
                <a:cxn ang="T4">
                  <a:pos x="T0" y="T1"/>
                </a:cxn>
                <a:cxn ang="T5">
                  <a:pos x="T2" y="T3"/>
                </a:cxn>
              </a:cxnLst>
              <a:rect l="T6" t="T7" r="T8" b="T9"/>
              <a:pathLst>
                <a:path w="315" h="297">
                  <a:moveTo>
                    <a:pt x="0" y="0"/>
                  </a:moveTo>
                  <a:lnTo>
                    <a:pt x="315" y="297"/>
                  </a:lnTo>
                </a:path>
              </a:pathLst>
            </a:custGeom>
            <a:noFill/>
            <a:ln w="19050">
              <a:solidFill>
                <a:schemeClr val="tx1"/>
              </a:solidFill>
              <a:round/>
              <a:tailEnd type="triangle" w="med" len="med"/>
            </a:ln>
          </p:spPr>
          <p:txBody>
            <a:bodyPr wrap="none" anchor="ctr"/>
            <a:lstStyle/>
            <a:p>
              <a:endParaRPr lang="en-US"/>
            </a:p>
          </p:txBody>
        </p:sp>
        <p:sp>
          <p:nvSpPr>
            <p:cNvPr id="17" name="Freeform 14"/>
            <p:cNvSpPr/>
            <p:nvPr/>
          </p:nvSpPr>
          <p:spPr bwMode="auto">
            <a:xfrm>
              <a:off x="3762" y="1815"/>
              <a:ext cx="208" cy="268"/>
            </a:xfrm>
            <a:custGeom>
              <a:avLst/>
              <a:gdLst>
                <a:gd name="T0" fmla="*/ 1251 w 186"/>
                <a:gd name="T1" fmla="*/ 0 h 261"/>
                <a:gd name="T2" fmla="*/ 0 w 186"/>
                <a:gd name="T3" fmla="*/ 409 h 261"/>
                <a:gd name="T4" fmla="*/ 0 60000 65536"/>
                <a:gd name="T5" fmla="*/ 0 60000 65536"/>
                <a:gd name="T6" fmla="*/ 0 w 186"/>
                <a:gd name="T7" fmla="*/ 0 h 261"/>
                <a:gd name="T8" fmla="*/ 186 w 186"/>
                <a:gd name="T9" fmla="*/ 261 h 261"/>
              </a:gdLst>
              <a:ahLst/>
              <a:cxnLst>
                <a:cxn ang="T4">
                  <a:pos x="T0" y="T1"/>
                </a:cxn>
                <a:cxn ang="T5">
                  <a:pos x="T2" y="T3"/>
                </a:cxn>
              </a:cxnLst>
              <a:rect l="T6" t="T7" r="T8" b="T9"/>
              <a:pathLst>
                <a:path w="186" h="261">
                  <a:moveTo>
                    <a:pt x="186" y="0"/>
                  </a:moveTo>
                  <a:lnTo>
                    <a:pt x="0" y="261"/>
                  </a:lnTo>
                </a:path>
              </a:pathLst>
            </a:custGeom>
            <a:noFill/>
            <a:ln w="19050">
              <a:solidFill>
                <a:schemeClr val="tx1"/>
              </a:solidFill>
              <a:round/>
              <a:tailEnd type="triangle" w="med" len="med"/>
            </a:ln>
          </p:spPr>
          <p:txBody>
            <a:bodyPr wrap="none" anchor="ctr"/>
            <a:lstStyle/>
            <a:p>
              <a:endParaRPr lang="en-US"/>
            </a:p>
          </p:txBody>
        </p:sp>
        <p:sp>
          <p:nvSpPr>
            <p:cNvPr id="18" name="Freeform 15"/>
            <p:cNvSpPr/>
            <p:nvPr/>
          </p:nvSpPr>
          <p:spPr bwMode="auto">
            <a:xfrm>
              <a:off x="4100" y="1821"/>
              <a:ext cx="221" cy="262"/>
            </a:xfrm>
            <a:custGeom>
              <a:avLst/>
              <a:gdLst>
                <a:gd name="T0" fmla="*/ 0 w 198"/>
                <a:gd name="T1" fmla="*/ 0 h 255"/>
                <a:gd name="T2" fmla="*/ 1286 w 198"/>
                <a:gd name="T3" fmla="*/ 403 h 255"/>
                <a:gd name="T4" fmla="*/ 0 60000 65536"/>
                <a:gd name="T5" fmla="*/ 0 60000 65536"/>
                <a:gd name="T6" fmla="*/ 0 w 198"/>
                <a:gd name="T7" fmla="*/ 0 h 255"/>
                <a:gd name="T8" fmla="*/ 198 w 198"/>
                <a:gd name="T9" fmla="*/ 255 h 255"/>
              </a:gdLst>
              <a:ahLst/>
              <a:cxnLst>
                <a:cxn ang="T4">
                  <a:pos x="T0" y="T1"/>
                </a:cxn>
                <a:cxn ang="T5">
                  <a:pos x="T2" y="T3"/>
                </a:cxn>
              </a:cxnLst>
              <a:rect l="T6" t="T7" r="T8" b="T9"/>
              <a:pathLst>
                <a:path w="198" h="255">
                  <a:moveTo>
                    <a:pt x="0" y="0"/>
                  </a:moveTo>
                  <a:lnTo>
                    <a:pt x="198" y="255"/>
                  </a:lnTo>
                </a:path>
              </a:pathLst>
            </a:custGeom>
            <a:noFill/>
            <a:ln w="19050">
              <a:solidFill>
                <a:schemeClr val="tx1"/>
              </a:solidFill>
              <a:round/>
              <a:tailEnd type="triangle" w="med" len="med"/>
            </a:ln>
          </p:spPr>
          <p:txBody>
            <a:bodyPr wrap="none" anchor="ctr"/>
            <a:lstStyle/>
            <a:p>
              <a:endParaRPr lang="en-US"/>
            </a:p>
          </p:txBody>
        </p:sp>
        <p:sp>
          <p:nvSpPr>
            <p:cNvPr id="19" name="Freeform 16"/>
            <p:cNvSpPr/>
            <p:nvPr/>
          </p:nvSpPr>
          <p:spPr bwMode="auto">
            <a:xfrm>
              <a:off x="3736" y="2275"/>
              <a:ext cx="227" cy="253"/>
            </a:xfrm>
            <a:custGeom>
              <a:avLst/>
              <a:gdLst>
                <a:gd name="T0" fmla="*/ 0 w 204"/>
                <a:gd name="T1" fmla="*/ 0 h 246"/>
                <a:gd name="T2" fmla="*/ 1256 w 204"/>
                <a:gd name="T3" fmla="*/ 397 h 246"/>
                <a:gd name="T4" fmla="*/ 0 60000 65536"/>
                <a:gd name="T5" fmla="*/ 0 60000 65536"/>
                <a:gd name="T6" fmla="*/ 0 w 204"/>
                <a:gd name="T7" fmla="*/ 0 h 246"/>
                <a:gd name="T8" fmla="*/ 204 w 204"/>
                <a:gd name="T9" fmla="*/ 246 h 246"/>
              </a:gdLst>
              <a:ahLst/>
              <a:cxnLst>
                <a:cxn ang="T4">
                  <a:pos x="T0" y="T1"/>
                </a:cxn>
                <a:cxn ang="T5">
                  <a:pos x="T2" y="T3"/>
                </a:cxn>
              </a:cxnLst>
              <a:rect l="T6" t="T7" r="T8" b="T9"/>
              <a:pathLst>
                <a:path w="204" h="246">
                  <a:moveTo>
                    <a:pt x="0" y="0"/>
                  </a:moveTo>
                  <a:lnTo>
                    <a:pt x="204" y="246"/>
                  </a:lnTo>
                </a:path>
              </a:pathLst>
            </a:custGeom>
            <a:noFill/>
            <a:ln w="19050">
              <a:solidFill>
                <a:schemeClr val="tx1"/>
              </a:solidFill>
              <a:round/>
              <a:tailEnd type="triangle" w="med" len="med"/>
            </a:ln>
          </p:spPr>
          <p:txBody>
            <a:bodyPr wrap="none" anchor="ctr"/>
            <a:lstStyle/>
            <a:p>
              <a:endParaRPr lang="en-US"/>
            </a:p>
          </p:txBody>
        </p:sp>
        <p:sp>
          <p:nvSpPr>
            <p:cNvPr id="20" name="Freeform 17"/>
            <p:cNvSpPr/>
            <p:nvPr/>
          </p:nvSpPr>
          <p:spPr bwMode="auto">
            <a:xfrm>
              <a:off x="4100" y="2256"/>
              <a:ext cx="231" cy="275"/>
            </a:xfrm>
            <a:custGeom>
              <a:avLst/>
              <a:gdLst>
                <a:gd name="T0" fmla="*/ 1338 w 207"/>
                <a:gd name="T1" fmla="*/ 0 h 267"/>
                <a:gd name="T2" fmla="*/ 0 w 207"/>
                <a:gd name="T3" fmla="*/ 440 h 267"/>
                <a:gd name="T4" fmla="*/ 0 60000 65536"/>
                <a:gd name="T5" fmla="*/ 0 60000 65536"/>
                <a:gd name="T6" fmla="*/ 0 w 207"/>
                <a:gd name="T7" fmla="*/ 0 h 267"/>
                <a:gd name="T8" fmla="*/ 207 w 207"/>
                <a:gd name="T9" fmla="*/ 267 h 267"/>
              </a:gdLst>
              <a:ahLst/>
              <a:cxnLst>
                <a:cxn ang="T4">
                  <a:pos x="T0" y="T1"/>
                </a:cxn>
                <a:cxn ang="T5">
                  <a:pos x="T2" y="T3"/>
                </a:cxn>
              </a:cxnLst>
              <a:rect l="T6" t="T7" r="T8" b="T9"/>
              <a:pathLst>
                <a:path w="207" h="267">
                  <a:moveTo>
                    <a:pt x="207" y="0"/>
                  </a:moveTo>
                  <a:lnTo>
                    <a:pt x="0" y="267"/>
                  </a:lnTo>
                </a:path>
              </a:pathLst>
            </a:custGeom>
            <a:noFill/>
            <a:ln w="19050">
              <a:solidFill>
                <a:schemeClr val="tx1"/>
              </a:solidFill>
              <a:round/>
              <a:tailEnd type="triangle" w="med" len="med"/>
            </a:ln>
          </p:spPr>
          <p:txBody>
            <a:bodyPr wrap="none" anchor="ctr"/>
            <a:lstStyle/>
            <a:p>
              <a:endParaRPr lang="en-US"/>
            </a:p>
          </p:txBody>
        </p:sp>
        <p:sp>
          <p:nvSpPr>
            <p:cNvPr id="21" name="Freeform 18"/>
            <p:cNvSpPr/>
            <p:nvPr/>
          </p:nvSpPr>
          <p:spPr bwMode="auto">
            <a:xfrm>
              <a:off x="5039" y="1852"/>
              <a:ext cx="59" cy="974"/>
            </a:xfrm>
            <a:custGeom>
              <a:avLst/>
              <a:gdLst>
                <a:gd name="T0" fmla="*/ 461 w 66"/>
                <a:gd name="T1" fmla="*/ 0 h 981"/>
                <a:gd name="T2" fmla="*/ 0 w 66"/>
                <a:gd name="T3" fmla="*/ 1613 h 981"/>
                <a:gd name="T4" fmla="*/ 0 60000 65536"/>
                <a:gd name="T5" fmla="*/ 0 60000 65536"/>
                <a:gd name="T6" fmla="*/ 0 w 66"/>
                <a:gd name="T7" fmla="*/ 0 h 981"/>
                <a:gd name="T8" fmla="*/ 66 w 66"/>
                <a:gd name="T9" fmla="*/ 981 h 981"/>
              </a:gdLst>
              <a:ahLst/>
              <a:cxnLst>
                <a:cxn ang="T4">
                  <a:pos x="T0" y="T1"/>
                </a:cxn>
                <a:cxn ang="T5">
                  <a:pos x="T2" y="T3"/>
                </a:cxn>
              </a:cxnLst>
              <a:rect l="T6" t="T7" r="T8" b="T9"/>
              <a:pathLst>
                <a:path w="66" h="981">
                  <a:moveTo>
                    <a:pt x="66" y="0"/>
                  </a:moveTo>
                  <a:lnTo>
                    <a:pt x="0" y="981"/>
                  </a:lnTo>
                </a:path>
              </a:pathLst>
            </a:custGeom>
            <a:noFill/>
            <a:ln w="19050">
              <a:solidFill>
                <a:schemeClr val="tx1"/>
              </a:solidFill>
              <a:round/>
              <a:tailEnd type="triangle" w="med" len="med"/>
            </a:ln>
          </p:spPr>
          <p:txBody>
            <a:bodyPr wrap="none" anchor="ctr"/>
            <a:lstStyle/>
            <a:p>
              <a:endParaRPr lang="en-US"/>
            </a:p>
          </p:txBody>
        </p:sp>
        <p:sp>
          <p:nvSpPr>
            <p:cNvPr id="22" name="Freeform 19"/>
            <p:cNvSpPr/>
            <p:nvPr/>
          </p:nvSpPr>
          <p:spPr bwMode="auto">
            <a:xfrm>
              <a:off x="4124" y="2673"/>
              <a:ext cx="793" cy="216"/>
            </a:xfrm>
            <a:custGeom>
              <a:avLst/>
              <a:gdLst>
                <a:gd name="T0" fmla="*/ 0 w 711"/>
                <a:gd name="T1" fmla="*/ 0 h 210"/>
                <a:gd name="T2" fmla="*/ 4547 w 711"/>
                <a:gd name="T3" fmla="*/ 339 h 210"/>
                <a:gd name="T4" fmla="*/ 0 60000 65536"/>
                <a:gd name="T5" fmla="*/ 0 60000 65536"/>
                <a:gd name="T6" fmla="*/ 0 w 711"/>
                <a:gd name="T7" fmla="*/ 0 h 210"/>
                <a:gd name="T8" fmla="*/ 711 w 711"/>
                <a:gd name="T9" fmla="*/ 210 h 210"/>
              </a:gdLst>
              <a:ahLst/>
              <a:cxnLst>
                <a:cxn ang="T4">
                  <a:pos x="T0" y="T1"/>
                </a:cxn>
                <a:cxn ang="T5">
                  <a:pos x="T2" y="T3"/>
                </a:cxn>
              </a:cxnLst>
              <a:rect l="T6" t="T7" r="T8" b="T9"/>
              <a:pathLst>
                <a:path w="711" h="210">
                  <a:moveTo>
                    <a:pt x="0" y="0"/>
                  </a:moveTo>
                  <a:lnTo>
                    <a:pt x="711" y="210"/>
                  </a:lnTo>
                </a:path>
              </a:pathLst>
            </a:custGeom>
            <a:noFill/>
            <a:ln w="19050">
              <a:solidFill>
                <a:schemeClr val="tx1"/>
              </a:solidFill>
              <a:round/>
              <a:tailEnd type="triangle" w="med" len="med"/>
            </a:ln>
          </p:spPr>
          <p:txBody>
            <a:bodyPr wrap="none" anchor="ctr"/>
            <a:lstStyle/>
            <a:p>
              <a:endParaRPr lang="en-US"/>
            </a:p>
          </p:txBody>
        </p:sp>
        <p:sp>
          <p:nvSpPr>
            <p:cNvPr id="23" name="Line 20"/>
            <p:cNvSpPr>
              <a:spLocks noChangeShapeType="1"/>
            </p:cNvSpPr>
            <p:nvPr/>
          </p:nvSpPr>
          <p:spPr bwMode="auto">
            <a:xfrm>
              <a:off x="5118" y="2945"/>
              <a:ext cx="374" cy="0"/>
            </a:xfrm>
            <a:prstGeom prst="line">
              <a:avLst/>
            </a:prstGeom>
            <a:noFill/>
            <a:ln w="19050">
              <a:solidFill>
                <a:schemeClr val="tx1"/>
              </a:solidFill>
              <a:round/>
            </a:ln>
          </p:spPr>
          <p:txBody>
            <a:bodyPr wrap="none" anchor="ctr"/>
            <a:lstStyle/>
            <a:p>
              <a:endParaRPr lang="en-US"/>
            </a:p>
          </p:txBody>
        </p:sp>
        <p:sp>
          <p:nvSpPr>
            <p:cNvPr id="24" name="Oval 21"/>
            <p:cNvSpPr>
              <a:spLocks noChangeArrowheads="1"/>
            </p:cNvSpPr>
            <p:nvPr/>
          </p:nvSpPr>
          <p:spPr bwMode="auto">
            <a:xfrm>
              <a:off x="4915" y="2807"/>
              <a:ext cx="256" cy="237"/>
            </a:xfrm>
            <a:prstGeom prst="ellipse">
              <a:avLst/>
            </a:prstGeom>
            <a:solidFill>
              <a:schemeClr val="bg2"/>
            </a:solidFill>
            <a:ln w="9525">
              <a:solidFill>
                <a:schemeClr val="tx1"/>
              </a:solidFill>
              <a:round/>
            </a:ln>
          </p:spPr>
          <p:txBody>
            <a:bodyPr wrap="none" anchor="ctr"/>
            <a:lstStyle/>
            <a:p>
              <a:pPr algn="ctr">
                <a:spcBef>
                  <a:spcPct val="0"/>
                </a:spcBef>
                <a:buFontTx/>
                <a:buNone/>
              </a:pPr>
              <a:r>
                <a:rPr lang="en-US" sz="2000" b="1" dirty="0"/>
                <a:t>7b</a:t>
              </a:r>
              <a:endParaRPr lang="en-US" sz="2000" b="1" dirty="0"/>
            </a:p>
          </p:txBody>
        </p:sp>
        <p:sp>
          <p:nvSpPr>
            <p:cNvPr id="25" name="Line 22"/>
            <p:cNvSpPr>
              <a:spLocks noChangeShapeType="1"/>
            </p:cNvSpPr>
            <p:nvPr/>
          </p:nvSpPr>
          <p:spPr bwMode="auto">
            <a:xfrm flipV="1">
              <a:off x="5492" y="820"/>
              <a:ext cx="0" cy="2125"/>
            </a:xfrm>
            <a:prstGeom prst="line">
              <a:avLst/>
            </a:prstGeom>
            <a:noFill/>
            <a:ln w="19050">
              <a:solidFill>
                <a:schemeClr val="tx1"/>
              </a:solidFill>
              <a:round/>
            </a:ln>
          </p:spPr>
          <p:txBody>
            <a:bodyPr wrap="none" anchor="ctr"/>
            <a:lstStyle/>
            <a:p>
              <a:endParaRPr lang="en-US"/>
            </a:p>
          </p:txBody>
        </p:sp>
        <p:sp>
          <p:nvSpPr>
            <p:cNvPr id="26" name="Line 23"/>
            <p:cNvSpPr>
              <a:spLocks noChangeShapeType="1"/>
            </p:cNvSpPr>
            <p:nvPr/>
          </p:nvSpPr>
          <p:spPr bwMode="auto">
            <a:xfrm>
              <a:off x="4689" y="820"/>
              <a:ext cx="803" cy="0"/>
            </a:xfrm>
            <a:prstGeom prst="line">
              <a:avLst/>
            </a:prstGeom>
            <a:noFill/>
            <a:ln w="19050">
              <a:solidFill>
                <a:schemeClr val="tx1"/>
              </a:solidFill>
              <a:round/>
              <a:headEnd type="triangle" w="med" len="med"/>
            </a:ln>
          </p:spPr>
          <p:txBody>
            <a:bodyPr wrap="none" anchor="ctr"/>
            <a:lstStyle/>
            <a:p>
              <a:endParaRPr lang="en-US"/>
            </a:p>
          </p:txBody>
        </p:sp>
        <p:sp>
          <p:nvSpPr>
            <p:cNvPr id="27" name="Line 24"/>
            <p:cNvSpPr>
              <a:spLocks noChangeShapeType="1"/>
            </p:cNvSpPr>
            <p:nvPr/>
          </p:nvSpPr>
          <p:spPr bwMode="auto">
            <a:xfrm flipH="1">
              <a:off x="3365" y="820"/>
              <a:ext cx="1071" cy="0"/>
            </a:xfrm>
            <a:prstGeom prst="line">
              <a:avLst/>
            </a:prstGeom>
            <a:noFill/>
            <a:ln w="19050">
              <a:solidFill>
                <a:schemeClr val="tx1"/>
              </a:solidFill>
              <a:round/>
            </a:ln>
          </p:spPr>
          <p:txBody>
            <a:bodyPr wrap="none" anchor="ctr"/>
            <a:lstStyle/>
            <a:p>
              <a:endParaRPr lang="en-US"/>
            </a:p>
          </p:txBody>
        </p:sp>
        <p:sp>
          <p:nvSpPr>
            <p:cNvPr id="28" name="Line 25"/>
            <p:cNvSpPr>
              <a:spLocks noChangeShapeType="1"/>
            </p:cNvSpPr>
            <p:nvPr/>
          </p:nvSpPr>
          <p:spPr bwMode="auto">
            <a:xfrm flipH="1" flipV="1">
              <a:off x="3365" y="838"/>
              <a:ext cx="39" cy="2552"/>
            </a:xfrm>
            <a:prstGeom prst="line">
              <a:avLst/>
            </a:prstGeom>
            <a:noFill/>
            <a:ln w="19050">
              <a:solidFill>
                <a:schemeClr val="tx1"/>
              </a:solidFill>
              <a:round/>
            </a:ln>
          </p:spPr>
          <p:txBody>
            <a:bodyPr wrap="none" anchor="ctr"/>
            <a:lstStyle/>
            <a:p>
              <a:endParaRPr lang="en-US"/>
            </a:p>
          </p:txBody>
        </p:sp>
        <p:sp>
          <p:nvSpPr>
            <p:cNvPr id="29" name="Line 26"/>
            <p:cNvSpPr>
              <a:spLocks noChangeShapeType="1"/>
            </p:cNvSpPr>
            <p:nvPr/>
          </p:nvSpPr>
          <p:spPr bwMode="auto">
            <a:xfrm>
              <a:off x="3404" y="3390"/>
              <a:ext cx="1499" cy="0"/>
            </a:xfrm>
            <a:prstGeom prst="line">
              <a:avLst/>
            </a:prstGeom>
            <a:noFill/>
            <a:ln w="19050">
              <a:solidFill>
                <a:schemeClr val="tx1"/>
              </a:solidFill>
              <a:round/>
              <a:tailEnd type="triangle" w="med" len="me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sz="half" idx="1"/>
          </p:nvPr>
        </p:nvSpPr>
        <p:spPr/>
        <p:txBody>
          <a:bodyPr/>
          <a:lstStyle/>
          <a:p>
            <a:r>
              <a:rPr lang="en-US" sz="1800" dirty="0" smtClean="0"/>
              <a:t>The McCabe </a:t>
            </a:r>
            <a:r>
              <a:rPr lang="en-US" sz="1800" dirty="0" err="1" smtClean="0"/>
              <a:t>cyclomatic</a:t>
            </a:r>
            <a:r>
              <a:rPr lang="en-US" sz="1800" dirty="0" smtClean="0"/>
              <a:t> complexity V(G) of a control flow graph measures the maximum number of linearly independent paths through it. The complexity typically increases because of branch points</a:t>
            </a:r>
            <a:endParaRPr lang="en-US" sz="1800" dirty="0" smtClean="0"/>
          </a:p>
          <a:p>
            <a:endParaRPr lang="en-US" sz="1800" dirty="0" smtClean="0"/>
          </a:p>
          <a:p>
            <a:r>
              <a:rPr lang="en-US" sz="1800" dirty="0" smtClean="0"/>
              <a:t>Definitions:</a:t>
            </a:r>
            <a:endParaRPr lang="en-US" sz="1800" dirty="0" smtClean="0"/>
          </a:p>
          <a:p>
            <a:pPr lvl="1"/>
            <a:r>
              <a:rPr lang="en-US" sz="1800" dirty="0" err="1" smtClean="0"/>
              <a:t>Cyclomatic</a:t>
            </a:r>
            <a:r>
              <a:rPr lang="en-US" sz="1800" dirty="0" smtClean="0"/>
              <a:t> Complexity v(G) = e – n + 2 = 11 – 9 + 2 = 4 (for the graph in previous slide)</a:t>
            </a:r>
            <a:endParaRPr lang="en-US" sz="1800" dirty="0" smtClean="0"/>
          </a:p>
          <a:p>
            <a:pPr lvl="1">
              <a:buNone/>
            </a:pPr>
            <a:endParaRPr lang="en-US" sz="1800" dirty="0" smtClean="0"/>
          </a:p>
          <a:p>
            <a:pPr lvl="1"/>
            <a:r>
              <a:rPr lang="en-US" sz="1800" dirty="0" smtClean="0"/>
              <a:t>Independent Paths: </a:t>
            </a:r>
            <a:endParaRPr lang="en-US" sz="1800" dirty="0" smtClean="0"/>
          </a:p>
          <a:p>
            <a:pPr lvl="2"/>
            <a:r>
              <a:rPr lang="en-US" sz="1800" dirty="0" smtClean="0"/>
              <a:t>1,  8 </a:t>
            </a:r>
            <a:endParaRPr lang="en-US" sz="1800" dirty="0" smtClean="0"/>
          </a:p>
          <a:p>
            <a:pPr lvl="2"/>
            <a:r>
              <a:rPr lang="en-US" sz="1800" dirty="0" smtClean="0"/>
              <a:t>1, 2, 3, 7b, 1, 8 </a:t>
            </a:r>
            <a:endParaRPr lang="en-US" sz="1800" dirty="0" smtClean="0"/>
          </a:p>
          <a:p>
            <a:pPr lvl="2"/>
            <a:r>
              <a:rPr lang="en-US" sz="1800" dirty="0" smtClean="0"/>
              <a:t>1, 2, 4, 5, 7a, 7b, 1, 8 </a:t>
            </a:r>
            <a:endParaRPr lang="en-US" sz="1800" dirty="0" smtClean="0"/>
          </a:p>
          <a:p>
            <a:pPr lvl="2"/>
            <a:r>
              <a:rPr lang="en-US" sz="1800" dirty="0" smtClean="0"/>
              <a:t>1, 2, 4, 6, 7a, 7b, 1, 8 </a:t>
            </a:r>
            <a:endParaRPr lang="en-US" sz="1800" dirty="0" smtClean="0"/>
          </a:p>
          <a:p>
            <a:pPr lvl="1"/>
            <a:endParaRPr lang="en-US" sz="1800" dirty="0" smtClean="0"/>
          </a:p>
          <a:p>
            <a:pPr lvl="1"/>
            <a:r>
              <a:rPr lang="en-US" sz="1800" dirty="0" err="1" smtClean="0"/>
              <a:t>Cyclomatic</a:t>
            </a:r>
            <a:r>
              <a:rPr lang="en-US" sz="1800" dirty="0" smtClean="0"/>
              <a:t> complexity provides upper bound for number of tests required to guarantee coverage of all program statements.</a:t>
            </a:r>
            <a:endParaRPr lang="en-US" sz="1800" dirty="0" smtClean="0"/>
          </a:p>
        </p:txBody>
      </p:sp>
      <p:sp>
        <p:nvSpPr>
          <p:cNvPr id="55298" name="Rectangle 2"/>
          <p:cNvSpPr>
            <a:spLocks noGrp="1" noChangeArrowheads="1"/>
          </p:cNvSpPr>
          <p:nvPr>
            <p:ph type="title"/>
          </p:nvPr>
        </p:nvSpPr>
        <p:spPr/>
        <p:txBody>
          <a:bodyPr/>
          <a:lstStyle/>
          <a:p>
            <a:r>
              <a:rPr lang="en-US" dirty="0" err="1" smtClean="0"/>
              <a:t>Cyclomatic</a:t>
            </a:r>
            <a:r>
              <a:rPr lang="en-US" dirty="0" smtClean="0"/>
              <a:t> Complexity - Reporting</a:t>
            </a:r>
            <a:endParaRPr lang="en-US"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p:cNvSpPr>
            <a:spLocks noGrp="1" noChangeArrowheads="1"/>
          </p:cNvSpPr>
          <p:nvPr>
            <p:ph sz="half" idx="1"/>
          </p:nvPr>
        </p:nvSpPr>
        <p:spPr/>
        <p:txBody>
          <a:bodyPr/>
          <a:lstStyle/>
          <a:p>
            <a:r>
              <a:rPr lang="en-US" dirty="0" smtClean="0"/>
              <a:t>Using the design or code, draw the corresponding flow graph. </a:t>
            </a:r>
            <a:endParaRPr lang="en-US" dirty="0" smtClean="0"/>
          </a:p>
          <a:p>
            <a:r>
              <a:rPr lang="en-US" dirty="0" smtClean="0"/>
              <a:t>Determine the </a:t>
            </a:r>
            <a:r>
              <a:rPr lang="en-US" dirty="0" err="1" smtClean="0"/>
              <a:t>Cyclomatic</a:t>
            </a:r>
            <a:r>
              <a:rPr lang="en-US" dirty="0" smtClean="0"/>
              <a:t> complexity of the flow graph. </a:t>
            </a:r>
            <a:endParaRPr lang="en-US" dirty="0" smtClean="0"/>
          </a:p>
          <a:p>
            <a:r>
              <a:rPr lang="en-US" dirty="0" smtClean="0"/>
              <a:t>Determine a basis set of independent paths. </a:t>
            </a:r>
            <a:endParaRPr lang="en-US" dirty="0" smtClean="0"/>
          </a:p>
          <a:p>
            <a:r>
              <a:rPr lang="en-US" dirty="0" smtClean="0"/>
              <a:t>Prepare test cases that will force execution of each path in the basis set. </a:t>
            </a:r>
            <a:endParaRPr lang="en-US" dirty="0" smtClean="0"/>
          </a:p>
          <a:p>
            <a:pPr lvl="1"/>
            <a:r>
              <a:rPr lang="en-US" dirty="0" smtClean="0"/>
              <a:t>Note: some paths may only be able to be executed as part of another test.</a:t>
            </a:r>
            <a:endParaRPr lang="en-US" dirty="0" smtClean="0"/>
          </a:p>
          <a:p>
            <a:pPr lvl="1"/>
            <a:endParaRPr lang="en-US" dirty="0" smtClean="0"/>
          </a:p>
          <a:p>
            <a:pPr lvl="2"/>
            <a:endParaRPr lang="en-US" dirty="0" smtClean="0"/>
          </a:p>
        </p:txBody>
      </p:sp>
      <p:sp>
        <p:nvSpPr>
          <p:cNvPr id="59394" name="Rectangle 2"/>
          <p:cNvSpPr>
            <a:spLocks noGrp="1" noChangeArrowheads="1"/>
          </p:cNvSpPr>
          <p:nvPr>
            <p:ph type="title"/>
          </p:nvPr>
        </p:nvSpPr>
        <p:spPr/>
        <p:txBody>
          <a:bodyPr/>
          <a:lstStyle/>
          <a:p>
            <a:r>
              <a:rPr lang="en-US" dirty="0" err="1" smtClean="0"/>
              <a:t>Cyclomatic</a:t>
            </a:r>
            <a:r>
              <a:rPr lang="en-US" dirty="0" smtClean="0"/>
              <a:t> Complexity - Deriving Test Cases</a:t>
            </a:r>
            <a:endParaRPr lang="en-US" dirty="0"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sz="half" idx="1"/>
          </p:nvPr>
        </p:nvSpPr>
        <p:spPr/>
        <p:txBody>
          <a:bodyPr/>
          <a:lstStyle/>
          <a:p>
            <a:r>
              <a:rPr lang="en-US" dirty="0" smtClean="0"/>
              <a:t>The number of tests to test all control statements + one virtual path equals the </a:t>
            </a:r>
            <a:r>
              <a:rPr lang="en-US" dirty="0" err="1" smtClean="0"/>
              <a:t>cyclomatic</a:t>
            </a:r>
            <a:r>
              <a:rPr lang="en-US" dirty="0" smtClean="0"/>
              <a:t> complexity </a:t>
            </a:r>
            <a:endParaRPr lang="en-US" dirty="0" smtClean="0"/>
          </a:p>
          <a:p>
            <a:r>
              <a:rPr lang="en-US" dirty="0" smtClean="0"/>
              <a:t>Useful if used with care. Does not imply adequacy </a:t>
            </a:r>
            <a:endParaRPr lang="en-US" dirty="0" smtClean="0"/>
          </a:p>
          <a:p>
            <a:r>
              <a:rPr lang="en-US" dirty="0" smtClean="0"/>
              <a:t>Does not take into account data-driven programs</a:t>
            </a:r>
            <a:endParaRPr lang="en-US" dirty="0" smtClean="0"/>
          </a:p>
          <a:p>
            <a:pPr>
              <a:buNone/>
            </a:pPr>
            <a:endParaRPr lang="en-US" dirty="0" smtClean="0"/>
          </a:p>
          <a:p>
            <a:pPr>
              <a:buNone/>
            </a:pPr>
            <a:endParaRPr lang="en-US" dirty="0" smtClean="0"/>
          </a:p>
          <a:p>
            <a:pPr>
              <a:buNone/>
            </a:pPr>
            <a:endParaRPr lang="en-US" dirty="0" smtClean="0"/>
          </a:p>
        </p:txBody>
      </p:sp>
      <p:sp>
        <p:nvSpPr>
          <p:cNvPr id="58370" name="Rectangle 2"/>
          <p:cNvSpPr>
            <a:spLocks noGrp="1" noChangeArrowheads="1"/>
          </p:cNvSpPr>
          <p:nvPr>
            <p:ph type="title"/>
          </p:nvPr>
        </p:nvSpPr>
        <p:spPr/>
        <p:txBody>
          <a:bodyPr/>
          <a:lstStyle/>
          <a:p>
            <a:r>
              <a:rPr lang="en-US" dirty="0" err="1" smtClean="0"/>
              <a:t>Cyclomatic</a:t>
            </a:r>
            <a:r>
              <a:rPr lang="en-US" dirty="0" smtClean="0"/>
              <a:t> Complexity - Guidelines</a:t>
            </a:r>
            <a:endParaRPr lang="en-US" dirty="0"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p:cNvSpPr>
            <a:spLocks noGrp="1" noChangeArrowheads="1"/>
          </p:cNvSpPr>
          <p:nvPr>
            <p:ph sz="half" idx="1"/>
          </p:nvPr>
        </p:nvSpPr>
        <p:spPr/>
        <p:txBody>
          <a:bodyPr/>
          <a:lstStyle/>
          <a:p>
            <a:r>
              <a:rPr lang="en-US" sz="1800" dirty="0" smtClean="0"/>
              <a:t>Can automate derivation of flow graph and determination of a set of basis paths.</a:t>
            </a:r>
            <a:endParaRPr lang="en-US" sz="1800" dirty="0" smtClean="0"/>
          </a:p>
          <a:p>
            <a:r>
              <a:rPr lang="en-US" sz="1800" dirty="0" smtClean="0"/>
              <a:t>Software tools to do this can use a graph matrix.</a:t>
            </a:r>
            <a:endParaRPr lang="en-US" sz="1800" dirty="0" smtClean="0"/>
          </a:p>
          <a:p>
            <a:r>
              <a:rPr lang="en-US" sz="1800" dirty="0" smtClean="0"/>
              <a:t>Graph matrix:</a:t>
            </a:r>
            <a:endParaRPr lang="en-US" sz="1800" dirty="0" smtClean="0"/>
          </a:p>
          <a:p>
            <a:pPr lvl="1"/>
            <a:r>
              <a:rPr lang="en-US" sz="1800" dirty="0" smtClean="0"/>
              <a:t>is square with #sides equal to #nodes </a:t>
            </a:r>
            <a:endParaRPr lang="en-US" sz="1800" dirty="0" smtClean="0"/>
          </a:p>
          <a:p>
            <a:pPr lvl="1"/>
            <a:r>
              <a:rPr lang="en-US" sz="1800" dirty="0" smtClean="0"/>
              <a:t>Rows and columns correspond to the nodes </a:t>
            </a:r>
            <a:endParaRPr lang="en-US" sz="1800" dirty="0" smtClean="0"/>
          </a:p>
          <a:p>
            <a:pPr lvl="1"/>
            <a:r>
              <a:rPr lang="en-US" sz="1800" dirty="0" smtClean="0"/>
              <a:t>Entries correspond to the edges</a:t>
            </a:r>
            <a:endParaRPr lang="en-US" sz="1800" dirty="0" smtClean="0"/>
          </a:p>
          <a:p>
            <a:r>
              <a:rPr lang="en-US" sz="1800" dirty="0" smtClean="0"/>
              <a:t>Can associate a number with each edge entry.</a:t>
            </a:r>
            <a:endParaRPr lang="en-US" sz="1800" dirty="0" smtClean="0"/>
          </a:p>
          <a:p>
            <a:r>
              <a:rPr lang="en-US" sz="1800" dirty="0" smtClean="0"/>
              <a:t>Use a value of 1 to calculate the </a:t>
            </a:r>
            <a:r>
              <a:rPr lang="en-US" sz="1800" dirty="0" err="1" smtClean="0"/>
              <a:t>Cyclomatic</a:t>
            </a:r>
            <a:r>
              <a:rPr lang="en-US" sz="1800" dirty="0" smtClean="0"/>
              <a:t> complexity</a:t>
            </a:r>
            <a:endParaRPr lang="en-US" sz="1800" dirty="0" smtClean="0"/>
          </a:p>
          <a:p>
            <a:pPr lvl="1"/>
            <a:r>
              <a:rPr lang="en-US" sz="1800" dirty="0" smtClean="0"/>
              <a:t>For each row, sum column values and subtract 1</a:t>
            </a:r>
            <a:endParaRPr lang="en-US" sz="1800" dirty="0" smtClean="0"/>
          </a:p>
          <a:p>
            <a:pPr lvl="1"/>
            <a:r>
              <a:rPr lang="en-US" sz="1800" dirty="0" smtClean="0"/>
              <a:t>Sum these totals and add 1</a:t>
            </a:r>
            <a:endParaRPr lang="en-US" sz="1800" dirty="0" smtClean="0"/>
          </a:p>
          <a:p>
            <a:r>
              <a:rPr lang="en-US" sz="1800" dirty="0" smtClean="0"/>
              <a:t>Interesting link weights are</a:t>
            </a:r>
            <a:endParaRPr lang="en-US" sz="1800" dirty="0" smtClean="0"/>
          </a:p>
          <a:p>
            <a:pPr lvl="1"/>
            <a:r>
              <a:rPr lang="en-US" sz="1800" dirty="0" smtClean="0"/>
              <a:t>Probability that a link (edge) will be executed </a:t>
            </a:r>
            <a:endParaRPr lang="en-US" sz="1800" dirty="0" smtClean="0"/>
          </a:p>
          <a:p>
            <a:pPr lvl="1"/>
            <a:r>
              <a:rPr lang="en-US" sz="1800" dirty="0" smtClean="0"/>
              <a:t>Processing time for traversal of a link </a:t>
            </a:r>
            <a:endParaRPr lang="en-US" sz="1800" dirty="0" smtClean="0"/>
          </a:p>
          <a:p>
            <a:pPr lvl="1"/>
            <a:r>
              <a:rPr lang="en-US" sz="1800" dirty="0" smtClean="0"/>
              <a:t>Memory required during traversal of a link </a:t>
            </a:r>
            <a:endParaRPr lang="en-US" sz="1800" dirty="0" smtClean="0"/>
          </a:p>
          <a:p>
            <a:pPr lvl="1"/>
            <a:r>
              <a:rPr lang="en-US" sz="1800" dirty="0" smtClean="0"/>
              <a:t>Resources required during traversal of a link </a:t>
            </a:r>
            <a:endParaRPr lang="en-US" sz="1800" dirty="0" smtClean="0"/>
          </a:p>
        </p:txBody>
      </p:sp>
      <p:sp>
        <p:nvSpPr>
          <p:cNvPr id="60418" name="Rectangle 2"/>
          <p:cNvSpPr>
            <a:spLocks noGrp="1" noChangeArrowheads="1"/>
          </p:cNvSpPr>
          <p:nvPr>
            <p:ph type="title"/>
          </p:nvPr>
        </p:nvSpPr>
        <p:spPr/>
        <p:txBody>
          <a:bodyPr/>
          <a:lstStyle/>
          <a:p>
            <a:r>
              <a:rPr lang="en-US" dirty="0" smtClean="0"/>
              <a:t>Basis Path Testing - Graph Matrices</a:t>
            </a:r>
            <a:endParaRPr lang="en-US" dirty="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2362200" y="1219201"/>
            <a:ext cx="184150" cy="519113"/>
          </a:xfrm>
          <a:prstGeom prst="rect">
            <a:avLst/>
          </a:prstGeom>
          <a:noFill/>
          <a:ln w="9525">
            <a:noFill/>
            <a:miter lim="800000"/>
          </a:ln>
        </p:spPr>
        <p:txBody>
          <a:bodyPr wrap="none">
            <a:spAutoFit/>
          </a:bodyPr>
          <a:lstStyle/>
          <a:p>
            <a:pPr>
              <a:spcBef>
                <a:spcPct val="50000"/>
              </a:spcBef>
              <a:buFontTx/>
              <a:buNone/>
            </a:pPr>
            <a:endParaRPr lang="en-US" sz="2800" u="sng"/>
          </a:p>
        </p:txBody>
      </p:sp>
      <p:grpSp>
        <p:nvGrpSpPr>
          <p:cNvPr id="2" name="Group 3"/>
          <p:cNvGrpSpPr/>
          <p:nvPr/>
        </p:nvGrpSpPr>
        <p:grpSpPr bwMode="auto">
          <a:xfrm>
            <a:off x="1981200" y="1524000"/>
            <a:ext cx="7924800" cy="4724400"/>
            <a:chOff x="432" y="768"/>
            <a:chExt cx="4992" cy="2976"/>
          </a:xfrm>
        </p:grpSpPr>
        <p:grpSp>
          <p:nvGrpSpPr>
            <p:cNvPr id="3" name="Group 4"/>
            <p:cNvGrpSpPr/>
            <p:nvPr/>
          </p:nvGrpSpPr>
          <p:grpSpPr bwMode="auto">
            <a:xfrm>
              <a:off x="3312" y="816"/>
              <a:ext cx="1872" cy="2726"/>
              <a:chOff x="3312" y="816"/>
              <a:chExt cx="1872" cy="2726"/>
            </a:xfrm>
          </p:grpSpPr>
          <p:sp>
            <p:nvSpPr>
              <p:cNvPr id="18441" name="Oval 5"/>
              <p:cNvSpPr>
                <a:spLocks noChangeArrowheads="1"/>
              </p:cNvSpPr>
              <p:nvPr/>
            </p:nvSpPr>
            <p:spPr bwMode="auto">
              <a:xfrm>
                <a:off x="4234" y="816"/>
                <a:ext cx="230" cy="230"/>
              </a:xfrm>
              <a:prstGeom prst="ellipse">
                <a:avLst/>
              </a:prstGeom>
              <a:solidFill>
                <a:schemeClr val="bg1"/>
              </a:solidFill>
              <a:ln w="9525">
                <a:solidFill>
                  <a:schemeClr val="tx1"/>
                </a:solidFill>
                <a:round/>
              </a:ln>
            </p:spPr>
            <p:txBody>
              <a:bodyPr wrap="none" anchor="ctr"/>
              <a:lstStyle/>
              <a:p>
                <a:pPr algn="ctr">
                  <a:spcBef>
                    <a:spcPct val="0"/>
                  </a:spcBef>
                  <a:buFontTx/>
                  <a:buNone/>
                </a:pPr>
                <a:r>
                  <a:rPr lang="en-US" sz="2400" b="1" dirty="0"/>
                  <a:t>1</a:t>
                </a:r>
                <a:endParaRPr lang="en-US" sz="2400" b="1" dirty="0"/>
              </a:p>
            </p:txBody>
          </p:sp>
          <p:sp>
            <p:nvSpPr>
              <p:cNvPr id="18442" name="Oval 6"/>
              <p:cNvSpPr>
                <a:spLocks noChangeArrowheads="1"/>
              </p:cNvSpPr>
              <p:nvPr/>
            </p:nvSpPr>
            <p:spPr bwMode="auto">
              <a:xfrm>
                <a:off x="4234" y="1258"/>
                <a:ext cx="230" cy="230"/>
              </a:xfrm>
              <a:prstGeom prst="ellipse">
                <a:avLst/>
              </a:prstGeom>
              <a:solidFill>
                <a:schemeClr val="bg1"/>
              </a:solidFill>
              <a:ln w="9525">
                <a:solidFill>
                  <a:schemeClr val="tx1"/>
                </a:solidFill>
                <a:round/>
              </a:ln>
            </p:spPr>
            <p:txBody>
              <a:bodyPr wrap="none" anchor="ctr"/>
              <a:lstStyle/>
              <a:p>
                <a:pPr algn="ctr">
                  <a:spcBef>
                    <a:spcPct val="0"/>
                  </a:spcBef>
                  <a:buFontTx/>
                  <a:buNone/>
                </a:pPr>
                <a:r>
                  <a:rPr lang="en-US" sz="2400" b="1"/>
                  <a:t>2</a:t>
                </a:r>
                <a:endParaRPr lang="en-US" sz="2400" b="1"/>
              </a:p>
            </p:txBody>
          </p:sp>
          <p:sp>
            <p:nvSpPr>
              <p:cNvPr id="18443" name="Oval 7"/>
              <p:cNvSpPr>
                <a:spLocks noChangeArrowheads="1"/>
              </p:cNvSpPr>
              <p:nvPr/>
            </p:nvSpPr>
            <p:spPr bwMode="auto">
              <a:xfrm>
                <a:off x="3754" y="1680"/>
                <a:ext cx="230" cy="230"/>
              </a:xfrm>
              <a:prstGeom prst="ellipse">
                <a:avLst/>
              </a:prstGeom>
              <a:solidFill>
                <a:schemeClr val="bg1"/>
              </a:solidFill>
              <a:ln w="9525">
                <a:solidFill>
                  <a:schemeClr val="tx1"/>
                </a:solidFill>
                <a:round/>
              </a:ln>
            </p:spPr>
            <p:txBody>
              <a:bodyPr wrap="none" anchor="ctr"/>
              <a:lstStyle/>
              <a:p>
                <a:pPr algn="ctr">
                  <a:spcBef>
                    <a:spcPct val="0"/>
                  </a:spcBef>
                  <a:buFontTx/>
                  <a:buNone/>
                </a:pPr>
                <a:r>
                  <a:rPr lang="en-US" sz="2400" b="1"/>
                  <a:t>4</a:t>
                </a:r>
                <a:endParaRPr lang="en-US" sz="2400" b="1"/>
              </a:p>
            </p:txBody>
          </p:sp>
          <p:sp>
            <p:nvSpPr>
              <p:cNvPr id="18444" name="Oval 8"/>
              <p:cNvSpPr>
                <a:spLocks noChangeArrowheads="1"/>
              </p:cNvSpPr>
              <p:nvPr/>
            </p:nvSpPr>
            <p:spPr bwMode="auto">
              <a:xfrm>
                <a:off x="4714" y="1680"/>
                <a:ext cx="230" cy="230"/>
              </a:xfrm>
              <a:prstGeom prst="ellipse">
                <a:avLst/>
              </a:prstGeom>
              <a:solidFill>
                <a:schemeClr val="bg1"/>
              </a:solidFill>
              <a:ln w="9525">
                <a:solidFill>
                  <a:schemeClr val="tx1"/>
                </a:solidFill>
                <a:round/>
              </a:ln>
            </p:spPr>
            <p:txBody>
              <a:bodyPr wrap="none" anchor="ctr"/>
              <a:lstStyle/>
              <a:p>
                <a:pPr algn="ctr">
                  <a:spcBef>
                    <a:spcPct val="0"/>
                  </a:spcBef>
                  <a:buFontTx/>
                  <a:buNone/>
                </a:pPr>
                <a:r>
                  <a:rPr lang="en-US" sz="2400" b="1"/>
                  <a:t>3</a:t>
                </a:r>
                <a:endParaRPr lang="en-US" sz="2400" b="1"/>
              </a:p>
            </p:txBody>
          </p:sp>
          <p:sp>
            <p:nvSpPr>
              <p:cNvPr id="18445" name="Oval 9"/>
              <p:cNvSpPr>
                <a:spLocks noChangeArrowheads="1"/>
              </p:cNvSpPr>
              <p:nvPr/>
            </p:nvSpPr>
            <p:spPr bwMode="auto">
              <a:xfrm>
                <a:off x="4090" y="2112"/>
                <a:ext cx="230" cy="230"/>
              </a:xfrm>
              <a:prstGeom prst="ellipse">
                <a:avLst/>
              </a:prstGeom>
              <a:solidFill>
                <a:schemeClr val="bg1"/>
              </a:solidFill>
              <a:ln w="9525">
                <a:solidFill>
                  <a:schemeClr val="tx1"/>
                </a:solidFill>
                <a:round/>
              </a:ln>
            </p:spPr>
            <p:txBody>
              <a:bodyPr wrap="none" anchor="ctr"/>
              <a:lstStyle/>
              <a:p>
                <a:pPr algn="ctr">
                  <a:spcBef>
                    <a:spcPct val="0"/>
                  </a:spcBef>
                  <a:buFontTx/>
                  <a:buNone/>
                </a:pPr>
                <a:r>
                  <a:rPr lang="en-US" sz="2400" b="1"/>
                  <a:t>5</a:t>
                </a:r>
                <a:endParaRPr lang="en-US" sz="2400" b="1"/>
              </a:p>
            </p:txBody>
          </p:sp>
          <p:sp>
            <p:nvSpPr>
              <p:cNvPr id="18446" name="Oval 10"/>
              <p:cNvSpPr>
                <a:spLocks noChangeArrowheads="1"/>
              </p:cNvSpPr>
              <p:nvPr/>
            </p:nvSpPr>
            <p:spPr bwMode="auto">
              <a:xfrm>
                <a:off x="3456" y="2112"/>
                <a:ext cx="230" cy="230"/>
              </a:xfrm>
              <a:prstGeom prst="ellipse">
                <a:avLst/>
              </a:prstGeom>
              <a:solidFill>
                <a:schemeClr val="bg1"/>
              </a:solidFill>
              <a:ln w="9525">
                <a:solidFill>
                  <a:schemeClr val="tx1"/>
                </a:solidFill>
                <a:round/>
              </a:ln>
            </p:spPr>
            <p:txBody>
              <a:bodyPr wrap="none" anchor="ctr"/>
              <a:lstStyle/>
              <a:p>
                <a:pPr algn="ctr">
                  <a:spcBef>
                    <a:spcPct val="0"/>
                  </a:spcBef>
                  <a:buFontTx/>
                  <a:buNone/>
                </a:pPr>
                <a:r>
                  <a:rPr lang="en-US" sz="2400" b="1"/>
                  <a:t>6</a:t>
                </a:r>
                <a:endParaRPr lang="en-US" sz="2400" b="1"/>
              </a:p>
            </p:txBody>
          </p:sp>
          <p:sp>
            <p:nvSpPr>
              <p:cNvPr id="18447" name="Oval 11"/>
              <p:cNvSpPr>
                <a:spLocks noChangeArrowheads="1"/>
              </p:cNvSpPr>
              <p:nvPr/>
            </p:nvSpPr>
            <p:spPr bwMode="auto">
              <a:xfrm>
                <a:off x="3754" y="2554"/>
                <a:ext cx="230" cy="230"/>
              </a:xfrm>
              <a:prstGeom prst="ellipse">
                <a:avLst/>
              </a:prstGeom>
              <a:solidFill>
                <a:schemeClr val="bg1"/>
              </a:solidFill>
              <a:ln w="9525">
                <a:solidFill>
                  <a:schemeClr val="tx1"/>
                </a:solidFill>
                <a:round/>
              </a:ln>
            </p:spPr>
            <p:txBody>
              <a:bodyPr wrap="none" anchor="ctr"/>
              <a:lstStyle/>
              <a:p>
                <a:pPr algn="ctr">
                  <a:spcBef>
                    <a:spcPct val="0"/>
                  </a:spcBef>
                  <a:buFontTx/>
                  <a:buNone/>
                </a:pPr>
                <a:r>
                  <a:rPr lang="en-US" sz="2000" b="1" dirty="0"/>
                  <a:t>7a</a:t>
                </a:r>
                <a:endParaRPr lang="en-US" sz="2000" b="1" dirty="0"/>
              </a:p>
            </p:txBody>
          </p:sp>
          <p:sp>
            <p:nvSpPr>
              <p:cNvPr id="18448" name="Oval 12"/>
              <p:cNvSpPr>
                <a:spLocks noChangeArrowheads="1"/>
              </p:cNvSpPr>
              <p:nvPr/>
            </p:nvSpPr>
            <p:spPr bwMode="auto">
              <a:xfrm>
                <a:off x="4656" y="3312"/>
                <a:ext cx="230" cy="230"/>
              </a:xfrm>
              <a:prstGeom prst="ellipse">
                <a:avLst/>
              </a:prstGeom>
              <a:solidFill>
                <a:schemeClr val="bg1"/>
              </a:solidFill>
              <a:ln w="9525">
                <a:solidFill>
                  <a:schemeClr val="tx1"/>
                </a:solidFill>
                <a:round/>
              </a:ln>
            </p:spPr>
            <p:txBody>
              <a:bodyPr wrap="none" anchor="ctr"/>
              <a:lstStyle/>
              <a:p>
                <a:pPr algn="ctr">
                  <a:spcBef>
                    <a:spcPct val="0"/>
                  </a:spcBef>
                  <a:buFontTx/>
                  <a:buNone/>
                </a:pPr>
                <a:r>
                  <a:rPr lang="en-US" sz="2000" b="1" dirty="0"/>
                  <a:t>8</a:t>
                </a:r>
                <a:endParaRPr lang="en-US" sz="2000" b="1" dirty="0"/>
              </a:p>
            </p:txBody>
          </p:sp>
          <p:sp>
            <p:nvSpPr>
              <p:cNvPr id="18449" name="Freeform 13"/>
              <p:cNvSpPr/>
              <p:nvPr/>
            </p:nvSpPr>
            <p:spPr bwMode="auto">
              <a:xfrm>
                <a:off x="4350" y="1026"/>
                <a:ext cx="1" cy="242"/>
              </a:xfrm>
              <a:custGeom>
                <a:avLst/>
                <a:gdLst>
                  <a:gd name="T0" fmla="*/ 0 w 1"/>
                  <a:gd name="T1" fmla="*/ 0 h 231"/>
                  <a:gd name="T2" fmla="*/ 0 w 1"/>
                  <a:gd name="T3" fmla="*/ 510 h 231"/>
                  <a:gd name="T4" fmla="*/ 0 60000 65536"/>
                  <a:gd name="T5" fmla="*/ 0 60000 65536"/>
                  <a:gd name="T6" fmla="*/ 0 w 1"/>
                  <a:gd name="T7" fmla="*/ 0 h 231"/>
                  <a:gd name="T8" fmla="*/ 1 w 1"/>
                  <a:gd name="T9" fmla="*/ 231 h 231"/>
                </a:gdLst>
                <a:ahLst/>
                <a:cxnLst>
                  <a:cxn ang="T4">
                    <a:pos x="T0" y="T1"/>
                  </a:cxn>
                  <a:cxn ang="T5">
                    <a:pos x="T2" y="T3"/>
                  </a:cxn>
                </a:cxnLst>
                <a:rect l="T6" t="T7" r="T8" b="T9"/>
                <a:pathLst>
                  <a:path w="1" h="231">
                    <a:moveTo>
                      <a:pt x="0" y="0"/>
                    </a:moveTo>
                    <a:lnTo>
                      <a:pt x="0" y="231"/>
                    </a:lnTo>
                  </a:path>
                </a:pathLst>
              </a:custGeom>
              <a:noFill/>
              <a:ln w="19050">
                <a:solidFill>
                  <a:srgbClr val="003300"/>
                </a:solidFill>
                <a:round/>
                <a:tailEnd type="triangle" w="med" len="med"/>
              </a:ln>
            </p:spPr>
            <p:txBody>
              <a:bodyPr wrap="none" anchor="ctr"/>
              <a:lstStyle/>
              <a:p>
                <a:endParaRPr lang="en-US"/>
              </a:p>
            </p:txBody>
          </p:sp>
          <p:sp>
            <p:nvSpPr>
              <p:cNvPr id="18450" name="Line 14"/>
              <p:cNvSpPr>
                <a:spLocks noChangeShapeType="1"/>
              </p:cNvSpPr>
              <p:nvPr/>
            </p:nvSpPr>
            <p:spPr bwMode="auto">
              <a:xfrm flipH="1">
                <a:off x="3936" y="1440"/>
                <a:ext cx="336" cy="288"/>
              </a:xfrm>
              <a:prstGeom prst="line">
                <a:avLst/>
              </a:prstGeom>
              <a:noFill/>
              <a:ln w="19050">
                <a:solidFill>
                  <a:srgbClr val="003300"/>
                </a:solidFill>
                <a:round/>
                <a:tailEnd type="triangle" w="med" len="med"/>
              </a:ln>
            </p:spPr>
            <p:txBody>
              <a:bodyPr wrap="none" anchor="ctr"/>
              <a:lstStyle/>
              <a:p>
                <a:endParaRPr lang="en-US"/>
              </a:p>
            </p:txBody>
          </p:sp>
          <p:sp>
            <p:nvSpPr>
              <p:cNvPr id="18451" name="Freeform 15"/>
              <p:cNvSpPr/>
              <p:nvPr/>
            </p:nvSpPr>
            <p:spPr bwMode="auto">
              <a:xfrm>
                <a:off x="4416" y="1440"/>
                <a:ext cx="315" cy="297"/>
              </a:xfrm>
              <a:custGeom>
                <a:avLst/>
                <a:gdLst>
                  <a:gd name="T0" fmla="*/ 0 w 315"/>
                  <a:gd name="T1" fmla="*/ 0 h 297"/>
                  <a:gd name="T2" fmla="*/ 315 w 315"/>
                  <a:gd name="T3" fmla="*/ 297 h 297"/>
                  <a:gd name="T4" fmla="*/ 0 60000 65536"/>
                  <a:gd name="T5" fmla="*/ 0 60000 65536"/>
                  <a:gd name="T6" fmla="*/ 0 w 315"/>
                  <a:gd name="T7" fmla="*/ 0 h 297"/>
                  <a:gd name="T8" fmla="*/ 315 w 315"/>
                  <a:gd name="T9" fmla="*/ 297 h 297"/>
                </a:gdLst>
                <a:ahLst/>
                <a:cxnLst>
                  <a:cxn ang="T4">
                    <a:pos x="T0" y="T1"/>
                  </a:cxn>
                  <a:cxn ang="T5">
                    <a:pos x="T2" y="T3"/>
                  </a:cxn>
                </a:cxnLst>
                <a:rect l="T6" t="T7" r="T8" b="T9"/>
                <a:pathLst>
                  <a:path w="315" h="297">
                    <a:moveTo>
                      <a:pt x="0" y="0"/>
                    </a:moveTo>
                    <a:lnTo>
                      <a:pt x="315" y="297"/>
                    </a:lnTo>
                  </a:path>
                </a:pathLst>
              </a:custGeom>
              <a:noFill/>
              <a:ln w="19050">
                <a:solidFill>
                  <a:srgbClr val="003300"/>
                </a:solidFill>
                <a:round/>
                <a:tailEnd type="triangle" w="med" len="med"/>
              </a:ln>
            </p:spPr>
            <p:txBody>
              <a:bodyPr wrap="none" anchor="ctr"/>
              <a:lstStyle/>
              <a:p>
                <a:endParaRPr lang="en-US"/>
              </a:p>
            </p:txBody>
          </p:sp>
          <p:sp>
            <p:nvSpPr>
              <p:cNvPr id="18452" name="Freeform 16"/>
              <p:cNvSpPr/>
              <p:nvPr/>
            </p:nvSpPr>
            <p:spPr bwMode="auto">
              <a:xfrm>
                <a:off x="3633" y="1878"/>
                <a:ext cx="186" cy="261"/>
              </a:xfrm>
              <a:custGeom>
                <a:avLst/>
                <a:gdLst>
                  <a:gd name="T0" fmla="*/ 186 w 186"/>
                  <a:gd name="T1" fmla="*/ 0 h 261"/>
                  <a:gd name="T2" fmla="*/ 0 w 186"/>
                  <a:gd name="T3" fmla="*/ 261 h 261"/>
                  <a:gd name="T4" fmla="*/ 0 60000 65536"/>
                  <a:gd name="T5" fmla="*/ 0 60000 65536"/>
                  <a:gd name="T6" fmla="*/ 0 w 186"/>
                  <a:gd name="T7" fmla="*/ 0 h 261"/>
                  <a:gd name="T8" fmla="*/ 186 w 186"/>
                  <a:gd name="T9" fmla="*/ 261 h 261"/>
                </a:gdLst>
                <a:ahLst/>
                <a:cxnLst>
                  <a:cxn ang="T4">
                    <a:pos x="T0" y="T1"/>
                  </a:cxn>
                  <a:cxn ang="T5">
                    <a:pos x="T2" y="T3"/>
                  </a:cxn>
                </a:cxnLst>
                <a:rect l="T6" t="T7" r="T8" b="T9"/>
                <a:pathLst>
                  <a:path w="186" h="261">
                    <a:moveTo>
                      <a:pt x="186" y="0"/>
                    </a:moveTo>
                    <a:lnTo>
                      <a:pt x="0" y="261"/>
                    </a:lnTo>
                  </a:path>
                </a:pathLst>
              </a:custGeom>
              <a:noFill/>
              <a:ln w="19050">
                <a:solidFill>
                  <a:srgbClr val="003300"/>
                </a:solidFill>
                <a:round/>
                <a:tailEnd type="triangle" w="med" len="med"/>
              </a:ln>
            </p:spPr>
            <p:txBody>
              <a:bodyPr wrap="none" anchor="ctr"/>
              <a:lstStyle/>
              <a:p>
                <a:endParaRPr lang="en-US"/>
              </a:p>
            </p:txBody>
          </p:sp>
          <p:sp>
            <p:nvSpPr>
              <p:cNvPr id="18453" name="Freeform 17"/>
              <p:cNvSpPr/>
              <p:nvPr/>
            </p:nvSpPr>
            <p:spPr bwMode="auto">
              <a:xfrm>
                <a:off x="3936" y="1884"/>
                <a:ext cx="198" cy="255"/>
              </a:xfrm>
              <a:custGeom>
                <a:avLst/>
                <a:gdLst>
                  <a:gd name="T0" fmla="*/ 0 w 198"/>
                  <a:gd name="T1" fmla="*/ 0 h 255"/>
                  <a:gd name="T2" fmla="*/ 198 w 198"/>
                  <a:gd name="T3" fmla="*/ 255 h 255"/>
                  <a:gd name="T4" fmla="*/ 0 60000 65536"/>
                  <a:gd name="T5" fmla="*/ 0 60000 65536"/>
                  <a:gd name="T6" fmla="*/ 0 w 198"/>
                  <a:gd name="T7" fmla="*/ 0 h 255"/>
                  <a:gd name="T8" fmla="*/ 198 w 198"/>
                  <a:gd name="T9" fmla="*/ 255 h 255"/>
                </a:gdLst>
                <a:ahLst/>
                <a:cxnLst>
                  <a:cxn ang="T4">
                    <a:pos x="T0" y="T1"/>
                  </a:cxn>
                  <a:cxn ang="T5">
                    <a:pos x="T2" y="T3"/>
                  </a:cxn>
                </a:cxnLst>
                <a:rect l="T6" t="T7" r="T8" b="T9"/>
                <a:pathLst>
                  <a:path w="198" h="255">
                    <a:moveTo>
                      <a:pt x="0" y="0"/>
                    </a:moveTo>
                    <a:lnTo>
                      <a:pt x="198" y="255"/>
                    </a:lnTo>
                  </a:path>
                </a:pathLst>
              </a:custGeom>
              <a:noFill/>
              <a:ln w="19050">
                <a:solidFill>
                  <a:srgbClr val="003300"/>
                </a:solidFill>
                <a:round/>
                <a:tailEnd type="triangle" w="med" len="med"/>
              </a:ln>
            </p:spPr>
            <p:txBody>
              <a:bodyPr wrap="none" anchor="ctr"/>
              <a:lstStyle/>
              <a:p>
                <a:endParaRPr lang="en-US"/>
              </a:p>
            </p:txBody>
          </p:sp>
          <p:sp>
            <p:nvSpPr>
              <p:cNvPr id="18454" name="Freeform 18"/>
              <p:cNvSpPr/>
              <p:nvPr/>
            </p:nvSpPr>
            <p:spPr bwMode="auto">
              <a:xfrm>
                <a:off x="3609" y="2325"/>
                <a:ext cx="204" cy="246"/>
              </a:xfrm>
              <a:custGeom>
                <a:avLst/>
                <a:gdLst>
                  <a:gd name="T0" fmla="*/ 0 w 204"/>
                  <a:gd name="T1" fmla="*/ 0 h 246"/>
                  <a:gd name="T2" fmla="*/ 204 w 204"/>
                  <a:gd name="T3" fmla="*/ 246 h 246"/>
                  <a:gd name="T4" fmla="*/ 0 60000 65536"/>
                  <a:gd name="T5" fmla="*/ 0 60000 65536"/>
                  <a:gd name="T6" fmla="*/ 0 w 204"/>
                  <a:gd name="T7" fmla="*/ 0 h 246"/>
                  <a:gd name="T8" fmla="*/ 204 w 204"/>
                  <a:gd name="T9" fmla="*/ 246 h 246"/>
                </a:gdLst>
                <a:ahLst/>
                <a:cxnLst>
                  <a:cxn ang="T4">
                    <a:pos x="T0" y="T1"/>
                  </a:cxn>
                  <a:cxn ang="T5">
                    <a:pos x="T2" y="T3"/>
                  </a:cxn>
                </a:cxnLst>
                <a:rect l="T6" t="T7" r="T8" b="T9"/>
                <a:pathLst>
                  <a:path w="204" h="246">
                    <a:moveTo>
                      <a:pt x="0" y="0"/>
                    </a:moveTo>
                    <a:lnTo>
                      <a:pt x="204" y="246"/>
                    </a:lnTo>
                  </a:path>
                </a:pathLst>
              </a:custGeom>
              <a:noFill/>
              <a:ln w="19050">
                <a:solidFill>
                  <a:srgbClr val="003300"/>
                </a:solidFill>
                <a:round/>
                <a:tailEnd type="triangle" w="med" len="med"/>
              </a:ln>
            </p:spPr>
            <p:txBody>
              <a:bodyPr wrap="none" anchor="ctr"/>
              <a:lstStyle/>
              <a:p>
                <a:endParaRPr lang="en-US"/>
              </a:p>
            </p:txBody>
          </p:sp>
          <p:sp>
            <p:nvSpPr>
              <p:cNvPr id="18455" name="Freeform 19"/>
              <p:cNvSpPr/>
              <p:nvPr/>
            </p:nvSpPr>
            <p:spPr bwMode="auto">
              <a:xfrm>
                <a:off x="3936" y="2307"/>
                <a:ext cx="207" cy="267"/>
              </a:xfrm>
              <a:custGeom>
                <a:avLst/>
                <a:gdLst>
                  <a:gd name="T0" fmla="*/ 207 w 207"/>
                  <a:gd name="T1" fmla="*/ 0 h 267"/>
                  <a:gd name="T2" fmla="*/ 0 w 207"/>
                  <a:gd name="T3" fmla="*/ 267 h 267"/>
                  <a:gd name="T4" fmla="*/ 0 60000 65536"/>
                  <a:gd name="T5" fmla="*/ 0 60000 65536"/>
                  <a:gd name="T6" fmla="*/ 0 w 207"/>
                  <a:gd name="T7" fmla="*/ 0 h 267"/>
                  <a:gd name="T8" fmla="*/ 207 w 207"/>
                  <a:gd name="T9" fmla="*/ 267 h 267"/>
                </a:gdLst>
                <a:ahLst/>
                <a:cxnLst>
                  <a:cxn ang="T4">
                    <a:pos x="T0" y="T1"/>
                  </a:cxn>
                  <a:cxn ang="T5">
                    <a:pos x="T2" y="T3"/>
                  </a:cxn>
                </a:cxnLst>
                <a:rect l="T6" t="T7" r="T8" b="T9"/>
                <a:pathLst>
                  <a:path w="207" h="267">
                    <a:moveTo>
                      <a:pt x="207" y="0"/>
                    </a:moveTo>
                    <a:lnTo>
                      <a:pt x="0" y="267"/>
                    </a:lnTo>
                  </a:path>
                </a:pathLst>
              </a:custGeom>
              <a:noFill/>
              <a:ln w="19050">
                <a:solidFill>
                  <a:srgbClr val="003300"/>
                </a:solidFill>
                <a:round/>
                <a:tailEnd type="triangle" w="med" len="med"/>
              </a:ln>
            </p:spPr>
            <p:txBody>
              <a:bodyPr wrap="none" anchor="ctr"/>
              <a:lstStyle/>
              <a:p>
                <a:endParaRPr lang="en-US"/>
              </a:p>
            </p:txBody>
          </p:sp>
          <p:sp>
            <p:nvSpPr>
              <p:cNvPr id="18456" name="Freeform 20"/>
              <p:cNvSpPr/>
              <p:nvPr/>
            </p:nvSpPr>
            <p:spPr bwMode="auto">
              <a:xfrm>
                <a:off x="4782" y="1920"/>
                <a:ext cx="66" cy="924"/>
              </a:xfrm>
              <a:custGeom>
                <a:avLst/>
                <a:gdLst>
                  <a:gd name="T0" fmla="*/ 66 w 66"/>
                  <a:gd name="T1" fmla="*/ 0 h 981"/>
                  <a:gd name="T2" fmla="*/ 0 w 66"/>
                  <a:gd name="T3" fmla="*/ 354 h 981"/>
                  <a:gd name="T4" fmla="*/ 0 60000 65536"/>
                  <a:gd name="T5" fmla="*/ 0 60000 65536"/>
                  <a:gd name="T6" fmla="*/ 0 w 66"/>
                  <a:gd name="T7" fmla="*/ 0 h 981"/>
                  <a:gd name="T8" fmla="*/ 66 w 66"/>
                  <a:gd name="T9" fmla="*/ 981 h 981"/>
                </a:gdLst>
                <a:ahLst/>
                <a:cxnLst>
                  <a:cxn ang="T4">
                    <a:pos x="T0" y="T1"/>
                  </a:cxn>
                  <a:cxn ang="T5">
                    <a:pos x="T2" y="T3"/>
                  </a:cxn>
                </a:cxnLst>
                <a:rect l="T6" t="T7" r="T8" b="T9"/>
                <a:pathLst>
                  <a:path w="66" h="981">
                    <a:moveTo>
                      <a:pt x="66" y="0"/>
                    </a:moveTo>
                    <a:lnTo>
                      <a:pt x="0" y="981"/>
                    </a:lnTo>
                  </a:path>
                </a:pathLst>
              </a:custGeom>
              <a:noFill/>
              <a:ln w="19050">
                <a:solidFill>
                  <a:srgbClr val="003300"/>
                </a:solidFill>
                <a:round/>
                <a:tailEnd type="triangle" w="med" len="med"/>
              </a:ln>
            </p:spPr>
            <p:txBody>
              <a:bodyPr wrap="none" anchor="ctr"/>
              <a:lstStyle/>
              <a:p>
                <a:endParaRPr lang="en-US"/>
              </a:p>
            </p:txBody>
          </p:sp>
          <p:sp>
            <p:nvSpPr>
              <p:cNvPr id="18457" name="Freeform 21"/>
              <p:cNvSpPr/>
              <p:nvPr/>
            </p:nvSpPr>
            <p:spPr bwMode="auto">
              <a:xfrm>
                <a:off x="3957" y="2712"/>
                <a:ext cx="711" cy="210"/>
              </a:xfrm>
              <a:custGeom>
                <a:avLst/>
                <a:gdLst>
                  <a:gd name="T0" fmla="*/ 0 w 711"/>
                  <a:gd name="T1" fmla="*/ 0 h 210"/>
                  <a:gd name="T2" fmla="*/ 711 w 711"/>
                  <a:gd name="T3" fmla="*/ 210 h 210"/>
                  <a:gd name="T4" fmla="*/ 0 60000 65536"/>
                  <a:gd name="T5" fmla="*/ 0 60000 65536"/>
                  <a:gd name="T6" fmla="*/ 0 w 711"/>
                  <a:gd name="T7" fmla="*/ 0 h 210"/>
                  <a:gd name="T8" fmla="*/ 711 w 711"/>
                  <a:gd name="T9" fmla="*/ 210 h 210"/>
                </a:gdLst>
                <a:ahLst/>
                <a:cxnLst>
                  <a:cxn ang="T4">
                    <a:pos x="T0" y="T1"/>
                  </a:cxn>
                  <a:cxn ang="T5">
                    <a:pos x="T2" y="T3"/>
                  </a:cxn>
                </a:cxnLst>
                <a:rect l="T6" t="T7" r="T8" b="T9"/>
                <a:pathLst>
                  <a:path w="711" h="210">
                    <a:moveTo>
                      <a:pt x="0" y="0"/>
                    </a:moveTo>
                    <a:lnTo>
                      <a:pt x="711" y="210"/>
                    </a:lnTo>
                  </a:path>
                </a:pathLst>
              </a:custGeom>
              <a:noFill/>
              <a:ln w="19050">
                <a:solidFill>
                  <a:srgbClr val="003300"/>
                </a:solidFill>
                <a:round/>
                <a:tailEnd type="triangle" w="med" len="med"/>
              </a:ln>
            </p:spPr>
            <p:txBody>
              <a:bodyPr wrap="none" anchor="ctr"/>
              <a:lstStyle/>
              <a:p>
                <a:endParaRPr lang="en-US"/>
              </a:p>
            </p:txBody>
          </p:sp>
          <p:sp>
            <p:nvSpPr>
              <p:cNvPr id="18458" name="Line 22"/>
              <p:cNvSpPr>
                <a:spLocks noChangeShapeType="1"/>
              </p:cNvSpPr>
              <p:nvPr/>
            </p:nvSpPr>
            <p:spPr bwMode="auto">
              <a:xfrm>
                <a:off x="4848" y="2976"/>
                <a:ext cx="336" cy="0"/>
              </a:xfrm>
              <a:prstGeom prst="line">
                <a:avLst/>
              </a:prstGeom>
              <a:noFill/>
              <a:ln w="19050">
                <a:solidFill>
                  <a:srgbClr val="003300"/>
                </a:solidFill>
                <a:round/>
              </a:ln>
            </p:spPr>
            <p:txBody>
              <a:bodyPr wrap="none" anchor="ctr"/>
              <a:lstStyle/>
              <a:p>
                <a:endParaRPr lang="en-US"/>
              </a:p>
            </p:txBody>
          </p:sp>
          <p:sp>
            <p:nvSpPr>
              <p:cNvPr id="18459" name="Oval 23"/>
              <p:cNvSpPr>
                <a:spLocks noChangeArrowheads="1"/>
              </p:cNvSpPr>
              <p:nvPr/>
            </p:nvSpPr>
            <p:spPr bwMode="auto">
              <a:xfrm>
                <a:off x="4666" y="2842"/>
                <a:ext cx="230" cy="230"/>
              </a:xfrm>
              <a:prstGeom prst="ellipse">
                <a:avLst/>
              </a:prstGeom>
              <a:solidFill>
                <a:schemeClr val="bg1"/>
              </a:solidFill>
              <a:ln w="9525">
                <a:solidFill>
                  <a:schemeClr val="tx1"/>
                </a:solidFill>
                <a:round/>
              </a:ln>
            </p:spPr>
            <p:txBody>
              <a:bodyPr wrap="none" anchor="ctr"/>
              <a:lstStyle/>
              <a:p>
                <a:pPr algn="ctr">
                  <a:spcBef>
                    <a:spcPct val="0"/>
                  </a:spcBef>
                  <a:buFontTx/>
                  <a:buNone/>
                </a:pPr>
                <a:r>
                  <a:rPr lang="en-US" sz="2000" b="1"/>
                  <a:t>7b</a:t>
                </a:r>
                <a:endParaRPr lang="en-US" sz="2000" b="1"/>
              </a:p>
            </p:txBody>
          </p:sp>
          <p:sp>
            <p:nvSpPr>
              <p:cNvPr id="18460" name="Line 24"/>
              <p:cNvSpPr>
                <a:spLocks noChangeShapeType="1"/>
              </p:cNvSpPr>
              <p:nvPr/>
            </p:nvSpPr>
            <p:spPr bwMode="auto">
              <a:xfrm flipV="1">
                <a:off x="5184" y="912"/>
                <a:ext cx="0" cy="2064"/>
              </a:xfrm>
              <a:prstGeom prst="line">
                <a:avLst/>
              </a:prstGeom>
              <a:noFill/>
              <a:ln w="19050">
                <a:solidFill>
                  <a:srgbClr val="003300"/>
                </a:solidFill>
                <a:round/>
              </a:ln>
            </p:spPr>
            <p:txBody>
              <a:bodyPr wrap="none" anchor="ctr"/>
              <a:lstStyle/>
              <a:p>
                <a:endParaRPr lang="en-US"/>
              </a:p>
            </p:txBody>
          </p:sp>
          <p:sp>
            <p:nvSpPr>
              <p:cNvPr id="18461" name="Line 25"/>
              <p:cNvSpPr>
                <a:spLocks noChangeShapeType="1"/>
              </p:cNvSpPr>
              <p:nvPr/>
            </p:nvSpPr>
            <p:spPr bwMode="auto">
              <a:xfrm>
                <a:off x="4464" y="912"/>
                <a:ext cx="720" cy="0"/>
              </a:xfrm>
              <a:prstGeom prst="line">
                <a:avLst/>
              </a:prstGeom>
              <a:noFill/>
              <a:ln w="19050">
                <a:solidFill>
                  <a:srgbClr val="003300"/>
                </a:solidFill>
                <a:round/>
                <a:headEnd type="triangle" w="med" len="med"/>
              </a:ln>
            </p:spPr>
            <p:txBody>
              <a:bodyPr wrap="none" anchor="ctr"/>
              <a:lstStyle/>
              <a:p>
                <a:endParaRPr lang="en-US"/>
              </a:p>
            </p:txBody>
          </p:sp>
          <p:sp>
            <p:nvSpPr>
              <p:cNvPr id="18462" name="Line 26"/>
              <p:cNvSpPr>
                <a:spLocks noChangeShapeType="1"/>
              </p:cNvSpPr>
              <p:nvPr/>
            </p:nvSpPr>
            <p:spPr bwMode="auto">
              <a:xfrm flipH="1">
                <a:off x="3312" y="912"/>
                <a:ext cx="912" cy="0"/>
              </a:xfrm>
              <a:prstGeom prst="line">
                <a:avLst/>
              </a:prstGeom>
              <a:noFill/>
              <a:ln w="19050">
                <a:solidFill>
                  <a:srgbClr val="003300"/>
                </a:solidFill>
                <a:round/>
              </a:ln>
            </p:spPr>
            <p:txBody>
              <a:bodyPr wrap="none" anchor="ctr"/>
              <a:lstStyle/>
              <a:p>
                <a:endParaRPr lang="en-US"/>
              </a:p>
            </p:txBody>
          </p:sp>
          <p:sp>
            <p:nvSpPr>
              <p:cNvPr id="18463" name="Line 27"/>
              <p:cNvSpPr>
                <a:spLocks noChangeShapeType="1"/>
              </p:cNvSpPr>
              <p:nvPr/>
            </p:nvSpPr>
            <p:spPr bwMode="auto">
              <a:xfrm flipV="1">
                <a:off x="3312" y="912"/>
                <a:ext cx="0" cy="2496"/>
              </a:xfrm>
              <a:prstGeom prst="line">
                <a:avLst/>
              </a:prstGeom>
              <a:noFill/>
              <a:ln w="19050">
                <a:solidFill>
                  <a:srgbClr val="003300"/>
                </a:solidFill>
                <a:round/>
              </a:ln>
            </p:spPr>
            <p:txBody>
              <a:bodyPr wrap="none" anchor="ctr"/>
              <a:lstStyle/>
              <a:p>
                <a:endParaRPr lang="en-US"/>
              </a:p>
            </p:txBody>
          </p:sp>
          <p:sp>
            <p:nvSpPr>
              <p:cNvPr id="18464" name="Line 28"/>
              <p:cNvSpPr>
                <a:spLocks noChangeShapeType="1"/>
              </p:cNvSpPr>
              <p:nvPr/>
            </p:nvSpPr>
            <p:spPr bwMode="auto">
              <a:xfrm>
                <a:off x="3312" y="3408"/>
                <a:ext cx="1344" cy="0"/>
              </a:xfrm>
              <a:prstGeom prst="line">
                <a:avLst/>
              </a:prstGeom>
              <a:noFill/>
              <a:ln w="19050">
                <a:solidFill>
                  <a:srgbClr val="003300"/>
                </a:solidFill>
                <a:round/>
                <a:tailEnd type="triangle" w="med" len="med"/>
              </a:ln>
            </p:spPr>
            <p:txBody>
              <a:bodyPr wrap="none" anchor="ctr"/>
              <a:lstStyle/>
              <a:p>
                <a:endParaRPr lang="en-US"/>
              </a:p>
            </p:txBody>
          </p:sp>
        </p:grpSp>
        <p:sp>
          <p:nvSpPr>
            <p:cNvPr id="18439" name="Rectangle 29"/>
            <p:cNvSpPr>
              <a:spLocks noChangeArrowheads="1"/>
            </p:cNvSpPr>
            <p:nvPr/>
          </p:nvSpPr>
          <p:spPr bwMode="auto">
            <a:xfrm>
              <a:off x="432" y="768"/>
              <a:ext cx="4992" cy="2976"/>
            </a:xfrm>
            <a:prstGeom prst="rect">
              <a:avLst/>
            </a:prstGeom>
            <a:noFill/>
            <a:ln w="38100" cmpd="dbl">
              <a:solidFill>
                <a:srgbClr val="660033"/>
              </a:solidFill>
              <a:miter lim="800000"/>
            </a:ln>
          </p:spPr>
          <p:txBody>
            <a:bodyPr wrap="none" anchor="ctr"/>
            <a:lstStyle/>
            <a:p>
              <a:endParaRPr lang="en-US"/>
            </a:p>
          </p:txBody>
        </p:sp>
        <p:sp>
          <p:nvSpPr>
            <p:cNvPr id="18440" name="Line 30"/>
            <p:cNvSpPr>
              <a:spLocks noChangeShapeType="1"/>
            </p:cNvSpPr>
            <p:nvPr/>
          </p:nvSpPr>
          <p:spPr bwMode="auto">
            <a:xfrm>
              <a:off x="2832" y="768"/>
              <a:ext cx="0" cy="2976"/>
            </a:xfrm>
            <a:prstGeom prst="line">
              <a:avLst/>
            </a:prstGeom>
            <a:noFill/>
            <a:ln w="19050">
              <a:solidFill>
                <a:srgbClr val="660033"/>
              </a:solidFill>
              <a:round/>
            </a:ln>
          </p:spPr>
          <p:txBody>
            <a:bodyPr wrap="none" anchor="ctr"/>
            <a:lstStyle/>
            <a:p>
              <a:endParaRPr lang="en-US"/>
            </a:p>
          </p:txBody>
        </p:sp>
        <p:graphicFrame>
          <p:nvGraphicFramePr>
            <p:cNvPr id="18434" name="Object 31"/>
            <p:cNvGraphicFramePr>
              <a:graphicFrameLocks noChangeAspect="1"/>
            </p:cNvGraphicFramePr>
            <p:nvPr/>
          </p:nvGraphicFramePr>
          <p:xfrm>
            <a:off x="528" y="1200"/>
            <a:ext cx="2880" cy="2200"/>
          </p:xfrm>
          <a:graphic>
            <a:graphicData uri="http://schemas.openxmlformats.org/presentationml/2006/ole">
              <mc:AlternateContent xmlns:mc="http://schemas.openxmlformats.org/markup-compatibility/2006">
                <mc:Choice xmlns:v="urn:schemas-microsoft-com:vml" Requires="v">
                  <p:oleObj spid="_x0000_s10258" name="Worksheet" r:id="rId1" imgW="2878455" imgH="2122170" progId="Excel.Sheet.8">
                    <p:embed/>
                  </p:oleObj>
                </mc:Choice>
                <mc:Fallback>
                  <p:oleObj name="Worksheet" r:id="rId1" imgW="2878455" imgH="2122170" progId="Excel.Sheet.8">
                    <p:embed/>
                    <p:pic>
                      <p:nvPicPr>
                        <p:cNvPr id="0" name="Picture 102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1200"/>
                          <a:ext cx="2880" cy="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29" name="Rectangle 32"/>
          <p:cNvSpPr>
            <a:spLocks noGrp="1" noChangeArrowheads="1"/>
          </p:cNvSpPr>
          <p:nvPr>
            <p:ph type="title"/>
          </p:nvPr>
        </p:nvSpPr>
        <p:spPr/>
        <p:txBody>
          <a:bodyPr/>
          <a:lstStyle/>
          <a:p>
            <a:pPr>
              <a:spcBef>
                <a:spcPct val="20000"/>
              </a:spcBef>
              <a:defRPr/>
            </a:pPr>
            <a:r>
              <a:rPr lang="en-US" dirty="0" smtClean="0"/>
              <a:t>Basis Path Testing - Graph Matrices</a:t>
            </a:r>
            <a:endParaRPr lang="en-US" cap="small" dirty="0"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noChangeArrowheads="1"/>
          </p:cNvSpPr>
          <p:nvPr>
            <p:ph sz="half" idx="1"/>
          </p:nvPr>
        </p:nvSpPr>
        <p:spPr/>
        <p:txBody>
          <a:bodyPr/>
          <a:lstStyle/>
          <a:p>
            <a:r>
              <a:rPr lang="en-US" dirty="0" smtClean="0"/>
              <a:t>Path Coverage executed at least once.</a:t>
            </a:r>
            <a:endParaRPr lang="en-US" dirty="0" smtClean="0"/>
          </a:p>
          <a:p>
            <a:pPr lvl="1"/>
            <a:r>
              <a:rPr lang="en-US" dirty="0" smtClean="0"/>
              <a:t>Selects test paths according to the location of definitions and use of variables.</a:t>
            </a:r>
            <a:endParaRPr lang="en-US" dirty="0" smtClean="0"/>
          </a:p>
          <a:p>
            <a:r>
              <a:rPr lang="en-US" dirty="0" smtClean="0"/>
              <a:t>Test for Loop (iterations)</a:t>
            </a:r>
            <a:endParaRPr lang="en-US" dirty="0" smtClean="0"/>
          </a:p>
          <a:p>
            <a:pPr lvl="1"/>
            <a:r>
              <a:rPr lang="en-US" dirty="0" smtClean="0"/>
              <a:t>Loop Testing</a:t>
            </a:r>
            <a:endParaRPr lang="en-US" dirty="0" smtClean="0"/>
          </a:p>
          <a:p>
            <a:pPr lvl="1"/>
            <a:r>
              <a:rPr lang="en-US" dirty="0" smtClean="0"/>
              <a:t>Loops fundamental to many algorithms.</a:t>
            </a:r>
            <a:endParaRPr lang="en-US" dirty="0" smtClean="0"/>
          </a:p>
          <a:p>
            <a:pPr lvl="1"/>
            <a:r>
              <a:rPr lang="en-US" dirty="0" smtClean="0"/>
              <a:t>Can define loops as simple, concatenated, nested, and unstructured</a:t>
            </a:r>
            <a:endParaRPr lang="en-US" dirty="0" smtClean="0"/>
          </a:p>
          <a:p>
            <a:pPr lvl="1"/>
            <a:endParaRPr lang="en-US" dirty="0" smtClean="0"/>
          </a:p>
        </p:txBody>
      </p:sp>
      <p:sp>
        <p:nvSpPr>
          <p:cNvPr id="70658" name="Rectangle 2"/>
          <p:cNvSpPr>
            <a:spLocks noGrp="1" noChangeArrowheads="1"/>
          </p:cNvSpPr>
          <p:nvPr>
            <p:ph type="title"/>
          </p:nvPr>
        </p:nvSpPr>
        <p:spPr/>
        <p:txBody>
          <a:bodyPr/>
          <a:lstStyle/>
          <a:p>
            <a:r>
              <a:rPr lang="en-US" dirty="0" smtClean="0"/>
              <a:t>Structural Testing – Loop Testing</a:t>
            </a:r>
            <a:endParaRPr lang="en-US" dirty="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2133600" y="1600200"/>
            <a:ext cx="7924800" cy="4648200"/>
            <a:chOff x="384" y="816"/>
            <a:chExt cx="4992" cy="2928"/>
          </a:xfrm>
        </p:grpSpPr>
        <p:sp>
          <p:nvSpPr>
            <p:cNvPr id="142340" name="Line 3"/>
            <p:cNvSpPr>
              <a:spLocks noChangeShapeType="1"/>
            </p:cNvSpPr>
            <p:nvPr/>
          </p:nvSpPr>
          <p:spPr bwMode="auto">
            <a:xfrm flipV="1">
              <a:off x="4399" y="2544"/>
              <a:ext cx="161" cy="13"/>
            </a:xfrm>
            <a:prstGeom prst="line">
              <a:avLst/>
            </a:prstGeom>
            <a:noFill/>
            <a:ln w="19050">
              <a:solidFill>
                <a:schemeClr val="tx1"/>
              </a:solidFill>
              <a:round/>
              <a:tailEnd type="triangle" w="med" len="med"/>
            </a:ln>
          </p:spPr>
          <p:txBody>
            <a:bodyPr wrap="none" anchor="ctr"/>
            <a:lstStyle/>
            <a:p>
              <a:endParaRPr lang="en-US"/>
            </a:p>
          </p:txBody>
        </p:sp>
        <p:sp>
          <p:nvSpPr>
            <p:cNvPr id="142341" name="AutoShape 4"/>
            <p:cNvSpPr>
              <a:spLocks noChangeArrowheads="1"/>
            </p:cNvSpPr>
            <p:nvPr/>
          </p:nvSpPr>
          <p:spPr bwMode="auto">
            <a:xfrm>
              <a:off x="591" y="1384"/>
              <a:ext cx="345" cy="161"/>
            </a:xfrm>
            <a:prstGeom prst="diamond">
              <a:avLst/>
            </a:prstGeom>
            <a:noFill/>
            <a:ln w="19050">
              <a:solidFill>
                <a:schemeClr val="tx1"/>
              </a:solidFill>
              <a:miter lim="800000"/>
            </a:ln>
          </p:spPr>
          <p:txBody>
            <a:bodyPr wrap="none" anchor="ctr"/>
            <a:lstStyle/>
            <a:p>
              <a:endParaRPr lang="en-US"/>
            </a:p>
          </p:txBody>
        </p:sp>
        <p:sp>
          <p:nvSpPr>
            <p:cNvPr id="142342" name="Rectangle 5"/>
            <p:cNvSpPr>
              <a:spLocks noChangeArrowheads="1"/>
            </p:cNvSpPr>
            <p:nvPr/>
          </p:nvSpPr>
          <p:spPr bwMode="auto">
            <a:xfrm>
              <a:off x="1062" y="1384"/>
              <a:ext cx="428" cy="164"/>
            </a:xfrm>
            <a:prstGeom prst="rect">
              <a:avLst/>
            </a:prstGeom>
            <a:noFill/>
            <a:ln w="19050">
              <a:solidFill>
                <a:schemeClr val="tx1"/>
              </a:solidFill>
              <a:miter lim="800000"/>
            </a:ln>
          </p:spPr>
          <p:txBody>
            <a:bodyPr wrap="none" anchor="ctr"/>
            <a:lstStyle/>
            <a:p>
              <a:endParaRPr lang="en-US"/>
            </a:p>
          </p:txBody>
        </p:sp>
        <p:sp>
          <p:nvSpPr>
            <p:cNvPr id="142343" name="Freeform 6"/>
            <p:cNvSpPr/>
            <p:nvPr/>
          </p:nvSpPr>
          <p:spPr bwMode="auto">
            <a:xfrm>
              <a:off x="923" y="1461"/>
              <a:ext cx="139" cy="5"/>
            </a:xfrm>
            <a:custGeom>
              <a:avLst/>
              <a:gdLst>
                <a:gd name="T0" fmla="*/ 0 w 156"/>
                <a:gd name="T1" fmla="*/ 0 h 7"/>
                <a:gd name="T2" fmla="*/ 22 w 156"/>
                <a:gd name="T3" fmla="*/ 1 h 7"/>
                <a:gd name="T4" fmla="*/ 0 60000 65536"/>
                <a:gd name="T5" fmla="*/ 0 60000 65536"/>
                <a:gd name="T6" fmla="*/ 0 w 156"/>
                <a:gd name="T7" fmla="*/ 0 h 7"/>
                <a:gd name="T8" fmla="*/ 156 w 156"/>
                <a:gd name="T9" fmla="*/ 7 h 7"/>
              </a:gdLst>
              <a:ahLst/>
              <a:cxnLst>
                <a:cxn ang="T4">
                  <a:pos x="T0" y="T1"/>
                </a:cxn>
                <a:cxn ang="T5">
                  <a:pos x="T2" y="T3"/>
                </a:cxn>
              </a:cxnLst>
              <a:rect l="T6" t="T7" r="T8" b="T9"/>
              <a:pathLst>
                <a:path w="156" h="7">
                  <a:moveTo>
                    <a:pt x="0" y="0"/>
                  </a:moveTo>
                  <a:lnTo>
                    <a:pt x="156" y="7"/>
                  </a:lnTo>
                </a:path>
              </a:pathLst>
            </a:custGeom>
            <a:noFill/>
            <a:ln w="19050">
              <a:solidFill>
                <a:schemeClr val="tx1"/>
              </a:solidFill>
              <a:round/>
              <a:tailEnd type="triangle" w="med" len="med"/>
            </a:ln>
          </p:spPr>
          <p:txBody>
            <a:bodyPr wrap="none" anchor="ctr"/>
            <a:lstStyle/>
            <a:p>
              <a:endParaRPr lang="en-US"/>
            </a:p>
          </p:txBody>
        </p:sp>
        <p:sp>
          <p:nvSpPr>
            <p:cNvPr id="142344" name="Freeform 7"/>
            <p:cNvSpPr/>
            <p:nvPr/>
          </p:nvSpPr>
          <p:spPr bwMode="auto">
            <a:xfrm>
              <a:off x="763" y="1075"/>
              <a:ext cx="1" cy="313"/>
            </a:xfrm>
            <a:custGeom>
              <a:avLst/>
              <a:gdLst>
                <a:gd name="T0" fmla="*/ 0 w 1"/>
                <a:gd name="T1" fmla="*/ 0 h 366"/>
                <a:gd name="T2" fmla="*/ 0 w 1"/>
                <a:gd name="T3" fmla="*/ 26 h 366"/>
                <a:gd name="T4" fmla="*/ 0 60000 65536"/>
                <a:gd name="T5" fmla="*/ 0 60000 65536"/>
                <a:gd name="T6" fmla="*/ 0 w 1"/>
                <a:gd name="T7" fmla="*/ 0 h 366"/>
                <a:gd name="T8" fmla="*/ 1 w 1"/>
                <a:gd name="T9" fmla="*/ 366 h 366"/>
              </a:gdLst>
              <a:ahLst/>
              <a:cxnLst>
                <a:cxn ang="T4">
                  <a:pos x="T0" y="T1"/>
                </a:cxn>
                <a:cxn ang="T5">
                  <a:pos x="T2" y="T3"/>
                </a:cxn>
              </a:cxnLst>
              <a:rect l="T6" t="T7" r="T8" b="T9"/>
              <a:pathLst>
                <a:path w="1" h="366">
                  <a:moveTo>
                    <a:pt x="0" y="0"/>
                  </a:moveTo>
                  <a:lnTo>
                    <a:pt x="0" y="366"/>
                  </a:lnTo>
                </a:path>
              </a:pathLst>
            </a:custGeom>
            <a:noFill/>
            <a:ln w="19050">
              <a:solidFill>
                <a:schemeClr val="tx1"/>
              </a:solidFill>
              <a:round/>
              <a:tailEnd type="triangle" w="med" len="med"/>
            </a:ln>
          </p:spPr>
          <p:txBody>
            <a:bodyPr wrap="none" anchor="ctr"/>
            <a:lstStyle/>
            <a:p>
              <a:endParaRPr lang="en-US"/>
            </a:p>
          </p:txBody>
        </p:sp>
        <p:sp>
          <p:nvSpPr>
            <p:cNvPr id="142345" name="Line 8"/>
            <p:cNvSpPr>
              <a:spLocks noChangeShapeType="1"/>
            </p:cNvSpPr>
            <p:nvPr/>
          </p:nvSpPr>
          <p:spPr bwMode="auto">
            <a:xfrm flipV="1">
              <a:off x="1277" y="1177"/>
              <a:ext cx="0" cy="207"/>
            </a:xfrm>
            <a:prstGeom prst="line">
              <a:avLst/>
            </a:prstGeom>
            <a:noFill/>
            <a:ln w="19050">
              <a:solidFill>
                <a:schemeClr val="tx1"/>
              </a:solidFill>
              <a:round/>
            </a:ln>
          </p:spPr>
          <p:txBody>
            <a:bodyPr wrap="none" anchor="ctr"/>
            <a:lstStyle/>
            <a:p>
              <a:endParaRPr lang="en-US"/>
            </a:p>
          </p:txBody>
        </p:sp>
        <p:sp>
          <p:nvSpPr>
            <p:cNvPr id="142346" name="Freeform 9"/>
            <p:cNvSpPr/>
            <p:nvPr/>
          </p:nvSpPr>
          <p:spPr bwMode="auto">
            <a:xfrm>
              <a:off x="763" y="1177"/>
              <a:ext cx="508" cy="1"/>
            </a:xfrm>
            <a:custGeom>
              <a:avLst/>
              <a:gdLst>
                <a:gd name="T0" fmla="*/ 80 w 570"/>
                <a:gd name="T1" fmla="*/ 0 h 1"/>
                <a:gd name="T2" fmla="*/ 0 w 570"/>
                <a:gd name="T3" fmla="*/ 0 h 1"/>
                <a:gd name="T4" fmla="*/ 0 60000 65536"/>
                <a:gd name="T5" fmla="*/ 0 60000 65536"/>
                <a:gd name="T6" fmla="*/ 0 w 570"/>
                <a:gd name="T7" fmla="*/ 0 h 1"/>
                <a:gd name="T8" fmla="*/ 570 w 570"/>
                <a:gd name="T9" fmla="*/ 1 h 1"/>
              </a:gdLst>
              <a:ahLst/>
              <a:cxnLst>
                <a:cxn ang="T4">
                  <a:pos x="T0" y="T1"/>
                </a:cxn>
                <a:cxn ang="T5">
                  <a:pos x="T2" y="T3"/>
                </a:cxn>
              </a:cxnLst>
              <a:rect l="T6" t="T7" r="T8" b="T9"/>
              <a:pathLst>
                <a:path w="570" h="1">
                  <a:moveTo>
                    <a:pt x="570" y="0"/>
                  </a:moveTo>
                  <a:lnTo>
                    <a:pt x="0" y="0"/>
                  </a:lnTo>
                </a:path>
              </a:pathLst>
            </a:custGeom>
            <a:noFill/>
            <a:ln w="19050">
              <a:solidFill>
                <a:schemeClr val="tx1"/>
              </a:solidFill>
              <a:round/>
              <a:tailEnd type="triangle" w="med" len="med"/>
            </a:ln>
          </p:spPr>
          <p:txBody>
            <a:bodyPr wrap="none" anchor="ctr"/>
            <a:lstStyle/>
            <a:p>
              <a:endParaRPr lang="en-US"/>
            </a:p>
          </p:txBody>
        </p:sp>
        <p:sp>
          <p:nvSpPr>
            <p:cNvPr id="142347" name="Rectangle 10"/>
            <p:cNvSpPr>
              <a:spLocks noChangeArrowheads="1"/>
            </p:cNvSpPr>
            <p:nvPr/>
          </p:nvSpPr>
          <p:spPr bwMode="auto">
            <a:xfrm>
              <a:off x="547" y="2124"/>
              <a:ext cx="428" cy="165"/>
            </a:xfrm>
            <a:prstGeom prst="rect">
              <a:avLst/>
            </a:prstGeom>
            <a:noFill/>
            <a:ln w="19050">
              <a:solidFill>
                <a:schemeClr val="tx1"/>
              </a:solidFill>
              <a:miter lim="800000"/>
            </a:ln>
          </p:spPr>
          <p:txBody>
            <a:bodyPr wrap="none" anchor="ctr"/>
            <a:lstStyle/>
            <a:p>
              <a:endParaRPr lang="en-US"/>
            </a:p>
          </p:txBody>
        </p:sp>
        <p:sp>
          <p:nvSpPr>
            <p:cNvPr id="142348" name="AutoShape 11"/>
            <p:cNvSpPr>
              <a:spLocks noChangeArrowheads="1"/>
            </p:cNvSpPr>
            <p:nvPr/>
          </p:nvSpPr>
          <p:spPr bwMode="auto">
            <a:xfrm>
              <a:off x="590" y="2454"/>
              <a:ext cx="342" cy="162"/>
            </a:xfrm>
            <a:prstGeom prst="diamond">
              <a:avLst/>
            </a:prstGeom>
            <a:noFill/>
            <a:ln w="19050">
              <a:solidFill>
                <a:schemeClr val="tx1"/>
              </a:solidFill>
              <a:miter lim="800000"/>
            </a:ln>
          </p:spPr>
          <p:txBody>
            <a:bodyPr wrap="none" anchor="ctr"/>
            <a:lstStyle/>
            <a:p>
              <a:endParaRPr lang="en-US"/>
            </a:p>
          </p:txBody>
        </p:sp>
        <p:sp>
          <p:nvSpPr>
            <p:cNvPr id="142349" name="Line 12"/>
            <p:cNvSpPr>
              <a:spLocks noChangeShapeType="1"/>
            </p:cNvSpPr>
            <p:nvPr/>
          </p:nvSpPr>
          <p:spPr bwMode="auto">
            <a:xfrm>
              <a:off x="760" y="2616"/>
              <a:ext cx="0" cy="164"/>
            </a:xfrm>
            <a:prstGeom prst="line">
              <a:avLst/>
            </a:prstGeom>
            <a:noFill/>
            <a:ln w="19050">
              <a:solidFill>
                <a:schemeClr val="tx1"/>
              </a:solidFill>
              <a:round/>
              <a:tailEnd type="triangle" w="med" len="med"/>
            </a:ln>
          </p:spPr>
          <p:txBody>
            <a:bodyPr wrap="none" anchor="ctr"/>
            <a:lstStyle/>
            <a:p>
              <a:endParaRPr lang="en-US"/>
            </a:p>
          </p:txBody>
        </p:sp>
        <p:sp>
          <p:nvSpPr>
            <p:cNvPr id="142350" name="Line 13"/>
            <p:cNvSpPr>
              <a:spLocks noChangeShapeType="1"/>
            </p:cNvSpPr>
            <p:nvPr/>
          </p:nvSpPr>
          <p:spPr bwMode="auto">
            <a:xfrm>
              <a:off x="760" y="2289"/>
              <a:ext cx="0" cy="165"/>
            </a:xfrm>
            <a:prstGeom prst="line">
              <a:avLst/>
            </a:prstGeom>
            <a:noFill/>
            <a:ln w="19050">
              <a:solidFill>
                <a:schemeClr val="tx1"/>
              </a:solidFill>
              <a:round/>
              <a:tailEnd type="triangle" w="med" len="med"/>
            </a:ln>
          </p:spPr>
          <p:txBody>
            <a:bodyPr wrap="none" anchor="ctr"/>
            <a:lstStyle/>
            <a:p>
              <a:endParaRPr lang="en-US"/>
            </a:p>
          </p:txBody>
        </p:sp>
        <p:sp>
          <p:nvSpPr>
            <p:cNvPr id="142351" name="Line 14"/>
            <p:cNvSpPr>
              <a:spLocks noChangeShapeType="1"/>
            </p:cNvSpPr>
            <p:nvPr/>
          </p:nvSpPr>
          <p:spPr bwMode="auto">
            <a:xfrm>
              <a:off x="760" y="1877"/>
              <a:ext cx="0" cy="247"/>
            </a:xfrm>
            <a:prstGeom prst="line">
              <a:avLst/>
            </a:prstGeom>
            <a:noFill/>
            <a:ln w="19050">
              <a:solidFill>
                <a:schemeClr val="tx1"/>
              </a:solidFill>
              <a:round/>
              <a:tailEnd type="triangle" w="med" len="med"/>
            </a:ln>
          </p:spPr>
          <p:txBody>
            <a:bodyPr wrap="none" anchor="ctr"/>
            <a:lstStyle/>
            <a:p>
              <a:endParaRPr lang="en-US"/>
            </a:p>
          </p:txBody>
        </p:sp>
        <p:sp>
          <p:nvSpPr>
            <p:cNvPr id="142352" name="Line 15"/>
            <p:cNvSpPr>
              <a:spLocks noChangeShapeType="1"/>
            </p:cNvSpPr>
            <p:nvPr/>
          </p:nvSpPr>
          <p:spPr bwMode="auto">
            <a:xfrm>
              <a:off x="932" y="2536"/>
              <a:ext cx="172" cy="0"/>
            </a:xfrm>
            <a:prstGeom prst="line">
              <a:avLst/>
            </a:prstGeom>
            <a:noFill/>
            <a:ln w="19050">
              <a:solidFill>
                <a:schemeClr val="tx1"/>
              </a:solidFill>
              <a:round/>
            </a:ln>
          </p:spPr>
          <p:txBody>
            <a:bodyPr wrap="none" anchor="ctr"/>
            <a:lstStyle/>
            <a:p>
              <a:endParaRPr lang="en-US"/>
            </a:p>
          </p:txBody>
        </p:sp>
        <p:sp>
          <p:nvSpPr>
            <p:cNvPr id="142353" name="Line 16"/>
            <p:cNvSpPr>
              <a:spLocks noChangeShapeType="1"/>
            </p:cNvSpPr>
            <p:nvPr/>
          </p:nvSpPr>
          <p:spPr bwMode="auto">
            <a:xfrm flipV="1">
              <a:off x="1104" y="1960"/>
              <a:ext cx="0" cy="576"/>
            </a:xfrm>
            <a:prstGeom prst="line">
              <a:avLst/>
            </a:prstGeom>
            <a:noFill/>
            <a:ln w="19050">
              <a:solidFill>
                <a:schemeClr val="tx1"/>
              </a:solidFill>
              <a:round/>
            </a:ln>
          </p:spPr>
          <p:txBody>
            <a:bodyPr wrap="none" anchor="ctr"/>
            <a:lstStyle/>
            <a:p>
              <a:endParaRPr lang="en-US"/>
            </a:p>
          </p:txBody>
        </p:sp>
        <p:sp>
          <p:nvSpPr>
            <p:cNvPr id="142354" name="Line 17"/>
            <p:cNvSpPr>
              <a:spLocks noChangeShapeType="1"/>
            </p:cNvSpPr>
            <p:nvPr/>
          </p:nvSpPr>
          <p:spPr bwMode="auto">
            <a:xfrm flipH="1">
              <a:off x="760" y="1960"/>
              <a:ext cx="344" cy="0"/>
            </a:xfrm>
            <a:prstGeom prst="line">
              <a:avLst/>
            </a:prstGeom>
            <a:noFill/>
            <a:ln w="19050">
              <a:solidFill>
                <a:schemeClr val="tx1"/>
              </a:solidFill>
              <a:round/>
              <a:tailEnd type="triangle" w="med" len="med"/>
            </a:ln>
          </p:spPr>
          <p:txBody>
            <a:bodyPr wrap="none" anchor="ctr"/>
            <a:lstStyle/>
            <a:p>
              <a:endParaRPr lang="en-US"/>
            </a:p>
          </p:txBody>
        </p:sp>
        <p:sp>
          <p:nvSpPr>
            <p:cNvPr id="142355" name="AutoShape 18"/>
            <p:cNvSpPr>
              <a:spLocks noChangeArrowheads="1"/>
            </p:cNvSpPr>
            <p:nvPr/>
          </p:nvSpPr>
          <p:spPr bwMode="auto">
            <a:xfrm>
              <a:off x="1944" y="1736"/>
              <a:ext cx="343" cy="162"/>
            </a:xfrm>
            <a:prstGeom prst="diamond">
              <a:avLst/>
            </a:prstGeom>
            <a:noFill/>
            <a:ln w="19050">
              <a:solidFill>
                <a:schemeClr val="tx1"/>
              </a:solidFill>
              <a:miter lim="800000"/>
            </a:ln>
          </p:spPr>
          <p:txBody>
            <a:bodyPr wrap="none" anchor="ctr"/>
            <a:lstStyle/>
            <a:p>
              <a:endParaRPr lang="en-US"/>
            </a:p>
          </p:txBody>
        </p:sp>
        <p:sp>
          <p:nvSpPr>
            <p:cNvPr id="142356" name="AutoShape 19"/>
            <p:cNvSpPr>
              <a:spLocks noChangeArrowheads="1"/>
            </p:cNvSpPr>
            <p:nvPr/>
          </p:nvSpPr>
          <p:spPr bwMode="auto">
            <a:xfrm>
              <a:off x="1944" y="2024"/>
              <a:ext cx="343" cy="162"/>
            </a:xfrm>
            <a:prstGeom prst="diamond">
              <a:avLst/>
            </a:prstGeom>
            <a:noFill/>
            <a:ln w="19050">
              <a:solidFill>
                <a:schemeClr val="tx1"/>
              </a:solidFill>
              <a:miter lim="800000"/>
            </a:ln>
          </p:spPr>
          <p:txBody>
            <a:bodyPr wrap="none" anchor="ctr"/>
            <a:lstStyle/>
            <a:p>
              <a:endParaRPr lang="en-US"/>
            </a:p>
          </p:txBody>
        </p:sp>
        <p:sp>
          <p:nvSpPr>
            <p:cNvPr id="142357" name="Rectangle 20"/>
            <p:cNvSpPr>
              <a:spLocks noChangeArrowheads="1"/>
            </p:cNvSpPr>
            <p:nvPr/>
          </p:nvSpPr>
          <p:spPr bwMode="auto">
            <a:xfrm>
              <a:off x="1903" y="1445"/>
              <a:ext cx="426" cy="165"/>
            </a:xfrm>
            <a:prstGeom prst="rect">
              <a:avLst/>
            </a:prstGeom>
            <a:noFill/>
            <a:ln w="19050">
              <a:solidFill>
                <a:schemeClr val="tx1"/>
              </a:solidFill>
              <a:miter lim="800000"/>
            </a:ln>
          </p:spPr>
          <p:txBody>
            <a:bodyPr wrap="none" anchor="ctr"/>
            <a:lstStyle/>
            <a:p>
              <a:endParaRPr lang="en-US"/>
            </a:p>
          </p:txBody>
        </p:sp>
        <p:sp>
          <p:nvSpPr>
            <p:cNvPr id="142358" name="Line 21"/>
            <p:cNvSpPr>
              <a:spLocks noChangeShapeType="1"/>
            </p:cNvSpPr>
            <p:nvPr/>
          </p:nvSpPr>
          <p:spPr bwMode="auto">
            <a:xfrm>
              <a:off x="2116" y="2183"/>
              <a:ext cx="0" cy="166"/>
            </a:xfrm>
            <a:prstGeom prst="line">
              <a:avLst/>
            </a:prstGeom>
            <a:noFill/>
            <a:ln w="19050">
              <a:solidFill>
                <a:schemeClr val="tx1"/>
              </a:solidFill>
              <a:round/>
              <a:tailEnd type="triangle" w="med" len="med"/>
            </a:ln>
          </p:spPr>
          <p:txBody>
            <a:bodyPr wrap="none" anchor="ctr"/>
            <a:lstStyle/>
            <a:p>
              <a:endParaRPr lang="en-US"/>
            </a:p>
          </p:txBody>
        </p:sp>
        <p:sp>
          <p:nvSpPr>
            <p:cNvPr id="142359" name="Line 22"/>
            <p:cNvSpPr>
              <a:spLocks noChangeShapeType="1"/>
            </p:cNvSpPr>
            <p:nvPr/>
          </p:nvSpPr>
          <p:spPr bwMode="auto">
            <a:xfrm>
              <a:off x="2116" y="1898"/>
              <a:ext cx="0" cy="123"/>
            </a:xfrm>
            <a:prstGeom prst="line">
              <a:avLst/>
            </a:prstGeom>
            <a:noFill/>
            <a:ln w="19050">
              <a:solidFill>
                <a:schemeClr val="tx1"/>
              </a:solidFill>
              <a:round/>
              <a:tailEnd type="triangle" w="med" len="med"/>
            </a:ln>
          </p:spPr>
          <p:txBody>
            <a:bodyPr wrap="none" anchor="ctr"/>
            <a:lstStyle/>
            <a:p>
              <a:endParaRPr lang="en-US"/>
            </a:p>
          </p:txBody>
        </p:sp>
        <p:sp>
          <p:nvSpPr>
            <p:cNvPr id="142360" name="Line 23"/>
            <p:cNvSpPr>
              <a:spLocks noChangeShapeType="1"/>
            </p:cNvSpPr>
            <p:nvPr/>
          </p:nvSpPr>
          <p:spPr bwMode="auto">
            <a:xfrm>
              <a:off x="2116" y="1610"/>
              <a:ext cx="0" cy="123"/>
            </a:xfrm>
            <a:prstGeom prst="line">
              <a:avLst/>
            </a:prstGeom>
            <a:noFill/>
            <a:ln w="19050">
              <a:solidFill>
                <a:schemeClr val="tx1"/>
              </a:solidFill>
              <a:round/>
              <a:tailEnd type="triangle" w="med" len="med"/>
            </a:ln>
          </p:spPr>
          <p:txBody>
            <a:bodyPr wrap="none" anchor="ctr"/>
            <a:lstStyle/>
            <a:p>
              <a:endParaRPr lang="en-US"/>
            </a:p>
          </p:txBody>
        </p:sp>
        <p:sp>
          <p:nvSpPr>
            <p:cNvPr id="142361" name="Line 24"/>
            <p:cNvSpPr>
              <a:spLocks noChangeShapeType="1"/>
            </p:cNvSpPr>
            <p:nvPr/>
          </p:nvSpPr>
          <p:spPr bwMode="auto">
            <a:xfrm>
              <a:off x="2116" y="1034"/>
              <a:ext cx="0" cy="411"/>
            </a:xfrm>
            <a:prstGeom prst="line">
              <a:avLst/>
            </a:prstGeom>
            <a:noFill/>
            <a:ln w="19050">
              <a:solidFill>
                <a:schemeClr val="tx1"/>
              </a:solidFill>
              <a:round/>
              <a:tailEnd type="triangle" w="med" len="med"/>
            </a:ln>
          </p:spPr>
          <p:txBody>
            <a:bodyPr wrap="none" anchor="ctr"/>
            <a:lstStyle/>
            <a:p>
              <a:endParaRPr lang="en-US"/>
            </a:p>
          </p:txBody>
        </p:sp>
        <p:sp>
          <p:nvSpPr>
            <p:cNvPr id="142362" name="Line 25"/>
            <p:cNvSpPr>
              <a:spLocks noChangeShapeType="1"/>
            </p:cNvSpPr>
            <p:nvPr/>
          </p:nvSpPr>
          <p:spPr bwMode="auto">
            <a:xfrm>
              <a:off x="2287" y="1813"/>
              <a:ext cx="171" cy="0"/>
            </a:xfrm>
            <a:prstGeom prst="line">
              <a:avLst/>
            </a:prstGeom>
            <a:noFill/>
            <a:ln w="19050">
              <a:solidFill>
                <a:schemeClr val="tx1"/>
              </a:solidFill>
              <a:round/>
            </a:ln>
          </p:spPr>
          <p:txBody>
            <a:bodyPr wrap="none" anchor="ctr"/>
            <a:lstStyle/>
            <a:p>
              <a:endParaRPr lang="en-US"/>
            </a:p>
          </p:txBody>
        </p:sp>
        <p:sp>
          <p:nvSpPr>
            <p:cNvPr id="142363" name="Line 26"/>
            <p:cNvSpPr>
              <a:spLocks noChangeShapeType="1"/>
            </p:cNvSpPr>
            <p:nvPr/>
          </p:nvSpPr>
          <p:spPr bwMode="auto">
            <a:xfrm flipV="1">
              <a:off x="2458" y="1236"/>
              <a:ext cx="0" cy="577"/>
            </a:xfrm>
            <a:prstGeom prst="line">
              <a:avLst/>
            </a:prstGeom>
            <a:noFill/>
            <a:ln w="19050">
              <a:solidFill>
                <a:schemeClr val="tx1"/>
              </a:solidFill>
              <a:round/>
            </a:ln>
          </p:spPr>
          <p:txBody>
            <a:bodyPr wrap="none" anchor="ctr"/>
            <a:lstStyle/>
            <a:p>
              <a:endParaRPr lang="en-US"/>
            </a:p>
          </p:txBody>
        </p:sp>
        <p:sp>
          <p:nvSpPr>
            <p:cNvPr id="142364" name="Line 27"/>
            <p:cNvSpPr>
              <a:spLocks noChangeShapeType="1"/>
            </p:cNvSpPr>
            <p:nvPr/>
          </p:nvSpPr>
          <p:spPr bwMode="auto">
            <a:xfrm flipH="1">
              <a:off x="2116" y="1236"/>
              <a:ext cx="342" cy="0"/>
            </a:xfrm>
            <a:prstGeom prst="line">
              <a:avLst/>
            </a:prstGeom>
            <a:noFill/>
            <a:ln w="19050">
              <a:solidFill>
                <a:schemeClr val="tx1"/>
              </a:solidFill>
              <a:round/>
              <a:tailEnd type="triangle" w="med" len="med"/>
            </a:ln>
          </p:spPr>
          <p:txBody>
            <a:bodyPr wrap="none" anchor="ctr"/>
            <a:lstStyle/>
            <a:p>
              <a:endParaRPr lang="en-US"/>
            </a:p>
          </p:txBody>
        </p:sp>
        <p:sp>
          <p:nvSpPr>
            <p:cNvPr id="142365" name="Line 28"/>
            <p:cNvSpPr>
              <a:spLocks noChangeShapeType="1"/>
            </p:cNvSpPr>
            <p:nvPr/>
          </p:nvSpPr>
          <p:spPr bwMode="auto">
            <a:xfrm>
              <a:off x="2287" y="2101"/>
              <a:ext cx="256" cy="0"/>
            </a:xfrm>
            <a:prstGeom prst="line">
              <a:avLst/>
            </a:prstGeom>
            <a:noFill/>
            <a:ln w="19050">
              <a:solidFill>
                <a:schemeClr val="tx1"/>
              </a:solidFill>
              <a:round/>
            </a:ln>
          </p:spPr>
          <p:txBody>
            <a:bodyPr wrap="none" anchor="ctr"/>
            <a:lstStyle/>
            <a:p>
              <a:endParaRPr lang="en-US"/>
            </a:p>
          </p:txBody>
        </p:sp>
        <p:sp>
          <p:nvSpPr>
            <p:cNvPr id="142366" name="Line 29"/>
            <p:cNvSpPr>
              <a:spLocks noChangeShapeType="1"/>
            </p:cNvSpPr>
            <p:nvPr/>
          </p:nvSpPr>
          <p:spPr bwMode="auto">
            <a:xfrm flipV="1">
              <a:off x="2543" y="1113"/>
              <a:ext cx="0" cy="988"/>
            </a:xfrm>
            <a:prstGeom prst="line">
              <a:avLst/>
            </a:prstGeom>
            <a:noFill/>
            <a:ln w="19050">
              <a:solidFill>
                <a:schemeClr val="tx1"/>
              </a:solidFill>
              <a:round/>
            </a:ln>
          </p:spPr>
          <p:txBody>
            <a:bodyPr wrap="none" anchor="ctr"/>
            <a:lstStyle/>
            <a:p>
              <a:endParaRPr lang="en-US"/>
            </a:p>
          </p:txBody>
        </p:sp>
        <p:sp>
          <p:nvSpPr>
            <p:cNvPr id="142367" name="Line 30"/>
            <p:cNvSpPr>
              <a:spLocks noChangeShapeType="1"/>
            </p:cNvSpPr>
            <p:nvPr/>
          </p:nvSpPr>
          <p:spPr bwMode="auto">
            <a:xfrm flipH="1">
              <a:off x="2116" y="1113"/>
              <a:ext cx="427" cy="0"/>
            </a:xfrm>
            <a:prstGeom prst="line">
              <a:avLst/>
            </a:prstGeom>
            <a:noFill/>
            <a:ln w="19050">
              <a:solidFill>
                <a:schemeClr val="tx1"/>
              </a:solidFill>
              <a:round/>
              <a:tailEnd type="triangle" w="med" len="med"/>
            </a:ln>
          </p:spPr>
          <p:txBody>
            <a:bodyPr wrap="none" anchor="ctr"/>
            <a:lstStyle/>
            <a:p>
              <a:endParaRPr lang="en-US"/>
            </a:p>
          </p:txBody>
        </p:sp>
        <p:sp>
          <p:nvSpPr>
            <p:cNvPr id="142368" name="Rectangle 31"/>
            <p:cNvSpPr>
              <a:spLocks noChangeArrowheads="1"/>
            </p:cNvSpPr>
            <p:nvPr/>
          </p:nvSpPr>
          <p:spPr bwMode="auto">
            <a:xfrm>
              <a:off x="3193" y="1363"/>
              <a:ext cx="427" cy="164"/>
            </a:xfrm>
            <a:prstGeom prst="rect">
              <a:avLst/>
            </a:prstGeom>
            <a:noFill/>
            <a:ln w="19050">
              <a:solidFill>
                <a:schemeClr val="tx1"/>
              </a:solidFill>
              <a:miter lim="800000"/>
            </a:ln>
          </p:spPr>
          <p:txBody>
            <a:bodyPr wrap="none" anchor="ctr"/>
            <a:lstStyle/>
            <a:p>
              <a:endParaRPr lang="en-US"/>
            </a:p>
          </p:txBody>
        </p:sp>
        <p:sp>
          <p:nvSpPr>
            <p:cNvPr id="142369" name="AutoShape 32"/>
            <p:cNvSpPr>
              <a:spLocks noChangeArrowheads="1"/>
            </p:cNvSpPr>
            <p:nvPr/>
          </p:nvSpPr>
          <p:spPr bwMode="auto">
            <a:xfrm>
              <a:off x="3235" y="1693"/>
              <a:ext cx="342" cy="161"/>
            </a:xfrm>
            <a:prstGeom prst="diamond">
              <a:avLst/>
            </a:prstGeom>
            <a:noFill/>
            <a:ln w="19050">
              <a:solidFill>
                <a:schemeClr val="tx1"/>
              </a:solidFill>
              <a:miter lim="800000"/>
            </a:ln>
          </p:spPr>
          <p:txBody>
            <a:bodyPr wrap="none" anchor="ctr"/>
            <a:lstStyle/>
            <a:p>
              <a:endParaRPr lang="en-US"/>
            </a:p>
          </p:txBody>
        </p:sp>
        <p:sp>
          <p:nvSpPr>
            <p:cNvPr id="142370" name="Rectangle 33"/>
            <p:cNvSpPr>
              <a:spLocks noChangeArrowheads="1"/>
            </p:cNvSpPr>
            <p:nvPr/>
          </p:nvSpPr>
          <p:spPr bwMode="auto">
            <a:xfrm>
              <a:off x="3192" y="2312"/>
              <a:ext cx="426" cy="165"/>
            </a:xfrm>
            <a:prstGeom prst="rect">
              <a:avLst/>
            </a:prstGeom>
            <a:noFill/>
            <a:ln w="19050">
              <a:solidFill>
                <a:schemeClr val="tx1"/>
              </a:solidFill>
              <a:miter lim="800000"/>
            </a:ln>
          </p:spPr>
          <p:txBody>
            <a:bodyPr wrap="none" anchor="ctr"/>
            <a:lstStyle/>
            <a:p>
              <a:endParaRPr lang="en-US"/>
            </a:p>
          </p:txBody>
        </p:sp>
        <p:sp>
          <p:nvSpPr>
            <p:cNvPr id="142371" name="AutoShape 34"/>
            <p:cNvSpPr>
              <a:spLocks noChangeArrowheads="1"/>
            </p:cNvSpPr>
            <p:nvPr/>
          </p:nvSpPr>
          <p:spPr bwMode="auto">
            <a:xfrm>
              <a:off x="3233" y="2641"/>
              <a:ext cx="342" cy="163"/>
            </a:xfrm>
            <a:prstGeom prst="diamond">
              <a:avLst/>
            </a:prstGeom>
            <a:noFill/>
            <a:ln w="19050">
              <a:solidFill>
                <a:schemeClr val="tx1"/>
              </a:solidFill>
              <a:miter lim="800000"/>
            </a:ln>
          </p:spPr>
          <p:txBody>
            <a:bodyPr wrap="none" anchor="ctr"/>
            <a:lstStyle/>
            <a:p>
              <a:endParaRPr lang="en-US"/>
            </a:p>
          </p:txBody>
        </p:sp>
        <p:sp>
          <p:nvSpPr>
            <p:cNvPr id="142372" name="Line 35"/>
            <p:cNvSpPr>
              <a:spLocks noChangeShapeType="1"/>
            </p:cNvSpPr>
            <p:nvPr/>
          </p:nvSpPr>
          <p:spPr bwMode="auto">
            <a:xfrm>
              <a:off x="3406" y="2804"/>
              <a:ext cx="0" cy="164"/>
            </a:xfrm>
            <a:prstGeom prst="line">
              <a:avLst/>
            </a:prstGeom>
            <a:noFill/>
            <a:ln w="19050">
              <a:solidFill>
                <a:schemeClr val="tx1"/>
              </a:solidFill>
              <a:round/>
              <a:tailEnd type="triangle" w="med" len="med"/>
            </a:ln>
          </p:spPr>
          <p:txBody>
            <a:bodyPr wrap="none" anchor="ctr"/>
            <a:lstStyle/>
            <a:p>
              <a:endParaRPr lang="en-US"/>
            </a:p>
          </p:txBody>
        </p:sp>
        <p:sp>
          <p:nvSpPr>
            <p:cNvPr id="142373" name="Line 36"/>
            <p:cNvSpPr>
              <a:spLocks noChangeShapeType="1"/>
            </p:cNvSpPr>
            <p:nvPr/>
          </p:nvSpPr>
          <p:spPr bwMode="auto">
            <a:xfrm>
              <a:off x="3406" y="2474"/>
              <a:ext cx="0" cy="164"/>
            </a:xfrm>
            <a:prstGeom prst="line">
              <a:avLst/>
            </a:prstGeom>
            <a:noFill/>
            <a:ln w="19050">
              <a:solidFill>
                <a:schemeClr val="tx1"/>
              </a:solidFill>
              <a:round/>
              <a:tailEnd type="triangle" w="med" len="med"/>
            </a:ln>
          </p:spPr>
          <p:txBody>
            <a:bodyPr wrap="none" anchor="ctr"/>
            <a:lstStyle/>
            <a:p>
              <a:endParaRPr lang="en-US"/>
            </a:p>
          </p:txBody>
        </p:sp>
        <p:sp>
          <p:nvSpPr>
            <p:cNvPr id="142374" name="Line 37"/>
            <p:cNvSpPr>
              <a:spLocks noChangeShapeType="1"/>
            </p:cNvSpPr>
            <p:nvPr/>
          </p:nvSpPr>
          <p:spPr bwMode="auto">
            <a:xfrm>
              <a:off x="3406" y="1857"/>
              <a:ext cx="0" cy="452"/>
            </a:xfrm>
            <a:prstGeom prst="line">
              <a:avLst/>
            </a:prstGeom>
            <a:noFill/>
            <a:ln w="19050">
              <a:solidFill>
                <a:schemeClr val="tx1"/>
              </a:solidFill>
              <a:round/>
              <a:tailEnd type="triangle" w="med" len="med"/>
            </a:ln>
          </p:spPr>
          <p:txBody>
            <a:bodyPr wrap="none" anchor="ctr"/>
            <a:lstStyle/>
            <a:p>
              <a:endParaRPr lang="en-US"/>
            </a:p>
          </p:txBody>
        </p:sp>
        <p:sp>
          <p:nvSpPr>
            <p:cNvPr id="142375" name="Line 38"/>
            <p:cNvSpPr>
              <a:spLocks noChangeShapeType="1"/>
            </p:cNvSpPr>
            <p:nvPr/>
          </p:nvSpPr>
          <p:spPr bwMode="auto">
            <a:xfrm>
              <a:off x="3406" y="1527"/>
              <a:ext cx="0" cy="166"/>
            </a:xfrm>
            <a:prstGeom prst="line">
              <a:avLst/>
            </a:prstGeom>
            <a:noFill/>
            <a:ln w="19050">
              <a:solidFill>
                <a:schemeClr val="tx1"/>
              </a:solidFill>
              <a:round/>
              <a:tailEnd type="triangle" w="med" len="med"/>
            </a:ln>
          </p:spPr>
          <p:txBody>
            <a:bodyPr wrap="none" anchor="ctr"/>
            <a:lstStyle/>
            <a:p>
              <a:endParaRPr lang="en-US"/>
            </a:p>
          </p:txBody>
        </p:sp>
        <p:sp>
          <p:nvSpPr>
            <p:cNvPr id="142376" name="Line 39"/>
            <p:cNvSpPr>
              <a:spLocks noChangeShapeType="1"/>
            </p:cNvSpPr>
            <p:nvPr/>
          </p:nvSpPr>
          <p:spPr bwMode="auto">
            <a:xfrm>
              <a:off x="3406" y="992"/>
              <a:ext cx="0" cy="371"/>
            </a:xfrm>
            <a:prstGeom prst="line">
              <a:avLst/>
            </a:prstGeom>
            <a:noFill/>
            <a:ln w="19050">
              <a:solidFill>
                <a:schemeClr val="tx1"/>
              </a:solidFill>
              <a:round/>
              <a:tailEnd type="triangle" w="med" len="med"/>
            </a:ln>
          </p:spPr>
          <p:txBody>
            <a:bodyPr wrap="none" anchor="ctr"/>
            <a:lstStyle/>
            <a:p>
              <a:endParaRPr lang="en-US"/>
            </a:p>
          </p:txBody>
        </p:sp>
        <p:sp>
          <p:nvSpPr>
            <p:cNvPr id="142377" name="Line 40"/>
            <p:cNvSpPr>
              <a:spLocks noChangeShapeType="1"/>
            </p:cNvSpPr>
            <p:nvPr/>
          </p:nvSpPr>
          <p:spPr bwMode="auto">
            <a:xfrm>
              <a:off x="3577" y="2721"/>
              <a:ext cx="171" cy="0"/>
            </a:xfrm>
            <a:prstGeom prst="line">
              <a:avLst/>
            </a:prstGeom>
            <a:noFill/>
            <a:ln w="19050">
              <a:solidFill>
                <a:schemeClr val="tx1"/>
              </a:solidFill>
              <a:round/>
            </a:ln>
          </p:spPr>
          <p:txBody>
            <a:bodyPr wrap="none" anchor="ctr"/>
            <a:lstStyle/>
            <a:p>
              <a:endParaRPr lang="en-US"/>
            </a:p>
          </p:txBody>
        </p:sp>
        <p:sp>
          <p:nvSpPr>
            <p:cNvPr id="142378" name="Line 41"/>
            <p:cNvSpPr>
              <a:spLocks noChangeShapeType="1"/>
            </p:cNvSpPr>
            <p:nvPr/>
          </p:nvSpPr>
          <p:spPr bwMode="auto">
            <a:xfrm flipV="1">
              <a:off x="3748" y="2145"/>
              <a:ext cx="0" cy="576"/>
            </a:xfrm>
            <a:prstGeom prst="line">
              <a:avLst/>
            </a:prstGeom>
            <a:noFill/>
            <a:ln w="19050">
              <a:solidFill>
                <a:schemeClr val="tx1"/>
              </a:solidFill>
              <a:round/>
            </a:ln>
          </p:spPr>
          <p:txBody>
            <a:bodyPr wrap="none" anchor="ctr"/>
            <a:lstStyle/>
            <a:p>
              <a:endParaRPr lang="en-US"/>
            </a:p>
          </p:txBody>
        </p:sp>
        <p:sp>
          <p:nvSpPr>
            <p:cNvPr id="142379" name="Line 42"/>
            <p:cNvSpPr>
              <a:spLocks noChangeShapeType="1"/>
            </p:cNvSpPr>
            <p:nvPr/>
          </p:nvSpPr>
          <p:spPr bwMode="auto">
            <a:xfrm flipH="1">
              <a:off x="3406" y="2145"/>
              <a:ext cx="342" cy="0"/>
            </a:xfrm>
            <a:prstGeom prst="line">
              <a:avLst/>
            </a:prstGeom>
            <a:noFill/>
            <a:ln w="19050">
              <a:solidFill>
                <a:schemeClr val="tx1"/>
              </a:solidFill>
              <a:round/>
              <a:tailEnd type="triangle" w="med" len="med"/>
            </a:ln>
          </p:spPr>
          <p:txBody>
            <a:bodyPr wrap="none" anchor="ctr"/>
            <a:lstStyle/>
            <a:p>
              <a:endParaRPr lang="en-US"/>
            </a:p>
          </p:txBody>
        </p:sp>
        <p:sp>
          <p:nvSpPr>
            <p:cNvPr id="142380" name="Line 43"/>
            <p:cNvSpPr>
              <a:spLocks noChangeShapeType="1"/>
            </p:cNvSpPr>
            <p:nvPr/>
          </p:nvSpPr>
          <p:spPr bwMode="auto">
            <a:xfrm>
              <a:off x="3577" y="1774"/>
              <a:ext cx="171" cy="0"/>
            </a:xfrm>
            <a:prstGeom prst="line">
              <a:avLst/>
            </a:prstGeom>
            <a:noFill/>
            <a:ln w="19050">
              <a:solidFill>
                <a:schemeClr val="tx1"/>
              </a:solidFill>
              <a:round/>
            </a:ln>
          </p:spPr>
          <p:txBody>
            <a:bodyPr wrap="none" anchor="ctr"/>
            <a:lstStyle/>
            <a:p>
              <a:endParaRPr lang="en-US"/>
            </a:p>
          </p:txBody>
        </p:sp>
        <p:sp>
          <p:nvSpPr>
            <p:cNvPr id="142381" name="Line 44"/>
            <p:cNvSpPr>
              <a:spLocks noChangeShapeType="1"/>
            </p:cNvSpPr>
            <p:nvPr/>
          </p:nvSpPr>
          <p:spPr bwMode="auto">
            <a:xfrm flipV="1">
              <a:off x="3748" y="1198"/>
              <a:ext cx="0" cy="576"/>
            </a:xfrm>
            <a:prstGeom prst="line">
              <a:avLst/>
            </a:prstGeom>
            <a:noFill/>
            <a:ln w="19050">
              <a:solidFill>
                <a:schemeClr val="tx1"/>
              </a:solidFill>
              <a:round/>
            </a:ln>
          </p:spPr>
          <p:txBody>
            <a:bodyPr wrap="none" anchor="ctr"/>
            <a:lstStyle/>
            <a:p>
              <a:endParaRPr lang="en-US"/>
            </a:p>
          </p:txBody>
        </p:sp>
        <p:sp>
          <p:nvSpPr>
            <p:cNvPr id="142382" name="Line 45"/>
            <p:cNvSpPr>
              <a:spLocks noChangeShapeType="1"/>
            </p:cNvSpPr>
            <p:nvPr/>
          </p:nvSpPr>
          <p:spPr bwMode="auto">
            <a:xfrm flipH="1">
              <a:off x="3406" y="1198"/>
              <a:ext cx="342" cy="0"/>
            </a:xfrm>
            <a:prstGeom prst="line">
              <a:avLst/>
            </a:prstGeom>
            <a:noFill/>
            <a:ln w="19050">
              <a:solidFill>
                <a:schemeClr val="tx1"/>
              </a:solidFill>
              <a:round/>
              <a:tailEnd type="triangle" w="med" len="med"/>
            </a:ln>
          </p:spPr>
          <p:txBody>
            <a:bodyPr wrap="none" anchor="ctr"/>
            <a:lstStyle/>
            <a:p>
              <a:endParaRPr lang="en-US"/>
            </a:p>
          </p:txBody>
        </p:sp>
        <p:sp>
          <p:nvSpPr>
            <p:cNvPr id="142383" name="AutoShape 46"/>
            <p:cNvSpPr>
              <a:spLocks noChangeArrowheads="1"/>
            </p:cNvSpPr>
            <p:nvPr/>
          </p:nvSpPr>
          <p:spPr bwMode="auto">
            <a:xfrm>
              <a:off x="4612" y="1613"/>
              <a:ext cx="342" cy="161"/>
            </a:xfrm>
            <a:prstGeom prst="diamond">
              <a:avLst/>
            </a:prstGeom>
            <a:noFill/>
            <a:ln w="19050">
              <a:solidFill>
                <a:schemeClr val="tx1"/>
              </a:solidFill>
              <a:miter lim="800000"/>
            </a:ln>
          </p:spPr>
          <p:txBody>
            <a:bodyPr wrap="none" anchor="ctr"/>
            <a:lstStyle/>
            <a:p>
              <a:endParaRPr lang="en-US"/>
            </a:p>
          </p:txBody>
        </p:sp>
        <p:sp>
          <p:nvSpPr>
            <p:cNvPr id="142384" name="AutoShape 47"/>
            <p:cNvSpPr>
              <a:spLocks noChangeArrowheads="1"/>
            </p:cNvSpPr>
            <p:nvPr/>
          </p:nvSpPr>
          <p:spPr bwMode="auto">
            <a:xfrm>
              <a:off x="4612" y="1941"/>
              <a:ext cx="342" cy="163"/>
            </a:xfrm>
            <a:prstGeom prst="diamond">
              <a:avLst/>
            </a:prstGeom>
            <a:noFill/>
            <a:ln w="19050">
              <a:solidFill>
                <a:schemeClr val="tx1"/>
              </a:solidFill>
              <a:miter lim="800000"/>
            </a:ln>
          </p:spPr>
          <p:txBody>
            <a:bodyPr wrap="none" anchor="ctr"/>
            <a:lstStyle/>
            <a:p>
              <a:endParaRPr lang="en-US"/>
            </a:p>
          </p:txBody>
        </p:sp>
        <p:sp>
          <p:nvSpPr>
            <p:cNvPr id="142385" name="Rectangle 48"/>
            <p:cNvSpPr>
              <a:spLocks noChangeArrowheads="1"/>
            </p:cNvSpPr>
            <p:nvPr/>
          </p:nvSpPr>
          <p:spPr bwMode="auto">
            <a:xfrm>
              <a:off x="4571" y="1239"/>
              <a:ext cx="426" cy="164"/>
            </a:xfrm>
            <a:prstGeom prst="rect">
              <a:avLst/>
            </a:prstGeom>
            <a:noFill/>
            <a:ln w="19050">
              <a:solidFill>
                <a:schemeClr val="tx1"/>
              </a:solidFill>
              <a:miter lim="800000"/>
            </a:ln>
          </p:spPr>
          <p:txBody>
            <a:bodyPr wrap="none" anchor="ctr"/>
            <a:lstStyle/>
            <a:p>
              <a:endParaRPr lang="en-US"/>
            </a:p>
          </p:txBody>
        </p:sp>
        <p:sp>
          <p:nvSpPr>
            <p:cNvPr id="142386" name="AutoShape 49"/>
            <p:cNvSpPr>
              <a:spLocks noChangeArrowheads="1"/>
            </p:cNvSpPr>
            <p:nvPr/>
          </p:nvSpPr>
          <p:spPr bwMode="auto">
            <a:xfrm>
              <a:off x="4612" y="2765"/>
              <a:ext cx="342" cy="162"/>
            </a:xfrm>
            <a:prstGeom prst="diamond">
              <a:avLst/>
            </a:prstGeom>
            <a:noFill/>
            <a:ln w="19050">
              <a:solidFill>
                <a:schemeClr val="tx1"/>
              </a:solidFill>
              <a:miter lim="800000"/>
            </a:ln>
          </p:spPr>
          <p:txBody>
            <a:bodyPr wrap="none" anchor="ctr"/>
            <a:lstStyle/>
            <a:p>
              <a:endParaRPr lang="en-US"/>
            </a:p>
          </p:txBody>
        </p:sp>
        <p:sp>
          <p:nvSpPr>
            <p:cNvPr id="142387" name="AutoShape 50"/>
            <p:cNvSpPr>
              <a:spLocks noChangeArrowheads="1"/>
            </p:cNvSpPr>
            <p:nvPr/>
          </p:nvSpPr>
          <p:spPr bwMode="auto">
            <a:xfrm>
              <a:off x="4612" y="3053"/>
              <a:ext cx="342" cy="162"/>
            </a:xfrm>
            <a:prstGeom prst="diamond">
              <a:avLst/>
            </a:prstGeom>
            <a:noFill/>
            <a:ln w="19050">
              <a:solidFill>
                <a:schemeClr val="tx1"/>
              </a:solidFill>
              <a:miter lim="800000"/>
            </a:ln>
          </p:spPr>
          <p:txBody>
            <a:bodyPr wrap="none" anchor="ctr"/>
            <a:lstStyle/>
            <a:p>
              <a:endParaRPr lang="en-US"/>
            </a:p>
          </p:txBody>
        </p:sp>
        <p:sp>
          <p:nvSpPr>
            <p:cNvPr id="142388" name="Rectangle 51"/>
            <p:cNvSpPr>
              <a:spLocks noChangeArrowheads="1"/>
            </p:cNvSpPr>
            <p:nvPr/>
          </p:nvSpPr>
          <p:spPr bwMode="auto">
            <a:xfrm>
              <a:off x="4571" y="2474"/>
              <a:ext cx="426" cy="164"/>
            </a:xfrm>
            <a:prstGeom prst="rect">
              <a:avLst/>
            </a:prstGeom>
            <a:noFill/>
            <a:ln w="19050">
              <a:solidFill>
                <a:schemeClr val="tx1"/>
              </a:solidFill>
              <a:miter lim="800000"/>
            </a:ln>
          </p:spPr>
          <p:txBody>
            <a:bodyPr wrap="none" anchor="ctr"/>
            <a:lstStyle/>
            <a:p>
              <a:endParaRPr lang="en-US"/>
            </a:p>
          </p:txBody>
        </p:sp>
        <p:sp>
          <p:nvSpPr>
            <p:cNvPr id="142389" name="Line 52"/>
            <p:cNvSpPr>
              <a:spLocks noChangeShapeType="1"/>
            </p:cNvSpPr>
            <p:nvPr/>
          </p:nvSpPr>
          <p:spPr bwMode="auto">
            <a:xfrm>
              <a:off x="4785" y="1403"/>
              <a:ext cx="0" cy="207"/>
            </a:xfrm>
            <a:prstGeom prst="line">
              <a:avLst/>
            </a:prstGeom>
            <a:noFill/>
            <a:ln w="19050">
              <a:solidFill>
                <a:schemeClr val="tx1"/>
              </a:solidFill>
              <a:round/>
              <a:tailEnd type="triangle" w="med" len="med"/>
            </a:ln>
          </p:spPr>
          <p:txBody>
            <a:bodyPr wrap="none" anchor="ctr"/>
            <a:lstStyle/>
            <a:p>
              <a:endParaRPr lang="en-US"/>
            </a:p>
          </p:txBody>
        </p:sp>
        <p:sp>
          <p:nvSpPr>
            <p:cNvPr id="142390" name="Line 53"/>
            <p:cNvSpPr>
              <a:spLocks noChangeShapeType="1"/>
            </p:cNvSpPr>
            <p:nvPr/>
          </p:nvSpPr>
          <p:spPr bwMode="auto">
            <a:xfrm>
              <a:off x="4785" y="1774"/>
              <a:ext cx="0" cy="165"/>
            </a:xfrm>
            <a:prstGeom prst="line">
              <a:avLst/>
            </a:prstGeom>
            <a:noFill/>
            <a:ln w="19050">
              <a:solidFill>
                <a:schemeClr val="tx1"/>
              </a:solidFill>
              <a:round/>
              <a:tailEnd type="triangle" w="med" len="med"/>
            </a:ln>
          </p:spPr>
          <p:txBody>
            <a:bodyPr wrap="none" anchor="ctr"/>
            <a:lstStyle/>
            <a:p>
              <a:endParaRPr lang="en-US"/>
            </a:p>
          </p:txBody>
        </p:sp>
        <p:sp>
          <p:nvSpPr>
            <p:cNvPr id="142391" name="Line 54"/>
            <p:cNvSpPr>
              <a:spLocks noChangeShapeType="1"/>
            </p:cNvSpPr>
            <p:nvPr/>
          </p:nvSpPr>
          <p:spPr bwMode="auto">
            <a:xfrm>
              <a:off x="4785" y="951"/>
              <a:ext cx="0" cy="288"/>
            </a:xfrm>
            <a:prstGeom prst="line">
              <a:avLst/>
            </a:prstGeom>
            <a:noFill/>
            <a:ln w="19050">
              <a:solidFill>
                <a:schemeClr val="tx1"/>
              </a:solidFill>
              <a:round/>
              <a:tailEnd type="triangle" w="med" len="med"/>
            </a:ln>
          </p:spPr>
          <p:txBody>
            <a:bodyPr wrap="none" anchor="ctr"/>
            <a:lstStyle/>
            <a:p>
              <a:endParaRPr lang="en-US"/>
            </a:p>
          </p:txBody>
        </p:sp>
        <p:sp>
          <p:nvSpPr>
            <p:cNvPr id="142392" name="Line 55"/>
            <p:cNvSpPr>
              <a:spLocks noChangeShapeType="1"/>
            </p:cNvSpPr>
            <p:nvPr/>
          </p:nvSpPr>
          <p:spPr bwMode="auto">
            <a:xfrm>
              <a:off x="4785" y="2638"/>
              <a:ext cx="0" cy="124"/>
            </a:xfrm>
            <a:prstGeom prst="line">
              <a:avLst/>
            </a:prstGeom>
            <a:noFill/>
            <a:ln w="19050">
              <a:solidFill>
                <a:schemeClr val="tx1"/>
              </a:solidFill>
              <a:round/>
              <a:tailEnd type="triangle" w="med" len="med"/>
            </a:ln>
          </p:spPr>
          <p:txBody>
            <a:bodyPr wrap="none" anchor="ctr"/>
            <a:lstStyle/>
            <a:p>
              <a:endParaRPr lang="en-US"/>
            </a:p>
          </p:txBody>
        </p:sp>
        <p:sp>
          <p:nvSpPr>
            <p:cNvPr id="142393" name="Line 56"/>
            <p:cNvSpPr>
              <a:spLocks noChangeShapeType="1"/>
            </p:cNvSpPr>
            <p:nvPr/>
          </p:nvSpPr>
          <p:spPr bwMode="auto">
            <a:xfrm>
              <a:off x="4785" y="2927"/>
              <a:ext cx="0" cy="123"/>
            </a:xfrm>
            <a:prstGeom prst="line">
              <a:avLst/>
            </a:prstGeom>
            <a:noFill/>
            <a:ln w="19050">
              <a:solidFill>
                <a:schemeClr val="tx1"/>
              </a:solidFill>
              <a:round/>
              <a:tailEnd type="triangle" w="med" len="med"/>
            </a:ln>
          </p:spPr>
          <p:txBody>
            <a:bodyPr wrap="none" anchor="ctr"/>
            <a:lstStyle/>
            <a:p>
              <a:endParaRPr lang="en-US"/>
            </a:p>
          </p:txBody>
        </p:sp>
        <p:sp>
          <p:nvSpPr>
            <p:cNvPr id="142394" name="Line 57"/>
            <p:cNvSpPr>
              <a:spLocks noChangeShapeType="1"/>
            </p:cNvSpPr>
            <p:nvPr/>
          </p:nvSpPr>
          <p:spPr bwMode="auto">
            <a:xfrm>
              <a:off x="4785" y="3215"/>
              <a:ext cx="0" cy="124"/>
            </a:xfrm>
            <a:prstGeom prst="line">
              <a:avLst/>
            </a:prstGeom>
            <a:noFill/>
            <a:ln w="19050">
              <a:solidFill>
                <a:schemeClr val="tx1"/>
              </a:solidFill>
              <a:round/>
              <a:tailEnd type="triangle" w="med" len="med"/>
            </a:ln>
          </p:spPr>
          <p:txBody>
            <a:bodyPr wrap="none" anchor="ctr"/>
            <a:lstStyle/>
            <a:p>
              <a:endParaRPr lang="en-US"/>
            </a:p>
          </p:txBody>
        </p:sp>
        <p:sp>
          <p:nvSpPr>
            <p:cNvPr id="142395" name="Line 58"/>
            <p:cNvSpPr>
              <a:spLocks noChangeShapeType="1"/>
            </p:cNvSpPr>
            <p:nvPr/>
          </p:nvSpPr>
          <p:spPr bwMode="auto">
            <a:xfrm>
              <a:off x="4957" y="2845"/>
              <a:ext cx="170" cy="0"/>
            </a:xfrm>
            <a:prstGeom prst="line">
              <a:avLst/>
            </a:prstGeom>
            <a:noFill/>
            <a:ln w="19050">
              <a:solidFill>
                <a:schemeClr val="tx1"/>
              </a:solidFill>
              <a:round/>
            </a:ln>
          </p:spPr>
          <p:txBody>
            <a:bodyPr wrap="none" anchor="ctr"/>
            <a:lstStyle/>
            <a:p>
              <a:endParaRPr lang="en-US"/>
            </a:p>
          </p:txBody>
        </p:sp>
        <p:sp>
          <p:nvSpPr>
            <p:cNvPr id="142396" name="Line 59"/>
            <p:cNvSpPr>
              <a:spLocks noChangeShapeType="1"/>
            </p:cNvSpPr>
            <p:nvPr/>
          </p:nvSpPr>
          <p:spPr bwMode="auto">
            <a:xfrm flipV="1">
              <a:off x="5127" y="1815"/>
              <a:ext cx="0" cy="1030"/>
            </a:xfrm>
            <a:prstGeom prst="line">
              <a:avLst/>
            </a:prstGeom>
            <a:noFill/>
            <a:ln w="19050">
              <a:solidFill>
                <a:schemeClr val="tx1"/>
              </a:solidFill>
              <a:round/>
            </a:ln>
          </p:spPr>
          <p:txBody>
            <a:bodyPr wrap="none" anchor="ctr"/>
            <a:lstStyle/>
            <a:p>
              <a:endParaRPr lang="en-US"/>
            </a:p>
          </p:txBody>
        </p:sp>
        <p:sp>
          <p:nvSpPr>
            <p:cNvPr id="142397" name="Line 60"/>
            <p:cNvSpPr>
              <a:spLocks noChangeShapeType="1"/>
            </p:cNvSpPr>
            <p:nvPr/>
          </p:nvSpPr>
          <p:spPr bwMode="auto">
            <a:xfrm flipH="1">
              <a:off x="4785" y="1815"/>
              <a:ext cx="342" cy="0"/>
            </a:xfrm>
            <a:prstGeom prst="line">
              <a:avLst/>
            </a:prstGeom>
            <a:noFill/>
            <a:ln w="19050">
              <a:solidFill>
                <a:schemeClr val="tx1"/>
              </a:solidFill>
              <a:round/>
              <a:tailEnd type="triangle" w="med" len="med"/>
            </a:ln>
          </p:spPr>
          <p:txBody>
            <a:bodyPr wrap="none" anchor="ctr"/>
            <a:lstStyle/>
            <a:p>
              <a:endParaRPr lang="en-US"/>
            </a:p>
          </p:txBody>
        </p:sp>
        <p:sp>
          <p:nvSpPr>
            <p:cNvPr id="142398" name="Line 61"/>
            <p:cNvSpPr>
              <a:spLocks noChangeShapeType="1"/>
            </p:cNvSpPr>
            <p:nvPr/>
          </p:nvSpPr>
          <p:spPr bwMode="auto">
            <a:xfrm flipH="1">
              <a:off x="4785" y="1486"/>
              <a:ext cx="428" cy="0"/>
            </a:xfrm>
            <a:prstGeom prst="line">
              <a:avLst/>
            </a:prstGeom>
            <a:noFill/>
            <a:ln w="19050">
              <a:solidFill>
                <a:schemeClr val="tx1"/>
              </a:solidFill>
              <a:round/>
              <a:tailEnd type="triangle" w="med" len="med"/>
            </a:ln>
          </p:spPr>
          <p:txBody>
            <a:bodyPr wrap="none" anchor="ctr"/>
            <a:lstStyle/>
            <a:p>
              <a:endParaRPr lang="en-US"/>
            </a:p>
          </p:txBody>
        </p:sp>
        <p:sp>
          <p:nvSpPr>
            <p:cNvPr id="142399" name="Line 62"/>
            <p:cNvSpPr>
              <a:spLocks noChangeShapeType="1"/>
            </p:cNvSpPr>
            <p:nvPr/>
          </p:nvSpPr>
          <p:spPr bwMode="auto">
            <a:xfrm flipV="1">
              <a:off x="5213" y="1486"/>
              <a:ext cx="0" cy="1647"/>
            </a:xfrm>
            <a:prstGeom prst="line">
              <a:avLst/>
            </a:prstGeom>
            <a:noFill/>
            <a:ln w="19050">
              <a:solidFill>
                <a:schemeClr val="tx1"/>
              </a:solidFill>
              <a:round/>
            </a:ln>
          </p:spPr>
          <p:txBody>
            <a:bodyPr wrap="none" anchor="ctr"/>
            <a:lstStyle/>
            <a:p>
              <a:endParaRPr lang="en-US"/>
            </a:p>
          </p:txBody>
        </p:sp>
        <p:sp>
          <p:nvSpPr>
            <p:cNvPr id="142400" name="Line 63"/>
            <p:cNvSpPr>
              <a:spLocks noChangeShapeType="1"/>
            </p:cNvSpPr>
            <p:nvPr/>
          </p:nvSpPr>
          <p:spPr bwMode="auto">
            <a:xfrm>
              <a:off x="4957" y="3133"/>
              <a:ext cx="256" cy="0"/>
            </a:xfrm>
            <a:prstGeom prst="line">
              <a:avLst/>
            </a:prstGeom>
            <a:noFill/>
            <a:ln w="19050">
              <a:solidFill>
                <a:schemeClr val="tx1"/>
              </a:solidFill>
              <a:round/>
            </a:ln>
          </p:spPr>
          <p:txBody>
            <a:bodyPr wrap="none" anchor="ctr"/>
            <a:lstStyle/>
            <a:p>
              <a:endParaRPr lang="en-US"/>
            </a:p>
          </p:txBody>
        </p:sp>
        <p:sp>
          <p:nvSpPr>
            <p:cNvPr id="142401" name="Line 64"/>
            <p:cNvSpPr>
              <a:spLocks noChangeShapeType="1"/>
            </p:cNvSpPr>
            <p:nvPr/>
          </p:nvSpPr>
          <p:spPr bwMode="auto">
            <a:xfrm>
              <a:off x="4957" y="2021"/>
              <a:ext cx="213" cy="0"/>
            </a:xfrm>
            <a:prstGeom prst="line">
              <a:avLst/>
            </a:prstGeom>
            <a:noFill/>
            <a:ln w="19050">
              <a:solidFill>
                <a:schemeClr val="tx1"/>
              </a:solidFill>
              <a:round/>
            </a:ln>
          </p:spPr>
          <p:txBody>
            <a:bodyPr wrap="none" anchor="ctr"/>
            <a:lstStyle/>
            <a:p>
              <a:endParaRPr lang="en-US"/>
            </a:p>
          </p:txBody>
        </p:sp>
        <p:sp>
          <p:nvSpPr>
            <p:cNvPr id="142402" name="Line 65"/>
            <p:cNvSpPr>
              <a:spLocks noChangeShapeType="1"/>
            </p:cNvSpPr>
            <p:nvPr/>
          </p:nvSpPr>
          <p:spPr bwMode="auto">
            <a:xfrm flipV="1">
              <a:off x="5170" y="1115"/>
              <a:ext cx="0" cy="906"/>
            </a:xfrm>
            <a:prstGeom prst="line">
              <a:avLst/>
            </a:prstGeom>
            <a:noFill/>
            <a:ln w="19050">
              <a:solidFill>
                <a:schemeClr val="tx1"/>
              </a:solidFill>
              <a:round/>
            </a:ln>
          </p:spPr>
          <p:txBody>
            <a:bodyPr wrap="none" anchor="ctr"/>
            <a:lstStyle/>
            <a:p>
              <a:endParaRPr lang="en-US"/>
            </a:p>
          </p:txBody>
        </p:sp>
        <p:sp>
          <p:nvSpPr>
            <p:cNvPr id="142403" name="Line 66"/>
            <p:cNvSpPr>
              <a:spLocks noChangeShapeType="1"/>
            </p:cNvSpPr>
            <p:nvPr/>
          </p:nvSpPr>
          <p:spPr bwMode="auto">
            <a:xfrm flipH="1">
              <a:off x="4785" y="1115"/>
              <a:ext cx="385" cy="0"/>
            </a:xfrm>
            <a:prstGeom prst="line">
              <a:avLst/>
            </a:prstGeom>
            <a:noFill/>
            <a:ln w="19050">
              <a:solidFill>
                <a:schemeClr val="tx1"/>
              </a:solidFill>
              <a:round/>
              <a:tailEnd type="triangle" w="med" len="med"/>
            </a:ln>
          </p:spPr>
          <p:txBody>
            <a:bodyPr wrap="none" anchor="ctr"/>
            <a:lstStyle/>
            <a:p>
              <a:endParaRPr lang="en-US"/>
            </a:p>
          </p:txBody>
        </p:sp>
        <p:sp>
          <p:nvSpPr>
            <p:cNvPr id="142404" name="Line 67"/>
            <p:cNvSpPr>
              <a:spLocks noChangeShapeType="1"/>
            </p:cNvSpPr>
            <p:nvPr/>
          </p:nvSpPr>
          <p:spPr bwMode="auto">
            <a:xfrm>
              <a:off x="4399" y="1693"/>
              <a:ext cx="214" cy="0"/>
            </a:xfrm>
            <a:prstGeom prst="line">
              <a:avLst/>
            </a:prstGeom>
            <a:noFill/>
            <a:ln w="19050">
              <a:solidFill>
                <a:schemeClr val="tx1"/>
              </a:solidFill>
              <a:round/>
            </a:ln>
          </p:spPr>
          <p:txBody>
            <a:bodyPr wrap="none" anchor="ctr"/>
            <a:lstStyle/>
            <a:p>
              <a:endParaRPr lang="en-US"/>
            </a:p>
          </p:txBody>
        </p:sp>
        <p:sp>
          <p:nvSpPr>
            <p:cNvPr id="142405" name="Line 68"/>
            <p:cNvSpPr>
              <a:spLocks noChangeShapeType="1"/>
            </p:cNvSpPr>
            <p:nvPr/>
          </p:nvSpPr>
          <p:spPr bwMode="auto">
            <a:xfrm>
              <a:off x="4399" y="1693"/>
              <a:ext cx="0" cy="864"/>
            </a:xfrm>
            <a:prstGeom prst="line">
              <a:avLst/>
            </a:prstGeom>
            <a:noFill/>
            <a:ln w="19050">
              <a:solidFill>
                <a:schemeClr val="tx1"/>
              </a:solidFill>
              <a:round/>
            </a:ln>
          </p:spPr>
          <p:txBody>
            <a:bodyPr wrap="none" anchor="ctr"/>
            <a:lstStyle/>
            <a:p>
              <a:endParaRPr lang="en-US"/>
            </a:p>
          </p:txBody>
        </p:sp>
        <p:sp>
          <p:nvSpPr>
            <p:cNvPr id="142406" name="Text Box 69"/>
            <p:cNvSpPr txBox="1">
              <a:spLocks noChangeArrowheads="1"/>
            </p:cNvSpPr>
            <p:nvPr/>
          </p:nvSpPr>
          <p:spPr bwMode="auto">
            <a:xfrm>
              <a:off x="547" y="3423"/>
              <a:ext cx="489" cy="198"/>
            </a:xfrm>
            <a:prstGeom prst="rect">
              <a:avLst/>
            </a:prstGeom>
            <a:solidFill>
              <a:schemeClr val="tx1"/>
            </a:solidFill>
            <a:ln w="9525">
              <a:solidFill>
                <a:schemeClr val="tx1"/>
              </a:solidFill>
              <a:miter lim="800000"/>
            </a:ln>
          </p:spPr>
          <p:txBody>
            <a:bodyPr wrap="none">
              <a:spAutoFit/>
            </a:bodyPr>
            <a:lstStyle/>
            <a:p>
              <a:pPr>
                <a:spcBef>
                  <a:spcPct val="50000"/>
                </a:spcBef>
                <a:buFontTx/>
                <a:buNone/>
              </a:pPr>
              <a:r>
                <a:rPr lang="en-US" sz="1400" b="1" dirty="0">
                  <a:solidFill>
                    <a:schemeClr val="bg1"/>
                  </a:solidFill>
                </a:rPr>
                <a:t>Simple</a:t>
              </a:r>
              <a:endParaRPr lang="en-US" sz="1400" b="1" dirty="0">
                <a:solidFill>
                  <a:schemeClr val="bg1"/>
                </a:solidFill>
              </a:endParaRPr>
            </a:p>
          </p:txBody>
        </p:sp>
        <p:sp>
          <p:nvSpPr>
            <p:cNvPr id="142407" name="Text Box 70"/>
            <p:cNvSpPr txBox="1">
              <a:spLocks noChangeArrowheads="1"/>
            </p:cNvSpPr>
            <p:nvPr/>
          </p:nvSpPr>
          <p:spPr bwMode="auto">
            <a:xfrm>
              <a:off x="1849" y="3423"/>
              <a:ext cx="494" cy="198"/>
            </a:xfrm>
            <a:prstGeom prst="rect">
              <a:avLst/>
            </a:prstGeom>
            <a:solidFill>
              <a:schemeClr val="tx1"/>
            </a:solidFill>
            <a:ln w="9525">
              <a:solidFill>
                <a:schemeClr val="tx1"/>
              </a:solidFill>
              <a:miter lim="800000"/>
            </a:ln>
          </p:spPr>
          <p:txBody>
            <a:bodyPr wrap="none">
              <a:spAutoFit/>
            </a:bodyPr>
            <a:lstStyle/>
            <a:p>
              <a:pPr>
                <a:spcBef>
                  <a:spcPct val="50000"/>
                </a:spcBef>
                <a:buFontTx/>
                <a:buNone/>
              </a:pPr>
              <a:r>
                <a:rPr lang="en-US" sz="1400" b="1" dirty="0">
                  <a:solidFill>
                    <a:schemeClr val="bg1"/>
                  </a:solidFill>
                </a:rPr>
                <a:t>Nested</a:t>
              </a:r>
              <a:endParaRPr lang="en-US" sz="1400" b="1" dirty="0">
                <a:solidFill>
                  <a:schemeClr val="bg1"/>
                </a:solidFill>
              </a:endParaRPr>
            </a:p>
          </p:txBody>
        </p:sp>
        <p:sp>
          <p:nvSpPr>
            <p:cNvPr id="142408" name="Text Box 71"/>
            <p:cNvSpPr txBox="1">
              <a:spLocks noChangeArrowheads="1"/>
            </p:cNvSpPr>
            <p:nvPr/>
          </p:nvSpPr>
          <p:spPr bwMode="auto">
            <a:xfrm>
              <a:off x="2989" y="3423"/>
              <a:ext cx="859" cy="198"/>
            </a:xfrm>
            <a:prstGeom prst="rect">
              <a:avLst/>
            </a:prstGeom>
            <a:solidFill>
              <a:schemeClr val="tx1"/>
            </a:solidFill>
            <a:ln w="9525">
              <a:solidFill>
                <a:schemeClr val="tx1"/>
              </a:solidFill>
              <a:miter lim="800000"/>
            </a:ln>
          </p:spPr>
          <p:txBody>
            <a:bodyPr wrap="none">
              <a:spAutoFit/>
            </a:bodyPr>
            <a:lstStyle/>
            <a:p>
              <a:pPr>
                <a:spcBef>
                  <a:spcPct val="50000"/>
                </a:spcBef>
                <a:buFontTx/>
                <a:buNone/>
              </a:pPr>
              <a:r>
                <a:rPr lang="en-US" sz="1400" b="1" dirty="0">
                  <a:solidFill>
                    <a:schemeClr val="bg1"/>
                  </a:solidFill>
                </a:rPr>
                <a:t>Concatenated</a:t>
              </a:r>
              <a:endParaRPr lang="en-US" sz="1400" b="1" dirty="0">
                <a:solidFill>
                  <a:schemeClr val="bg1"/>
                </a:solidFill>
              </a:endParaRPr>
            </a:p>
          </p:txBody>
        </p:sp>
        <p:sp>
          <p:nvSpPr>
            <p:cNvPr id="142409" name="Text Box 72"/>
            <p:cNvSpPr txBox="1">
              <a:spLocks noChangeArrowheads="1"/>
            </p:cNvSpPr>
            <p:nvPr/>
          </p:nvSpPr>
          <p:spPr bwMode="auto">
            <a:xfrm>
              <a:off x="4337" y="3423"/>
              <a:ext cx="823" cy="198"/>
            </a:xfrm>
            <a:prstGeom prst="rect">
              <a:avLst/>
            </a:prstGeom>
            <a:solidFill>
              <a:schemeClr val="tx1"/>
            </a:solidFill>
            <a:ln w="9525">
              <a:solidFill>
                <a:schemeClr val="tx1"/>
              </a:solidFill>
              <a:miter lim="800000"/>
            </a:ln>
          </p:spPr>
          <p:txBody>
            <a:bodyPr wrap="none">
              <a:spAutoFit/>
            </a:bodyPr>
            <a:lstStyle/>
            <a:p>
              <a:pPr>
                <a:spcBef>
                  <a:spcPct val="50000"/>
                </a:spcBef>
                <a:buFontTx/>
                <a:buNone/>
              </a:pPr>
              <a:r>
                <a:rPr lang="en-US" sz="1400" b="1" dirty="0">
                  <a:solidFill>
                    <a:schemeClr val="bg1"/>
                  </a:solidFill>
                </a:rPr>
                <a:t>Unstructured</a:t>
              </a:r>
              <a:endParaRPr lang="en-US" sz="1400" b="1" dirty="0">
                <a:solidFill>
                  <a:schemeClr val="bg1"/>
                </a:solidFill>
              </a:endParaRPr>
            </a:p>
          </p:txBody>
        </p:sp>
        <p:sp>
          <p:nvSpPr>
            <p:cNvPr id="142410" name="Rectangle 73"/>
            <p:cNvSpPr>
              <a:spLocks noChangeArrowheads="1"/>
            </p:cNvSpPr>
            <p:nvPr/>
          </p:nvSpPr>
          <p:spPr bwMode="auto">
            <a:xfrm>
              <a:off x="384" y="816"/>
              <a:ext cx="1248" cy="2928"/>
            </a:xfrm>
            <a:prstGeom prst="rect">
              <a:avLst/>
            </a:prstGeom>
            <a:noFill/>
            <a:ln w="38100" cmpd="dbl">
              <a:solidFill>
                <a:schemeClr val="tx1"/>
              </a:solidFill>
              <a:miter lim="800000"/>
            </a:ln>
          </p:spPr>
          <p:txBody>
            <a:bodyPr wrap="none" anchor="ctr"/>
            <a:lstStyle/>
            <a:p>
              <a:endParaRPr lang="en-US"/>
            </a:p>
          </p:txBody>
        </p:sp>
        <p:sp>
          <p:nvSpPr>
            <p:cNvPr id="142411" name="Rectangle 74"/>
            <p:cNvSpPr>
              <a:spLocks noChangeArrowheads="1"/>
            </p:cNvSpPr>
            <p:nvPr/>
          </p:nvSpPr>
          <p:spPr bwMode="auto">
            <a:xfrm>
              <a:off x="1632" y="816"/>
              <a:ext cx="1248" cy="2928"/>
            </a:xfrm>
            <a:prstGeom prst="rect">
              <a:avLst/>
            </a:prstGeom>
            <a:noFill/>
            <a:ln w="38100" cmpd="dbl">
              <a:solidFill>
                <a:schemeClr val="tx1"/>
              </a:solidFill>
              <a:miter lim="800000"/>
            </a:ln>
          </p:spPr>
          <p:txBody>
            <a:bodyPr wrap="none" anchor="ctr"/>
            <a:lstStyle/>
            <a:p>
              <a:endParaRPr lang="en-US"/>
            </a:p>
          </p:txBody>
        </p:sp>
        <p:sp>
          <p:nvSpPr>
            <p:cNvPr id="142412" name="Rectangle 75"/>
            <p:cNvSpPr>
              <a:spLocks noChangeArrowheads="1"/>
            </p:cNvSpPr>
            <p:nvPr/>
          </p:nvSpPr>
          <p:spPr bwMode="auto">
            <a:xfrm>
              <a:off x="2880" y="816"/>
              <a:ext cx="1248" cy="2928"/>
            </a:xfrm>
            <a:prstGeom prst="rect">
              <a:avLst/>
            </a:prstGeom>
            <a:noFill/>
            <a:ln w="38100" cmpd="dbl">
              <a:solidFill>
                <a:schemeClr val="tx1"/>
              </a:solidFill>
              <a:miter lim="800000"/>
            </a:ln>
          </p:spPr>
          <p:txBody>
            <a:bodyPr wrap="none" anchor="ctr"/>
            <a:lstStyle/>
            <a:p>
              <a:endParaRPr lang="en-US"/>
            </a:p>
          </p:txBody>
        </p:sp>
        <p:sp>
          <p:nvSpPr>
            <p:cNvPr id="142413" name="Rectangle 76"/>
            <p:cNvSpPr>
              <a:spLocks noChangeArrowheads="1"/>
            </p:cNvSpPr>
            <p:nvPr/>
          </p:nvSpPr>
          <p:spPr bwMode="auto">
            <a:xfrm>
              <a:off x="4128" y="816"/>
              <a:ext cx="1248" cy="2928"/>
            </a:xfrm>
            <a:prstGeom prst="rect">
              <a:avLst/>
            </a:prstGeom>
            <a:noFill/>
            <a:ln w="38100" cmpd="dbl">
              <a:solidFill>
                <a:schemeClr val="tx1"/>
              </a:solidFill>
              <a:miter lim="800000"/>
            </a:ln>
          </p:spPr>
          <p:txBody>
            <a:bodyPr wrap="none" anchor="ctr"/>
            <a:lstStyle/>
            <a:p>
              <a:endParaRPr lang="en-US"/>
            </a:p>
          </p:txBody>
        </p:sp>
      </p:grpSp>
      <p:sp>
        <p:nvSpPr>
          <p:cNvPr id="71683" name="Rectangle 77"/>
          <p:cNvSpPr>
            <a:spLocks noGrp="1" noChangeArrowheads="1"/>
          </p:cNvSpPr>
          <p:nvPr>
            <p:ph type="title"/>
          </p:nvPr>
        </p:nvSpPr>
        <p:spPr/>
        <p:txBody>
          <a:bodyPr/>
          <a:lstStyle/>
          <a:p>
            <a:r>
              <a:rPr lang="en-US" dirty="0" smtClean="0"/>
              <a:t>Loop Testing – Types </a:t>
            </a: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a:latin typeface="Calibri"/>
                <a:cs typeface="Calibri"/>
              </a:rPr>
              <a:t>Specification-based </a:t>
            </a:r>
            <a:r>
              <a:rPr lang="en-US" spc="-5" dirty="0"/>
              <a:t>or </a:t>
            </a:r>
            <a:r>
              <a:rPr lang="en-US" spc="-5" dirty="0">
                <a:latin typeface="Calibri"/>
                <a:cs typeface="Calibri"/>
              </a:rPr>
              <a:t>black-box</a:t>
            </a:r>
            <a:r>
              <a:rPr lang="en-US" spc="110" dirty="0">
                <a:latin typeface="Calibri"/>
                <a:cs typeface="Calibri"/>
              </a:rPr>
              <a:t> </a:t>
            </a:r>
            <a:r>
              <a:rPr lang="en-US" spc="-10" dirty="0"/>
              <a:t>techniques</a:t>
            </a:r>
            <a:br>
              <a:rPr lang="en-US" dirty="0">
                <a:solidFill>
                  <a:schemeClr val="tx2">
                    <a:lumMod val="75000"/>
                  </a:schemeClr>
                </a:solidFill>
                <a:latin typeface="Arial" panose="020B0704020202020204" pitchFamily="34" charset="0"/>
                <a:cs typeface="Arial" panose="020B0704020202020204" pitchFamily="34" charset="0"/>
              </a:rPr>
            </a:br>
            <a:endParaRPr lang="en-US" dirty="0"/>
          </a:p>
        </p:txBody>
      </p:sp>
      <p:sp>
        <p:nvSpPr>
          <p:cNvPr id="40" name="object 11"/>
          <p:cNvSpPr txBox="1"/>
          <p:nvPr/>
        </p:nvSpPr>
        <p:spPr>
          <a:xfrm>
            <a:off x="2209800" y="3657601"/>
            <a:ext cx="231140"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A</a:t>
            </a:r>
            <a:endParaRPr sz="2800" dirty="0">
              <a:latin typeface="Calibri"/>
              <a:cs typeface="Calibri"/>
            </a:endParaRPr>
          </a:p>
        </p:txBody>
      </p:sp>
      <p:sp>
        <p:nvSpPr>
          <p:cNvPr id="42" name="object 19"/>
          <p:cNvSpPr txBox="1"/>
          <p:nvPr/>
        </p:nvSpPr>
        <p:spPr>
          <a:xfrm>
            <a:off x="6178296" y="3581401"/>
            <a:ext cx="219075"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B</a:t>
            </a:r>
            <a:endParaRPr sz="2800" dirty="0">
              <a:latin typeface="Calibri"/>
              <a:cs typeface="Calibri"/>
            </a:endParaRPr>
          </a:p>
        </p:txBody>
      </p:sp>
      <p:sp>
        <p:nvSpPr>
          <p:cNvPr id="47" name="object 15"/>
          <p:cNvSpPr txBox="1"/>
          <p:nvPr/>
        </p:nvSpPr>
        <p:spPr>
          <a:xfrm>
            <a:off x="4629913" y="4893564"/>
            <a:ext cx="215265"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C</a:t>
            </a:r>
            <a:endParaRPr sz="2800" dirty="0">
              <a:latin typeface="Calibri"/>
              <a:cs typeface="Calibri"/>
            </a:endParaRPr>
          </a:p>
        </p:txBody>
      </p:sp>
      <p:sp>
        <p:nvSpPr>
          <p:cNvPr id="18" name="object 8"/>
          <p:cNvSpPr txBox="1"/>
          <p:nvPr/>
        </p:nvSpPr>
        <p:spPr>
          <a:xfrm>
            <a:off x="3009899" y="2046733"/>
            <a:ext cx="2514600" cy="1585049"/>
          </a:xfrm>
          <a:prstGeom prst="rect">
            <a:avLst/>
          </a:prstGeom>
          <a:solidFill>
            <a:srgbClr val="FFC000"/>
          </a:solidFill>
        </p:spPr>
        <p:txBody>
          <a:bodyPr vert="horz" wrap="square" lIns="0" tIns="198120" rIns="0" bIns="0" rtlCol="0">
            <a:spAutoFit/>
          </a:bodyPr>
          <a:lstStyle/>
          <a:p>
            <a:pPr marL="91440" marR="137795">
              <a:spcBef>
                <a:spcPts val="1560"/>
              </a:spcBef>
            </a:pPr>
            <a:r>
              <a:rPr dirty="0">
                <a:latin typeface="Calibri"/>
                <a:cs typeface="Calibri"/>
              </a:rPr>
              <a:t>Also </a:t>
            </a:r>
            <a:r>
              <a:rPr spc="-5" dirty="0">
                <a:latin typeface="Calibri"/>
                <a:cs typeface="Calibri"/>
              </a:rPr>
              <a:t>called functional,  </a:t>
            </a:r>
            <a:r>
              <a:rPr spc="-10" dirty="0">
                <a:latin typeface="Calibri"/>
                <a:cs typeface="Calibri"/>
              </a:rPr>
              <a:t>behavioral </a:t>
            </a:r>
            <a:r>
              <a:rPr spc="-5" dirty="0">
                <a:latin typeface="Calibri"/>
                <a:cs typeface="Calibri"/>
              </a:rPr>
              <a:t>or </a:t>
            </a:r>
            <a:r>
              <a:rPr spc="-10" dirty="0">
                <a:latin typeface="Calibri"/>
                <a:cs typeface="Calibri"/>
              </a:rPr>
              <a:t>data-  </a:t>
            </a:r>
            <a:r>
              <a:rPr spc="-5" dirty="0">
                <a:latin typeface="Calibri"/>
                <a:cs typeface="Calibri"/>
              </a:rPr>
              <a:t>driven, input </a:t>
            </a:r>
            <a:r>
              <a:rPr dirty="0">
                <a:latin typeface="Calibri"/>
                <a:cs typeface="Calibri"/>
              </a:rPr>
              <a:t>/ </a:t>
            </a:r>
            <a:r>
              <a:rPr spc="-5" dirty="0">
                <a:latin typeface="Calibri"/>
                <a:cs typeface="Calibri"/>
              </a:rPr>
              <a:t>output  driven, or</a:t>
            </a:r>
            <a:r>
              <a:rPr spc="-65" dirty="0">
                <a:latin typeface="Calibri"/>
                <a:cs typeface="Calibri"/>
              </a:rPr>
              <a:t> </a:t>
            </a:r>
            <a:r>
              <a:rPr spc="-5" dirty="0">
                <a:latin typeface="Calibri"/>
                <a:cs typeface="Calibri"/>
              </a:rPr>
              <a:t>requirements-  based</a:t>
            </a:r>
            <a:r>
              <a:rPr spc="-75" dirty="0">
                <a:latin typeface="Calibri"/>
                <a:cs typeface="Calibri"/>
              </a:rPr>
              <a:t> </a:t>
            </a:r>
            <a:r>
              <a:rPr spc="-10" dirty="0">
                <a:latin typeface="Calibri"/>
                <a:cs typeface="Calibri"/>
              </a:rPr>
              <a:t>testing</a:t>
            </a:r>
            <a:endParaRPr dirty="0">
              <a:latin typeface="Calibri"/>
              <a:cs typeface="Calibri"/>
            </a:endParaRPr>
          </a:p>
        </p:txBody>
      </p:sp>
      <p:sp>
        <p:nvSpPr>
          <p:cNvPr id="19" name="object 9"/>
          <p:cNvSpPr txBox="1"/>
          <p:nvPr/>
        </p:nvSpPr>
        <p:spPr>
          <a:xfrm>
            <a:off x="7336535" y="3794759"/>
            <a:ext cx="2514600" cy="754694"/>
          </a:xfrm>
          <a:prstGeom prst="rect">
            <a:avLst/>
          </a:prstGeom>
          <a:solidFill>
            <a:srgbClr val="57BBD5"/>
          </a:solidFill>
        </p:spPr>
        <p:txBody>
          <a:bodyPr vert="horz" wrap="square" lIns="0" tIns="198755" rIns="0" bIns="0" rtlCol="0">
            <a:spAutoFit/>
          </a:bodyPr>
          <a:lstStyle/>
          <a:p>
            <a:pPr marL="92710" marR="386715">
              <a:spcBef>
                <a:spcPts val="1565"/>
              </a:spcBef>
            </a:pPr>
            <a:r>
              <a:rPr spc="-10" dirty="0">
                <a:latin typeface="Calibri"/>
                <a:cs typeface="Calibri"/>
              </a:rPr>
              <a:t>Focus </a:t>
            </a:r>
            <a:r>
              <a:rPr dirty="0">
                <a:latin typeface="Calibri"/>
                <a:cs typeface="Calibri"/>
              </a:rPr>
              <a:t>is </a:t>
            </a:r>
            <a:r>
              <a:rPr spc="-5" dirty="0">
                <a:latin typeface="Calibri"/>
                <a:cs typeface="Calibri"/>
              </a:rPr>
              <a:t>on </a:t>
            </a:r>
            <a:r>
              <a:rPr spc="-10" dirty="0">
                <a:latin typeface="Calibri"/>
                <a:cs typeface="Calibri"/>
              </a:rPr>
              <a:t>evaluating  </a:t>
            </a:r>
            <a:r>
              <a:rPr dirty="0">
                <a:latin typeface="Calibri"/>
                <a:cs typeface="Calibri"/>
              </a:rPr>
              <a:t>the</a:t>
            </a:r>
            <a:r>
              <a:rPr spc="-80" dirty="0">
                <a:latin typeface="Calibri"/>
                <a:cs typeface="Calibri"/>
              </a:rPr>
              <a:t> </a:t>
            </a:r>
            <a:r>
              <a:rPr spc="-5" dirty="0">
                <a:latin typeface="Calibri"/>
                <a:cs typeface="Calibri"/>
              </a:rPr>
              <a:t>function.</a:t>
            </a:r>
            <a:endParaRPr dirty="0">
              <a:latin typeface="Calibri"/>
              <a:cs typeface="Calibri"/>
            </a:endParaRPr>
          </a:p>
        </p:txBody>
      </p:sp>
      <p:sp>
        <p:nvSpPr>
          <p:cNvPr id="20" name="object 10"/>
          <p:cNvSpPr txBox="1"/>
          <p:nvPr/>
        </p:nvSpPr>
        <p:spPr>
          <a:xfrm>
            <a:off x="5638799" y="2033016"/>
            <a:ext cx="2514600" cy="1308692"/>
          </a:xfrm>
          <a:prstGeom prst="rect">
            <a:avLst/>
          </a:prstGeom>
          <a:solidFill>
            <a:srgbClr val="92D050"/>
          </a:solidFill>
        </p:spPr>
        <p:txBody>
          <a:bodyPr vert="horz" wrap="square" lIns="0" tIns="198755" rIns="0" bIns="0" rtlCol="0">
            <a:spAutoFit/>
          </a:bodyPr>
          <a:lstStyle/>
          <a:p>
            <a:pPr marL="91440" marR="132080">
              <a:spcBef>
                <a:spcPts val="1565"/>
              </a:spcBef>
            </a:pPr>
            <a:r>
              <a:rPr spc="-5" dirty="0">
                <a:latin typeface="Calibri"/>
                <a:cs typeface="Calibri"/>
              </a:rPr>
              <a:t>Determines whether</a:t>
            </a:r>
            <a:r>
              <a:rPr spc="-35" dirty="0">
                <a:latin typeface="Calibri"/>
                <a:cs typeface="Calibri"/>
              </a:rPr>
              <a:t> </a:t>
            </a:r>
            <a:r>
              <a:rPr dirty="0">
                <a:latin typeface="Calibri"/>
                <a:cs typeface="Calibri"/>
              </a:rPr>
              <a:t>the  </a:t>
            </a:r>
            <a:r>
              <a:rPr spc="-10" dirty="0">
                <a:latin typeface="Calibri"/>
                <a:cs typeface="Calibri"/>
              </a:rPr>
              <a:t>combination </a:t>
            </a:r>
            <a:r>
              <a:rPr spc="-5" dirty="0">
                <a:latin typeface="Calibri"/>
                <a:cs typeface="Calibri"/>
              </a:rPr>
              <a:t>of inputs  </a:t>
            </a:r>
            <a:r>
              <a:rPr dirty="0">
                <a:latin typeface="Calibri"/>
                <a:cs typeface="Calibri"/>
              </a:rPr>
              <a:t>and </a:t>
            </a:r>
            <a:r>
              <a:rPr spc="-10" dirty="0">
                <a:latin typeface="Calibri"/>
                <a:cs typeface="Calibri"/>
              </a:rPr>
              <a:t>operations produce  expected</a:t>
            </a:r>
            <a:r>
              <a:rPr spc="-40" dirty="0">
                <a:latin typeface="Calibri"/>
                <a:cs typeface="Calibri"/>
              </a:rPr>
              <a:t> </a:t>
            </a:r>
            <a:r>
              <a:rPr spc="-10" dirty="0">
                <a:latin typeface="Calibri"/>
                <a:cs typeface="Calibri"/>
              </a:rPr>
              <a:t>results</a:t>
            </a:r>
            <a:endParaRPr dirty="0">
              <a:latin typeface="Calibri"/>
              <a:cs typeface="Calibri"/>
            </a:endParaRPr>
          </a:p>
        </p:txBody>
      </p:sp>
      <p:sp>
        <p:nvSpPr>
          <p:cNvPr id="21" name="object 11"/>
          <p:cNvSpPr txBox="1"/>
          <p:nvPr/>
        </p:nvSpPr>
        <p:spPr>
          <a:xfrm>
            <a:off x="1828800" y="3794760"/>
            <a:ext cx="2514600" cy="1031693"/>
          </a:xfrm>
          <a:prstGeom prst="rect">
            <a:avLst/>
          </a:prstGeom>
          <a:solidFill>
            <a:srgbClr val="EF4E37"/>
          </a:solidFill>
        </p:spPr>
        <p:txBody>
          <a:bodyPr vert="horz" wrap="square" lIns="0" tIns="198755" rIns="0" bIns="0" rtlCol="0">
            <a:spAutoFit/>
          </a:bodyPr>
          <a:lstStyle/>
          <a:p>
            <a:pPr marL="90805" marR="676275">
              <a:spcBef>
                <a:spcPts val="1565"/>
              </a:spcBef>
            </a:pPr>
            <a:r>
              <a:rPr spc="-45" dirty="0">
                <a:latin typeface="Calibri"/>
                <a:cs typeface="Calibri"/>
              </a:rPr>
              <a:t>Test </a:t>
            </a:r>
            <a:r>
              <a:rPr spc="-10" dirty="0">
                <a:latin typeface="Calibri"/>
                <a:cs typeface="Calibri"/>
              </a:rPr>
              <a:t>conditions are  </a:t>
            </a:r>
            <a:r>
              <a:rPr spc="-5" dirty="0">
                <a:latin typeface="Calibri"/>
                <a:cs typeface="Calibri"/>
              </a:rPr>
              <a:t>derived </a:t>
            </a:r>
            <a:r>
              <a:rPr spc="-10" dirty="0">
                <a:latin typeface="Calibri"/>
                <a:cs typeface="Calibri"/>
              </a:rPr>
              <a:t>from </a:t>
            </a:r>
            <a:r>
              <a:rPr dirty="0">
                <a:latin typeface="Calibri"/>
                <a:cs typeface="Calibri"/>
              </a:rPr>
              <a:t>the  </a:t>
            </a:r>
            <a:r>
              <a:rPr spc="-5" dirty="0">
                <a:latin typeface="Calibri"/>
                <a:cs typeface="Calibri"/>
              </a:rPr>
              <a:t>specifications.</a:t>
            </a:r>
            <a:endParaRPr dirty="0">
              <a:latin typeface="Calibri"/>
              <a:cs typeface="Calibri"/>
            </a:endParaRPr>
          </a:p>
        </p:txBody>
      </p:sp>
      <p:sp>
        <p:nvSpPr>
          <p:cNvPr id="22" name="object 12"/>
          <p:cNvSpPr txBox="1"/>
          <p:nvPr/>
        </p:nvSpPr>
        <p:spPr>
          <a:xfrm>
            <a:off x="4648199" y="3794760"/>
            <a:ext cx="2514600" cy="477695"/>
          </a:xfrm>
          <a:prstGeom prst="rect">
            <a:avLst/>
          </a:prstGeom>
          <a:solidFill>
            <a:srgbClr val="7AA3B8"/>
          </a:solidFill>
        </p:spPr>
        <p:txBody>
          <a:bodyPr vert="horz" wrap="square" lIns="0" tIns="198755" rIns="0" bIns="0" rtlCol="0">
            <a:spAutoFit/>
          </a:bodyPr>
          <a:lstStyle/>
          <a:p>
            <a:pPr marL="91440">
              <a:spcBef>
                <a:spcPts val="1565"/>
              </a:spcBef>
            </a:pPr>
            <a:r>
              <a:rPr spc="-5" dirty="0">
                <a:latin typeface="Calibri"/>
                <a:cs typeface="Calibri"/>
              </a:rPr>
              <a:t>Input </a:t>
            </a:r>
            <a:r>
              <a:rPr spc="-15" dirty="0">
                <a:latin typeface="Calibri"/>
                <a:cs typeface="Calibri"/>
              </a:rPr>
              <a:t>data </a:t>
            </a:r>
            <a:r>
              <a:rPr dirty="0">
                <a:latin typeface="Calibri"/>
                <a:cs typeface="Calibri"/>
              </a:rPr>
              <a:t>is</a:t>
            </a:r>
            <a:r>
              <a:rPr spc="5" dirty="0">
                <a:latin typeface="Calibri"/>
                <a:cs typeface="Calibri"/>
              </a:rPr>
              <a:t> </a:t>
            </a:r>
            <a:r>
              <a:rPr spc="-10" dirty="0">
                <a:latin typeface="Calibri"/>
                <a:cs typeface="Calibri"/>
              </a:rPr>
              <a:t>critical.</a:t>
            </a:r>
            <a:endParaRPr dirty="0">
              <a:latin typeface="Calibri"/>
              <a:cs typeface="Calibri"/>
            </a:endParaRPr>
          </a:p>
        </p:txBody>
      </p:sp>
    </p:spTree>
  </p:cSld>
  <p:clrMapOvr>
    <a:masterClrMapping/>
  </p:clrMapOvr>
  <p:transition>
    <p:wipe dir="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9"/>
          <p:cNvGrpSpPr/>
          <p:nvPr/>
        </p:nvGrpSpPr>
        <p:grpSpPr>
          <a:xfrm>
            <a:off x="6705600" y="1143000"/>
            <a:ext cx="3505200" cy="5257800"/>
            <a:chOff x="762000" y="762000"/>
            <a:chExt cx="3505200" cy="5257800"/>
          </a:xfrm>
        </p:grpSpPr>
        <p:grpSp>
          <p:nvGrpSpPr>
            <p:cNvPr id="3" name="Group 2"/>
            <p:cNvGrpSpPr/>
            <p:nvPr/>
          </p:nvGrpSpPr>
          <p:grpSpPr bwMode="auto">
            <a:xfrm>
              <a:off x="914400" y="1371600"/>
              <a:ext cx="2971800" cy="4114800"/>
              <a:chOff x="576" y="960"/>
              <a:chExt cx="1872" cy="2592"/>
            </a:xfrm>
          </p:grpSpPr>
          <p:sp>
            <p:nvSpPr>
              <p:cNvPr id="143367" name="AutoShape 3"/>
              <p:cNvSpPr>
                <a:spLocks noChangeArrowheads="1"/>
              </p:cNvSpPr>
              <p:nvPr/>
            </p:nvSpPr>
            <p:spPr bwMode="auto">
              <a:xfrm>
                <a:off x="663" y="1430"/>
                <a:ext cx="685" cy="245"/>
              </a:xfrm>
              <a:prstGeom prst="diamond">
                <a:avLst/>
              </a:prstGeom>
              <a:noFill/>
              <a:ln w="19050">
                <a:solidFill>
                  <a:schemeClr val="tx1"/>
                </a:solidFill>
                <a:miter lim="800000"/>
              </a:ln>
            </p:spPr>
            <p:txBody>
              <a:bodyPr wrap="none" anchor="ctr"/>
              <a:lstStyle/>
              <a:p>
                <a:endParaRPr lang="en-US"/>
              </a:p>
            </p:txBody>
          </p:sp>
          <p:sp>
            <p:nvSpPr>
              <p:cNvPr id="143368" name="Rectangle 4"/>
              <p:cNvSpPr>
                <a:spLocks noChangeArrowheads="1"/>
              </p:cNvSpPr>
              <p:nvPr/>
            </p:nvSpPr>
            <p:spPr bwMode="auto">
              <a:xfrm>
                <a:off x="1598" y="1430"/>
                <a:ext cx="850" cy="249"/>
              </a:xfrm>
              <a:prstGeom prst="rect">
                <a:avLst/>
              </a:prstGeom>
              <a:noFill/>
              <a:ln w="19050">
                <a:solidFill>
                  <a:schemeClr val="tx1"/>
                </a:solidFill>
                <a:miter lim="800000"/>
              </a:ln>
            </p:spPr>
            <p:txBody>
              <a:bodyPr wrap="none" anchor="ctr"/>
              <a:lstStyle/>
              <a:p>
                <a:endParaRPr lang="en-US"/>
              </a:p>
            </p:txBody>
          </p:sp>
          <p:sp>
            <p:nvSpPr>
              <p:cNvPr id="143369" name="Freeform 5"/>
              <p:cNvSpPr/>
              <p:nvPr/>
            </p:nvSpPr>
            <p:spPr bwMode="auto">
              <a:xfrm>
                <a:off x="1322" y="1547"/>
                <a:ext cx="276" cy="7"/>
              </a:xfrm>
              <a:custGeom>
                <a:avLst/>
                <a:gdLst>
                  <a:gd name="T0" fmla="*/ 0 w 156"/>
                  <a:gd name="T1" fmla="*/ 0 h 7"/>
                  <a:gd name="T2" fmla="*/ 2541212 w 156"/>
                  <a:gd name="T3" fmla="*/ 7 h 7"/>
                  <a:gd name="T4" fmla="*/ 0 60000 65536"/>
                  <a:gd name="T5" fmla="*/ 0 60000 65536"/>
                  <a:gd name="T6" fmla="*/ 0 w 156"/>
                  <a:gd name="T7" fmla="*/ 0 h 7"/>
                  <a:gd name="T8" fmla="*/ 156 w 156"/>
                  <a:gd name="T9" fmla="*/ 7 h 7"/>
                </a:gdLst>
                <a:ahLst/>
                <a:cxnLst>
                  <a:cxn ang="T4">
                    <a:pos x="T0" y="T1"/>
                  </a:cxn>
                  <a:cxn ang="T5">
                    <a:pos x="T2" y="T3"/>
                  </a:cxn>
                </a:cxnLst>
                <a:rect l="T6" t="T7" r="T8" b="T9"/>
                <a:pathLst>
                  <a:path w="156" h="7">
                    <a:moveTo>
                      <a:pt x="0" y="0"/>
                    </a:moveTo>
                    <a:lnTo>
                      <a:pt x="156" y="7"/>
                    </a:lnTo>
                  </a:path>
                </a:pathLst>
              </a:custGeom>
              <a:noFill/>
              <a:ln w="19050">
                <a:solidFill>
                  <a:schemeClr val="tx1"/>
                </a:solidFill>
                <a:round/>
                <a:tailEnd type="triangle" w="med" len="med"/>
              </a:ln>
            </p:spPr>
            <p:txBody>
              <a:bodyPr wrap="none" anchor="ctr"/>
              <a:lstStyle/>
              <a:p>
                <a:endParaRPr lang="en-US"/>
              </a:p>
            </p:txBody>
          </p:sp>
          <p:sp>
            <p:nvSpPr>
              <p:cNvPr id="143370" name="Freeform 6"/>
              <p:cNvSpPr/>
              <p:nvPr/>
            </p:nvSpPr>
            <p:spPr bwMode="auto">
              <a:xfrm>
                <a:off x="1005" y="960"/>
                <a:ext cx="2" cy="476"/>
              </a:xfrm>
              <a:custGeom>
                <a:avLst/>
                <a:gdLst>
                  <a:gd name="T0" fmla="*/ 0 w 1"/>
                  <a:gd name="T1" fmla="*/ 0 h 366"/>
                  <a:gd name="T2" fmla="*/ 0 w 1"/>
                  <a:gd name="T3" fmla="*/ 31882 h 366"/>
                  <a:gd name="T4" fmla="*/ 0 60000 65536"/>
                  <a:gd name="T5" fmla="*/ 0 60000 65536"/>
                  <a:gd name="T6" fmla="*/ 0 w 1"/>
                  <a:gd name="T7" fmla="*/ 0 h 366"/>
                  <a:gd name="T8" fmla="*/ 1 w 1"/>
                  <a:gd name="T9" fmla="*/ 366 h 366"/>
                </a:gdLst>
                <a:ahLst/>
                <a:cxnLst>
                  <a:cxn ang="T4">
                    <a:pos x="T0" y="T1"/>
                  </a:cxn>
                  <a:cxn ang="T5">
                    <a:pos x="T2" y="T3"/>
                  </a:cxn>
                </a:cxnLst>
                <a:rect l="T6" t="T7" r="T8" b="T9"/>
                <a:pathLst>
                  <a:path w="1" h="366">
                    <a:moveTo>
                      <a:pt x="0" y="0"/>
                    </a:moveTo>
                    <a:lnTo>
                      <a:pt x="0" y="366"/>
                    </a:lnTo>
                  </a:path>
                </a:pathLst>
              </a:custGeom>
              <a:noFill/>
              <a:ln w="19050">
                <a:solidFill>
                  <a:schemeClr val="tx1"/>
                </a:solidFill>
                <a:round/>
                <a:tailEnd type="triangle" w="med" len="med"/>
              </a:ln>
            </p:spPr>
            <p:txBody>
              <a:bodyPr wrap="none" anchor="ctr"/>
              <a:lstStyle/>
              <a:p>
                <a:endParaRPr lang="en-US"/>
              </a:p>
            </p:txBody>
          </p:sp>
          <p:sp>
            <p:nvSpPr>
              <p:cNvPr id="143371" name="Line 7"/>
              <p:cNvSpPr>
                <a:spLocks noChangeShapeType="1"/>
              </p:cNvSpPr>
              <p:nvPr/>
            </p:nvSpPr>
            <p:spPr bwMode="auto">
              <a:xfrm flipV="1">
                <a:off x="2025" y="1115"/>
                <a:ext cx="0" cy="315"/>
              </a:xfrm>
              <a:prstGeom prst="line">
                <a:avLst/>
              </a:prstGeom>
              <a:noFill/>
              <a:ln w="19050">
                <a:solidFill>
                  <a:schemeClr val="tx1"/>
                </a:solidFill>
                <a:round/>
              </a:ln>
            </p:spPr>
            <p:txBody>
              <a:bodyPr wrap="none" anchor="ctr"/>
              <a:lstStyle/>
              <a:p>
                <a:endParaRPr lang="en-US"/>
              </a:p>
            </p:txBody>
          </p:sp>
          <p:sp>
            <p:nvSpPr>
              <p:cNvPr id="143372" name="Freeform 8"/>
              <p:cNvSpPr/>
              <p:nvPr/>
            </p:nvSpPr>
            <p:spPr bwMode="auto">
              <a:xfrm>
                <a:off x="1005" y="1115"/>
                <a:ext cx="1008" cy="2"/>
              </a:xfrm>
              <a:custGeom>
                <a:avLst/>
                <a:gdLst>
                  <a:gd name="T0" fmla="*/ 9224586 w 570"/>
                  <a:gd name="T1" fmla="*/ 0 h 1"/>
                  <a:gd name="T2" fmla="*/ 0 w 570"/>
                  <a:gd name="T3" fmla="*/ 0 h 1"/>
                  <a:gd name="T4" fmla="*/ 0 60000 65536"/>
                  <a:gd name="T5" fmla="*/ 0 60000 65536"/>
                  <a:gd name="T6" fmla="*/ 0 w 570"/>
                  <a:gd name="T7" fmla="*/ 0 h 1"/>
                  <a:gd name="T8" fmla="*/ 570 w 570"/>
                  <a:gd name="T9" fmla="*/ 1 h 1"/>
                </a:gdLst>
                <a:ahLst/>
                <a:cxnLst>
                  <a:cxn ang="T4">
                    <a:pos x="T0" y="T1"/>
                  </a:cxn>
                  <a:cxn ang="T5">
                    <a:pos x="T2" y="T3"/>
                  </a:cxn>
                </a:cxnLst>
                <a:rect l="T6" t="T7" r="T8" b="T9"/>
                <a:pathLst>
                  <a:path w="570" h="1">
                    <a:moveTo>
                      <a:pt x="570" y="0"/>
                    </a:moveTo>
                    <a:lnTo>
                      <a:pt x="0" y="0"/>
                    </a:lnTo>
                  </a:path>
                </a:pathLst>
              </a:custGeom>
              <a:noFill/>
              <a:ln w="19050">
                <a:solidFill>
                  <a:schemeClr val="tx1"/>
                </a:solidFill>
                <a:round/>
                <a:tailEnd type="triangle" w="med" len="med"/>
              </a:ln>
            </p:spPr>
            <p:txBody>
              <a:bodyPr wrap="none" anchor="ctr"/>
              <a:lstStyle/>
              <a:p>
                <a:endParaRPr lang="en-US"/>
              </a:p>
            </p:txBody>
          </p:sp>
          <p:sp>
            <p:nvSpPr>
              <p:cNvPr id="143373" name="Rectangle 9"/>
              <p:cNvSpPr>
                <a:spLocks noChangeArrowheads="1"/>
              </p:cNvSpPr>
              <p:nvPr/>
            </p:nvSpPr>
            <p:spPr bwMode="auto">
              <a:xfrm>
                <a:off x="576" y="2555"/>
                <a:ext cx="850" cy="251"/>
              </a:xfrm>
              <a:prstGeom prst="rect">
                <a:avLst/>
              </a:prstGeom>
              <a:noFill/>
              <a:ln w="19050">
                <a:solidFill>
                  <a:schemeClr val="tx1"/>
                </a:solidFill>
                <a:miter lim="800000"/>
              </a:ln>
            </p:spPr>
            <p:txBody>
              <a:bodyPr wrap="none" anchor="ctr"/>
              <a:lstStyle/>
              <a:p>
                <a:endParaRPr lang="en-US"/>
              </a:p>
            </p:txBody>
          </p:sp>
          <p:sp>
            <p:nvSpPr>
              <p:cNvPr id="143374" name="AutoShape 10"/>
              <p:cNvSpPr>
                <a:spLocks noChangeArrowheads="1"/>
              </p:cNvSpPr>
              <p:nvPr/>
            </p:nvSpPr>
            <p:spPr bwMode="auto">
              <a:xfrm>
                <a:off x="661" y="3056"/>
                <a:ext cx="679" cy="247"/>
              </a:xfrm>
              <a:prstGeom prst="diamond">
                <a:avLst/>
              </a:prstGeom>
              <a:noFill/>
              <a:ln w="19050">
                <a:solidFill>
                  <a:schemeClr val="tx1"/>
                </a:solidFill>
                <a:miter lim="800000"/>
              </a:ln>
            </p:spPr>
            <p:txBody>
              <a:bodyPr wrap="none" anchor="ctr"/>
              <a:lstStyle/>
              <a:p>
                <a:endParaRPr lang="en-US"/>
              </a:p>
            </p:txBody>
          </p:sp>
          <p:sp>
            <p:nvSpPr>
              <p:cNvPr id="143375" name="Line 11"/>
              <p:cNvSpPr>
                <a:spLocks noChangeShapeType="1"/>
              </p:cNvSpPr>
              <p:nvPr/>
            </p:nvSpPr>
            <p:spPr bwMode="auto">
              <a:xfrm>
                <a:off x="999" y="3303"/>
                <a:ext cx="0" cy="249"/>
              </a:xfrm>
              <a:prstGeom prst="line">
                <a:avLst/>
              </a:prstGeom>
              <a:noFill/>
              <a:ln w="19050">
                <a:solidFill>
                  <a:schemeClr val="tx1"/>
                </a:solidFill>
                <a:round/>
                <a:tailEnd type="triangle" w="med" len="med"/>
              </a:ln>
            </p:spPr>
            <p:txBody>
              <a:bodyPr wrap="none" anchor="ctr"/>
              <a:lstStyle/>
              <a:p>
                <a:endParaRPr lang="en-US"/>
              </a:p>
            </p:txBody>
          </p:sp>
          <p:sp>
            <p:nvSpPr>
              <p:cNvPr id="143376" name="Line 12"/>
              <p:cNvSpPr>
                <a:spLocks noChangeShapeType="1"/>
              </p:cNvSpPr>
              <p:nvPr/>
            </p:nvSpPr>
            <p:spPr bwMode="auto">
              <a:xfrm>
                <a:off x="999" y="2806"/>
                <a:ext cx="0" cy="250"/>
              </a:xfrm>
              <a:prstGeom prst="line">
                <a:avLst/>
              </a:prstGeom>
              <a:noFill/>
              <a:ln w="19050">
                <a:solidFill>
                  <a:schemeClr val="tx1"/>
                </a:solidFill>
                <a:round/>
                <a:tailEnd type="triangle" w="med" len="med"/>
              </a:ln>
            </p:spPr>
            <p:txBody>
              <a:bodyPr wrap="none" anchor="ctr"/>
              <a:lstStyle/>
              <a:p>
                <a:endParaRPr lang="en-US"/>
              </a:p>
            </p:txBody>
          </p:sp>
          <p:sp>
            <p:nvSpPr>
              <p:cNvPr id="143377" name="Line 13"/>
              <p:cNvSpPr>
                <a:spLocks noChangeShapeType="1"/>
              </p:cNvSpPr>
              <p:nvPr/>
            </p:nvSpPr>
            <p:spPr bwMode="auto">
              <a:xfrm>
                <a:off x="999" y="2179"/>
                <a:ext cx="0" cy="376"/>
              </a:xfrm>
              <a:prstGeom prst="line">
                <a:avLst/>
              </a:prstGeom>
              <a:noFill/>
              <a:ln w="19050">
                <a:solidFill>
                  <a:schemeClr val="tx1"/>
                </a:solidFill>
                <a:round/>
                <a:tailEnd type="triangle" w="med" len="med"/>
              </a:ln>
            </p:spPr>
            <p:txBody>
              <a:bodyPr wrap="none" anchor="ctr"/>
              <a:lstStyle/>
              <a:p>
                <a:endParaRPr lang="en-US"/>
              </a:p>
            </p:txBody>
          </p:sp>
          <p:sp>
            <p:nvSpPr>
              <p:cNvPr id="143378" name="Line 14"/>
              <p:cNvSpPr>
                <a:spLocks noChangeShapeType="1"/>
              </p:cNvSpPr>
              <p:nvPr/>
            </p:nvSpPr>
            <p:spPr bwMode="auto">
              <a:xfrm>
                <a:off x="1340" y="3181"/>
                <a:ext cx="342" cy="0"/>
              </a:xfrm>
              <a:prstGeom prst="line">
                <a:avLst/>
              </a:prstGeom>
              <a:noFill/>
              <a:ln w="19050">
                <a:solidFill>
                  <a:schemeClr val="tx1"/>
                </a:solidFill>
                <a:round/>
              </a:ln>
            </p:spPr>
            <p:txBody>
              <a:bodyPr wrap="none" anchor="ctr"/>
              <a:lstStyle/>
              <a:p>
                <a:endParaRPr lang="en-US"/>
              </a:p>
            </p:txBody>
          </p:sp>
          <p:sp>
            <p:nvSpPr>
              <p:cNvPr id="143379" name="Line 15"/>
              <p:cNvSpPr>
                <a:spLocks noChangeShapeType="1"/>
              </p:cNvSpPr>
              <p:nvPr/>
            </p:nvSpPr>
            <p:spPr bwMode="auto">
              <a:xfrm flipV="1">
                <a:off x="1682" y="2305"/>
                <a:ext cx="0" cy="876"/>
              </a:xfrm>
              <a:prstGeom prst="line">
                <a:avLst/>
              </a:prstGeom>
              <a:noFill/>
              <a:ln w="19050">
                <a:solidFill>
                  <a:schemeClr val="tx1"/>
                </a:solidFill>
                <a:round/>
              </a:ln>
            </p:spPr>
            <p:txBody>
              <a:bodyPr wrap="none" anchor="ctr"/>
              <a:lstStyle/>
              <a:p>
                <a:endParaRPr lang="en-US"/>
              </a:p>
            </p:txBody>
          </p:sp>
          <p:sp>
            <p:nvSpPr>
              <p:cNvPr id="143380" name="Line 16"/>
              <p:cNvSpPr>
                <a:spLocks noChangeShapeType="1"/>
              </p:cNvSpPr>
              <p:nvPr/>
            </p:nvSpPr>
            <p:spPr bwMode="auto">
              <a:xfrm flipH="1">
                <a:off x="999" y="2305"/>
                <a:ext cx="683" cy="0"/>
              </a:xfrm>
              <a:prstGeom prst="line">
                <a:avLst/>
              </a:prstGeom>
              <a:noFill/>
              <a:ln w="19050">
                <a:solidFill>
                  <a:schemeClr val="tx1"/>
                </a:solidFill>
                <a:round/>
                <a:tailEnd type="triangle" w="med" len="med"/>
              </a:ln>
            </p:spPr>
            <p:txBody>
              <a:bodyPr wrap="none" anchor="ctr"/>
              <a:lstStyle/>
              <a:p>
                <a:endParaRPr lang="en-US"/>
              </a:p>
            </p:txBody>
          </p:sp>
        </p:grpSp>
        <p:sp>
          <p:nvSpPr>
            <p:cNvPr id="143363" name="Text Box 17"/>
            <p:cNvSpPr txBox="1">
              <a:spLocks noChangeArrowheads="1"/>
            </p:cNvSpPr>
            <p:nvPr/>
          </p:nvSpPr>
          <p:spPr bwMode="auto">
            <a:xfrm>
              <a:off x="2057400" y="5562600"/>
              <a:ext cx="776288" cy="314325"/>
            </a:xfrm>
            <a:prstGeom prst="rect">
              <a:avLst/>
            </a:prstGeom>
            <a:solidFill>
              <a:schemeClr val="tx1"/>
            </a:solidFill>
            <a:ln w="9525">
              <a:solidFill>
                <a:schemeClr val="tx1"/>
              </a:solidFill>
              <a:miter lim="800000"/>
            </a:ln>
          </p:spPr>
          <p:txBody>
            <a:bodyPr wrap="none">
              <a:spAutoFit/>
            </a:bodyPr>
            <a:lstStyle/>
            <a:p>
              <a:pPr>
                <a:spcBef>
                  <a:spcPct val="50000"/>
                </a:spcBef>
                <a:buFontTx/>
                <a:buNone/>
              </a:pPr>
              <a:r>
                <a:rPr lang="en-US" sz="1400" b="1" dirty="0">
                  <a:solidFill>
                    <a:schemeClr val="bg1"/>
                  </a:solidFill>
                </a:rPr>
                <a:t>Simple</a:t>
              </a:r>
              <a:endParaRPr lang="en-US" sz="1400" b="1" dirty="0">
                <a:solidFill>
                  <a:schemeClr val="bg1"/>
                </a:solidFill>
              </a:endParaRPr>
            </a:p>
          </p:txBody>
        </p:sp>
        <p:sp>
          <p:nvSpPr>
            <p:cNvPr id="143364" name="Rectangle 18"/>
            <p:cNvSpPr>
              <a:spLocks noChangeArrowheads="1"/>
            </p:cNvSpPr>
            <p:nvPr/>
          </p:nvSpPr>
          <p:spPr bwMode="auto">
            <a:xfrm>
              <a:off x="762000" y="762000"/>
              <a:ext cx="3505200" cy="5257800"/>
            </a:xfrm>
            <a:prstGeom prst="rect">
              <a:avLst/>
            </a:prstGeom>
            <a:noFill/>
            <a:ln w="38100" cmpd="dbl">
              <a:solidFill>
                <a:schemeClr val="tx1"/>
              </a:solidFill>
              <a:miter lim="800000"/>
            </a:ln>
          </p:spPr>
          <p:txBody>
            <a:bodyPr wrap="none" anchor="ctr"/>
            <a:lstStyle/>
            <a:p>
              <a:endParaRPr lang="en-US" dirty="0"/>
            </a:p>
          </p:txBody>
        </p:sp>
      </p:grpSp>
      <p:sp>
        <p:nvSpPr>
          <p:cNvPr id="26" name="Content Placeholder 25"/>
          <p:cNvSpPr>
            <a:spLocks noGrp="1"/>
          </p:cNvSpPr>
          <p:nvPr>
            <p:ph sz="half" idx="1"/>
          </p:nvPr>
        </p:nvSpPr>
        <p:spPr/>
        <p:txBody>
          <a:bodyPr/>
          <a:lstStyle/>
          <a:p>
            <a:r>
              <a:rPr lang="en-US" smtClean="0"/>
              <a:t>Simple Loops of size n:  </a:t>
            </a:r>
            <a:endParaRPr lang="en-US" smtClean="0"/>
          </a:p>
          <a:p>
            <a:pPr lvl="1"/>
            <a:r>
              <a:rPr lang="en-US" smtClean="0"/>
              <a:t>Skip loop entirely </a:t>
            </a:r>
            <a:endParaRPr lang="en-US" smtClean="0"/>
          </a:p>
          <a:p>
            <a:pPr lvl="1"/>
            <a:r>
              <a:rPr lang="en-US" smtClean="0"/>
              <a:t>Only one pass through loop </a:t>
            </a:r>
            <a:endParaRPr lang="en-US" smtClean="0"/>
          </a:p>
          <a:p>
            <a:pPr lvl="1"/>
            <a:r>
              <a:rPr lang="en-US" smtClean="0"/>
              <a:t>Two passes through loop </a:t>
            </a:r>
            <a:endParaRPr lang="en-US" smtClean="0"/>
          </a:p>
          <a:p>
            <a:pPr lvl="1"/>
            <a:r>
              <a:rPr lang="en-US" smtClean="0"/>
              <a:t>m passes through loop where, m&lt;n. </a:t>
            </a:r>
            <a:endParaRPr lang="en-US" smtClean="0"/>
          </a:p>
          <a:p>
            <a:pPr lvl="1"/>
            <a:r>
              <a:rPr lang="en-US" smtClean="0"/>
              <a:t>(n-1), n and (n+1) passes through the loop. </a:t>
            </a:r>
            <a:endParaRPr lang="en-US" smtClean="0"/>
          </a:p>
          <a:p>
            <a:endParaRPr lang="en-US" dirty="0"/>
          </a:p>
        </p:txBody>
      </p:sp>
      <p:sp>
        <p:nvSpPr>
          <p:cNvPr id="72709" name="Rectangle 19"/>
          <p:cNvSpPr>
            <a:spLocks noGrp="1" noChangeArrowheads="1"/>
          </p:cNvSpPr>
          <p:nvPr>
            <p:ph type="title"/>
          </p:nvPr>
        </p:nvSpPr>
        <p:spPr/>
        <p:txBody>
          <a:bodyPr/>
          <a:lstStyle/>
          <a:p>
            <a:r>
              <a:rPr lang="en-US" smtClean="0"/>
              <a:t>Loop Testing  - Simple Loops</a:t>
            </a:r>
            <a:endParaRPr lang="en-US" dirty="0"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7010400" y="1828800"/>
            <a:ext cx="3505200" cy="4648200"/>
            <a:chOff x="990600" y="1600200"/>
            <a:chExt cx="3505200" cy="4648200"/>
          </a:xfrm>
        </p:grpSpPr>
        <p:grpSp>
          <p:nvGrpSpPr>
            <p:cNvPr id="3" name="Group 2"/>
            <p:cNvGrpSpPr/>
            <p:nvPr/>
          </p:nvGrpSpPr>
          <p:grpSpPr bwMode="auto">
            <a:xfrm>
              <a:off x="1295400" y="1905000"/>
              <a:ext cx="2438400" cy="3235325"/>
              <a:chOff x="895" y="1274"/>
              <a:chExt cx="640" cy="1315"/>
            </a:xfrm>
          </p:grpSpPr>
          <p:sp>
            <p:nvSpPr>
              <p:cNvPr id="144391" name="AutoShape 3"/>
              <p:cNvSpPr>
                <a:spLocks noChangeArrowheads="1"/>
              </p:cNvSpPr>
              <p:nvPr/>
            </p:nvSpPr>
            <p:spPr bwMode="auto">
              <a:xfrm>
                <a:off x="936" y="1976"/>
                <a:ext cx="343" cy="162"/>
              </a:xfrm>
              <a:prstGeom prst="diamond">
                <a:avLst/>
              </a:prstGeom>
              <a:noFill/>
              <a:ln w="19050">
                <a:solidFill>
                  <a:schemeClr val="tx1"/>
                </a:solidFill>
                <a:miter lim="800000"/>
              </a:ln>
            </p:spPr>
            <p:txBody>
              <a:bodyPr wrap="none" anchor="ctr"/>
              <a:lstStyle/>
              <a:p>
                <a:endParaRPr lang="en-US"/>
              </a:p>
            </p:txBody>
          </p:sp>
          <p:sp>
            <p:nvSpPr>
              <p:cNvPr id="144392" name="AutoShape 4"/>
              <p:cNvSpPr>
                <a:spLocks noChangeArrowheads="1"/>
              </p:cNvSpPr>
              <p:nvPr/>
            </p:nvSpPr>
            <p:spPr bwMode="auto">
              <a:xfrm>
                <a:off x="936" y="2264"/>
                <a:ext cx="343" cy="162"/>
              </a:xfrm>
              <a:prstGeom prst="diamond">
                <a:avLst/>
              </a:prstGeom>
              <a:noFill/>
              <a:ln w="19050">
                <a:solidFill>
                  <a:schemeClr val="tx1"/>
                </a:solidFill>
                <a:miter lim="800000"/>
              </a:ln>
            </p:spPr>
            <p:txBody>
              <a:bodyPr wrap="none" anchor="ctr"/>
              <a:lstStyle/>
              <a:p>
                <a:endParaRPr lang="en-US"/>
              </a:p>
            </p:txBody>
          </p:sp>
          <p:sp>
            <p:nvSpPr>
              <p:cNvPr id="144393" name="Rectangle 5"/>
              <p:cNvSpPr>
                <a:spLocks noChangeArrowheads="1"/>
              </p:cNvSpPr>
              <p:nvPr/>
            </p:nvSpPr>
            <p:spPr bwMode="auto">
              <a:xfrm>
                <a:off x="895" y="1685"/>
                <a:ext cx="426" cy="165"/>
              </a:xfrm>
              <a:prstGeom prst="rect">
                <a:avLst/>
              </a:prstGeom>
              <a:noFill/>
              <a:ln w="19050">
                <a:solidFill>
                  <a:schemeClr val="tx1"/>
                </a:solidFill>
                <a:miter lim="800000"/>
              </a:ln>
            </p:spPr>
            <p:txBody>
              <a:bodyPr wrap="none" anchor="ctr"/>
              <a:lstStyle/>
              <a:p>
                <a:endParaRPr lang="en-US"/>
              </a:p>
            </p:txBody>
          </p:sp>
          <p:sp>
            <p:nvSpPr>
              <p:cNvPr id="144394" name="Line 6"/>
              <p:cNvSpPr>
                <a:spLocks noChangeShapeType="1"/>
              </p:cNvSpPr>
              <p:nvPr/>
            </p:nvSpPr>
            <p:spPr bwMode="auto">
              <a:xfrm>
                <a:off x="1108" y="2423"/>
                <a:ext cx="0" cy="166"/>
              </a:xfrm>
              <a:prstGeom prst="line">
                <a:avLst/>
              </a:prstGeom>
              <a:noFill/>
              <a:ln w="19050">
                <a:solidFill>
                  <a:schemeClr val="tx1"/>
                </a:solidFill>
                <a:round/>
                <a:tailEnd type="triangle" w="med" len="med"/>
              </a:ln>
            </p:spPr>
            <p:txBody>
              <a:bodyPr wrap="none" anchor="ctr"/>
              <a:lstStyle/>
              <a:p>
                <a:endParaRPr lang="en-US"/>
              </a:p>
            </p:txBody>
          </p:sp>
          <p:sp>
            <p:nvSpPr>
              <p:cNvPr id="144395" name="Line 7"/>
              <p:cNvSpPr>
                <a:spLocks noChangeShapeType="1"/>
              </p:cNvSpPr>
              <p:nvPr/>
            </p:nvSpPr>
            <p:spPr bwMode="auto">
              <a:xfrm>
                <a:off x="1108" y="2138"/>
                <a:ext cx="0" cy="123"/>
              </a:xfrm>
              <a:prstGeom prst="line">
                <a:avLst/>
              </a:prstGeom>
              <a:noFill/>
              <a:ln w="19050">
                <a:solidFill>
                  <a:schemeClr val="tx1"/>
                </a:solidFill>
                <a:round/>
                <a:tailEnd type="triangle" w="med" len="med"/>
              </a:ln>
            </p:spPr>
            <p:txBody>
              <a:bodyPr wrap="none" anchor="ctr"/>
              <a:lstStyle/>
              <a:p>
                <a:endParaRPr lang="en-US"/>
              </a:p>
            </p:txBody>
          </p:sp>
          <p:sp>
            <p:nvSpPr>
              <p:cNvPr id="144396" name="Line 8"/>
              <p:cNvSpPr>
                <a:spLocks noChangeShapeType="1"/>
              </p:cNvSpPr>
              <p:nvPr/>
            </p:nvSpPr>
            <p:spPr bwMode="auto">
              <a:xfrm>
                <a:off x="1108" y="1850"/>
                <a:ext cx="0" cy="123"/>
              </a:xfrm>
              <a:prstGeom prst="line">
                <a:avLst/>
              </a:prstGeom>
              <a:noFill/>
              <a:ln w="19050">
                <a:solidFill>
                  <a:schemeClr val="tx1"/>
                </a:solidFill>
                <a:round/>
                <a:tailEnd type="triangle" w="med" len="med"/>
              </a:ln>
            </p:spPr>
            <p:txBody>
              <a:bodyPr wrap="none" anchor="ctr"/>
              <a:lstStyle/>
              <a:p>
                <a:endParaRPr lang="en-US"/>
              </a:p>
            </p:txBody>
          </p:sp>
          <p:sp>
            <p:nvSpPr>
              <p:cNvPr id="144397" name="Line 9"/>
              <p:cNvSpPr>
                <a:spLocks noChangeShapeType="1"/>
              </p:cNvSpPr>
              <p:nvPr/>
            </p:nvSpPr>
            <p:spPr bwMode="auto">
              <a:xfrm>
                <a:off x="1108" y="1274"/>
                <a:ext cx="0" cy="411"/>
              </a:xfrm>
              <a:prstGeom prst="line">
                <a:avLst/>
              </a:prstGeom>
              <a:noFill/>
              <a:ln w="19050">
                <a:solidFill>
                  <a:schemeClr val="tx1"/>
                </a:solidFill>
                <a:round/>
                <a:tailEnd type="triangle" w="med" len="med"/>
              </a:ln>
            </p:spPr>
            <p:txBody>
              <a:bodyPr wrap="none" anchor="ctr"/>
              <a:lstStyle/>
              <a:p>
                <a:endParaRPr lang="en-US"/>
              </a:p>
            </p:txBody>
          </p:sp>
          <p:sp>
            <p:nvSpPr>
              <p:cNvPr id="144398" name="Line 10"/>
              <p:cNvSpPr>
                <a:spLocks noChangeShapeType="1"/>
              </p:cNvSpPr>
              <p:nvPr/>
            </p:nvSpPr>
            <p:spPr bwMode="auto">
              <a:xfrm>
                <a:off x="1279" y="2053"/>
                <a:ext cx="171" cy="0"/>
              </a:xfrm>
              <a:prstGeom prst="line">
                <a:avLst/>
              </a:prstGeom>
              <a:noFill/>
              <a:ln w="19050">
                <a:solidFill>
                  <a:schemeClr val="tx1"/>
                </a:solidFill>
                <a:round/>
              </a:ln>
            </p:spPr>
            <p:txBody>
              <a:bodyPr wrap="none" anchor="ctr"/>
              <a:lstStyle/>
              <a:p>
                <a:endParaRPr lang="en-US"/>
              </a:p>
            </p:txBody>
          </p:sp>
          <p:sp>
            <p:nvSpPr>
              <p:cNvPr id="144399" name="Line 11"/>
              <p:cNvSpPr>
                <a:spLocks noChangeShapeType="1"/>
              </p:cNvSpPr>
              <p:nvPr/>
            </p:nvSpPr>
            <p:spPr bwMode="auto">
              <a:xfrm flipV="1">
                <a:off x="1450" y="1476"/>
                <a:ext cx="0" cy="577"/>
              </a:xfrm>
              <a:prstGeom prst="line">
                <a:avLst/>
              </a:prstGeom>
              <a:noFill/>
              <a:ln w="19050">
                <a:solidFill>
                  <a:schemeClr val="tx1"/>
                </a:solidFill>
                <a:round/>
              </a:ln>
            </p:spPr>
            <p:txBody>
              <a:bodyPr wrap="none" anchor="ctr"/>
              <a:lstStyle/>
              <a:p>
                <a:endParaRPr lang="en-US"/>
              </a:p>
            </p:txBody>
          </p:sp>
          <p:sp>
            <p:nvSpPr>
              <p:cNvPr id="144400" name="Line 12"/>
              <p:cNvSpPr>
                <a:spLocks noChangeShapeType="1"/>
              </p:cNvSpPr>
              <p:nvPr/>
            </p:nvSpPr>
            <p:spPr bwMode="auto">
              <a:xfrm flipH="1">
                <a:off x="1108" y="1476"/>
                <a:ext cx="342" cy="0"/>
              </a:xfrm>
              <a:prstGeom prst="line">
                <a:avLst/>
              </a:prstGeom>
              <a:noFill/>
              <a:ln w="19050">
                <a:solidFill>
                  <a:schemeClr val="tx1"/>
                </a:solidFill>
                <a:round/>
                <a:tailEnd type="triangle" w="med" len="med"/>
              </a:ln>
            </p:spPr>
            <p:txBody>
              <a:bodyPr wrap="none" anchor="ctr"/>
              <a:lstStyle/>
              <a:p>
                <a:endParaRPr lang="en-US"/>
              </a:p>
            </p:txBody>
          </p:sp>
          <p:sp>
            <p:nvSpPr>
              <p:cNvPr id="144401" name="Line 13"/>
              <p:cNvSpPr>
                <a:spLocks noChangeShapeType="1"/>
              </p:cNvSpPr>
              <p:nvPr/>
            </p:nvSpPr>
            <p:spPr bwMode="auto">
              <a:xfrm>
                <a:off x="1279" y="2341"/>
                <a:ext cx="256" cy="0"/>
              </a:xfrm>
              <a:prstGeom prst="line">
                <a:avLst/>
              </a:prstGeom>
              <a:noFill/>
              <a:ln w="19050">
                <a:solidFill>
                  <a:schemeClr val="tx1"/>
                </a:solidFill>
                <a:round/>
              </a:ln>
            </p:spPr>
            <p:txBody>
              <a:bodyPr wrap="none" anchor="ctr"/>
              <a:lstStyle/>
              <a:p>
                <a:endParaRPr lang="en-US"/>
              </a:p>
            </p:txBody>
          </p:sp>
          <p:sp>
            <p:nvSpPr>
              <p:cNvPr id="144402" name="Line 14"/>
              <p:cNvSpPr>
                <a:spLocks noChangeShapeType="1"/>
              </p:cNvSpPr>
              <p:nvPr/>
            </p:nvSpPr>
            <p:spPr bwMode="auto">
              <a:xfrm flipV="1">
                <a:off x="1535" y="1353"/>
                <a:ext cx="0" cy="988"/>
              </a:xfrm>
              <a:prstGeom prst="line">
                <a:avLst/>
              </a:prstGeom>
              <a:noFill/>
              <a:ln w="19050">
                <a:solidFill>
                  <a:schemeClr val="tx1"/>
                </a:solidFill>
                <a:round/>
              </a:ln>
            </p:spPr>
            <p:txBody>
              <a:bodyPr wrap="none" anchor="ctr"/>
              <a:lstStyle/>
              <a:p>
                <a:endParaRPr lang="en-US"/>
              </a:p>
            </p:txBody>
          </p:sp>
          <p:sp>
            <p:nvSpPr>
              <p:cNvPr id="144403" name="Line 15"/>
              <p:cNvSpPr>
                <a:spLocks noChangeShapeType="1"/>
              </p:cNvSpPr>
              <p:nvPr/>
            </p:nvSpPr>
            <p:spPr bwMode="auto">
              <a:xfrm flipH="1">
                <a:off x="1108" y="1353"/>
                <a:ext cx="427" cy="0"/>
              </a:xfrm>
              <a:prstGeom prst="line">
                <a:avLst/>
              </a:prstGeom>
              <a:noFill/>
              <a:ln w="19050">
                <a:solidFill>
                  <a:schemeClr val="tx1"/>
                </a:solidFill>
                <a:round/>
                <a:tailEnd type="triangle" w="med" len="med"/>
              </a:ln>
            </p:spPr>
            <p:txBody>
              <a:bodyPr wrap="none" anchor="ctr"/>
              <a:lstStyle/>
              <a:p>
                <a:endParaRPr lang="en-US"/>
              </a:p>
            </p:txBody>
          </p:sp>
        </p:grpSp>
        <p:sp>
          <p:nvSpPr>
            <p:cNvPr id="144387" name="Text Box 16"/>
            <p:cNvSpPr txBox="1">
              <a:spLocks noChangeArrowheads="1"/>
            </p:cNvSpPr>
            <p:nvPr/>
          </p:nvSpPr>
          <p:spPr bwMode="auto">
            <a:xfrm>
              <a:off x="2286000" y="5562600"/>
              <a:ext cx="784225" cy="314325"/>
            </a:xfrm>
            <a:prstGeom prst="rect">
              <a:avLst/>
            </a:prstGeom>
            <a:solidFill>
              <a:schemeClr val="tx1"/>
            </a:solidFill>
            <a:ln w="9525">
              <a:solidFill>
                <a:schemeClr val="tx1"/>
              </a:solidFill>
              <a:miter lim="800000"/>
            </a:ln>
          </p:spPr>
          <p:txBody>
            <a:bodyPr wrap="none">
              <a:spAutoFit/>
            </a:bodyPr>
            <a:lstStyle/>
            <a:p>
              <a:pPr>
                <a:spcBef>
                  <a:spcPct val="50000"/>
                </a:spcBef>
                <a:buFontTx/>
                <a:buNone/>
              </a:pPr>
              <a:r>
                <a:rPr lang="en-US" sz="1400" b="1" dirty="0">
                  <a:solidFill>
                    <a:schemeClr val="bg1"/>
                  </a:solidFill>
                </a:rPr>
                <a:t>Nested</a:t>
              </a:r>
              <a:endParaRPr lang="en-US" sz="1400" b="1" dirty="0">
                <a:solidFill>
                  <a:schemeClr val="bg1"/>
                </a:solidFill>
              </a:endParaRPr>
            </a:p>
          </p:txBody>
        </p:sp>
        <p:sp>
          <p:nvSpPr>
            <p:cNvPr id="144388" name="Rectangle 17"/>
            <p:cNvSpPr>
              <a:spLocks noChangeArrowheads="1"/>
            </p:cNvSpPr>
            <p:nvPr/>
          </p:nvSpPr>
          <p:spPr bwMode="auto">
            <a:xfrm>
              <a:off x="990600" y="1600200"/>
              <a:ext cx="3505200" cy="4648200"/>
            </a:xfrm>
            <a:prstGeom prst="rect">
              <a:avLst/>
            </a:prstGeom>
            <a:noFill/>
            <a:ln w="38100" cmpd="dbl">
              <a:solidFill>
                <a:schemeClr val="tx1"/>
              </a:solidFill>
              <a:miter lim="800000"/>
            </a:ln>
          </p:spPr>
          <p:txBody>
            <a:bodyPr wrap="none" anchor="ctr"/>
            <a:lstStyle/>
            <a:p>
              <a:endParaRPr lang="en-US"/>
            </a:p>
          </p:txBody>
        </p:sp>
      </p:grpSp>
      <p:sp>
        <p:nvSpPr>
          <p:cNvPr id="22" name="Content Placeholder 21"/>
          <p:cNvSpPr>
            <a:spLocks noGrp="1"/>
          </p:cNvSpPr>
          <p:nvPr>
            <p:ph sz="half" idx="1"/>
          </p:nvPr>
        </p:nvSpPr>
        <p:spPr/>
        <p:txBody>
          <a:bodyPr/>
          <a:lstStyle/>
          <a:p>
            <a:r>
              <a:rPr lang="en-US" dirty="0" smtClean="0"/>
              <a:t>Nested Loops </a:t>
            </a:r>
            <a:endParaRPr lang="en-US" dirty="0" smtClean="0"/>
          </a:p>
          <a:p>
            <a:pPr lvl="1"/>
            <a:r>
              <a:rPr lang="en-US" dirty="0" smtClean="0"/>
              <a:t>Start with inner loop. Set all other loops to minimum values. </a:t>
            </a:r>
            <a:endParaRPr lang="en-US" dirty="0" smtClean="0"/>
          </a:p>
          <a:p>
            <a:pPr lvl="1"/>
            <a:r>
              <a:rPr lang="en-US" dirty="0" smtClean="0"/>
              <a:t>Conduct simple loop testing on inner loop. </a:t>
            </a:r>
            <a:endParaRPr lang="en-US" dirty="0" smtClean="0"/>
          </a:p>
          <a:p>
            <a:pPr lvl="1"/>
            <a:r>
              <a:rPr lang="en-US" dirty="0" smtClean="0"/>
              <a:t>Work outwards.</a:t>
            </a:r>
            <a:endParaRPr lang="en-US" dirty="0" smtClean="0"/>
          </a:p>
          <a:p>
            <a:pPr lvl="1"/>
            <a:r>
              <a:rPr lang="en-US" dirty="0" smtClean="0"/>
              <a:t>Continue until all loops are tested</a:t>
            </a:r>
            <a:endParaRPr lang="en-US" dirty="0"/>
          </a:p>
        </p:txBody>
      </p:sp>
      <p:sp>
        <p:nvSpPr>
          <p:cNvPr id="73733" name="Rectangle 18"/>
          <p:cNvSpPr>
            <a:spLocks noGrp="1" noChangeArrowheads="1"/>
          </p:cNvSpPr>
          <p:nvPr>
            <p:ph type="title"/>
          </p:nvPr>
        </p:nvSpPr>
        <p:spPr/>
        <p:txBody>
          <a:bodyPr/>
          <a:lstStyle/>
          <a:p>
            <a:r>
              <a:rPr lang="en-US" dirty="0" smtClean="0"/>
              <a:t>Loop Testing  - Nested Testing</a:t>
            </a:r>
            <a:endParaRPr lang="en-US" dirty="0"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
          <p:cNvGrpSpPr/>
          <p:nvPr/>
        </p:nvGrpSpPr>
        <p:grpSpPr>
          <a:xfrm>
            <a:off x="7239000" y="1219200"/>
            <a:ext cx="3048000" cy="5029200"/>
            <a:chOff x="914400" y="1066800"/>
            <a:chExt cx="3048000" cy="5029200"/>
          </a:xfrm>
        </p:grpSpPr>
        <p:grpSp>
          <p:nvGrpSpPr>
            <p:cNvPr id="3" name="Group 2"/>
            <p:cNvGrpSpPr/>
            <p:nvPr/>
          </p:nvGrpSpPr>
          <p:grpSpPr bwMode="auto">
            <a:xfrm>
              <a:off x="1371600" y="1447800"/>
              <a:ext cx="2057400" cy="3263900"/>
              <a:chOff x="888" y="1232"/>
              <a:chExt cx="557" cy="1976"/>
            </a:xfrm>
          </p:grpSpPr>
          <p:sp>
            <p:nvSpPr>
              <p:cNvPr id="145415" name="Rectangle 3"/>
              <p:cNvSpPr>
                <a:spLocks noChangeArrowheads="1"/>
              </p:cNvSpPr>
              <p:nvPr/>
            </p:nvSpPr>
            <p:spPr bwMode="auto">
              <a:xfrm>
                <a:off x="889" y="1603"/>
                <a:ext cx="427" cy="164"/>
              </a:xfrm>
              <a:prstGeom prst="rect">
                <a:avLst/>
              </a:prstGeom>
              <a:noFill/>
              <a:ln w="19050">
                <a:solidFill>
                  <a:schemeClr val="tx1"/>
                </a:solidFill>
                <a:miter lim="800000"/>
              </a:ln>
            </p:spPr>
            <p:txBody>
              <a:bodyPr wrap="none" anchor="ctr"/>
              <a:lstStyle/>
              <a:p>
                <a:endParaRPr lang="en-US"/>
              </a:p>
            </p:txBody>
          </p:sp>
          <p:sp>
            <p:nvSpPr>
              <p:cNvPr id="145416" name="AutoShape 4"/>
              <p:cNvSpPr>
                <a:spLocks noChangeArrowheads="1"/>
              </p:cNvSpPr>
              <p:nvPr/>
            </p:nvSpPr>
            <p:spPr bwMode="auto">
              <a:xfrm>
                <a:off x="931" y="1933"/>
                <a:ext cx="342" cy="161"/>
              </a:xfrm>
              <a:prstGeom prst="diamond">
                <a:avLst/>
              </a:prstGeom>
              <a:noFill/>
              <a:ln w="19050">
                <a:solidFill>
                  <a:schemeClr val="tx1"/>
                </a:solidFill>
                <a:miter lim="800000"/>
              </a:ln>
            </p:spPr>
            <p:txBody>
              <a:bodyPr wrap="none" anchor="ctr"/>
              <a:lstStyle/>
              <a:p>
                <a:endParaRPr lang="en-US"/>
              </a:p>
            </p:txBody>
          </p:sp>
          <p:sp>
            <p:nvSpPr>
              <p:cNvPr id="145417" name="Rectangle 5"/>
              <p:cNvSpPr>
                <a:spLocks noChangeArrowheads="1"/>
              </p:cNvSpPr>
              <p:nvPr/>
            </p:nvSpPr>
            <p:spPr bwMode="auto">
              <a:xfrm>
                <a:off x="888" y="2552"/>
                <a:ext cx="426" cy="165"/>
              </a:xfrm>
              <a:prstGeom prst="rect">
                <a:avLst/>
              </a:prstGeom>
              <a:noFill/>
              <a:ln w="19050">
                <a:solidFill>
                  <a:schemeClr val="tx1"/>
                </a:solidFill>
                <a:miter lim="800000"/>
              </a:ln>
            </p:spPr>
            <p:txBody>
              <a:bodyPr wrap="none" anchor="ctr"/>
              <a:lstStyle/>
              <a:p>
                <a:endParaRPr lang="en-US"/>
              </a:p>
            </p:txBody>
          </p:sp>
          <p:sp>
            <p:nvSpPr>
              <p:cNvPr id="145418" name="AutoShape 6"/>
              <p:cNvSpPr>
                <a:spLocks noChangeArrowheads="1"/>
              </p:cNvSpPr>
              <p:nvPr/>
            </p:nvSpPr>
            <p:spPr bwMode="auto">
              <a:xfrm>
                <a:off x="929" y="2881"/>
                <a:ext cx="342" cy="163"/>
              </a:xfrm>
              <a:prstGeom prst="diamond">
                <a:avLst/>
              </a:prstGeom>
              <a:noFill/>
              <a:ln w="19050">
                <a:solidFill>
                  <a:schemeClr val="tx1"/>
                </a:solidFill>
                <a:miter lim="800000"/>
              </a:ln>
            </p:spPr>
            <p:txBody>
              <a:bodyPr wrap="none" anchor="ctr"/>
              <a:lstStyle/>
              <a:p>
                <a:endParaRPr lang="en-US"/>
              </a:p>
            </p:txBody>
          </p:sp>
          <p:sp>
            <p:nvSpPr>
              <p:cNvPr id="145419" name="Line 7"/>
              <p:cNvSpPr>
                <a:spLocks noChangeShapeType="1"/>
              </p:cNvSpPr>
              <p:nvPr/>
            </p:nvSpPr>
            <p:spPr bwMode="auto">
              <a:xfrm>
                <a:off x="1102" y="3044"/>
                <a:ext cx="1" cy="164"/>
              </a:xfrm>
              <a:prstGeom prst="line">
                <a:avLst/>
              </a:prstGeom>
              <a:noFill/>
              <a:ln w="19050">
                <a:solidFill>
                  <a:schemeClr val="tx1"/>
                </a:solidFill>
                <a:round/>
                <a:tailEnd type="triangle" w="med" len="med"/>
              </a:ln>
            </p:spPr>
            <p:txBody>
              <a:bodyPr wrap="none" anchor="ctr"/>
              <a:lstStyle/>
              <a:p>
                <a:endParaRPr lang="en-US"/>
              </a:p>
            </p:txBody>
          </p:sp>
          <p:sp>
            <p:nvSpPr>
              <p:cNvPr id="145420" name="Line 8"/>
              <p:cNvSpPr>
                <a:spLocks noChangeShapeType="1"/>
              </p:cNvSpPr>
              <p:nvPr/>
            </p:nvSpPr>
            <p:spPr bwMode="auto">
              <a:xfrm>
                <a:off x="1102" y="2714"/>
                <a:ext cx="1" cy="164"/>
              </a:xfrm>
              <a:prstGeom prst="line">
                <a:avLst/>
              </a:prstGeom>
              <a:noFill/>
              <a:ln w="19050">
                <a:solidFill>
                  <a:schemeClr val="tx1"/>
                </a:solidFill>
                <a:round/>
                <a:tailEnd type="triangle" w="med" len="med"/>
              </a:ln>
            </p:spPr>
            <p:txBody>
              <a:bodyPr wrap="none" anchor="ctr"/>
              <a:lstStyle/>
              <a:p>
                <a:endParaRPr lang="en-US"/>
              </a:p>
            </p:txBody>
          </p:sp>
          <p:sp>
            <p:nvSpPr>
              <p:cNvPr id="145421" name="Line 9"/>
              <p:cNvSpPr>
                <a:spLocks noChangeShapeType="1"/>
              </p:cNvSpPr>
              <p:nvPr/>
            </p:nvSpPr>
            <p:spPr bwMode="auto">
              <a:xfrm>
                <a:off x="1102" y="2097"/>
                <a:ext cx="1" cy="452"/>
              </a:xfrm>
              <a:prstGeom prst="line">
                <a:avLst/>
              </a:prstGeom>
              <a:noFill/>
              <a:ln w="19050">
                <a:solidFill>
                  <a:schemeClr val="tx1"/>
                </a:solidFill>
                <a:round/>
                <a:tailEnd type="triangle" w="med" len="med"/>
              </a:ln>
            </p:spPr>
            <p:txBody>
              <a:bodyPr wrap="none" anchor="ctr"/>
              <a:lstStyle/>
              <a:p>
                <a:endParaRPr lang="en-US"/>
              </a:p>
            </p:txBody>
          </p:sp>
          <p:sp>
            <p:nvSpPr>
              <p:cNvPr id="145422" name="Line 10"/>
              <p:cNvSpPr>
                <a:spLocks noChangeShapeType="1"/>
              </p:cNvSpPr>
              <p:nvPr/>
            </p:nvSpPr>
            <p:spPr bwMode="auto">
              <a:xfrm>
                <a:off x="1102" y="1767"/>
                <a:ext cx="1" cy="166"/>
              </a:xfrm>
              <a:prstGeom prst="line">
                <a:avLst/>
              </a:prstGeom>
              <a:noFill/>
              <a:ln w="19050">
                <a:solidFill>
                  <a:schemeClr val="tx1"/>
                </a:solidFill>
                <a:round/>
                <a:tailEnd type="triangle" w="med" len="med"/>
              </a:ln>
            </p:spPr>
            <p:txBody>
              <a:bodyPr wrap="none" anchor="ctr"/>
              <a:lstStyle/>
              <a:p>
                <a:endParaRPr lang="en-US"/>
              </a:p>
            </p:txBody>
          </p:sp>
          <p:sp>
            <p:nvSpPr>
              <p:cNvPr id="145423" name="Line 11"/>
              <p:cNvSpPr>
                <a:spLocks noChangeShapeType="1"/>
              </p:cNvSpPr>
              <p:nvPr/>
            </p:nvSpPr>
            <p:spPr bwMode="auto">
              <a:xfrm>
                <a:off x="1102" y="1232"/>
                <a:ext cx="1" cy="371"/>
              </a:xfrm>
              <a:prstGeom prst="line">
                <a:avLst/>
              </a:prstGeom>
              <a:noFill/>
              <a:ln w="19050">
                <a:solidFill>
                  <a:schemeClr val="tx1"/>
                </a:solidFill>
                <a:round/>
                <a:tailEnd type="triangle" w="med" len="med"/>
              </a:ln>
            </p:spPr>
            <p:txBody>
              <a:bodyPr wrap="none" anchor="ctr"/>
              <a:lstStyle/>
              <a:p>
                <a:endParaRPr lang="en-US"/>
              </a:p>
            </p:txBody>
          </p:sp>
          <p:sp>
            <p:nvSpPr>
              <p:cNvPr id="145424" name="Line 12"/>
              <p:cNvSpPr>
                <a:spLocks noChangeShapeType="1"/>
              </p:cNvSpPr>
              <p:nvPr/>
            </p:nvSpPr>
            <p:spPr bwMode="auto">
              <a:xfrm>
                <a:off x="1273" y="2961"/>
                <a:ext cx="171" cy="1"/>
              </a:xfrm>
              <a:prstGeom prst="line">
                <a:avLst/>
              </a:prstGeom>
              <a:noFill/>
              <a:ln w="19050">
                <a:solidFill>
                  <a:schemeClr val="tx1"/>
                </a:solidFill>
                <a:round/>
              </a:ln>
            </p:spPr>
            <p:txBody>
              <a:bodyPr wrap="none" anchor="ctr"/>
              <a:lstStyle/>
              <a:p>
                <a:endParaRPr lang="en-US"/>
              </a:p>
            </p:txBody>
          </p:sp>
          <p:sp>
            <p:nvSpPr>
              <p:cNvPr id="145425" name="Line 13"/>
              <p:cNvSpPr>
                <a:spLocks noChangeShapeType="1"/>
              </p:cNvSpPr>
              <p:nvPr/>
            </p:nvSpPr>
            <p:spPr bwMode="auto">
              <a:xfrm flipV="1">
                <a:off x="1444" y="2385"/>
                <a:ext cx="1" cy="576"/>
              </a:xfrm>
              <a:prstGeom prst="line">
                <a:avLst/>
              </a:prstGeom>
              <a:noFill/>
              <a:ln w="19050">
                <a:solidFill>
                  <a:schemeClr val="tx1"/>
                </a:solidFill>
                <a:round/>
              </a:ln>
            </p:spPr>
            <p:txBody>
              <a:bodyPr wrap="none" anchor="ctr"/>
              <a:lstStyle/>
              <a:p>
                <a:endParaRPr lang="en-US"/>
              </a:p>
            </p:txBody>
          </p:sp>
          <p:sp>
            <p:nvSpPr>
              <p:cNvPr id="145426" name="Line 14"/>
              <p:cNvSpPr>
                <a:spLocks noChangeShapeType="1"/>
              </p:cNvSpPr>
              <p:nvPr/>
            </p:nvSpPr>
            <p:spPr bwMode="auto">
              <a:xfrm flipH="1">
                <a:off x="1102" y="2385"/>
                <a:ext cx="342" cy="1"/>
              </a:xfrm>
              <a:prstGeom prst="line">
                <a:avLst/>
              </a:prstGeom>
              <a:noFill/>
              <a:ln w="19050">
                <a:solidFill>
                  <a:schemeClr val="tx1"/>
                </a:solidFill>
                <a:round/>
                <a:tailEnd type="triangle" w="med" len="med"/>
              </a:ln>
            </p:spPr>
            <p:txBody>
              <a:bodyPr wrap="none" anchor="ctr"/>
              <a:lstStyle/>
              <a:p>
                <a:endParaRPr lang="en-US"/>
              </a:p>
            </p:txBody>
          </p:sp>
          <p:sp>
            <p:nvSpPr>
              <p:cNvPr id="145427" name="Line 15"/>
              <p:cNvSpPr>
                <a:spLocks noChangeShapeType="1"/>
              </p:cNvSpPr>
              <p:nvPr/>
            </p:nvSpPr>
            <p:spPr bwMode="auto">
              <a:xfrm>
                <a:off x="1273" y="2014"/>
                <a:ext cx="171" cy="1"/>
              </a:xfrm>
              <a:prstGeom prst="line">
                <a:avLst/>
              </a:prstGeom>
              <a:noFill/>
              <a:ln w="19050">
                <a:solidFill>
                  <a:schemeClr val="tx1"/>
                </a:solidFill>
                <a:round/>
              </a:ln>
            </p:spPr>
            <p:txBody>
              <a:bodyPr wrap="none" anchor="ctr"/>
              <a:lstStyle/>
              <a:p>
                <a:endParaRPr lang="en-US"/>
              </a:p>
            </p:txBody>
          </p:sp>
          <p:sp>
            <p:nvSpPr>
              <p:cNvPr id="145428" name="Line 16"/>
              <p:cNvSpPr>
                <a:spLocks noChangeShapeType="1"/>
              </p:cNvSpPr>
              <p:nvPr/>
            </p:nvSpPr>
            <p:spPr bwMode="auto">
              <a:xfrm flipV="1">
                <a:off x="1444" y="1438"/>
                <a:ext cx="1" cy="576"/>
              </a:xfrm>
              <a:prstGeom prst="line">
                <a:avLst/>
              </a:prstGeom>
              <a:noFill/>
              <a:ln w="19050">
                <a:solidFill>
                  <a:schemeClr val="tx1"/>
                </a:solidFill>
                <a:round/>
              </a:ln>
            </p:spPr>
            <p:txBody>
              <a:bodyPr wrap="none" anchor="ctr"/>
              <a:lstStyle/>
              <a:p>
                <a:endParaRPr lang="en-US"/>
              </a:p>
            </p:txBody>
          </p:sp>
          <p:sp>
            <p:nvSpPr>
              <p:cNvPr id="145429" name="Line 17"/>
              <p:cNvSpPr>
                <a:spLocks noChangeShapeType="1"/>
              </p:cNvSpPr>
              <p:nvPr/>
            </p:nvSpPr>
            <p:spPr bwMode="auto">
              <a:xfrm flipH="1">
                <a:off x="1102" y="1438"/>
                <a:ext cx="342" cy="1"/>
              </a:xfrm>
              <a:prstGeom prst="line">
                <a:avLst/>
              </a:prstGeom>
              <a:noFill/>
              <a:ln w="19050">
                <a:solidFill>
                  <a:schemeClr val="tx1"/>
                </a:solidFill>
                <a:round/>
                <a:tailEnd type="triangle" w="med" len="med"/>
              </a:ln>
            </p:spPr>
            <p:txBody>
              <a:bodyPr wrap="none" anchor="ctr"/>
              <a:lstStyle/>
              <a:p>
                <a:endParaRPr lang="en-US"/>
              </a:p>
            </p:txBody>
          </p:sp>
        </p:grpSp>
        <p:sp>
          <p:nvSpPr>
            <p:cNvPr id="145411" name="Text Box 18"/>
            <p:cNvSpPr txBox="1">
              <a:spLocks noChangeArrowheads="1"/>
            </p:cNvSpPr>
            <p:nvPr/>
          </p:nvSpPr>
          <p:spPr bwMode="auto">
            <a:xfrm>
              <a:off x="1676400" y="5486400"/>
              <a:ext cx="1363663" cy="314325"/>
            </a:xfrm>
            <a:prstGeom prst="rect">
              <a:avLst/>
            </a:prstGeom>
            <a:solidFill>
              <a:schemeClr val="tx1"/>
            </a:solidFill>
            <a:ln w="9525">
              <a:solidFill>
                <a:schemeClr val="tx1"/>
              </a:solidFill>
              <a:miter lim="800000"/>
            </a:ln>
          </p:spPr>
          <p:txBody>
            <a:bodyPr wrap="none">
              <a:spAutoFit/>
            </a:bodyPr>
            <a:lstStyle/>
            <a:p>
              <a:pPr>
                <a:spcBef>
                  <a:spcPct val="50000"/>
                </a:spcBef>
                <a:buFontTx/>
                <a:buNone/>
              </a:pPr>
              <a:r>
                <a:rPr lang="en-US" sz="1400" b="1" dirty="0">
                  <a:solidFill>
                    <a:schemeClr val="bg1"/>
                  </a:solidFill>
                </a:rPr>
                <a:t>Concatenated</a:t>
              </a:r>
              <a:endParaRPr lang="en-US" sz="1400" b="1" dirty="0">
                <a:solidFill>
                  <a:schemeClr val="bg1"/>
                </a:solidFill>
              </a:endParaRPr>
            </a:p>
          </p:txBody>
        </p:sp>
        <p:sp>
          <p:nvSpPr>
            <p:cNvPr id="145412" name="Rectangle 19"/>
            <p:cNvSpPr>
              <a:spLocks noChangeArrowheads="1"/>
            </p:cNvSpPr>
            <p:nvPr/>
          </p:nvSpPr>
          <p:spPr bwMode="auto">
            <a:xfrm>
              <a:off x="914400" y="1066800"/>
              <a:ext cx="3048000" cy="5029200"/>
            </a:xfrm>
            <a:prstGeom prst="rect">
              <a:avLst/>
            </a:prstGeom>
            <a:noFill/>
            <a:ln w="38100" cmpd="dbl">
              <a:solidFill>
                <a:srgbClr val="660066"/>
              </a:solidFill>
              <a:miter lim="800000"/>
            </a:ln>
          </p:spPr>
          <p:txBody>
            <a:bodyPr wrap="none" anchor="ctr"/>
            <a:lstStyle/>
            <a:p>
              <a:endParaRPr lang="en-US"/>
            </a:p>
          </p:txBody>
        </p:sp>
      </p:grpSp>
      <p:sp>
        <p:nvSpPr>
          <p:cNvPr id="25" name="Content Placeholder 24"/>
          <p:cNvSpPr>
            <a:spLocks noGrp="1"/>
          </p:cNvSpPr>
          <p:nvPr>
            <p:ph sz="half" idx="1"/>
          </p:nvPr>
        </p:nvSpPr>
        <p:spPr/>
        <p:txBody>
          <a:bodyPr/>
          <a:lstStyle/>
          <a:p>
            <a:r>
              <a:rPr lang="en-US" dirty="0" smtClean="0"/>
              <a:t>Concatenated Loops test</a:t>
            </a:r>
            <a:endParaRPr lang="en-US" dirty="0" smtClean="0"/>
          </a:p>
          <a:p>
            <a:pPr lvl="1"/>
            <a:r>
              <a:rPr lang="en-US" dirty="0" smtClean="0"/>
              <a:t>If independent loops, use simple loop testing. </a:t>
            </a:r>
            <a:endParaRPr lang="en-US" dirty="0" smtClean="0"/>
          </a:p>
          <a:p>
            <a:pPr lvl="1"/>
            <a:r>
              <a:rPr lang="en-US" dirty="0" smtClean="0"/>
              <a:t>If dependent, treat as nested loops. </a:t>
            </a:r>
            <a:endParaRPr lang="en-US" dirty="0" smtClean="0"/>
          </a:p>
          <a:p>
            <a:endParaRPr lang="en-US" dirty="0"/>
          </a:p>
        </p:txBody>
      </p:sp>
      <p:sp>
        <p:nvSpPr>
          <p:cNvPr id="74757" name="Rectangle 20"/>
          <p:cNvSpPr>
            <a:spLocks noGrp="1" noChangeArrowheads="1"/>
          </p:cNvSpPr>
          <p:nvPr>
            <p:ph type="title"/>
          </p:nvPr>
        </p:nvSpPr>
        <p:spPr/>
        <p:txBody>
          <a:bodyPr/>
          <a:lstStyle/>
          <a:p>
            <a:r>
              <a:rPr lang="en-US" dirty="0" smtClean="0"/>
              <a:t>Loop Testing  - Concatenated Loop</a:t>
            </a:r>
            <a:endParaRPr lang="en-US" dirty="0"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35"/>
          <p:cNvSpPr>
            <a:spLocks noGrp="1"/>
          </p:cNvSpPr>
          <p:nvPr>
            <p:ph sz="half" idx="1"/>
          </p:nvPr>
        </p:nvSpPr>
        <p:spPr/>
        <p:txBody>
          <a:bodyPr/>
          <a:lstStyle/>
          <a:p>
            <a:r>
              <a:rPr lang="en-US" dirty="0" smtClean="0"/>
              <a:t>Unstructured loops </a:t>
            </a:r>
            <a:endParaRPr lang="en-US" dirty="0" smtClean="0"/>
          </a:p>
          <a:p>
            <a:pPr lvl="1"/>
            <a:r>
              <a:rPr lang="en-US" dirty="0" smtClean="0"/>
              <a:t>Don't test - redesign.</a:t>
            </a:r>
            <a:endParaRPr lang="en-US" dirty="0"/>
          </a:p>
        </p:txBody>
      </p:sp>
      <p:sp>
        <p:nvSpPr>
          <p:cNvPr id="75782" name="Rectangle 30"/>
          <p:cNvSpPr>
            <a:spLocks noGrp="1" noChangeArrowheads="1"/>
          </p:cNvSpPr>
          <p:nvPr>
            <p:ph type="title"/>
          </p:nvPr>
        </p:nvSpPr>
        <p:spPr/>
        <p:txBody>
          <a:bodyPr/>
          <a:lstStyle/>
          <a:p>
            <a:r>
              <a:rPr lang="en-US" dirty="0" smtClean="0"/>
              <a:t>Loop Testing  - Unstructured Loops</a:t>
            </a:r>
            <a:endParaRPr lang="en-US" dirty="0" smtClean="0"/>
          </a:p>
        </p:txBody>
      </p:sp>
      <p:grpSp>
        <p:nvGrpSpPr>
          <p:cNvPr id="2" name="Group 32"/>
          <p:cNvGrpSpPr/>
          <p:nvPr/>
        </p:nvGrpSpPr>
        <p:grpSpPr>
          <a:xfrm>
            <a:off x="7315200" y="1066800"/>
            <a:ext cx="3048000" cy="5181600"/>
            <a:chOff x="762000" y="990600"/>
            <a:chExt cx="3048000" cy="5181600"/>
          </a:xfrm>
        </p:grpSpPr>
        <p:grpSp>
          <p:nvGrpSpPr>
            <p:cNvPr id="3" name="Group 3"/>
            <p:cNvGrpSpPr/>
            <p:nvPr/>
          </p:nvGrpSpPr>
          <p:grpSpPr bwMode="auto">
            <a:xfrm>
              <a:off x="990600" y="1295400"/>
              <a:ext cx="2590800" cy="4005263"/>
              <a:chOff x="624" y="912"/>
              <a:chExt cx="1632" cy="2523"/>
            </a:xfrm>
          </p:grpSpPr>
          <p:sp>
            <p:nvSpPr>
              <p:cNvPr id="146440" name="AutoShape 4"/>
              <p:cNvSpPr>
                <a:spLocks noChangeArrowheads="1"/>
              </p:cNvSpPr>
              <p:nvPr/>
            </p:nvSpPr>
            <p:spPr bwMode="auto">
              <a:xfrm>
                <a:off x="1051" y="1611"/>
                <a:ext cx="686" cy="171"/>
              </a:xfrm>
              <a:prstGeom prst="diamond">
                <a:avLst/>
              </a:prstGeom>
              <a:noFill/>
              <a:ln w="19050">
                <a:solidFill>
                  <a:schemeClr val="tx1"/>
                </a:solidFill>
                <a:miter lim="800000"/>
              </a:ln>
            </p:spPr>
            <p:txBody>
              <a:bodyPr wrap="none" anchor="ctr"/>
              <a:lstStyle/>
              <a:p>
                <a:endParaRPr lang="en-US"/>
              </a:p>
            </p:txBody>
          </p:sp>
          <p:sp>
            <p:nvSpPr>
              <p:cNvPr id="146441" name="AutoShape 5"/>
              <p:cNvSpPr>
                <a:spLocks noChangeArrowheads="1"/>
              </p:cNvSpPr>
              <p:nvPr/>
            </p:nvSpPr>
            <p:spPr bwMode="auto">
              <a:xfrm>
                <a:off x="1051" y="1958"/>
                <a:ext cx="686" cy="172"/>
              </a:xfrm>
              <a:prstGeom prst="diamond">
                <a:avLst/>
              </a:prstGeom>
              <a:noFill/>
              <a:ln w="19050">
                <a:solidFill>
                  <a:schemeClr val="tx1"/>
                </a:solidFill>
                <a:miter lim="800000"/>
              </a:ln>
            </p:spPr>
            <p:txBody>
              <a:bodyPr wrap="none" anchor="ctr"/>
              <a:lstStyle/>
              <a:p>
                <a:endParaRPr lang="en-US"/>
              </a:p>
            </p:txBody>
          </p:sp>
          <p:sp>
            <p:nvSpPr>
              <p:cNvPr id="146442" name="Rectangle 6"/>
              <p:cNvSpPr>
                <a:spLocks noChangeArrowheads="1"/>
              </p:cNvSpPr>
              <p:nvPr/>
            </p:nvSpPr>
            <p:spPr bwMode="auto">
              <a:xfrm>
                <a:off x="969" y="1216"/>
                <a:ext cx="854" cy="174"/>
              </a:xfrm>
              <a:prstGeom prst="rect">
                <a:avLst/>
              </a:prstGeom>
              <a:noFill/>
              <a:ln w="19050">
                <a:solidFill>
                  <a:schemeClr val="tx1"/>
                </a:solidFill>
                <a:miter lim="800000"/>
              </a:ln>
            </p:spPr>
            <p:txBody>
              <a:bodyPr wrap="none" anchor="ctr"/>
              <a:lstStyle/>
              <a:p>
                <a:endParaRPr lang="en-US"/>
              </a:p>
            </p:txBody>
          </p:sp>
          <p:sp>
            <p:nvSpPr>
              <p:cNvPr id="146443" name="AutoShape 7"/>
              <p:cNvSpPr>
                <a:spLocks noChangeArrowheads="1"/>
              </p:cNvSpPr>
              <p:nvPr/>
            </p:nvSpPr>
            <p:spPr bwMode="auto">
              <a:xfrm>
                <a:off x="1051" y="2829"/>
                <a:ext cx="686" cy="171"/>
              </a:xfrm>
              <a:prstGeom prst="diamond">
                <a:avLst/>
              </a:prstGeom>
              <a:noFill/>
              <a:ln w="19050">
                <a:solidFill>
                  <a:schemeClr val="tx1"/>
                </a:solidFill>
                <a:miter lim="800000"/>
              </a:ln>
            </p:spPr>
            <p:txBody>
              <a:bodyPr wrap="none" anchor="ctr"/>
              <a:lstStyle/>
              <a:p>
                <a:endParaRPr lang="en-US"/>
              </a:p>
            </p:txBody>
          </p:sp>
          <p:sp>
            <p:nvSpPr>
              <p:cNvPr id="146444" name="AutoShape 8"/>
              <p:cNvSpPr>
                <a:spLocks noChangeArrowheads="1"/>
              </p:cNvSpPr>
              <p:nvPr/>
            </p:nvSpPr>
            <p:spPr bwMode="auto">
              <a:xfrm>
                <a:off x="1051" y="3133"/>
                <a:ext cx="686" cy="171"/>
              </a:xfrm>
              <a:prstGeom prst="diamond">
                <a:avLst/>
              </a:prstGeom>
              <a:noFill/>
              <a:ln w="19050">
                <a:solidFill>
                  <a:schemeClr val="tx1"/>
                </a:solidFill>
                <a:miter lim="800000"/>
              </a:ln>
            </p:spPr>
            <p:txBody>
              <a:bodyPr wrap="none" anchor="ctr"/>
              <a:lstStyle/>
              <a:p>
                <a:endParaRPr lang="en-US"/>
              </a:p>
            </p:txBody>
          </p:sp>
          <p:sp>
            <p:nvSpPr>
              <p:cNvPr id="146445" name="Rectangle 9"/>
              <p:cNvSpPr>
                <a:spLocks noChangeArrowheads="1"/>
              </p:cNvSpPr>
              <p:nvPr/>
            </p:nvSpPr>
            <p:spPr bwMode="auto">
              <a:xfrm>
                <a:off x="969" y="2521"/>
                <a:ext cx="854" cy="173"/>
              </a:xfrm>
              <a:prstGeom prst="rect">
                <a:avLst/>
              </a:prstGeom>
              <a:noFill/>
              <a:ln w="19050">
                <a:solidFill>
                  <a:schemeClr val="tx1"/>
                </a:solidFill>
                <a:miter lim="800000"/>
              </a:ln>
            </p:spPr>
            <p:txBody>
              <a:bodyPr wrap="none" anchor="ctr"/>
              <a:lstStyle/>
              <a:p>
                <a:endParaRPr lang="en-US"/>
              </a:p>
            </p:txBody>
          </p:sp>
          <p:sp>
            <p:nvSpPr>
              <p:cNvPr id="146446" name="Line 10"/>
              <p:cNvSpPr>
                <a:spLocks noChangeShapeType="1"/>
              </p:cNvSpPr>
              <p:nvPr/>
            </p:nvSpPr>
            <p:spPr bwMode="auto">
              <a:xfrm>
                <a:off x="1398" y="1390"/>
                <a:ext cx="0" cy="218"/>
              </a:xfrm>
              <a:prstGeom prst="line">
                <a:avLst/>
              </a:prstGeom>
              <a:noFill/>
              <a:ln w="19050">
                <a:solidFill>
                  <a:schemeClr val="tx1"/>
                </a:solidFill>
                <a:round/>
                <a:tailEnd type="triangle" w="med" len="med"/>
              </a:ln>
            </p:spPr>
            <p:txBody>
              <a:bodyPr wrap="none" anchor="ctr"/>
              <a:lstStyle/>
              <a:p>
                <a:endParaRPr lang="en-US"/>
              </a:p>
            </p:txBody>
          </p:sp>
          <p:sp>
            <p:nvSpPr>
              <p:cNvPr id="146447" name="Line 11"/>
              <p:cNvSpPr>
                <a:spLocks noChangeShapeType="1"/>
              </p:cNvSpPr>
              <p:nvPr/>
            </p:nvSpPr>
            <p:spPr bwMode="auto">
              <a:xfrm>
                <a:off x="1398" y="1782"/>
                <a:ext cx="0" cy="174"/>
              </a:xfrm>
              <a:prstGeom prst="line">
                <a:avLst/>
              </a:prstGeom>
              <a:noFill/>
              <a:ln w="19050">
                <a:solidFill>
                  <a:schemeClr val="tx1"/>
                </a:solidFill>
                <a:round/>
                <a:tailEnd type="triangle" w="med" len="med"/>
              </a:ln>
            </p:spPr>
            <p:txBody>
              <a:bodyPr wrap="none" anchor="ctr"/>
              <a:lstStyle/>
              <a:p>
                <a:endParaRPr lang="en-US"/>
              </a:p>
            </p:txBody>
          </p:sp>
          <p:sp>
            <p:nvSpPr>
              <p:cNvPr id="146448" name="Line 12"/>
              <p:cNvSpPr>
                <a:spLocks noChangeShapeType="1"/>
              </p:cNvSpPr>
              <p:nvPr/>
            </p:nvSpPr>
            <p:spPr bwMode="auto">
              <a:xfrm>
                <a:off x="1398" y="912"/>
                <a:ext cx="0" cy="304"/>
              </a:xfrm>
              <a:prstGeom prst="line">
                <a:avLst/>
              </a:prstGeom>
              <a:noFill/>
              <a:ln w="19050">
                <a:solidFill>
                  <a:schemeClr val="tx1"/>
                </a:solidFill>
                <a:round/>
                <a:tailEnd type="triangle" w="med" len="med"/>
              </a:ln>
            </p:spPr>
            <p:txBody>
              <a:bodyPr wrap="none" anchor="ctr"/>
              <a:lstStyle/>
              <a:p>
                <a:endParaRPr lang="en-US"/>
              </a:p>
            </p:txBody>
          </p:sp>
          <p:sp>
            <p:nvSpPr>
              <p:cNvPr id="146449" name="Line 13"/>
              <p:cNvSpPr>
                <a:spLocks noChangeShapeType="1"/>
              </p:cNvSpPr>
              <p:nvPr/>
            </p:nvSpPr>
            <p:spPr bwMode="auto">
              <a:xfrm>
                <a:off x="1398" y="2694"/>
                <a:ext cx="0" cy="131"/>
              </a:xfrm>
              <a:prstGeom prst="line">
                <a:avLst/>
              </a:prstGeom>
              <a:noFill/>
              <a:ln w="19050">
                <a:solidFill>
                  <a:schemeClr val="tx1"/>
                </a:solidFill>
                <a:round/>
                <a:tailEnd type="triangle" w="med" len="med"/>
              </a:ln>
            </p:spPr>
            <p:txBody>
              <a:bodyPr wrap="none" anchor="ctr"/>
              <a:lstStyle/>
              <a:p>
                <a:endParaRPr lang="en-US"/>
              </a:p>
            </p:txBody>
          </p:sp>
          <p:sp>
            <p:nvSpPr>
              <p:cNvPr id="146450" name="Line 14"/>
              <p:cNvSpPr>
                <a:spLocks noChangeShapeType="1"/>
              </p:cNvSpPr>
              <p:nvPr/>
            </p:nvSpPr>
            <p:spPr bwMode="auto">
              <a:xfrm>
                <a:off x="1398" y="3000"/>
                <a:ext cx="0" cy="130"/>
              </a:xfrm>
              <a:prstGeom prst="line">
                <a:avLst/>
              </a:prstGeom>
              <a:noFill/>
              <a:ln w="19050">
                <a:solidFill>
                  <a:schemeClr val="tx1"/>
                </a:solidFill>
                <a:round/>
                <a:tailEnd type="triangle" w="med" len="med"/>
              </a:ln>
            </p:spPr>
            <p:txBody>
              <a:bodyPr wrap="none" anchor="ctr"/>
              <a:lstStyle/>
              <a:p>
                <a:endParaRPr lang="en-US"/>
              </a:p>
            </p:txBody>
          </p:sp>
          <p:sp>
            <p:nvSpPr>
              <p:cNvPr id="146451" name="Line 15"/>
              <p:cNvSpPr>
                <a:spLocks noChangeShapeType="1"/>
              </p:cNvSpPr>
              <p:nvPr/>
            </p:nvSpPr>
            <p:spPr bwMode="auto">
              <a:xfrm>
                <a:off x="1398" y="3304"/>
                <a:ext cx="0" cy="131"/>
              </a:xfrm>
              <a:prstGeom prst="line">
                <a:avLst/>
              </a:prstGeom>
              <a:noFill/>
              <a:ln w="19050">
                <a:solidFill>
                  <a:schemeClr val="tx1"/>
                </a:solidFill>
                <a:round/>
                <a:tailEnd type="triangle" w="med" len="med"/>
              </a:ln>
            </p:spPr>
            <p:txBody>
              <a:bodyPr wrap="none" anchor="ctr"/>
              <a:lstStyle/>
              <a:p>
                <a:endParaRPr lang="en-US"/>
              </a:p>
            </p:txBody>
          </p:sp>
          <p:sp>
            <p:nvSpPr>
              <p:cNvPr id="146452" name="Line 16"/>
              <p:cNvSpPr>
                <a:spLocks noChangeShapeType="1"/>
              </p:cNvSpPr>
              <p:nvPr/>
            </p:nvSpPr>
            <p:spPr bwMode="auto">
              <a:xfrm>
                <a:off x="1743" y="2913"/>
                <a:ext cx="341" cy="0"/>
              </a:xfrm>
              <a:prstGeom prst="line">
                <a:avLst/>
              </a:prstGeom>
              <a:noFill/>
              <a:ln w="19050">
                <a:solidFill>
                  <a:schemeClr val="tx1"/>
                </a:solidFill>
                <a:round/>
              </a:ln>
            </p:spPr>
            <p:txBody>
              <a:bodyPr wrap="none" anchor="ctr"/>
              <a:lstStyle/>
              <a:p>
                <a:endParaRPr lang="en-US"/>
              </a:p>
            </p:txBody>
          </p:sp>
          <p:sp>
            <p:nvSpPr>
              <p:cNvPr id="146453" name="Line 17"/>
              <p:cNvSpPr>
                <a:spLocks noChangeShapeType="1"/>
              </p:cNvSpPr>
              <p:nvPr/>
            </p:nvSpPr>
            <p:spPr bwMode="auto">
              <a:xfrm flipV="1">
                <a:off x="2084" y="1825"/>
                <a:ext cx="0" cy="1088"/>
              </a:xfrm>
              <a:prstGeom prst="line">
                <a:avLst/>
              </a:prstGeom>
              <a:noFill/>
              <a:ln w="19050">
                <a:solidFill>
                  <a:schemeClr val="tx1"/>
                </a:solidFill>
                <a:round/>
              </a:ln>
            </p:spPr>
            <p:txBody>
              <a:bodyPr wrap="none" anchor="ctr"/>
              <a:lstStyle/>
              <a:p>
                <a:endParaRPr lang="en-US"/>
              </a:p>
            </p:txBody>
          </p:sp>
          <p:sp>
            <p:nvSpPr>
              <p:cNvPr id="146454" name="Line 18"/>
              <p:cNvSpPr>
                <a:spLocks noChangeShapeType="1"/>
              </p:cNvSpPr>
              <p:nvPr/>
            </p:nvSpPr>
            <p:spPr bwMode="auto">
              <a:xfrm flipH="1">
                <a:off x="1398" y="1825"/>
                <a:ext cx="686" cy="0"/>
              </a:xfrm>
              <a:prstGeom prst="line">
                <a:avLst/>
              </a:prstGeom>
              <a:noFill/>
              <a:ln w="19050">
                <a:solidFill>
                  <a:schemeClr val="tx1"/>
                </a:solidFill>
                <a:round/>
                <a:tailEnd type="triangle" w="med" len="med"/>
              </a:ln>
            </p:spPr>
            <p:txBody>
              <a:bodyPr wrap="none" anchor="ctr"/>
              <a:lstStyle/>
              <a:p>
                <a:endParaRPr lang="en-US"/>
              </a:p>
            </p:txBody>
          </p:sp>
          <p:sp>
            <p:nvSpPr>
              <p:cNvPr id="146455" name="Line 19"/>
              <p:cNvSpPr>
                <a:spLocks noChangeShapeType="1"/>
              </p:cNvSpPr>
              <p:nvPr/>
            </p:nvSpPr>
            <p:spPr bwMode="auto">
              <a:xfrm flipH="1">
                <a:off x="1398" y="1477"/>
                <a:ext cx="858" cy="0"/>
              </a:xfrm>
              <a:prstGeom prst="line">
                <a:avLst/>
              </a:prstGeom>
              <a:noFill/>
              <a:ln w="19050">
                <a:solidFill>
                  <a:schemeClr val="tx1"/>
                </a:solidFill>
                <a:round/>
                <a:tailEnd type="triangle" w="med" len="med"/>
              </a:ln>
            </p:spPr>
            <p:txBody>
              <a:bodyPr wrap="none" anchor="ctr"/>
              <a:lstStyle/>
              <a:p>
                <a:endParaRPr lang="en-US"/>
              </a:p>
            </p:txBody>
          </p:sp>
          <p:sp>
            <p:nvSpPr>
              <p:cNvPr id="146456" name="Line 20"/>
              <p:cNvSpPr>
                <a:spLocks noChangeShapeType="1"/>
              </p:cNvSpPr>
              <p:nvPr/>
            </p:nvSpPr>
            <p:spPr bwMode="auto">
              <a:xfrm flipV="1">
                <a:off x="2256" y="1477"/>
                <a:ext cx="0" cy="1740"/>
              </a:xfrm>
              <a:prstGeom prst="line">
                <a:avLst/>
              </a:prstGeom>
              <a:noFill/>
              <a:ln w="19050">
                <a:solidFill>
                  <a:schemeClr val="tx1"/>
                </a:solidFill>
                <a:round/>
              </a:ln>
            </p:spPr>
            <p:txBody>
              <a:bodyPr wrap="none" anchor="ctr"/>
              <a:lstStyle/>
              <a:p>
                <a:endParaRPr lang="en-US"/>
              </a:p>
            </p:txBody>
          </p:sp>
          <p:sp>
            <p:nvSpPr>
              <p:cNvPr id="146457" name="Line 21"/>
              <p:cNvSpPr>
                <a:spLocks noChangeShapeType="1"/>
              </p:cNvSpPr>
              <p:nvPr/>
            </p:nvSpPr>
            <p:spPr bwMode="auto">
              <a:xfrm>
                <a:off x="1743" y="3217"/>
                <a:ext cx="513" cy="0"/>
              </a:xfrm>
              <a:prstGeom prst="line">
                <a:avLst/>
              </a:prstGeom>
              <a:noFill/>
              <a:ln w="19050">
                <a:solidFill>
                  <a:schemeClr val="tx1"/>
                </a:solidFill>
                <a:round/>
              </a:ln>
            </p:spPr>
            <p:txBody>
              <a:bodyPr wrap="none" anchor="ctr"/>
              <a:lstStyle/>
              <a:p>
                <a:endParaRPr lang="en-US"/>
              </a:p>
            </p:txBody>
          </p:sp>
          <p:sp>
            <p:nvSpPr>
              <p:cNvPr id="146458" name="Line 22"/>
              <p:cNvSpPr>
                <a:spLocks noChangeShapeType="1"/>
              </p:cNvSpPr>
              <p:nvPr/>
            </p:nvSpPr>
            <p:spPr bwMode="auto">
              <a:xfrm>
                <a:off x="1743" y="2042"/>
                <a:ext cx="427" cy="0"/>
              </a:xfrm>
              <a:prstGeom prst="line">
                <a:avLst/>
              </a:prstGeom>
              <a:noFill/>
              <a:ln w="19050">
                <a:solidFill>
                  <a:schemeClr val="tx1"/>
                </a:solidFill>
                <a:round/>
              </a:ln>
            </p:spPr>
            <p:txBody>
              <a:bodyPr wrap="none" anchor="ctr"/>
              <a:lstStyle/>
              <a:p>
                <a:endParaRPr lang="en-US"/>
              </a:p>
            </p:txBody>
          </p:sp>
          <p:sp>
            <p:nvSpPr>
              <p:cNvPr id="146459" name="Line 23"/>
              <p:cNvSpPr>
                <a:spLocks noChangeShapeType="1"/>
              </p:cNvSpPr>
              <p:nvPr/>
            </p:nvSpPr>
            <p:spPr bwMode="auto">
              <a:xfrm flipV="1">
                <a:off x="2170" y="1085"/>
                <a:ext cx="0" cy="957"/>
              </a:xfrm>
              <a:prstGeom prst="line">
                <a:avLst/>
              </a:prstGeom>
              <a:noFill/>
              <a:ln w="19050">
                <a:solidFill>
                  <a:schemeClr val="tx1"/>
                </a:solidFill>
                <a:round/>
              </a:ln>
            </p:spPr>
            <p:txBody>
              <a:bodyPr wrap="none" anchor="ctr"/>
              <a:lstStyle/>
              <a:p>
                <a:endParaRPr lang="en-US"/>
              </a:p>
            </p:txBody>
          </p:sp>
          <p:sp>
            <p:nvSpPr>
              <p:cNvPr id="146460" name="Line 24"/>
              <p:cNvSpPr>
                <a:spLocks noChangeShapeType="1"/>
              </p:cNvSpPr>
              <p:nvPr/>
            </p:nvSpPr>
            <p:spPr bwMode="auto">
              <a:xfrm flipH="1">
                <a:off x="1398" y="1085"/>
                <a:ext cx="772" cy="0"/>
              </a:xfrm>
              <a:prstGeom prst="line">
                <a:avLst/>
              </a:prstGeom>
              <a:noFill/>
              <a:ln w="19050">
                <a:solidFill>
                  <a:schemeClr val="tx1"/>
                </a:solidFill>
                <a:round/>
                <a:tailEnd type="triangle" w="med" len="med"/>
              </a:ln>
            </p:spPr>
            <p:txBody>
              <a:bodyPr wrap="none" anchor="ctr"/>
              <a:lstStyle/>
              <a:p>
                <a:endParaRPr lang="en-US"/>
              </a:p>
            </p:txBody>
          </p:sp>
          <p:sp>
            <p:nvSpPr>
              <p:cNvPr id="146461" name="Line 25"/>
              <p:cNvSpPr>
                <a:spLocks noChangeShapeType="1"/>
              </p:cNvSpPr>
              <p:nvPr/>
            </p:nvSpPr>
            <p:spPr bwMode="auto">
              <a:xfrm>
                <a:off x="624" y="1696"/>
                <a:ext cx="429" cy="0"/>
              </a:xfrm>
              <a:prstGeom prst="line">
                <a:avLst/>
              </a:prstGeom>
              <a:noFill/>
              <a:ln w="19050">
                <a:solidFill>
                  <a:schemeClr val="tx1"/>
                </a:solidFill>
                <a:round/>
              </a:ln>
            </p:spPr>
            <p:txBody>
              <a:bodyPr wrap="none" anchor="ctr"/>
              <a:lstStyle/>
              <a:p>
                <a:endParaRPr lang="en-US"/>
              </a:p>
            </p:txBody>
          </p:sp>
          <p:sp>
            <p:nvSpPr>
              <p:cNvPr id="146462" name="Line 26"/>
              <p:cNvSpPr>
                <a:spLocks noChangeShapeType="1"/>
              </p:cNvSpPr>
              <p:nvPr/>
            </p:nvSpPr>
            <p:spPr bwMode="auto">
              <a:xfrm>
                <a:off x="624" y="1696"/>
                <a:ext cx="0" cy="913"/>
              </a:xfrm>
              <a:prstGeom prst="line">
                <a:avLst/>
              </a:prstGeom>
              <a:noFill/>
              <a:ln w="19050">
                <a:solidFill>
                  <a:schemeClr val="tx1"/>
                </a:solidFill>
                <a:round/>
              </a:ln>
            </p:spPr>
            <p:txBody>
              <a:bodyPr wrap="none" anchor="ctr"/>
              <a:lstStyle/>
              <a:p>
                <a:endParaRPr lang="en-US"/>
              </a:p>
            </p:txBody>
          </p:sp>
          <p:sp>
            <p:nvSpPr>
              <p:cNvPr id="146463" name="Line 27"/>
              <p:cNvSpPr>
                <a:spLocks noChangeShapeType="1"/>
              </p:cNvSpPr>
              <p:nvPr/>
            </p:nvSpPr>
            <p:spPr bwMode="auto">
              <a:xfrm flipV="1">
                <a:off x="624" y="2592"/>
                <a:ext cx="336" cy="17"/>
              </a:xfrm>
              <a:prstGeom prst="line">
                <a:avLst/>
              </a:prstGeom>
              <a:noFill/>
              <a:ln w="19050">
                <a:solidFill>
                  <a:schemeClr val="tx1"/>
                </a:solidFill>
                <a:round/>
                <a:tailEnd type="triangle" w="med" len="med"/>
              </a:ln>
            </p:spPr>
            <p:txBody>
              <a:bodyPr wrap="none" anchor="ctr"/>
              <a:lstStyle/>
              <a:p>
                <a:endParaRPr lang="en-US"/>
              </a:p>
            </p:txBody>
          </p:sp>
        </p:grpSp>
        <p:sp>
          <p:nvSpPr>
            <p:cNvPr id="146438" name="Text Box 28"/>
            <p:cNvSpPr txBox="1">
              <a:spLocks noChangeArrowheads="1"/>
            </p:cNvSpPr>
            <p:nvPr/>
          </p:nvSpPr>
          <p:spPr bwMode="auto">
            <a:xfrm>
              <a:off x="1524000" y="5715000"/>
              <a:ext cx="1306513" cy="314325"/>
            </a:xfrm>
            <a:prstGeom prst="rect">
              <a:avLst/>
            </a:prstGeom>
            <a:solidFill>
              <a:schemeClr val="tx1"/>
            </a:solidFill>
            <a:ln w="9525">
              <a:solidFill>
                <a:schemeClr val="tx1"/>
              </a:solidFill>
              <a:miter lim="800000"/>
            </a:ln>
          </p:spPr>
          <p:txBody>
            <a:bodyPr wrap="none">
              <a:spAutoFit/>
            </a:bodyPr>
            <a:lstStyle/>
            <a:p>
              <a:pPr>
                <a:spcBef>
                  <a:spcPct val="50000"/>
                </a:spcBef>
                <a:buFontTx/>
                <a:buNone/>
              </a:pPr>
              <a:r>
                <a:rPr lang="en-US" sz="1400" b="1" dirty="0">
                  <a:solidFill>
                    <a:schemeClr val="bg1"/>
                  </a:solidFill>
                </a:rPr>
                <a:t>Unstructured</a:t>
              </a:r>
              <a:endParaRPr lang="en-US" sz="1400" b="1" dirty="0">
                <a:solidFill>
                  <a:schemeClr val="bg1"/>
                </a:solidFill>
              </a:endParaRPr>
            </a:p>
          </p:txBody>
        </p:sp>
        <p:sp>
          <p:nvSpPr>
            <p:cNvPr id="146439" name="Rectangle 29"/>
            <p:cNvSpPr>
              <a:spLocks noChangeArrowheads="1"/>
            </p:cNvSpPr>
            <p:nvPr/>
          </p:nvSpPr>
          <p:spPr bwMode="auto">
            <a:xfrm>
              <a:off x="762000" y="990600"/>
              <a:ext cx="3048000" cy="5181600"/>
            </a:xfrm>
            <a:prstGeom prst="rect">
              <a:avLst/>
            </a:prstGeom>
            <a:noFill/>
            <a:ln w="38100" cmpd="dbl">
              <a:solidFill>
                <a:srgbClr val="660066"/>
              </a:solidFill>
              <a:miter lim="800000"/>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smtClean="0"/>
              <a:t>Data flow testing looks at the lifecycle of a particular piece of data (</a:t>
            </a:r>
            <a:r>
              <a:rPr lang="en-US" dirty="0" err="1" smtClean="0"/>
              <a:t>ie</a:t>
            </a:r>
            <a:r>
              <a:rPr lang="en-US" dirty="0" smtClean="0"/>
              <a:t> a variable) in an application </a:t>
            </a:r>
            <a:endParaRPr lang="en-US" dirty="0" smtClean="0"/>
          </a:p>
          <a:p>
            <a:r>
              <a:rPr lang="en-US" dirty="0" smtClean="0"/>
              <a:t>Variables that contain data are created, used and killed (destroyed)</a:t>
            </a:r>
            <a:endParaRPr lang="en-US" dirty="0" smtClean="0"/>
          </a:p>
          <a:p>
            <a:r>
              <a:rPr lang="en-US" dirty="0" smtClean="0"/>
              <a:t>Concerned with the flow of data in the program</a:t>
            </a:r>
            <a:endParaRPr lang="en-US" dirty="0" smtClean="0"/>
          </a:p>
          <a:p>
            <a:r>
              <a:rPr lang="en-US" dirty="0" smtClean="0"/>
              <a:t>By looking at patterns of data usage, risky areas of code can be found and more test cases can be applied.</a:t>
            </a:r>
            <a:endParaRPr lang="en-US" dirty="0" smtClean="0"/>
          </a:p>
          <a:p>
            <a:r>
              <a:rPr lang="en-US" dirty="0" smtClean="0"/>
              <a:t>Dataflow testing uses control flow graphs to explore the unreasonable things that can happen to data.</a:t>
            </a:r>
            <a:endParaRPr lang="en-US" dirty="0" smtClean="0"/>
          </a:p>
          <a:p>
            <a:r>
              <a:rPr lang="en-US" dirty="0" smtClean="0"/>
              <a:t>Data can be used in 2 ways – Defined and Used</a:t>
            </a:r>
            <a:endParaRPr lang="en-US" dirty="0" smtClean="0"/>
          </a:p>
          <a:p>
            <a:endParaRPr lang="en-US" dirty="0"/>
          </a:p>
        </p:txBody>
      </p:sp>
      <p:sp>
        <p:nvSpPr>
          <p:cNvPr id="2" name="Title 1"/>
          <p:cNvSpPr>
            <a:spLocks noGrp="1"/>
          </p:cNvSpPr>
          <p:nvPr>
            <p:ph type="title"/>
          </p:nvPr>
        </p:nvSpPr>
        <p:spPr/>
        <p:txBody>
          <a:bodyPr/>
          <a:lstStyle/>
          <a:p>
            <a:r>
              <a:rPr lang="en-US" dirty="0" smtClean="0"/>
              <a:t>Structured Testing - Data Flow Testing</a:t>
            </a:r>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lstStyle/>
          <a:p>
            <a:r>
              <a:rPr lang="en-US" sz="2000" dirty="0" smtClean="0"/>
              <a:t>Data can be defined.</a:t>
            </a:r>
            <a:endParaRPr lang="en-US" sz="2000" dirty="0" smtClean="0"/>
          </a:p>
          <a:p>
            <a:r>
              <a:rPr lang="en-US" sz="2000" dirty="0" smtClean="0"/>
              <a:t>Example of Defined Data (Def)</a:t>
            </a:r>
            <a:endParaRPr lang="en-US" sz="2000" dirty="0" smtClean="0"/>
          </a:p>
          <a:p>
            <a:endParaRPr lang="en-US" sz="2000" dirty="0" smtClean="0"/>
          </a:p>
          <a:p>
            <a:pPr>
              <a:buNone/>
            </a:pPr>
            <a:r>
              <a:rPr lang="en-US" sz="2000" dirty="0" smtClean="0"/>
              <a:t>	</a:t>
            </a:r>
            <a:r>
              <a:rPr lang="en-US" sz="2000" dirty="0" err="1" smtClean="0"/>
              <a:t>int</a:t>
            </a:r>
            <a:r>
              <a:rPr lang="en-US" sz="2000" dirty="0" smtClean="0"/>
              <a:t> x;</a:t>
            </a:r>
            <a:endParaRPr lang="en-US" sz="2000" dirty="0" smtClean="0"/>
          </a:p>
          <a:p>
            <a:pPr>
              <a:buNone/>
            </a:pPr>
            <a:r>
              <a:rPr lang="en-US" sz="2000" dirty="0" smtClean="0"/>
              <a:t>	x= </a:t>
            </a:r>
            <a:r>
              <a:rPr lang="en-US" sz="2000" dirty="0" err="1" smtClean="0"/>
              <a:t>a+b</a:t>
            </a:r>
            <a:r>
              <a:rPr lang="en-US" sz="2000" dirty="0" smtClean="0"/>
              <a:t>;</a:t>
            </a:r>
            <a:endParaRPr lang="en-US" sz="2000" dirty="0" smtClean="0"/>
          </a:p>
          <a:p>
            <a:pPr>
              <a:buNone/>
            </a:pPr>
            <a:r>
              <a:rPr lang="en-US" sz="2000" dirty="0" smtClean="0"/>
              <a:t>	</a:t>
            </a:r>
            <a:r>
              <a:rPr lang="en-US" sz="2000" dirty="0" err="1" smtClean="0"/>
              <a:t>scanf</a:t>
            </a:r>
            <a:r>
              <a:rPr lang="en-US" sz="2000" dirty="0" smtClean="0"/>
              <a:t>(&amp;x, &amp;y);</a:t>
            </a:r>
            <a:endParaRPr lang="en-US" sz="2000" dirty="0" smtClean="0"/>
          </a:p>
          <a:p>
            <a:pPr>
              <a:buNone/>
            </a:pPr>
            <a:r>
              <a:rPr lang="en-US" sz="2000" dirty="0" smtClean="0"/>
              <a:t>	x[i-1] = </a:t>
            </a:r>
            <a:r>
              <a:rPr lang="en-US" sz="2000" dirty="0" err="1" smtClean="0"/>
              <a:t>a+b</a:t>
            </a:r>
            <a:r>
              <a:rPr lang="en-US" sz="2000" dirty="0" smtClean="0"/>
              <a:t>;</a:t>
            </a:r>
            <a:endParaRPr lang="en-US" sz="2000" dirty="0" smtClean="0"/>
          </a:p>
          <a:p>
            <a:pPr>
              <a:buNone/>
            </a:pPr>
            <a:endParaRPr lang="en-US" sz="2000" dirty="0" smtClean="0"/>
          </a:p>
          <a:p>
            <a:r>
              <a:rPr lang="en-US" sz="2000" dirty="0" smtClean="0"/>
              <a:t>Data can be used in a variable for performing some computations</a:t>
            </a:r>
            <a:endParaRPr lang="en-US" sz="2000" dirty="0" smtClean="0"/>
          </a:p>
          <a:p>
            <a:r>
              <a:rPr lang="en-US" sz="2000" dirty="0" smtClean="0"/>
              <a:t>Example of Used Data (Use)</a:t>
            </a:r>
            <a:endParaRPr lang="en-US" sz="2000" dirty="0" smtClean="0"/>
          </a:p>
          <a:p>
            <a:pPr>
              <a:buNone/>
            </a:pPr>
            <a:endParaRPr lang="en-US" sz="2000" dirty="0" smtClean="0"/>
          </a:p>
          <a:p>
            <a:pPr>
              <a:buNone/>
            </a:pPr>
            <a:r>
              <a:rPr lang="en-US" sz="2000" dirty="0" smtClean="0"/>
              <a:t>	a= x+2; (data in x is being used for calculations)</a:t>
            </a:r>
            <a:endParaRPr lang="en-US" sz="2000" dirty="0" smtClean="0"/>
          </a:p>
          <a:p>
            <a:pPr>
              <a:buNone/>
            </a:pPr>
            <a:r>
              <a:rPr lang="en-US" sz="2000" dirty="0" smtClean="0"/>
              <a:t>	</a:t>
            </a:r>
            <a:r>
              <a:rPr lang="en-US" sz="2000" dirty="0" err="1" smtClean="0"/>
              <a:t>printf</a:t>
            </a:r>
            <a:r>
              <a:rPr lang="en-US" sz="2000" dirty="0" smtClean="0"/>
              <a:t>(“value of x =“, x);</a:t>
            </a:r>
            <a:endParaRPr lang="en-US" sz="2000" dirty="0" smtClean="0"/>
          </a:p>
          <a:p>
            <a:pPr>
              <a:buNone/>
            </a:pPr>
            <a:r>
              <a:rPr lang="en-US" sz="2000" dirty="0" smtClean="0"/>
              <a:t>	if (x&lt;10)</a:t>
            </a:r>
            <a:endParaRPr lang="en-US" sz="2000" dirty="0"/>
          </a:p>
        </p:txBody>
      </p:sp>
      <p:sp>
        <p:nvSpPr>
          <p:cNvPr id="2" name="Title 1"/>
          <p:cNvSpPr>
            <a:spLocks noGrp="1"/>
          </p:cNvSpPr>
          <p:nvPr>
            <p:ph type="title"/>
          </p:nvPr>
        </p:nvSpPr>
        <p:spPr/>
        <p:txBody>
          <a:bodyPr/>
          <a:lstStyle/>
          <a:p>
            <a:r>
              <a:rPr lang="en-US" dirty="0" smtClean="0"/>
              <a:t>Data Flow Testing - Technique </a:t>
            </a: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smtClean="0"/>
              <a:t>Select paths thought the program’s control flow and test the status of data in each of these paths.</a:t>
            </a:r>
            <a:endParaRPr lang="en-US" dirty="0" smtClean="0"/>
          </a:p>
          <a:p>
            <a:r>
              <a:rPr lang="en-US" dirty="0" smtClean="0"/>
              <a:t>Pick enough paths to ensure that every data object has been initialized prior to used or all defined objects have been used for something.</a:t>
            </a:r>
            <a:endParaRPr lang="en-US" dirty="0" smtClean="0"/>
          </a:p>
          <a:p>
            <a:r>
              <a:rPr lang="en-US" dirty="0" smtClean="0"/>
              <a:t>All the def criteria (for definitions of all variables) must be exercised</a:t>
            </a:r>
            <a:endParaRPr lang="en-US" dirty="0" smtClean="0"/>
          </a:p>
          <a:p>
            <a:r>
              <a:rPr lang="en-US" dirty="0" smtClean="0"/>
              <a:t>All the use criteria of all variable definitions must be covered</a:t>
            </a:r>
            <a:endParaRPr lang="en-US" dirty="0" smtClean="0"/>
          </a:p>
          <a:p>
            <a:endParaRPr lang="en-US" dirty="0"/>
          </a:p>
        </p:txBody>
      </p:sp>
      <p:sp>
        <p:nvSpPr>
          <p:cNvPr id="2" name="Title 1"/>
          <p:cNvSpPr>
            <a:spLocks noGrp="1"/>
          </p:cNvSpPr>
          <p:nvPr>
            <p:ph type="title"/>
          </p:nvPr>
        </p:nvSpPr>
        <p:spPr/>
        <p:txBody>
          <a:bodyPr/>
          <a:lstStyle/>
          <a:p>
            <a:r>
              <a:rPr lang="en-US" dirty="0" smtClean="0"/>
              <a:t>Data Flow Testing - Technique </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099941" y="2656935"/>
            <a:ext cx="5193253" cy="3582463"/>
          </a:xfrm>
        </p:spPr>
        <p:txBody>
          <a:bodyPr/>
          <a:lstStyle/>
          <a:p>
            <a:r>
              <a:rPr lang="en-US" spc="-10" dirty="0">
                <a:latin typeface="Calibri"/>
                <a:cs typeface="Calibri"/>
              </a:rPr>
              <a:t>Equivalence</a:t>
            </a:r>
            <a:r>
              <a:rPr lang="en-US" spc="-15" dirty="0">
                <a:latin typeface="Calibri"/>
                <a:cs typeface="Calibri"/>
              </a:rPr>
              <a:t> </a:t>
            </a:r>
            <a:r>
              <a:rPr lang="en-US" spc="-10" dirty="0">
                <a:latin typeface="Calibri"/>
                <a:cs typeface="Calibri"/>
              </a:rPr>
              <a:t>Partitioning</a:t>
            </a:r>
            <a:endParaRPr lang="en-US" dirty="0">
              <a:latin typeface="Calibri"/>
              <a:cs typeface="Calibri"/>
            </a:endParaRPr>
          </a:p>
          <a:p>
            <a:endParaRPr lang="en-US" dirty="0"/>
          </a:p>
          <a:p>
            <a:r>
              <a:rPr lang="en-US" spc="-5" dirty="0">
                <a:latin typeface="Calibri"/>
                <a:cs typeface="Calibri"/>
              </a:rPr>
              <a:t>Decision </a:t>
            </a:r>
            <a:r>
              <a:rPr lang="en-US" spc="-30" dirty="0">
                <a:latin typeface="Calibri"/>
                <a:cs typeface="Calibri"/>
              </a:rPr>
              <a:t>Table</a:t>
            </a:r>
            <a:r>
              <a:rPr lang="en-US" spc="-45" dirty="0">
                <a:latin typeface="Calibri"/>
                <a:cs typeface="Calibri"/>
              </a:rPr>
              <a:t> </a:t>
            </a:r>
            <a:r>
              <a:rPr lang="en-US" spc="-30" dirty="0">
                <a:latin typeface="Calibri"/>
                <a:cs typeface="Calibri"/>
              </a:rPr>
              <a:t>Testing</a:t>
            </a:r>
            <a:endParaRPr lang="en-US" dirty="0">
              <a:latin typeface="Calibri"/>
              <a:cs typeface="Calibri"/>
            </a:endParaRPr>
          </a:p>
          <a:p>
            <a:endParaRPr lang="en-US" dirty="0"/>
          </a:p>
          <a:p>
            <a:r>
              <a:rPr lang="en-US" dirty="0">
                <a:latin typeface="Calibri"/>
                <a:cs typeface="Calibri"/>
              </a:rPr>
              <a:t>Boundary </a:t>
            </a:r>
            <a:r>
              <a:rPr lang="en-US" spc="-20" dirty="0">
                <a:latin typeface="Calibri"/>
                <a:cs typeface="Calibri"/>
              </a:rPr>
              <a:t>Value</a:t>
            </a:r>
            <a:r>
              <a:rPr lang="en-US" spc="-70" dirty="0">
                <a:latin typeface="Calibri"/>
                <a:cs typeface="Calibri"/>
              </a:rPr>
              <a:t> </a:t>
            </a:r>
            <a:r>
              <a:rPr lang="en-US" spc="-5" dirty="0">
                <a:latin typeface="Calibri"/>
                <a:cs typeface="Calibri"/>
              </a:rPr>
              <a:t>Analysis</a:t>
            </a:r>
            <a:endParaRPr lang="en-US" dirty="0">
              <a:latin typeface="Calibri"/>
              <a:cs typeface="Calibri"/>
            </a:endParaRPr>
          </a:p>
          <a:p>
            <a:endParaRPr lang="en-US" dirty="0"/>
          </a:p>
          <a:p>
            <a:r>
              <a:rPr lang="en-US" spc="-5" dirty="0">
                <a:latin typeface="Calibri"/>
                <a:cs typeface="Calibri"/>
              </a:rPr>
              <a:t>Orthogonal </a:t>
            </a:r>
            <a:r>
              <a:rPr lang="en-US" spc="-20" dirty="0">
                <a:latin typeface="Calibri"/>
                <a:cs typeface="Calibri"/>
              </a:rPr>
              <a:t>Array</a:t>
            </a:r>
            <a:r>
              <a:rPr lang="en-US" spc="-35" dirty="0">
                <a:latin typeface="Calibri"/>
                <a:cs typeface="Calibri"/>
              </a:rPr>
              <a:t> </a:t>
            </a:r>
            <a:r>
              <a:rPr lang="en-US" spc="-20" dirty="0">
                <a:latin typeface="Calibri"/>
                <a:cs typeface="Calibri"/>
              </a:rPr>
              <a:t>Technique</a:t>
            </a:r>
            <a:endParaRPr lang="en-US" dirty="0">
              <a:latin typeface="Calibri"/>
              <a:cs typeface="Calibri"/>
            </a:endParaRPr>
          </a:p>
          <a:p>
            <a:endParaRPr lang="en-IN" dirty="0"/>
          </a:p>
        </p:txBody>
      </p:sp>
      <p:sp>
        <p:nvSpPr>
          <p:cNvPr id="3" name="Content Placeholder 2"/>
          <p:cNvSpPr>
            <a:spLocks noGrp="1"/>
          </p:cNvSpPr>
          <p:nvPr>
            <p:ph sz="half" idx="13"/>
          </p:nvPr>
        </p:nvSpPr>
        <p:spPr/>
        <p:txBody>
          <a:bodyPr/>
          <a:lstStyle/>
          <a:p>
            <a:r>
              <a:rPr lang="en-US" sz="2400" dirty="0">
                <a:solidFill>
                  <a:schemeClr val="bg2">
                    <a:lumMod val="25000"/>
                  </a:schemeClr>
                </a:solidFill>
                <a:latin typeface="Calibri"/>
                <a:cs typeface="Calibri"/>
              </a:rPr>
              <a:t>In </a:t>
            </a:r>
            <a:r>
              <a:rPr lang="en-US" sz="2400" spc="-5" dirty="0">
                <a:solidFill>
                  <a:schemeClr val="bg2">
                    <a:lumMod val="25000"/>
                  </a:schemeClr>
                </a:solidFill>
                <a:latin typeface="Calibri"/>
                <a:cs typeface="Calibri"/>
              </a:rPr>
              <a:t>which </a:t>
            </a:r>
            <a:r>
              <a:rPr lang="en-US" sz="2400" dirty="0">
                <a:solidFill>
                  <a:schemeClr val="bg2">
                    <a:lumMod val="25000"/>
                  </a:schemeClr>
                </a:solidFill>
                <a:latin typeface="Calibri"/>
                <a:cs typeface="Calibri"/>
              </a:rPr>
              <a:t>type of testing technique do </a:t>
            </a:r>
            <a:r>
              <a:rPr lang="en-US" sz="2400" spc="-5" dirty="0">
                <a:solidFill>
                  <a:schemeClr val="bg2">
                    <a:lumMod val="25000"/>
                  </a:schemeClr>
                </a:solidFill>
                <a:latin typeface="Calibri"/>
                <a:cs typeface="Calibri"/>
              </a:rPr>
              <a:t>we only </a:t>
            </a:r>
            <a:r>
              <a:rPr lang="en-US" sz="2400" dirty="0">
                <a:solidFill>
                  <a:schemeClr val="bg2">
                    <a:lumMod val="25000"/>
                  </a:schemeClr>
                </a:solidFill>
                <a:latin typeface="Calibri"/>
                <a:cs typeface="Calibri"/>
              </a:rPr>
              <a:t>check the</a:t>
            </a:r>
            <a:r>
              <a:rPr lang="en-US" sz="2400" spc="-45" dirty="0">
                <a:solidFill>
                  <a:schemeClr val="bg2">
                    <a:lumMod val="25000"/>
                  </a:schemeClr>
                </a:solidFill>
                <a:latin typeface="Calibri"/>
                <a:cs typeface="Calibri"/>
              </a:rPr>
              <a:t> </a:t>
            </a:r>
            <a:r>
              <a:rPr lang="en-US" sz="2400" spc="-5" dirty="0">
                <a:solidFill>
                  <a:schemeClr val="bg2">
                    <a:lumMod val="25000"/>
                  </a:schemeClr>
                </a:solidFill>
                <a:latin typeface="Calibri"/>
                <a:cs typeface="Calibri"/>
              </a:rPr>
              <a:t>boundary values </a:t>
            </a:r>
            <a:r>
              <a:rPr lang="en-US" sz="2400" dirty="0">
                <a:solidFill>
                  <a:schemeClr val="bg2">
                    <a:lumMod val="25000"/>
                  </a:schemeClr>
                </a:solidFill>
                <a:latin typeface="Calibri"/>
                <a:cs typeface="Calibri"/>
              </a:rPr>
              <a:t>and + </a:t>
            </a:r>
            <a:r>
              <a:rPr lang="en-US" sz="2400" spc="-5" dirty="0">
                <a:solidFill>
                  <a:schemeClr val="bg2">
                    <a:lumMod val="25000"/>
                  </a:schemeClr>
                </a:solidFill>
                <a:latin typeface="Calibri"/>
                <a:cs typeface="Calibri"/>
              </a:rPr>
              <a:t>or </a:t>
            </a:r>
            <a:r>
              <a:rPr lang="en-US" sz="2400" dirty="0">
                <a:solidFill>
                  <a:schemeClr val="bg2">
                    <a:lumMod val="25000"/>
                  </a:schemeClr>
                </a:solidFill>
                <a:latin typeface="Calibri"/>
                <a:cs typeface="Calibri"/>
              </a:rPr>
              <a:t>– </a:t>
            </a:r>
            <a:r>
              <a:rPr lang="en-US" sz="2400" spc="-5" dirty="0">
                <a:solidFill>
                  <a:schemeClr val="bg2">
                    <a:lumMod val="25000"/>
                  </a:schemeClr>
                </a:solidFill>
                <a:latin typeface="Calibri"/>
                <a:cs typeface="Calibri"/>
              </a:rPr>
              <a:t>of </a:t>
            </a:r>
            <a:r>
              <a:rPr lang="en-US" sz="2400" dirty="0">
                <a:solidFill>
                  <a:schemeClr val="bg2">
                    <a:lumMod val="25000"/>
                  </a:schemeClr>
                </a:solidFill>
                <a:latin typeface="Calibri"/>
                <a:cs typeface="Calibri"/>
              </a:rPr>
              <a:t>those</a:t>
            </a:r>
            <a:r>
              <a:rPr lang="en-US" sz="2400" spc="-40" dirty="0">
                <a:solidFill>
                  <a:schemeClr val="bg2">
                    <a:lumMod val="25000"/>
                  </a:schemeClr>
                </a:solidFill>
                <a:latin typeface="Calibri"/>
                <a:cs typeface="Calibri"/>
              </a:rPr>
              <a:t> </a:t>
            </a:r>
            <a:r>
              <a:rPr lang="en-US" sz="2400" spc="-5" dirty="0">
                <a:solidFill>
                  <a:schemeClr val="bg2">
                    <a:lumMod val="25000"/>
                  </a:schemeClr>
                </a:solidFill>
                <a:latin typeface="Calibri"/>
                <a:cs typeface="Calibri"/>
              </a:rPr>
              <a:t>values?</a:t>
            </a:r>
            <a:endParaRPr lang="en-US" sz="2400" dirty="0">
              <a:solidFill>
                <a:schemeClr val="bg2">
                  <a:lumMod val="25000"/>
                </a:schemeClr>
              </a:solidFill>
              <a:latin typeface="Calibri"/>
              <a:cs typeface="Calibri"/>
            </a:endParaRPr>
          </a:p>
          <a:p>
            <a:endParaRPr lang="en-IN" sz="2400" dirty="0"/>
          </a:p>
        </p:txBody>
      </p:sp>
      <p:sp>
        <p:nvSpPr>
          <p:cNvPr id="4" name="Title 3"/>
          <p:cNvSpPr>
            <a:spLocks noGrp="1"/>
          </p:cNvSpPr>
          <p:nvPr>
            <p:ph type="title"/>
          </p:nvPr>
        </p:nvSpPr>
        <p:spPr/>
        <p:txBody>
          <a:bodyPr/>
          <a:lstStyle/>
          <a:p>
            <a:r>
              <a:rPr lang="en-IN" dirty="0" smtClean="0"/>
              <a:t>Test Design Technique</a:t>
            </a:r>
            <a:endParaRPr lang="en-IN"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sz="2000" dirty="0">
                <a:latin typeface="Calibri"/>
                <a:cs typeface="Calibri"/>
              </a:rPr>
              <a:t>A </a:t>
            </a:r>
            <a:r>
              <a:rPr lang="en-US" sz="2000" spc="-10" dirty="0">
                <a:latin typeface="Calibri"/>
                <a:cs typeface="Calibri"/>
              </a:rPr>
              <a:t>graphical representation </a:t>
            </a:r>
            <a:r>
              <a:rPr lang="en-US" sz="2000" spc="-5" dirty="0">
                <a:latin typeface="Calibri"/>
                <a:cs typeface="Calibri"/>
              </a:rPr>
              <a:t>of  inputs with </a:t>
            </a:r>
            <a:r>
              <a:rPr lang="en-US" sz="2000" dirty="0">
                <a:latin typeface="Calibri"/>
                <a:cs typeface="Calibri"/>
              </a:rPr>
              <a:t>their </a:t>
            </a:r>
            <a:r>
              <a:rPr lang="en-US" sz="2000" spc="-10" dirty="0">
                <a:latin typeface="Calibri"/>
                <a:cs typeface="Calibri"/>
              </a:rPr>
              <a:t>associated  </a:t>
            </a:r>
            <a:r>
              <a:rPr lang="en-US" sz="2000" spc="-5" dirty="0">
                <a:latin typeface="Calibri"/>
                <a:cs typeface="Calibri"/>
              </a:rPr>
              <a:t>outputs </a:t>
            </a:r>
            <a:r>
              <a:rPr lang="en-US" sz="2000" dirty="0">
                <a:latin typeface="Calibri"/>
                <a:cs typeface="Calibri"/>
              </a:rPr>
              <a:t>used </a:t>
            </a:r>
            <a:r>
              <a:rPr lang="en-US" sz="2000" spc="-5" dirty="0">
                <a:latin typeface="Calibri"/>
                <a:cs typeface="Calibri"/>
              </a:rPr>
              <a:t>in designing  </a:t>
            </a:r>
            <a:r>
              <a:rPr lang="en-US" sz="2000" spc="-15" dirty="0">
                <a:latin typeface="Calibri"/>
                <a:cs typeface="Calibri"/>
              </a:rPr>
              <a:t>test</a:t>
            </a:r>
            <a:r>
              <a:rPr lang="en-US" sz="2000" spc="-80" dirty="0">
                <a:latin typeface="Calibri"/>
                <a:cs typeface="Calibri"/>
              </a:rPr>
              <a:t> </a:t>
            </a:r>
            <a:r>
              <a:rPr lang="en-US" sz="2000" spc="-5" dirty="0">
                <a:latin typeface="Calibri"/>
                <a:cs typeface="Calibri"/>
              </a:rPr>
              <a:t>cases</a:t>
            </a:r>
            <a:endParaRPr lang="en-US" sz="2000" spc="-5" dirty="0">
              <a:latin typeface="Calibri"/>
              <a:cs typeface="Calibri"/>
            </a:endParaRPr>
          </a:p>
          <a:p>
            <a:endParaRPr lang="en-US" sz="2000" dirty="0">
              <a:latin typeface="Calibri"/>
              <a:cs typeface="Calibri"/>
            </a:endParaRPr>
          </a:p>
          <a:p>
            <a:r>
              <a:rPr lang="en-US" sz="2000" spc="-10" dirty="0">
                <a:latin typeface="Calibri"/>
                <a:cs typeface="Calibri"/>
              </a:rPr>
              <a:t>Brainstorm </a:t>
            </a:r>
            <a:r>
              <a:rPr lang="en-US" sz="2000" spc="-5" dirty="0">
                <a:latin typeface="Calibri"/>
                <a:cs typeface="Calibri"/>
              </a:rPr>
              <a:t>session </a:t>
            </a:r>
            <a:r>
              <a:rPr lang="en-US" sz="2000" spc="-10" dirty="0">
                <a:latin typeface="Calibri"/>
                <a:cs typeface="Calibri"/>
              </a:rPr>
              <a:t>to </a:t>
            </a:r>
            <a:r>
              <a:rPr lang="en-US" sz="2000" spc="-5" dirty="0">
                <a:latin typeface="Calibri"/>
                <a:cs typeface="Calibri"/>
              </a:rPr>
              <a:t>find  out </a:t>
            </a:r>
            <a:r>
              <a:rPr lang="en-US" sz="2000" dirty="0">
                <a:latin typeface="Calibri"/>
                <a:cs typeface="Calibri"/>
              </a:rPr>
              <a:t>the </a:t>
            </a:r>
            <a:r>
              <a:rPr lang="en-US" sz="2000" spc="-10" dirty="0">
                <a:latin typeface="Calibri"/>
                <a:cs typeface="Calibri"/>
              </a:rPr>
              <a:t>related </a:t>
            </a:r>
            <a:r>
              <a:rPr lang="en-US" sz="2000" spc="-5" dirty="0">
                <a:latin typeface="Calibri"/>
                <a:cs typeface="Calibri"/>
              </a:rPr>
              <a:t>causes </a:t>
            </a:r>
            <a:r>
              <a:rPr lang="en-US" sz="2000" dirty="0">
                <a:latin typeface="Calibri"/>
                <a:cs typeface="Calibri"/>
              </a:rPr>
              <a:t>and  </a:t>
            </a:r>
            <a:r>
              <a:rPr lang="en-US" sz="2000" spc="-10" dirty="0">
                <a:latin typeface="Calibri"/>
                <a:cs typeface="Calibri"/>
              </a:rPr>
              <a:t>effects </a:t>
            </a:r>
            <a:r>
              <a:rPr lang="en-US" sz="2000" spc="-5" dirty="0">
                <a:latin typeface="Calibri"/>
                <a:cs typeface="Calibri"/>
              </a:rPr>
              <a:t>until </a:t>
            </a:r>
            <a:r>
              <a:rPr lang="en-US" sz="2000" spc="-10" dirty="0">
                <a:latin typeface="Calibri"/>
                <a:cs typeface="Calibri"/>
              </a:rPr>
              <a:t>we reach </a:t>
            </a:r>
            <a:r>
              <a:rPr lang="en-US" sz="2000" dirty="0">
                <a:latin typeface="Calibri"/>
                <a:cs typeface="Calibri"/>
              </a:rPr>
              <a:t>the  </a:t>
            </a:r>
            <a:r>
              <a:rPr lang="en-US" sz="2000" spc="-10" dirty="0">
                <a:latin typeface="Calibri"/>
                <a:cs typeface="Calibri"/>
              </a:rPr>
              <a:t>goal</a:t>
            </a:r>
            <a:endParaRPr lang="en-US" sz="2000" spc="-10" dirty="0">
              <a:latin typeface="Calibri"/>
              <a:cs typeface="Calibri"/>
            </a:endParaRPr>
          </a:p>
          <a:p>
            <a:endParaRPr lang="en-US" sz="2000" dirty="0">
              <a:latin typeface="Calibri"/>
              <a:cs typeface="Calibri"/>
            </a:endParaRPr>
          </a:p>
          <a:p>
            <a:r>
              <a:rPr lang="en-US" sz="2000" spc="-25" dirty="0">
                <a:latin typeface="Calibri"/>
                <a:cs typeface="Calibri"/>
              </a:rPr>
              <a:t>Tracking </a:t>
            </a:r>
            <a:r>
              <a:rPr lang="en-US" sz="2000" spc="-5" dirty="0">
                <a:latin typeface="Calibri"/>
                <a:cs typeface="Calibri"/>
              </a:rPr>
              <a:t>possibilities of  </a:t>
            </a:r>
            <a:r>
              <a:rPr lang="en-US" sz="2000" spc="-10" dirty="0">
                <a:latin typeface="Calibri"/>
                <a:cs typeface="Calibri"/>
              </a:rPr>
              <a:t>incorrect </a:t>
            </a:r>
            <a:r>
              <a:rPr lang="en-US" sz="2000" spc="-5" dirty="0">
                <a:latin typeface="Calibri"/>
                <a:cs typeface="Calibri"/>
              </a:rPr>
              <a:t>assumptions of </a:t>
            </a:r>
            <a:r>
              <a:rPr lang="en-US" sz="2000" dirty="0">
                <a:latin typeface="Calibri"/>
                <a:cs typeface="Calibri"/>
              </a:rPr>
              <a:t>a  </a:t>
            </a:r>
            <a:r>
              <a:rPr lang="en-US" sz="2000" spc="-10" dirty="0">
                <a:latin typeface="Calibri"/>
                <a:cs typeface="Calibri"/>
              </a:rPr>
              <a:t>particular event </a:t>
            </a:r>
            <a:r>
              <a:rPr lang="en-US" sz="2000" spc="-15" dirty="0">
                <a:latin typeface="Calibri"/>
                <a:cs typeface="Calibri"/>
              </a:rPr>
              <a:t>always  </a:t>
            </a:r>
            <a:r>
              <a:rPr lang="en-US" sz="2000" spc="-5" dirty="0">
                <a:latin typeface="Calibri"/>
                <a:cs typeface="Calibri"/>
              </a:rPr>
              <a:t>happening </a:t>
            </a:r>
            <a:r>
              <a:rPr lang="en-US" sz="2000" spc="-15" dirty="0">
                <a:latin typeface="Calibri"/>
                <a:cs typeface="Calibri"/>
              </a:rPr>
              <a:t>before </a:t>
            </a:r>
            <a:r>
              <a:rPr lang="en-US" sz="2000" spc="-5" dirty="0">
                <a:latin typeface="Calibri"/>
                <a:cs typeface="Calibri"/>
              </a:rPr>
              <a:t>another</a:t>
            </a:r>
            <a:endParaRPr lang="en-US" sz="2000" spc="-5" dirty="0">
              <a:latin typeface="Calibri"/>
              <a:cs typeface="Calibri"/>
            </a:endParaRPr>
          </a:p>
          <a:p>
            <a:endParaRPr lang="en-US" sz="2000" dirty="0">
              <a:latin typeface="Calibri"/>
              <a:cs typeface="Calibri"/>
            </a:endParaRPr>
          </a:p>
          <a:p>
            <a:r>
              <a:rPr lang="en-US" sz="2000" spc="-10" dirty="0">
                <a:latin typeface="Calibri"/>
                <a:cs typeface="Calibri"/>
              </a:rPr>
              <a:t>Producing </a:t>
            </a:r>
            <a:r>
              <a:rPr lang="en-US" sz="2000" spc="-5" dirty="0">
                <a:latin typeface="Calibri"/>
                <a:cs typeface="Calibri"/>
              </a:rPr>
              <a:t>non-redundant,  high-yield</a:t>
            </a:r>
            <a:r>
              <a:rPr lang="en-US" sz="2000" spc="-55" dirty="0">
                <a:latin typeface="Calibri"/>
                <a:cs typeface="Calibri"/>
              </a:rPr>
              <a:t> </a:t>
            </a:r>
            <a:r>
              <a:rPr lang="en-US" sz="2000" spc="-10" dirty="0" smtClean="0">
                <a:latin typeface="Calibri"/>
                <a:cs typeface="Calibri"/>
              </a:rPr>
              <a:t>tests</a:t>
            </a:r>
            <a:endParaRPr lang="en-US" sz="2000" dirty="0">
              <a:latin typeface="Calibri"/>
              <a:cs typeface="Calibri"/>
            </a:endParaRPr>
          </a:p>
        </p:txBody>
      </p:sp>
      <p:sp>
        <p:nvSpPr>
          <p:cNvPr id="3" name="Content Placeholder 2"/>
          <p:cNvSpPr>
            <a:spLocks noGrp="1"/>
          </p:cNvSpPr>
          <p:nvPr>
            <p:ph sz="half" idx="13"/>
          </p:nvPr>
        </p:nvSpPr>
        <p:spPr/>
        <p:txBody>
          <a:bodyPr/>
          <a:lstStyle/>
          <a:p>
            <a:r>
              <a:rPr lang="en-US" sz="2400" dirty="0">
                <a:solidFill>
                  <a:schemeClr val="bg2">
                    <a:lumMod val="25000"/>
                  </a:schemeClr>
                </a:solidFill>
                <a:latin typeface="Calibri"/>
                <a:cs typeface="Calibri"/>
              </a:rPr>
              <a:t>Which of the </a:t>
            </a:r>
            <a:r>
              <a:rPr lang="en-US" sz="2400" spc="-5" dirty="0">
                <a:solidFill>
                  <a:schemeClr val="bg2">
                    <a:lumMod val="25000"/>
                  </a:schemeClr>
                </a:solidFill>
                <a:latin typeface="Calibri"/>
                <a:cs typeface="Calibri"/>
              </a:rPr>
              <a:t>following </a:t>
            </a:r>
            <a:r>
              <a:rPr lang="en-US" sz="2400" dirty="0">
                <a:solidFill>
                  <a:schemeClr val="bg2">
                    <a:lumMod val="25000"/>
                  </a:schemeClr>
                </a:solidFill>
                <a:latin typeface="Calibri"/>
                <a:cs typeface="Calibri"/>
              </a:rPr>
              <a:t>is </a:t>
            </a:r>
            <a:r>
              <a:rPr lang="en-US" sz="2400" spc="-5" dirty="0">
                <a:solidFill>
                  <a:schemeClr val="bg2">
                    <a:lumMod val="25000"/>
                  </a:schemeClr>
                </a:solidFill>
                <a:latin typeface="Calibri"/>
                <a:cs typeface="Calibri"/>
              </a:rPr>
              <a:t>not </a:t>
            </a:r>
            <a:r>
              <a:rPr lang="en-US" sz="2400" dirty="0">
                <a:solidFill>
                  <a:schemeClr val="bg2">
                    <a:lumMod val="25000"/>
                  </a:schemeClr>
                </a:solidFill>
                <a:latin typeface="Calibri"/>
                <a:cs typeface="Calibri"/>
              </a:rPr>
              <a:t>an aim of </a:t>
            </a:r>
            <a:r>
              <a:rPr lang="en-US" sz="2400" spc="-5" dirty="0">
                <a:solidFill>
                  <a:schemeClr val="bg2">
                    <a:lumMod val="25000"/>
                  </a:schemeClr>
                </a:solidFill>
                <a:latin typeface="Calibri"/>
                <a:cs typeface="Calibri"/>
              </a:rPr>
              <a:t>Cause </a:t>
            </a:r>
            <a:r>
              <a:rPr lang="en-US" sz="2400" dirty="0">
                <a:solidFill>
                  <a:schemeClr val="bg2">
                    <a:lumMod val="25000"/>
                  </a:schemeClr>
                </a:solidFill>
                <a:latin typeface="Calibri"/>
                <a:cs typeface="Calibri"/>
              </a:rPr>
              <a:t>– </a:t>
            </a:r>
            <a:r>
              <a:rPr lang="en-US" sz="2400" spc="-5" dirty="0">
                <a:solidFill>
                  <a:schemeClr val="bg2">
                    <a:lumMod val="25000"/>
                  </a:schemeClr>
                </a:solidFill>
                <a:latin typeface="Calibri"/>
                <a:cs typeface="Calibri"/>
              </a:rPr>
              <a:t>Effect</a:t>
            </a:r>
            <a:r>
              <a:rPr lang="en-US" sz="2400" spc="-25" dirty="0">
                <a:solidFill>
                  <a:schemeClr val="bg2">
                    <a:lumMod val="25000"/>
                  </a:schemeClr>
                </a:solidFill>
                <a:latin typeface="Calibri"/>
                <a:cs typeface="Calibri"/>
              </a:rPr>
              <a:t> </a:t>
            </a:r>
            <a:r>
              <a:rPr lang="en-US" sz="2400" dirty="0">
                <a:solidFill>
                  <a:schemeClr val="bg2">
                    <a:lumMod val="25000"/>
                  </a:schemeClr>
                </a:solidFill>
                <a:latin typeface="Calibri"/>
                <a:cs typeface="Calibri"/>
              </a:rPr>
              <a:t>Graphing</a:t>
            </a:r>
            <a:r>
              <a:rPr lang="en-US" sz="2400" dirty="0" smtClean="0">
                <a:solidFill>
                  <a:schemeClr val="bg2">
                    <a:lumMod val="25000"/>
                  </a:schemeClr>
                </a:solidFill>
                <a:latin typeface="Calibri"/>
                <a:cs typeface="Calibri"/>
              </a:rPr>
              <a:t>?</a:t>
            </a:r>
            <a:endParaRPr lang="en-US" sz="2400" dirty="0">
              <a:solidFill>
                <a:schemeClr val="bg2">
                  <a:lumMod val="25000"/>
                </a:schemeClr>
              </a:solidFill>
              <a:latin typeface="Calibri"/>
              <a:cs typeface="Calibri"/>
            </a:endParaRPr>
          </a:p>
        </p:txBody>
      </p:sp>
      <p:sp>
        <p:nvSpPr>
          <p:cNvPr id="4" name="Title 3"/>
          <p:cNvSpPr>
            <a:spLocks noGrp="1"/>
          </p:cNvSpPr>
          <p:nvPr>
            <p:ph type="title"/>
          </p:nvPr>
        </p:nvSpPr>
        <p:spPr/>
        <p:txBody>
          <a:bodyPr/>
          <a:lstStyle/>
          <a:p>
            <a:r>
              <a:rPr lang="en-IN" dirty="0"/>
              <a:t>Test Design Technique</a:t>
            </a:r>
            <a:endParaRPr lang="en-IN" dirty="0"/>
          </a:p>
        </p:txBody>
      </p:sp>
    </p:spTree>
  </p:cSld>
  <p:clrMapOvr>
    <a:masterClrMapping/>
  </p:clrMapOvr>
</p:sld>
</file>

<file path=ppt/theme/theme1.xml><?xml version="1.0" encoding="utf-8"?>
<a:theme xmlns:a="http://schemas.openxmlformats.org/drawingml/2006/main" name="Overview of Test Design and Test Executionv1 0">
  <a:themeElements>
    <a:clrScheme name="MAIT Colors">
      <a:dk1>
        <a:sysClr val="windowText" lastClr="000000"/>
      </a:dk1>
      <a:lt1>
        <a:sysClr val="window" lastClr="FFFFFF"/>
      </a:lt1>
      <a:dk2>
        <a:srgbClr val="A65E06"/>
      </a:dk2>
      <a:lt2>
        <a:srgbClr val="D7F5F4"/>
      </a:lt2>
      <a:accent1>
        <a:srgbClr val="02918B"/>
      </a:accent1>
      <a:accent2>
        <a:srgbClr val="30BDB7"/>
      </a:accent2>
      <a:accent3>
        <a:srgbClr val="F8AC52"/>
      </a:accent3>
      <a:accent4>
        <a:srgbClr val="FBBD5A"/>
      </a:accent4>
      <a:accent5>
        <a:srgbClr val="02918B"/>
      </a:accent5>
      <a:accent6>
        <a:srgbClr val="A65E06"/>
      </a:accent6>
      <a:hlink>
        <a:srgbClr val="0563C1"/>
      </a:hlink>
      <a:folHlink>
        <a:srgbClr val="954F72"/>
      </a:folHlink>
    </a:clrScheme>
    <a:fontScheme name="MAIT Fonts">
      <a:majorFont>
        <a:latin typeface="Helvetica LT Std Cond"/>
        <a:ea typeface=""/>
        <a:cs typeface=""/>
      </a:majorFont>
      <a:minorFont>
        <a:latin typeface="Helvetica LT Std Con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Software Engineering</Template>
  <TotalTime>0</TotalTime>
  <Words>40304</Words>
  <Application>WPS Presentation</Application>
  <PresentationFormat>Widescreen</PresentationFormat>
  <Paragraphs>2134</Paragraphs>
  <Slides>102</Slides>
  <Notes>62</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13</vt:i4>
      </vt:variant>
      <vt:variant>
        <vt:lpstr>幻灯片标题</vt:lpstr>
      </vt:variant>
      <vt:variant>
        <vt:i4>102</vt:i4>
      </vt:variant>
    </vt:vector>
  </HeadingPairs>
  <TitlesOfParts>
    <vt:vector size="137" baseType="lpstr">
      <vt:lpstr>Arial</vt:lpstr>
      <vt:lpstr>SimSun</vt:lpstr>
      <vt:lpstr>Wingdings</vt:lpstr>
      <vt:lpstr>Helvetica LT Std Cond Light</vt:lpstr>
      <vt:lpstr>苹方-简</vt:lpstr>
      <vt:lpstr>Helvetica LT Std Cond</vt:lpstr>
      <vt:lpstr>Helvetica LT Std</vt:lpstr>
      <vt:lpstr>Courier New</vt:lpstr>
      <vt:lpstr>Calibri</vt:lpstr>
      <vt:lpstr>Helvetica Neue</vt:lpstr>
      <vt:lpstr>Times New Roman</vt:lpstr>
      <vt:lpstr>Trebuchet MS</vt:lpstr>
      <vt:lpstr>Trebuchet MS</vt:lpstr>
      <vt:lpstr>Arial Narrow</vt:lpstr>
      <vt:lpstr>Cambria</vt:lpstr>
      <vt:lpstr>Malgun Gothic</vt:lpstr>
      <vt:lpstr>Apple SD Gothic Neo</vt:lpstr>
      <vt:lpstr>微软雅黑</vt:lpstr>
      <vt:lpstr>汉仪旗黑</vt:lpstr>
      <vt:lpstr>Arial Unicode MS</vt:lpstr>
      <vt:lpstr>宋体-简</vt:lpstr>
      <vt:lpstr>Overview of Test Design and Test Executionv1 0</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Excel.Sheet.8</vt:lpstr>
      <vt:lpstr>Test Design Techniques</vt:lpstr>
      <vt:lpstr>PowerPoint 演示文稿</vt:lpstr>
      <vt:lpstr>PowerPoint 演示文稿</vt:lpstr>
      <vt:lpstr>What is a test technique? </vt:lpstr>
      <vt:lpstr>Categories of test design techniques </vt:lpstr>
      <vt:lpstr>Specification-based techniques </vt:lpstr>
      <vt:lpstr>Structure-based techniques </vt:lpstr>
      <vt:lpstr>Experience-based techniques </vt:lpstr>
      <vt:lpstr>Specification-based or black-box techniques </vt:lpstr>
      <vt:lpstr>Types of Specification-based or Black-box techniques </vt:lpstr>
      <vt:lpstr>Black Box Testing - Techniques</vt:lpstr>
      <vt:lpstr>Techniques - Equivalence Class Partitioning</vt:lpstr>
      <vt:lpstr>Equivalence Class Partitioning - Approach</vt:lpstr>
      <vt:lpstr>Equivalence Class Partitioning - Examples</vt:lpstr>
      <vt:lpstr>Equivalence Class Partitioning – Test Cases  </vt:lpstr>
      <vt:lpstr>Equivalence Class Partitioning - Example</vt:lpstr>
      <vt:lpstr>Equivalence Class Partitioning - Guidelines</vt:lpstr>
      <vt:lpstr>Boundary Value Analysis</vt:lpstr>
      <vt:lpstr>Equivalence Classs &amp; Boundary Value</vt:lpstr>
      <vt:lpstr>Boundary Value Analysis- Example</vt:lpstr>
      <vt:lpstr>Boundary Value Analysis- Example - Solution</vt:lpstr>
      <vt:lpstr>Boundary Value Analysis – Conclusion</vt:lpstr>
      <vt:lpstr>Techniques - Decision Tables</vt:lpstr>
      <vt:lpstr>Decision Tables – Representation</vt:lpstr>
      <vt:lpstr>Decision Tables – Details of Representation</vt:lpstr>
      <vt:lpstr>Decision Tables - Approach</vt:lpstr>
      <vt:lpstr>Decision Tables – Example Problem </vt:lpstr>
      <vt:lpstr>Decision Tables – Example Solution</vt:lpstr>
      <vt:lpstr>Decision Tables – Example Solution</vt:lpstr>
      <vt:lpstr>Decision Tables - Turning it into test cases </vt:lpstr>
      <vt:lpstr>Decision Tables - Guidelines </vt:lpstr>
      <vt:lpstr>Techniques - State Transition Based Testing</vt:lpstr>
      <vt:lpstr>State Transition Based Testing - Representation</vt:lpstr>
      <vt:lpstr>State Transition Based Testing - Approach</vt:lpstr>
      <vt:lpstr>State Transition Based Testing – Example Problem</vt:lpstr>
      <vt:lpstr>State Transition Based Testing – Example Solution</vt:lpstr>
      <vt:lpstr>State Transition Based Testing - Guidelines</vt:lpstr>
      <vt:lpstr>Techniques - Orthogonal Arrays </vt:lpstr>
      <vt:lpstr>Orthogonal Arrays - Representation </vt:lpstr>
      <vt:lpstr>Orthogonal Arrays - Approach </vt:lpstr>
      <vt:lpstr>Orthogonal Arrays – Example Problem</vt:lpstr>
      <vt:lpstr>Orthogonal  Arrays – Example Solution </vt:lpstr>
      <vt:lpstr>Orthogonal  Arrays – Example Solution (contd.)</vt:lpstr>
      <vt:lpstr>Orthogonal  Arrays – Example Solution (contd.)</vt:lpstr>
      <vt:lpstr>Orthogonal  Arrays – Example Solution (contd.)</vt:lpstr>
      <vt:lpstr>Orthogonal  Arrays – Example Solution (contd.)</vt:lpstr>
      <vt:lpstr>Orthogonal  Arrays – Example Solution (contd.)</vt:lpstr>
      <vt:lpstr>Orthogonal  Arrays – Example Solution (contd.)</vt:lpstr>
      <vt:lpstr>Orthogonal  Arrays – Example Solution (contd.)</vt:lpstr>
      <vt:lpstr>Orthogonal  Arrays – Example Problem</vt:lpstr>
      <vt:lpstr>Orthogonal  Arrays – Example Problem..Inputs</vt:lpstr>
      <vt:lpstr>Orthogonal  Arrays - Guidelines</vt:lpstr>
      <vt:lpstr>Techniques - All Pairs</vt:lpstr>
      <vt:lpstr>All Pairs - Approach</vt:lpstr>
      <vt:lpstr>All Pairs – Example Problem</vt:lpstr>
      <vt:lpstr>All Pairs – Example Solution</vt:lpstr>
      <vt:lpstr>All Pairs – Example Solution (contd.)</vt:lpstr>
      <vt:lpstr>All Pairs – Example Solution (contd.)</vt:lpstr>
      <vt:lpstr>All Pairs – Example Solution (contd.)</vt:lpstr>
      <vt:lpstr>All Pairs – Example Solution (contd.)</vt:lpstr>
      <vt:lpstr>All Pairs – Example Solution (contd.)</vt:lpstr>
      <vt:lpstr>All Pairs – Example Solution (contd.)</vt:lpstr>
      <vt:lpstr>All Pairs – Example Solution (contd.)</vt:lpstr>
      <vt:lpstr>All Pairs – Example Solution (contd.)</vt:lpstr>
      <vt:lpstr>All Pairs – Example Solution (contd.)</vt:lpstr>
      <vt:lpstr>All Pairs - Guidelines</vt:lpstr>
      <vt:lpstr>Error Guessing </vt:lpstr>
      <vt:lpstr>Error Guessing: Advantages and disadvantages </vt:lpstr>
      <vt:lpstr>White Box Testing – Structural Testing</vt:lpstr>
      <vt:lpstr>Structural Testing – Control Flow</vt:lpstr>
      <vt:lpstr>Control Flow Testing – Statement Coverage</vt:lpstr>
      <vt:lpstr>Control Flow Testing – Statement Coverage</vt:lpstr>
      <vt:lpstr>Control Flow Testing – Statement Coverage</vt:lpstr>
      <vt:lpstr>Control Flow Testing – Condition Coverage</vt:lpstr>
      <vt:lpstr>Control Flow Testing – Condition Coverage</vt:lpstr>
      <vt:lpstr>Control Flow Testing – Function Coverage</vt:lpstr>
      <vt:lpstr>Control Flow Testing – Function Coverage</vt:lpstr>
      <vt:lpstr>Basis Path Testing - Flow Graphic Notation</vt:lpstr>
      <vt:lpstr>Basis Path Testing - Flow Graphic Notation Examples</vt:lpstr>
      <vt:lpstr>Basis Path Testing - Deriving Cyclomatic Complexity</vt:lpstr>
      <vt:lpstr>Cyclomatic Complexity - Example PROCEDURE SORT</vt:lpstr>
      <vt:lpstr>Cyclomatic Complexity - PROCEDURE SORT flow graph</vt:lpstr>
      <vt:lpstr>Cyclomatic Complexity - Reporting</vt:lpstr>
      <vt:lpstr>Cyclomatic Complexity - Deriving Test Cases</vt:lpstr>
      <vt:lpstr>Cyclomatic Complexity - Guidelines</vt:lpstr>
      <vt:lpstr>Basis Path Testing - Graph Matrices</vt:lpstr>
      <vt:lpstr>Basis Path Testing - Graph Matrices</vt:lpstr>
      <vt:lpstr>Structural Testing – Loop Testing</vt:lpstr>
      <vt:lpstr>Loop Testing – Types </vt:lpstr>
      <vt:lpstr>Loop Testing  - Simple Loops</vt:lpstr>
      <vt:lpstr>Loop Testing  - Nested Testing</vt:lpstr>
      <vt:lpstr>Loop Testing  - Concatenated Loop</vt:lpstr>
      <vt:lpstr>Loop Testing  - Unstructured Loops</vt:lpstr>
      <vt:lpstr>Structured Testing - Data Flow Testing</vt:lpstr>
      <vt:lpstr>Data Flow Testing - Technique </vt:lpstr>
      <vt:lpstr>Data Flow Testing - Technique </vt:lpstr>
      <vt:lpstr>PowerPoint 演示文稿</vt:lpstr>
      <vt:lpstr>Test Design Technique</vt:lpstr>
      <vt:lpstr>Test Design Technique</vt:lpstr>
      <vt:lpstr>Test Design Technique</vt:lpstr>
      <vt:lpstr>Test Design Technique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Levels Of Testing</dc:title>
  <dc:creator>Manzoor Mehadi [MaGE]</dc:creator>
  <cp:lastModifiedBy>administrator</cp:lastModifiedBy>
  <cp:revision>45</cp:revision>
  <dcterms:created xsi:type="dcterms:W3CDTF">2022-02-16T11:16:34Z</dcterms:created>
  <dcterms:modified xsi:type="dcterms:W3CDTF">2022-02-16T11:16:34Z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1033-3.1.6.6275</vt:lpwstr>
  </property>
</Properties>
</file>