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7" r:id="rId5"/>
    <p:sldId id="268" r:id="rId6"/>
    <p:sldId id="263" r:id="rId7"/>
    <p:sldId id="259" r:id="rId8"/>
    <p:sldId id="260" r:id="rId9"/>
    <p:sldId id="261" r:id="rId10"/>
    <p:sldId id="262" r:id="rId11"/>
    <p:sldId id="273" r:id="rId12"/>
    <p:sldId id="274" r:id="rId13"/>
    <p:sldId id="272" r:id="rId14"/>
    <p:sldId id="264" r:id="rId15"/>
    <p:sldId id="265" r:id="rId16"/>
    <p:sldId id="266" r:id="rId17"/>
    <p:sldId id="270" r:id="rId18"/>
    <p:sldId id="275" r:id="rId19"/>
    <p:sldId id="276" r:id="rId20"/>
    <p:sldId id="277" r:id="rId21"/>
    <p:sldId id="269"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115" d="100"/>
          <a:sy n="115"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40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349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1162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604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328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23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834140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445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624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55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10902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710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65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733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657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614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876212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400" b="1" dirty="0">
                <a:solidFill>
                  <a:schemeClr val="tx1"/>
                </a:solidFill>
                <a:latin typeface="Helvetica" pitchFamily="2" charset="0"/>
                <a:cs typeface="Calibri" panose="020F0502020204030204" pitchFamily="34" charset="0"/>
              </a:rPr>
              <a:t>          Assessment 2- Data Analytics Presentation</a:t>
            </a:r>
            <a:endParaRPr lang="en-US" sz="2400" b="1" dirty="0">
              <a:solidFill>
                <a:schemeClr val="tx1"/>
              </a:solidFill>
              <a:latin typeface="Helvetica" pitchFamily="2" charset="0"/>
              <a:cs typeface="Calibri" panose="020F0502020204030204" pitchFamily="34" charset="0"/>
            </a:endParaRPr>
          </a:p>
          <a:p>
            <a:pPr algn="ctr"/>
            <a:endParaRPr lang="en-GB" sz="24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idx="1"/>
          </p:nvPr>
        </p:nvSpPr>
        <p:spPr/>
        <p:txBody>
          <a:bodyPr vert="horz" lIns="91440" tIns="45720" rIns="91440" bIns="45720" rtlCol="0" anchor="t">
            <a:normAutofit/>
          </a:bodyPr>
          <a:lstStyle/>
          <a:p>
            <a:endParaRPr lang="en-GB" dirty="0">
              <a:latin typeface="Helvetica" pitchFamily="2" charset="0"/>
              <a:cs typeface="Calibri" panose="020F0502020204030204" pitchFamily="34" charset="0"/>
            </a:endParaRPr>
          </a:p>
          <a:p>
            <a:endParaRPr lang="en-GB" dirty="0">
              <a:latin typeface="Helvetica" pitchFamily="2" charset="0"/>
              <a:cs typeface="Calibri" panose="020F0502020204030204" pitchFamily="34" charset="0"/>
            </a:endParaRPr>
          </a:p>
          <a:p>
            <a:r>
              <a:rPr lang="en-GB" dirty="0">
                <a:latin typeface="Helvetica" pitchFamily="2" charset="0"/>
                <a:cs typeface="Calibri" panose="020F0502020204030204" pitchFamily="34" charset="0"/>
              </a:rPr>
              <a:t>Team Members:</a:t>
            </a:r>
            <a:br>
              <a:rPr lang="en-GB" dirty="0">
                <a:latin typeface="Helvetica" pitchFamily="2" charset="0"/>
                <a:cs typeface="Calibri" panose="020F0502020204030204" pitchFamily="34" charset="0"/>
              </a:rPr>
            </a:br>
            <a:endParaRPr lang="en-GB" dirty="0">
              <a:latin typeface="Helvetica" pitchFamily="2" charset="0"/>
              <a:cs typeface="Calibri" panose="020F0502020204030204" pitchFamily="34" charset="0"/>
            </a:endParaRPr>
          </a:p>
          <a:p>
            <a:r>
              <a:rPr lang="en-GB" dirty="0">
                <a:latin typeface="Helvetica" pitchFamily="2" charset="0"/>
                <a:cs typeface="Calibri" panose="020F0502020204030204" pitchFamily="34" charset="0"/>
              </a:rPr>
              <a:t>Junu Bhandari (CIHE23691)</a:t>
            </a:r>
          </a:p>
          <a:p>
            <a:r>
              <a:rPr lang="en-GB" dirty="0">
                <a:latin typeface="Helvetica" pitchFamily="2" charset="0"/>
                <a:cs typeface="Calibri" panose="020F0502020204030204" pitchFamily="34" charset="0"/>
              </a:rPr>
              <a:t>Arpan Basnet (CIHE22401)</a:t>
            </a:r>
          </a:p>
          <a:p>
            <a:r>
              <a:rPr lang="en-GB" dirty="0">
                <a:latin typeface="Helvetica" pitchFamily="2" charset="0"/>
                <a:cs typeface="Calibri" panose="020F0502020204030204" pitchFamily="34" charset="0"/>
              </a:rPr>
              <a:t>Kriti Pantha (CIHE23223)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A8D5-1D4C-5597-A240-BDC0E5A2A4F6}"/>
              </a:ext>
            </a:extLst>
          </p:cNvPr>
          <p:cNvSpPr>
            <a:spLocks noGrp="1"/>
          </p:cNvSpPr>
          <p:nvPr>
            <p:ph type="title"/>
          </p:nvPr>
        </p:nvSpPr>
        <p:spPr>
          <a:xfrm>
            <a:off x="677334" y="609600"/>
            <a:ext cx="8596668" cy="826814"/>
          </a:xfrm>
        </p:spPr>
        <p:txBody>
          <a:bodyPr>
            <a:normAutofit/>
          </a:bodyPr>
          <a:lstStyle/>
          <a:p>
            <a:r>
              <a:rPr lang="en-GB" sz="2400" dirty="0">
                <a:solidFill>
                  <a:schemeClr val="tx1"/>
                </a:solidFill>
                <a:latin typeface="Helvetica" pitchFamily="2" charset="0"/>
              </a:rPr>
              <a:t>Python for Analysis and Visualization</a:t>
            </a:r>
          </a:p>
        </p:txBody>
      </p:sp>
      <p:sp>
        <p:nvSpPr>
          <p:cNvPr id="3" name="Content Placeholder 2">
            <a:extLst>
              <a:ext uri="{FF2B5EF4-FFF2-40B4-BE49-F238E27FC236}">
                <a16:creationId xmlns:a16="http://schemas.microsoft.com/office/drawing/2014/main" id="{55282950-1A00-E684-8F8C-8AAAB85832AE}"/>
              </a:ext>
            </a:extLst>
          </p:cNvPr>
          <p:cNvSpPr>
            <a:spLocks noGrp="1"/>
          </p:cNvSpPr>
          <p:nvPr>
            <p:ph idx="1"/>
          </p:nvPr>
        </p:nvSpPr>
        <p:spPr>
          <a:xfrm>
            <a:off x="677334" y="1895706"/>
            <a:ext cx="9171510" cy="4613549"/>
          </a:xfrm>
        </p:spPr>
        <p:txBody>
          <a:bodyPr vert="horz" lIns="91440" tIns="45720" rIns="91440" bIns="45720" rtlCol="0" anchor="t">
            <a:normAutofit/>
          </a:bodyPr>
          <a:lstStyle/>
          <a:p>
            <a:pPr marL="0" indent="0">
              <a:buNone/>
            </a:pPr>
            <a:r>
              <a:rPr lang="en-GB" b="1" dirty="0">
                <a:solidFill>
                  <a:srgbClr val="404040"/>
                </a:solidFill>
                <a:latin typeface="Helvetica" pitchFamily="2" charset="0"/>
                <a:ea typeface="+mn-lt"/>
                <a:cs typeface="+mn-lt"/>
              </a:rPr>
              <a:t>1. Descriptive Analysis:</a:t>
            </a:r>
            <a:endParaRPr lang="en-GB" b="1" u="sng" dirty="0">
              <a:solidFill>
                <a:srgbClr val="404040"/>
              </a:solidFill>
              <a:latin typeface="Helvetica" pitchFamily="2" charset="0"/>
              <a:ea typeface="+mn-lt"/>
              <a:cs typeface="+mn-lt"/>
            </a:endParaRPr>
          </a:p>
          <a:p>
            <a:pPr marL="0" indent="0">
              <a:buNone/>
            </a:pPr>
            <a:r>
              <a:rPr lang="en-GB" dirty="0">
                <a:solidFill>
                  <a:srgbClr val="404040"/>
                </a:solidFill>
                <a:latin typeface="Helvetica" pitchFamily="2" charset="0"/>
                <a:ea typeface="+mn-lt"/>
                <a:cs typeface="+mn-lt"/>
              </a:rPr>
              <a:t>What are the average prices of vehicles from different car brands in the market, and  how do these prices vary? Are there any brands known for offering higher or lower priced vehicles?</a:t>
            </a:r>
          </a:p>
          <a:p>
            <a:pPr marL="0" indent="0">
              <a:buNone/>
            </a:pPr>
            <a:endParaRPr lang="en-GB" dirty="0">
              <a:latin typeface="Helvetica" pitchFamily="2" charset="0"/>
            </a:endParaRPr>
          </a:p>
          <a:p>
            <a:pPr marL="0" indent="0">
              <a:buNone/>
            </a:pPr>
            <a:r>
              <a:rPr lang="en-GB" b="1" dirty="0">
                <a:solidFill>
                  <a:srgbClr val="404040"/>
                </a:solidFill>
                <a:latin typeface="Helvetica" pitchFamily="2" charset="0"/>
                <a:ea typeface="+mn-lt"/>
                <a:cs typeface="+mn-lt"/>
              </a:rPr>
              <a:t>2.  Predictive Analysis:</a:t>
            </a:r>
            <a:endParaRPr lang="en-GB" dirty="0">
              <a:latin typeface="Helvetica" pitchFamily="2" charset="0"/>
            </a:endParaRPr>
          </a:p>
          <a:p>
            <a:pPr marL="0" indent="0">
              <a:buNone/>
            </a:pPr>
            <a:r>
              <a:rPr lang="en-GB" dirty="0">
                <a:solidFill>
                  <a:srgbClr val="404040"/>
                </a:solidFill>
                <a:latin typeface="Helvetica" pitchFamily="2" charset="0"/>
                <a:ea typeface="+mn-lt"/>
                <a:cs typeface="+mn-lt"/>
              </a:rPr>
              <a:t> By </a:t>
            </a:r>
            <a:r>
              <a:rPr lang="en-GB" dirty="0" err="1">
                <a:solidFill>
                  <a:srgbClr val="404040"/>
                </a:solidFill>
                <a:latin typeface="Helvetica" pitchFamily="2" charset="0"/>
                <a:ea typeface="+mn-lt"/>
                <a:cs typeface="+mn-lt"/>
              </a:rPr>
              <a:t>analyzing</a:t>
            </a:r>
            <a:r>
              <a:rPr lang="en-GB" dirty="0">
                <a:solidFill>
                  <a:srgbClr val="404040"/>
                </a:solidFill>
                <a:latin typeface="Helvetica" pitchFamily="2" charset="0"/>
                <a:ea typeface="+mn-lt"/>
                <a:cs typeface="+mn-lt"/>
              </a:rPr>
              <a:t> historical data on fuel consumption and power output, can we predict the future efficiency improvements of internal combustion engine vehicles?</a:t>
            </a:r>
            <a:endParaRPr lang="en-GB" dirty="0">
              <a:latin typeface="Helvetica" pitchFamily="2" charset="0"/>
            </a:endParaRPr>
          </a:p>
          <a:p>
            <a:pPr>
              <a:buAutoNum type="arabicPeriod"/>
            </a:pPr>
            <a:endParaRPr lang="en-GB" u="sng" dirty="0">
              <a:solidFill>
                <a:srgbClr val="404040"/>
              </a:solidFill>
              <a:latin typeface="Helvetica" pitchFamily="2" charset="0"/>
              <a:ea typeface="+mn-lt"/>
              <a:cs typeface="+mn-lt"/>
            </a:endParaRPr>
          </a:p>
          <a:p>
            <a:pPr>
              <a:spcBef>
                <a:spcPct val="0"/>
              </a:spcBef>
              <a:buAutoNum type="arabicPeriod"/>
            </a:pPr>
            <a:endParaRPr lang="en-GB" sz="3600" dirty="0">
              <a:latin typeface="Helvetica" pitchFamily="2" charset="0"/>
            </a:endParaRPr>
          </a:p>
          <a:p>
            <a:pPr>
              <a:buAutoNum type="arabicPeriod"/>
            </a:pPr>
            <a:endParaRPr lang="en-GB" sz="1700" dirty="0">
              <a:latin typeface="Helvetica" pitchFamily="2" charset="0"/>
            </a:endParaRPr>
          </a:p>
          <a:p>
            <a:pPr>
              <a:buAutoNum type="arabicPeriod"/>
            </a:pPr>
            <a:endParaRPr lang="en-GB" dirty="0">
              <a:latin typeface="Helvetica" pitchFamily="2" charset="0"/>
            </a:endParaRPr>
          </a:p>
        </p:txBody>
      </p:sp>
    </p:spTree>
    <p:extLst>
      <p:ext uri="{BB962C8B-B14F-4D97-AF65-F5344CB8AC3E}">
        <p14:creationId xmlns:p14="http://schemas.microsoft.com/office/powerpoint/2010/main" val="241195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F566-47AC-6964-461B-67BEA54E1AE4}"/>
              </a:ext>
            </a:extLst>
          </p:cNvPr>
          <p:cNvSpPr>
            <a:spLocks noGrp="1"/>
          </p:cNvSpPr>
          <p:nvPr>
            <p:ph type="title"/>
          </p:nvPr>
        </p:nvSpPr>
        <p:spPr>
          <a:xfrm>
            <a:off x="1282390" y="609600"/>
            <a:ext cx="7991612" cy="728546"/>
          </a:xfrm>
        </p:spPr>
        <p:txBody>
          <a:bodyPr>
            <a:normAutofit/>
          </a:bodyPr>
          <a:lstStyle/>
          <a:p>
            <a:pPr algn="ctr"/>
            <a:r>
              <a:rPr lang="en-US" sz="2400" dirty="0">
                <a:solidFill>
                  <a:schemeClr val="tx1"/>
                </a:solidFill>
                <a:latin typeface="Helvetica" pitchFamily="2" charset="0"/>
              </a:rPr>
              <a:t>Libraries used</a:t>
            </a:r>
          </a:p>
        </p:txBody>
      </p:sp>
      <p:sp>
        <p:nvSpPr>
          <p:cNvPr id="3" name="Content Placeholder 2">
            <a:extLst>
              <a:ext uri="{FF2B5EF4-FFF2-40B4-BE49-F238E27FC236}">
                <a16:creationId xmlns:a16="http://schemas.microsoft.com/office/drawing/2014/main" id="{E552C48B-0617-B2E6-55F0-197FCCBDDF8C}"/>
              </a:ext>
            </a:extLst>
          </p:cNvPr>
          <p:cNvSpPr>
            <a:spLocks noGrp="1"/>
          </p:cNvSpPr>
          <p:nvPr>
            <p:ph idx="1"/>
          </p:nvPr>
        </p:nvSpPr>
        <p:spPr>
          <a:xfrm>
            <a:off x="677334" y="1338146"/>
            <a:ext cx="8596668" cy="5096107"/>
          </a:xfrm>
        </p:spPr>
        <p:txBody>
          <a:bodyPr>
            <a:normAutofit/>
          </a:bodyPr>
          <a:lstStyle/>
          <a:p>
            <a:pPr marL="0" indent="0">
              <a:buNone/>
            </a:pPr>
            <a:r>
              <a:rPr lang="en-US" dirty="0">
                <a:latin typeface="Helvetica" pitchFamily="2" charset="0"/>
              </a:rPr>
              <a:t>Several libraries utilized for creating visualizations and conducting analysis in           our Assessment are:</a:t>
            </a:r>
          </a:p>
          <a:p>
            <a:pPr marL="0" indent="0">
              <a:buNone/>
            </a:pPr>
            <a:r>
              <a:rPr lang="en-US" dirty="0">
                <a:latin typeface="Helvetica" pitchFamily="2" charset="0"/>
              </a:rPr>
              <a:t>    1) </a:t>
            </a:r>
            <a:r>
              <a:rPr lang="en-US" dirty="0" err="1">
                <a:latin typeface="Helvetica" pitchFamily="2" charset="0"/>
              </a:rPr>
              <a:t>Numpy</a:t>
            </a:r>
            <a:r>
              <a:rPr lang="en-US" dirty="0">
                <a:latin typeface="Helvetica" pitchFamily="2" charset="0"/>
              </a:rPr>
              <a:t> </a:t>
            </a:r>
          </a:p>
          <a:p>
            <a:pPr marL="0" indent="0">
              <a:buNone/>
            </a:pPr>
            <a:r>
              <a:rPr lang="en-US" dirty="0">
                <a:latin typeface="Helvetica" pitchFamily="2" charset="0"/>
              </a:rPr>
              <a:t>    2) Pandas </a:t>
            </a:r>
          </a:p>
          <a:p>
            <a:pPr marL="0" indent="0">
              <a:buNone/>
            </a:pPr>
            <a:r>
              <a:rPr lang="en-US" dirty="0">
                <a:latin typeface="Helvetica" pitchFamily="2" charset="0"/>
              </a:rPr>
              <a:t>    3) </a:t>
            </a:r>
            <a:r>
              <a:rPr lang="en-US" dirty="0" err="1">
                <a:latin typeface="Helvetica" pitchFamily="2" charset="0"/>
              </a:rPr>
              <a:t>Matplotlib.pyplot</a:t>
            </a:r>
            <a:endParaRPr lang="en-US" dirty="0">
              <a:latin typeface="Helvetica" pitchFamily="2" charset="0"/>
            </a:endParaRPr>
          </a:p>
          <a:p>
            <a:pPr marL="0" indent="0">
              <a:buNone/>
            </a:pPr>
            <a:r>
              <a:rPr lang="en-US" dirty="0">
                <a:latin typeface="Helvetica" pitchFamily="2" charset="0"/>
              </a:rPr>
              <a:t>    4) Scikit-learn</a:t>
            </a:r>
          </a:p>
          <a:p>
            <a:r>
              <a:rPr lang="en-US" dirty="0">
                <a:latin typeface="Helvetica" pitchFamily="2" charset="0"/>
              </a:rPr>
              <a:t>NumPy: A fundamental library for numerical computing in Python, NumPy provides support for large, multi-dimensional arrays and matrices, along with a variety of mathematical functions to operate on these arrays efficiently.</a:t>
            </a:r>
          </a:p>
          <a:p>
            <a:r>
              <a:rPr lang="en-US" dirty="0">
                <a:latin typeface="Helvetica" pitchFamily="2" charset="0"/>
              </a:rPr>
              <a:t>Pandas: Pandas is a powerful data manipulation and analysis library, offering data structures like </a:t>
            </a:r>
            <a:r>
              <a:rPr lang="en-US" dirty="0" err="1">
                <a:latin typeface="Helvetica" pitchFamily="2" charset="0"/>
              </a:rPr>
              <a:t>DataFrame</a:t>
            </a:r>
            <a:r>
              <a:rPr lang="en-US" dirty="0">
                <a:latin typeface="Helvetica" pitchFamily="2" charset="0"/>
              </a:rPr>
              <a:t> and Series, which are ideal for handling structured data. It provides functionalities for data cleaning, transformation, and exploration, making it indispensable for data analysis tasks.</a:t>
            </a:r>
          </a:p>
        </p:txBody>
      </p:sp>
    </p:spTree>
    <p:extLst>
      <p:ext uri="{BB962C8B-B14F-4D97-AF65-F5344CB8AC3E}">
        <p14:creationId xmlns:p14="http://schemas.microsoft.com/office/powerpoint/2010/main" val="83334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882C4-3222-3405-7C00-A53E5CC40354}"/>
              </a:ext>
            </a:extLst>
          </p:cNvPr>
          <p:cNvSpPr>
            <a:spLocks noGrp="1"/>
          </p:cNvSpPr>
          <p:nvPr>
            <p:ph idx="1"/>
          </p:nvPr>
        </p:nvSpPr>
        <p:spPr>
          <a:xfrm>
            <a:off x="677334" y="936703"/>
            <a:ext cx="8596668" cy="5104660"/>
          </a:xfrm>
        </p:spPr>
        <p:txBody>
          <a:bodyPr>
            <a:normAutofit lnSpcReduction="10000"/>
          </a:bodyPr>
          <a:lstStyle/>
          <a:p>
            <a:r>
              <a:rPr lang="en-US" dirty="0" err="1">
                <a:latin typeface="Helvetica" pitchFamily="2" charset="0"/>
              </a:rPr>
              <a:t>Matplotlib.pyplot</a:t>
            </a:r>
            <a:r>
              <a:rPr lang="en-US" dirty="0">
                <a:latin typeface="Helvetica" pitchFamily="2" charset="0"/>
              </a:rPr>
              <a:t>: Matplotlib is a comprehensive plotting library that enables the creation of a wide range of static, interactive, and animated visualizations in Python. </a:t>
            </a:r>
            <a:r>
              <a:rPr lang="en-US" dirty="0" err="1">
                <a:latin typeface="Helvetica" pitchFamily="2" charset="0"/>
              </a:rPr>
              <a:t>Matplotlib.pyplot</a:t>
            </a:r>
            <a:r>
              <a:rPr lang="en-US" dirty="0">
                <a:latin typeface="Helvetica" pitchFamily="2" charset="0"/>
              </a:rPr>
              <a:t>, a submodule of Matplotlib, provides a MATLAB-like interface for creating plots and charts, making it easy to generate various types of visualizations.</a:t>
            </a:r>
          </a:p>
          <a:p>
            <a:r>
              <a:rPr lang="en-US" dirty="0">
                <a:latin typeface="Helvetica" pitchFamily="2" charset="0"/>
              </a:rPr>
              <a:t>Scikit-learn: Scikit-learn is a versatile machine learning library that offers a wide array of tools for data mining and analysis. It provides simple and efficient tools for data preprocessing, model selection, evaluation, and various machine learning algorithms, making it suitable for both beginners and experts in the field of machine learning and data science.</a:t>
            </a:r>
          </a:p>
          <a:p>
            <a:endParaRPr lang="en-US" dirty="0">
              <a:latin typeface="Helvetica" pitchFamily="2" charset="0"/>
            </a:endParaRPr>
          </a:p>
          <a:p>
            <a:pPr marL="0" indent="0">
              <a:buNone/>
            </a:pPr>
            <a:r>
              <a:rPr lang="en-US" dirty="0">
                <a:latin typeface="Helvetica" pitchFamily="2" charset="0"/>
              </a:rPr>
              <a:t>By leveraging these libraries, we were able to visualize and analyze various aspects of our dataset, including average prices per brand, trends in pricing over time, distribution of prices, market share of different brands, and the trend of predicted fuel consumption compared to actual fuel consumption. This allowed us to gain valuable insights into the dynamics of the automotive market and the effectiveness of our predictive model.</a:t>
            </a:r>
          </a:p>
          <a:p>
            <a:endParaRPr lang="en-US" dirty="0">
              <a:latin typeface="Helvetica" pitchFamily="2" charset="0"/>
            </a:endParaRPr>
          </a:p>
        </p:txBody>
      </p:sp>
    </p:spTree>
    <p:extLst>
      <p:ext uri="{BB962C8B-B14F-4D97-AF65-F5344CB8AC3E}">
        <p14:creationId xmlns:p14="http://schemas.microsoft.com/office/powerpoint/2010/main" val="197591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8A9C2-590A-4F84-A669-04F7F918D425}"/>
              </a:ext>
            </a:extLst>
          </p:cNvPr>
          <p:cNvSpPr>
            <a:spLocks noGrp="1"/>
          </p:cNvSpPr>
          <p:nvPr>
            <p:ph idx="1"/>
          </p:nvPr>
        </p:nvSpPr>
        <p:spPr>
          <a:xfrm>
            <a:off x="579863" y="1048215"/>
            <a:ext cx="8697952" cy="4939989"/>
          </a:xfrm>
        </p:spPr>
        <p:txBody>
          <a:bodyPr vert="horz" lIns="91440" tIns="45720" rIns="91440" bIns="45720" rtlCol="0" anchor="t">
            <a:noAutofit/>
          </a:bodyPr>
          <a:lstStyle/>
          <a:p>
            <a:pPr marL="0" indent="0">
              <a:buNone/>
            </a:pPr>
            <a:r>
              <a:rPr lang="en-GB" b="1" dirty="0">
                <a:latin typeface="Helvetica" pitchFamily="2" charset="0"/>
              </a:rPr>
              <a:t>Descriptive Analysis</a:t>
            </a:r>
          </a:p>
          <a:p>
            <a:r>
              <a:rPr lang="en-GB" dirty="0">
                <a:latin typeface="Helvetica" pitchFamily="2" charset="0"/>
              </a:rPr>
              <a:t>The descriptive analysis aims to provide insights into the average prices of vehicles across different car brands in the market and understand how these prices vary. This analysis helps decision-makers in the automotive industry, such as manufacturers, dealerships, and consumers, to understand market trends, identify brands known for offering higher or lower-priced vehicles, and make informed pricing strategies or purchasing decisions.</a:t>
            </a:r>
          </a:p>
          <a:p>
            <a:pPr marL="0" indent="0">
              <a:buNone/>
            </a:pPr>
            <a:r>
              <a:rPr lang="en-GB" b="1" dirty="0">
                <a:latin typeface="Helvetica" pitchFamily="2" charset="0"/>
              </a:rPr>
              <a:t> Some Visualizations of Descriptive Analysis:</a:t>
            </a:r>
          </a:p>
          <a:p>
            <a:pPr marL="0" indent="0" algn="ctr">
              <a:buNone/>
            </a:pPr>
            <a:r>
              <a:rPr lang="en-GB" b="1" dirty="0">
                <a:latin typeface="Helvetica" pitchFamily="2" charset="0"/>
              </a:rPr>
              <a:t>Line Plot: Average Price Per Brand:</a:t>
            </a:r>
            <a:endParaRPr lang="en-US" b="1" dirty="0">
              <a:latin typeface="Helvetica" pitchFamily="2" charset="0"/>
            </a:endParaRPr>
          </a:p>
          <a:p>
            <a:r>
              <a:rPr lang="en-GB" dirty="0">
                <a:latin typeface="Helvetica" pitchFamily="2" charset="0"/>
              </a:rPr>
              <a:t>This visualization allows for a clear comparison of the average prices of vehicles across different car brands.</a:t>
            </a:r>
            <a:endParaRPr lang="en-US" dirty="0">
              <a:latin typeface="Helvetica" pitchFamily="2" charset="0"/>
            </a:endParaRPr>
          </a:p>
          <a:p>
            <a:r>
              <a:rPr lang="en-GB" dirty="0">
                <a:latin typeface="Helvetica" pitchFamily="2" charset="0"/>
              </a:rPr>
              <a:t>Analysis: Brands such as "Luxury Brand" and "High-End Brand" tend to offer higher-priced vehicles, while "Economy Brand" and "Mid-Range Brand" offer relatively lower-priced vehicles. This indicates a significant variation in pricing strategies among different brands.</a:t>
            </a:r>
          </a:p>
        </p:txBody>
      </p:sp>
    </p:spTree>
    <p:extLst>
      <p:ext uri="{BB962C8B-B14F-4D97-AF65-F5344CB8AC3E}">
        <p14:creationId xmlns:p14="http://schemas.microsoft.com/office/powerpoint/2010/main" val="48444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D4EE-EBCB-891C-D4AE-3EE8C630D6CD}"/>
              </a:ext>
            </a:extLst>
          </p:cNvPr>
          <p:cNvSpPr>
            <a:spLocks noGrp="1"/>
          </p:cNvSpPr>
          <p:nvPr>
            <p:ph idx="1"/>
          </p:nvPr>
        </p:nvSpPr>
        <p:spPr>
          <a:xfrm>
            <a:off x="677334" y="289748"/>
            <a:ext cx="8596668" cy="5751614"/>
          </a:xfrm>
        </p:spPr>
        <p:txBody>
          <a:bodyPr vert="horz" lIns="91440" tIns="45720" rIns="91440" bIns="45720" rtlCol="0" anchor="t">
            <a:normAutofit/>
          </a:bodyPr>
          <a:lstStyle/>
          <a:p>
            <a:pPr marL="0" indent="0" algn="ctr">
              <a:buNone/>
            </a:pPr>
            <a:r>
              <a:rPr lang="en-GB" b="1" dirty="0">
                <a:solidFill>
                  <a:schemeClr val="tx1"/>
                </a:solidFill>
                <a:latin typeface="Helvetica" pitchFamily="2" charset="0"/>
              </a:rPr>
              <a:t>Box Plot: Average Price Per Brand and Year:</a:t>
            </a:r>
            <a:endParaRPr lang="en-US" b="1" dirty="0">
              <a:solidFill>
                <a:schemeClr val="tx1"/>
              </a:solidFill>
              <a:latin typeface="Helvetica" pitchFamily="2" charset="0"/>
            </a:endParaRPr>
          </a:p>
          <a:p>
            <a:r>
              <a:rPr lang="en-GB" dirty="0">
                <a:latin typeface="Helvetica" pitchFamily="2" charset="0"/>
              </a:rPr>
              <a:t>By plotting the average prices of vehicles per brand over different years, we can observe the trends and variations in pricing over time.</a:t>
            </a:r>
          </a:p>
          <a:p>
            <a:r>
              <a:rPr lang="en-GB" dirty="0">
                <a:latin typeface="Helvetica" pitchFamily="2" charset="0"/>
              </a:rPr>
              <a:t>Analysis: Certain brands may consistently maintain higher or lower prices over the years, while others may show fluctuations in pricing. This insight helps in understanding how pricing strategies evolve within each brand over time.</a:t>
            </a:r>
          </a:p>
          <a:p>
            <a:endParaRPr lang="en-GB" dirty="0">
              <a:latin typeface="Helvetica" pitchFamily="2" charset="0"/>
            </a:endParaRPr>
          </a:p>
          <a:p>
            <a:endParaRPr lang="en-GB" dirty="0">
              <a:latin typeface="Helvetica" pitchFamily="2" charset="0"/>
            </a:endParaRPr>
          </a:p>
          <a:p>
            <a:pPr marL="0" indent="0" algn="ctr">
              <a:buNone/>
            </a:pPr>
            <a:r>
              <a:rPr lang="en-GB" dirty="0">
                <a:solidFill>
                  <a:srgbClr val="404040"/>
                </a:solidFill>
                <a:latin typeface="Helvetica" pitchFamily="2" charset="0"/>
                <a:ea typeface="+mn-lt"/>
                <a:cs typeface="+mn-lt"/>
              </a:rPr>
              <a:t>   </a:t>
            </a:r>
            <a:r>
              <a:rPr lang="en-GB" b="1" dirty="0">
                <a:solidFill>
                  <a:srgbClr val="404040"/>
                </a:solidFill>
                <a:latin typeface="Helvetica" pitchFamily="2" charset="0"/>
                <a:ea typeface="+mn-lt"/>
                <a:cs typeface="+mn-lt"/>
              </a:rPr>
              <a:t>  Scatter Plot: Price vs. Mileage:</a:t>
            </a:r>
            <a:endParaRPr lang="en-GB" b="1" dirty="0">
              <a:solidFill>
                <a:srgbClr val="404040"/>
              </a:solidFill>
              <a:latin typeface="Helvetica" pitchFamily="2" charset="0"/>
            </a:endParaRPr>
          </a:p>
          <a:p>
            <a:r>
              <a:rPr lang="en-GB" dirty="0">
                <a:solidFill>
                  <a:srgbClr val="404040"/>
                </a:solidFill>
                <a:latin typeface="Helvetica" pitchFamily="2" charset="0"/>
                <a:ea typeface="+mn-lt"/>
                <a:cs typeface="+mn-lt"/>
              </a:rPr>
              <a:t>This visualization helps us understand the relationship between the price of vehicles and their mileage.</a:t>
            </a:r>
            <a:endParaRPr lang="en-GB" dirty="0">
              <a:latin typeface="Helvetica" pitchFamily="2" charset="0"/>
            </a:endParaRPr>
          </a:p>
          <a:p>
            <a:r>
              <a:rPr lang="en-GB" dirty="0">
                <a:solidFill>
                  <a:srgbClr val="404040"/>
                </a:solidFill>
                <a:latin typeface="Helvetica" pitchFamily="2" charset="0"/>
                <a:ea typeface="+mn-lt"/>
                <a:cs typeface="+mn-lt"/>
              </a:rPr>
              <a:t>Analysis: Generally, vehicles with lower mileage tend to have higher prices, indicating that mileage is a significant factor affecting vehicle pricing. This insight highlights the importance of considering mileage when determining vehicle prices.</a:t>
            </a:r>
            <a:endParaRPr lang="en-GB" dirty="0">
              <a:latin typeface="Helvetica" pitchFamily="2" charset="0"/>
            </a:endParaRPr>
          </a:p>
          <a:p>
            <a:endParaRPr lang="en-GB" dirty="0">
              <a:latin typeface="Helvetica" pitchFamily="2" charset="0"/>
            </a:endParaRPr>
          </a:p>
          <a:p>
            <a:pPr lvl="1"/>
            <a:endParaRPr lang="en-GB" sz="1200" dirty="0">
              <a:solidFill>
                <a:srgbClr val="ECECEC"/>
              </a:solidFill>
              <a:latin typeface="Helvetica" pitchFamily="2" charset="0"/>
            </a:endParaRPr>
          </a:p>
          <a:p>
            <a:endParaRPr lang="en-GB" sz="1200" b="1" dirty="0">
              <a:solidFill>
                <a:srgbClr val="ECECEC"/>
              </a:solidFill>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415921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26D18-E04A-0ACB-5F14-B8472DBCBA7D}"/>
              </a:ext>
            </a:extLst>
          </p:cNvPr>
          <p:cNvSpPr>
            <a:spLocks noGrp="1"/>
          </p:cNvSpPr>
          <p:nvPr>
            <p:ph idx="1"/>
          </p:nvPr>
        </p:nvSpPr>
        <p:spPr>
          <a:xfrm>
            <a:off x="677334" y="205665"/>
            <a:ext cx="8596668" cy="5835697"/>
          </a:xfrm>
        </p:spPr>
        <p:txBody>
          <a:bodyPr vert="horz" lIns="91440" tIns="45720" rIns="91440" bIns="45720" rtlCol="0" anchor="t">
            <a:noAutofit/>
          </a:bodyPr>
          <a:lstStyle/>
          <a:p>
            <a:pPr marL="0" indent="0" algn="ctr">
              <a:buNone/>
            </a:pPr>
            <a:r>
              <a:rPr lang="en-GB" b="1" dirty="0">
                <a:solidFill>
                  <a:srgbClr val="404040"/>
                </a:solidFill>
                <a:latin typeface="Helvetica" pitchFamily="2" charset="0"/>
                <a:ea typeface="+mn-lt"/>
                <a:cs typeface="+mn-lt"/>
              </a:rPr>
              <a:t>Histogram: Distribution of Prices:</a:t>
            </a:r>
            <a:endParaRPr lang="en-GB" b="1" dirty="0">
              <a:solidFill>
                <a:srgbClr val="404040"/>
              </a:solidFill>
              <a:latin typeface="Helvetica" pitchFamily="2" charset="0"/>
            </a:endParaRPr>
          </a:p>
          <a:p>
            <a:r>
              <a:rPr lang="en-GB" dirty="0">
                <a:solidFill>
                  <a:srgbClr val="404040"/>
                </a:solidFill>
                <a:latin typeface="Helvetica" pitchFamily="2" charset="0"/>
                <a:ea typeface="+mn-lt"/>
                <a:cs typeface="+mn-lt"/>
              </a:rPr>
              <a:t>Illustrates the frequency distribution of vehicle prices within the dataset.</a:t>
            </a:r>
            <a:endParaRPr lang="en-GB" dirty="0">
              <a:latin typeface="Helvetica" pitchFamily="2" charset="0"/>
            </a:endParaRPr>
          </a:p>
          <a:p>
            <a:r>
              <a:rPr lang="en-GB" dirty="0">
                <a:solidFill>
                  <a:srgbClr val="404040"/>
                </a:solidFill>
                <a:latin typeface="Helvetica" pitchFamily="2" charset="0"/>
                <a:ea typeface="+mn-lt"/>
                <a:cs typeface="+mn-lt"/>
              </a:rPr>
              <a:t>Analysis: By examining the distribution of prices, we can identify common price ranges and outliers, providing insights into the pricing landscape and potential pricing segments within the market.</a:t>
            </a:r>
            <a:endParaRPr lang="en-GB" dirty="0">
              <a:latin typeface="Helvetica" pitchFamily="2" charset="0"/>
            </a:endParaRPr>
          </a:p>
          <a:p>
            <a:endParaRPr lang="en-GB" dirty="0">
              <a:solidFill>
                <a:srgbClr val="404040"/>
              </a:solidFill>
              <a:latin typeface="Helvetica" pitchFamily="2" charset="0"/>
              <a:ea typeface="+mn-lt"/>
              <a:cs typeface="+mn-lt"/>
            </a:endParaRPr>
          </a:p>
          <a:p>
            <a:pPr marL="0" indent="0">
              <a:buNone/>
            </a:pPr>
            <a:endParaRPr lang="en-GB" dirty="0">
              <a:solidFill>
                <a:srgbClr val="404040"/>
              </a:solidFill>
              <a:latin typeface="Helvetica" pitchFamily="2" charset="0"/>
              <a:ea typeface="+mn-lt"/>
              <a:cs typeface="+mn-lt"/>
            </a:endParaRPr>
          </a:p>
          <a:p>
            <a:pPr marL="0" indent="0" algn="ctr">
              <a:buNone/>
            </a:pPr>
            <a:r>
              <a:rPr lang="en-GB" b="1" dirty="0">
                <a:solidFill>
                  <a:srgbClr val="404040"/>
                </a:solidFill>
                <a:latin typeface="Helvetica" pitchFamily="2" charset="0"/>
                <a:ea typeface="+mn-lt"/>
                <a:cs typeface="+mn-lt"/>
              </a:rPr>
              <a:t>Pie Chart: Distribution of Listings by Brand:</a:t>
            </a:r>
            <a:endParaRPr lang="en-GB" b="1" dirty="0">
              <a:latin typeface="Helvetica" pitchFamily="2" charset="0"/>
            </a:endParaRPr>
          </a:p>
          <a:p>
            <a:r>
              <a:rPr lang="en-GB" dirty="0">
                <a:solidFill>
                  <a:srgbClr val="404040"/>
                </a:solidFill>
                <a:latin typeface="Helvetica" pitchFamily="2" charset="0"/>
                <a:ea typeface="+mn-lt"/>
                <a:cs typeface="+mn-lt"/>
              </a:rPr>
              <a:t>This visualization shows the market share of each brand based on the number of listings.</a:t>
            </a:r>
            <a:endParaRPr lang="en-GB" dirty="0">
              <a:latin typeface="Helvetica" pitchFamily="2" charset="0"/>
            </a:endParaRPr>
          </a:p>
          <a:p>
            <a:r>
              <a:rPr lang="en-GB" dirty="0">
                <a:solidFill>
                  <a:srgbClr val="404040"/>
                </a:solidFill>
                <a:latin typeface="Helvetica" pitchFamily="2" charset="0"/>
                <a:ea typeface="+mn-lt"/>
                <a:cs typeface="+mn-lt"/>
              </a:rPr>
              <a:t>Analysis: Brands with a larger market share may have a significant influence on overall market dynamics, including pricing trends. Understanding the distribution of listings by brand helps in assessing the market dominance of certain brands and their potential impact on pricing strategies.</a:t>
            </a:r>
            <a:endParaRPr lang="en-GB" dirty="0">
              <a:latin typeface="Helvetica" pitchFamily="2" charset="0"/>
            </a:endParaRPr>
          </a:p>
          <a:p>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45147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E9ED6-A342-BB81-2BC4-9FE925467D13}"/>
              </a:ext>
            </a:extLst>
          </p:cNvPr>
          <p:cNvSpPr>
            <a:spLocks noGrp="1"/>
          </p:cNvSpPr>
          <p:nvPr>
            <p:ph idx="1"/>
          </p:nvPr>
        </p:nvSpPr>
        <p:spPr>
          <a:xfrm>
            <a:off x="677334" y="689141"/>
            <a:ext cx="8596668" cy="5352221"/>
          </a:xfrm>
        </p:spPr>
        <p:txBody>
          <a:bodyPr vert="horz" lIns="91440" tIns="45720" rIns="91440" bIns="45720" rtlCol="0" anchor="t">
            <a:normAutofit/>
          </a:bodyPr>
          <a:lstStyle/>
          <a:p>
            <a:pPr marL="0" indent="0">
              <a:buNone/>
            </a:pPr>
            <a:r>
              <a:rPr lang="en-GB" dirty="0">
                <a:solidFill>
                  <a:schemeClr val="tx1"/>
                </a:solidFill>
                <a:latin typeface="Helvetica" pitchFamily="2" charset="0"/>
                <a:ea typeface="+mn-lt"/>
                <a:cs typeface="+mn-lt"/>
              </a:rPr>
              <a:t>     </a:t>
            </a:r>
            <a:r>
              <a:rPr lang="en-GB" sz="2400" b="1" dirty="0">
                <a:solidFill>
                  <a:schemeClr val="tx1"/>
                </a:solidFill>
                <a:latin typeface="Helvetica" pitchFamily="2" charset="0"/>
                <a:ea typeface="+mn-lt"/>
                <a:cs typeface="+mn-lt"/>
              </a:rPr>
              <a:t>Conclusion</a:t>
            </a:r>
            <a:endParaRPr lang="en-GB" sz="2400" b="1" dirty="0">
              <a:solidFill>
                <a:srgbClr val="404040"/>
              </a:solidFill>
              <a:latin typeface="Helvetica" pitchFamily="2" charset="0"/>
              <a:ea typeface="+mn-lt"/>
              <a:cs typeface="+mn-lt"/>
            </a:endParaRPr>
          </a:p>
          <a:p>
            <a:r>
              <a:rPr lang="en-GB" dirty="0">
                <a:latin typeface="Helvetica" pitchFamily="2" charset="0"/>
              </a:rPr>
              <a:t>The visualizations of "Average Price Per Brand" and "Average Price Per Brand and Year" were conducted to explore the average prices of vehicles from different car brands in the market and understand how these prices vary over time. By </a:t>
            </a:r>
            <a:r>
              <a:rPr lang="en-GB" dirty="0" err="1">
                <a:latin typeface="Helvetica" pitchFamily="2" charset="0"/>
              </a:rPr>
              <a:t>analyzing</a:t>
            </a:r>
            <a:r>
              <a:rPr lang="en-GB" dirty="0">
                <a:latin typeface="Helvetica" pitchFamily="2" charset="0"/>
              </a:rPr>
              <a:t> these visualizations, we aimed to identify any brands known for offering higher or lower-priced vehicles.</a:t>
            </a:r>
          </a:p>
          <a:p>
            <a:r>
              <a:rPr lang="en-GB" dirty="0">
                <a:latin typeface="Helvetica" pitchFamily="2" charset="0"/>
              </a:rPr>
              <a:t>Through the analysis of "Average Price Per Brand," we were able to discern the typical price ranges associated with each car brand. This visualization allowed us to compare and contrast the pricing strategies of different brands, identifying those known for offering higher-priced vehicles versus those offering more affordable options.</a:t>
            </a:r>
          </a:p>
          <a:p>
            <a:r>
              <a:rPr lang="en-GB" dirty="0">
                <a:latin typeface="Helvetica" pitchFamily="2" charset="0"/>
              </a:rPr>
              <a:t>Furthermore, the visualizations of "Average Price Per Brand and Year" provided insights into how the average prices of vehicles from each brand fluctuate over time. By examining these trends, we could identify brands that consistently maintain higher or lower prices over the years, as well as those that exhibit fluctuations in pricing.</a:t>
            </a:r>
          </a:p>
          <a:p>
            <a:endParaRPr lang="en-GB" dirty="0">
              <a:latin typeface="Helvetica" pitchFamily="2" charset="0"/>
            </a:endParaRPr>
          </a:p>
        </p:txBody>
      </p:sp>
    </p:spTree>
    <p:extLst>
      <p:ext uri="{BB962C8B-B14F-4D97-AF65-F5344CB8AC3E}">
        <p14:creationId xmlns:p14="http://schemas.microsoft.com/office/powerpoint/2010/main" val="407726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8615F-4B7D-1EFC-8B13-C6B487AEA823}"/>
              </a:ext>
            </a:extLst>
          </p:cNvPr>
          <p:cNvSpPr>
            <a:spLocks noGrp="1"/>
          </p:cNvSpPr>
          <p:nvPr>
            <p:ph idx="1"/>
          </p:nvPr>
        </p:nvSpPr>
        <p:spPr>
          <a:xfrm>
            <a:off x="677334" y="312235"/>
            <a:ext cx="8596668" cy="5729128"/>
          </a:xfrm>
        </p:spPr>
        <p:txBody>
          <a:bodyPr>
            <a:normAutofit/>
          </a:bodyPr>
          <a:lstStyle/>
          <a:p>
            <a:pPr marL="0" indent="0">
              <a:buNone/>
            </a:pPr>
            <a:r>
              <a:rPr lang="en-GB" b="1" dirty="0">
                <a:latin typeface="Helvetica" pitchFamily="2" charset="0"/>
              </a:rPr>
              <a:t>Predictive Analysis</a:t>
            </a:r>
            <a:endParaRPr lang="en-GB" dirty="0">
              <a:latin typeface="Helvetica" pitchFamily="2" charset="0"/>
            </a:endParaRPr>
          </a:p>
          <a:p>
            <a:pPr marL="0" indent="0">
              <a:buNone/>
            </a:pPr>
            <a:r>
              <a:rPr lang="en-GB" dirty="0">
                <a:latin typeface="Helvetica" pitchFamily="2" charset="0"/>
              </a:rPr>
              <a:t>The model is trained using the features year and </a:t>
            </a:r>
            <a:r>
              <a:rPr lang="en-GB" dirty="0" err="1">
                <a:latin typeface="Helvetica" pitchFamily="2" charset="0"/>
              </a:rPr>
              <a:t>power_kw</a:t>
            </a:r>
            <a:r>
              <a:rPr lang="en-GB" dirty="0">
                <a:latin typeface="Helvetica" pitchFamily="2" charset="0"/>
              </a:rPr>
              <a:t> to predict the target variable fuel_consumption_l_100km. The dataset is split into training and testing sets using a ratio of 80:20 for training and testing respectively, ensuring that the model is evaluated on unseen data to assess its generalization performance. A Linear Regression model is employed for training, which fits a linear relationship between the input features and the target variable.</a:t>
            </a:r>
          </a:p>
          <a:p>
            <a:pPr marL="0" indent="0">
              <a:buNone/>
            </a:pPr>
            <a:endParaRPr lang="en-GB" b="1" dirty="0">
              <a:latin typeface="Helvetica" pitchFamily="2" charset="0"/>
            </a:endParaRPr>
          </a:p>
          <a:p>
            <a:pPr marL="0" indent="0">
              <a:buNone/>
            </a:pPr>
            <a:r>
              <a:rPr lang="en-GB" b="1" dirty="0">
                <a:latin typeface="Helvetica" pitchFamily="2" charset="0"/>
              </a:rPr>
              <a:t>Some Visualizations of Predictive Analysis:</a:t>
            </a:r>
          </a:p>
          <a:p>
            <a:r>
              <a:rPr lang="en-GB" sz="1800" b="1" kern="100" dirty="0">
                <a:effectLst/>
                <a:latin typeface="Helvetica" pitchFamily="2" charset="0"/>
                <a:ea typeface="Calibri" panose="020F0502020204030204" pitchFamily="34" charset="0"/>
                <a:cs typeface="Calibri" panose="020F0502020204030204" pitchFamily="34" charset="0"/>
              </a:rPr>
              <a:t>Line Plot (Trend of Predicted Fuel Consumption Over Time):</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kern="100" dirty="0">
                <a:effectLst/>
                <a:latin typeface="Helvetica" pitchFamily="2" charset="0"/>
                <a:ea typeface="Calibri" panose="020F0502020204030204" pitchFamily="34" charset="0"/>
                <a:cs typeface="Calibri" panose="020F0502020204030204" pitchFamily="34" charset="0"/>
              </a:rPr>
              <a:t>This visualization shows the trend of predicted fuel consumption over time compared to actual fuel consumption.</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kern="100" dirty="0">
                <a:effectLst/>
                <a:latin typeface="Helvetica" pitchFamily="2" charset="0"/>
                <a:ea typeface="Calibri" panose="020F0502020204030204" pitchFamily="34" charset="0"/>
                <a:cs typeface="Calibri" panose="020F0502020204030204" pitchFamily="34" charset="0"/>
              </a:rPr>
              <a:t>By examining the trend lines, we can assess how well the model predicts fuel consumption trends over time. If the predicted trend closely follows the actual trend, it suggests that the model captures the underlying patterns in the data, providing insights into future efficiency improvements.</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0" indent="0">
              <a:buNone/>
            </a:pPr>
            <a:endParaRPr lang="en-GB" b="1" dirty="0">
              <a:latin typeface="Helvetica" pitchFamily="2" charset="0"/>
            </a:endParaRPr>
          </a:p>
        </p:txBody>
      </p:sp>
    </p:spTree>
    <p:extLst>
      <p:ext uri="{BB962C8B-B14F-4D97-AF65-F5344CB8AC3E}">
        <p14:creationId xmlns:p14="http://schemas.microsoft.com/office/powerpoint/2010/main" val="411241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54790-F4A8-21BA-DEFC-03BF537B7B86}"/>
              </a:ext>
            </a:extLst>
          </p:cNvPr>
          <p:cNvSpPr>
            <a:spLocks noGrp="1"/>
          </p:cNvSpPr>
          <p:nvPr>
            <p:ph idx="1"/>
          </p:nvPr>
        </p:nvSpPr>
        <p:spPr>
          <a:xfrm>
            <a:off x="677334" y="535259"/>
            <a:ext cx="8596668" cy="5506103"/>
          </a:xfrm>
        </p:spPr>
        <p:txBody>
          <a:bodyPr/>
          <a:lstStyle/>
          <a:p>
            <a:r>
              <a:rPr lang="en-GB" sz="1800" b="1" kern="100" dirty="0">
                <a:effectLst/>
                <a:latin typeface="Helvetica" pitchFamily="2" charset="0"/>
                <a:ea typeface="Calibri" panose="020F0502020204030204" pitchFamily="34" charset="0"/>
                <a:cs typeface="Calibri" panose="020F0502020204030204" pitchFamily="34" charset="0"/>
              </a:rPr>
              <a:t>Scatter Plot (Predicted vs. Actual Fuel Consumption):</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kern="100" dirty="0">
                <a:effectLst/>
                <a:latin typeface="Helvetica" pitchFamily="2" charset="0"/>
                <a:ea typeface="Calibri" panose="020F0502020204030204" pitchFamily="34" charset="0"/>
                <a:cs typeface="Calibri" panose="020F0502020204030204" pitchFamily="34" charset="0"/>
              </a:rPr>
              <a:t>This plot compares the predicted fuel consumption to actual fuel consumption.</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GB" sz="1800" kern="100" dirty="0">
                <a:effectLst/>
                <a:latin typeface="Helvetica" pitchFamily="2" charset="0"/>
                <a:ea typeface="Calibri" panose="020F0502020204030204" pitchFamily="34" charset="0"/>
                <a:cs typeface="Calibri" panose="020F0502020204030204" pitchFamily="34" charset="0"/>
              </a:rPr>
              <a:t>By examining how closely the points align along the diagonal line (where predicted equals actual), we can evaluate the accuracy of the model's predictions. If the points cluster closely around the diagonal, it indicates accurate predictions and suggests the model's reliability in predicting future efficiency improvements.</a:t>
            </a:r>
          </a:p>
          <a:p>
            <a:pPr marL="342900" lvl="0" indent="-342900">
              <a:buFont typeface="Symbol" pitchFamily="2" charset="2"/>
              <a:buChar char=""/>
            </a:pPr>
            <a:endParaRPr lang="en-GB" kern="100" dirty="0">
              <a:latin typeface="Helvetica" pitchFamily="2" charset="0"/>
              <a:ea typeface="Calibri" panose="020F0502020204030204" pitchFamily="34" charset="0"/>
              <a:cs typeface="Calibri" panose="020F0502020204030204" pitchFamily="34" charset="0"/>
            </a:endParaRPr>
          </a:p>
          <a:p>
            <a:pPr>
              <a:tabLst>
                <a:tab pos="684530" algn="l"/>
              </a:tabLst>
            </a:pPr>
            <a:r>
              <a:rPr lang="en-GB" sz="1800" b="1" kern="100" dirty="0">
                <a:effectLst/>
                <a:latin typeface="Helvetica" pitchFamily="2" charset="0"/>
                <a:ea typeface="Calibri" panose="020F0502020204030204" pitchFamily="34" charset="0"/>
                <a:cs typeface="Calibri" panose="020F0502020204030204" pitchFamily="34" charset="0"/>
              </a:rPr>
              <a:t>Pie Chart (Distribution of Predicted Fuel Consumption by Brand):</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684530" algn="l"/>
              </a:tabLst>
            </a:pPr>
            <a:r>
              <a:rPr lang="en-GB" sz="1800" kern="100" dirty="0">
                <a:effectLst/>
                <a:latin typeface="Helvetica" pitchFamily="2" charset="0"/>
                <a:ea typeface="Calibri" panose="020F0502020204030204" pitchFamily="34" charset="0"/>
                <a:cs typeface="Calibri" panose="020F0502020204030204" pitchFamily="34" charset="0"/>
              </a:rPr>
              <a:t>This visualization illustrates the distribution of predicted fuel consumption by brand.</a:t>
            </a:r>
            <a:endParaRPr lang="en-GB" sz="1800" kern="100" dirty="0">
              <a:effectLst/>
              <a:latin typeface="Helvetica" pitchFamily="2" charset="0"/>
              <a:ea typeface="Calibri" panose="020F0502020204030204" pitchFamily="34" charset="0"/>
              <a:cs typeface="Times New Roman" panose="02020603050405020304" pitchFamily="18" charset="0"/>
            </a:endParaRPr>
          </a:p>
          <a:p>
            <a:pPr marL="342900" lvl="0" indent="-342900">
              <a:buFont typeface="Symbol" pitchFamily="2" charset="2"/>
              <a:buChar char=""/>
              <a:tabLst>
                <a:tab pos="684530" algn="l"/>
              </a:tabLst>
            </a:pPr>
            <a:r>
              <a:rPr lang="en-GB" sz="1800" kern="100" dirty="0">
                <a:effectLst/>
                <a:latin typeface="Helvetica" pitchFamily="2" charset="0"/>
                <a:ea typeface="Calibri" panose="020F0502020204030204" pitchFamily="34" charset="0"/>
                <a:cs typeface="Calibri" panose="020F0502020204030204" pitchFamily="34" charset="0"/>
              </a:rPr>
              <a:t>By comparing the proportions of predicted fuel consumption across different brands, we can identify brands that are predicted to have higher or lower fuel efficiency. This information can be valuable for making decisions related to brand preferences or targeting specific brands for efficiency improvements.</a:t>
            </a:r>
            <a:endParaRPr lang="en-GB" sz="1800" kern="100" dirty="0">
              <a:effectLst/>
              <a:latin typeface="Helvetica"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8114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E6FF0-74FA-8468-F447-1CCB33FC57BC}"/>
              </a:ext>
            </a:extLst>
          </p:cNvPr>
          <p:cNvSpPr>
            <a:spLocks noGrp="1"/>
          </p:cNvSpPr>
          <p:nvPr>
            <p:ph idx="1"/>
          </p:nvPr>
        </p:nvSpPr>
        <p:spPr>
          <a:xfrm>
            <a:off x="691376" y="446049"/>
            <a:ext cx="8582626" cy="5595313"/>
          </a:xfrm>
        </p:spPr>
        <p:txBody>
          <a:bodyPr>
            <a:normAutofit/>
          </a:bodyPr>
          <a:lstStyle/>
          <a:p>
            <a:pPr marL="0" indent="0">
              <a:buNone/>
            </a:pPr>
            <a:r>
              <a:rPr lang="en-US" b="1" dirty="0">
                <a:latin typeface="Helvetica" pitchFamily="2" charset="0"/>
              </a:rPr>
              <a:t>Conclusion:</a:t>
            </a:r>
          </a:p>
          <a:p>
            <a:pPr marL="0" indent="0">
              <a:buNone/>
            </a:pPr>
            <a:br>
              <a:rPr lang="en-US" dirty="0">
                <a:latin typeface="Helvetica" pitchFamily="2" charset="0"/>
              </a:rPr>
            </a:br>
            <a:r>
              <a:rPr lang="en-US" dirty="0">
                <a:latin typeface="Helvetica" pitchFamily="2" charset="0"/>
              </a:rPr>
              <a:t>Through these visualizations, we aimed to assess the capability of our model to predict future efficiency improvements in internal combustion engine vehicles based on historical data.</a:t>
            </a:r>
          </a:p>
          <a:p>
            <a:pPr marL="0" indent="0">
              <a:buNone/>
            </a:pPr>
            <a:endParaRPr lang="en-US" dirty="0">
              <a:latin typeface="Helvetica" pitchFamily="2" charset="0"/>
            </a:endParaRPr>
          </a:p>
          <a:p>
            <a:pPr>
              <a:buFont typeface="Wingdings" pitchFamily="2" charset="2"/>
              <a:buChar char="Ø"/>
            </a:pPr>
            <a:r>
              <a:rPr lang="en-US" dirty="0">
                <a:latin typeface="Helvetica" pitchFamily="2" charset="0"/>
              </a:rPr>
              <a:t>The "Trend of Predicted Fuel Consumption Over Time" plot allowed us to examine how well the model predicts fuel consumption trends over time. If the predicted trend closely aligns with the actual trend, it suggests that the model captures underlying patterns, potentially providing insights into future efficiency improvements.</a:t>
            </a:r>
          </a:p>
          <a:p>
            <a:pPr>
              <a:buFont typeface="Wingdings" pitchFamily="2" charset="2"/>
              <a:buChar char="Ø"/>
            </a:pPr>
            <a:r>
              <a:rPr lang="en-US" dirty="0">
                <a:latin typeface="Helvetica" pitchFamily="2" charset="0"/>
              </a:rPr>
              <a:t>In the "Predicted vs. Actual Fuel Consumption" scatter plot, we compared predicted fuel consumption to actual fuel consumption. By evaluating how closely the points cluster around the diagonal line (where predicted equals actual), we could gauge the accuracy of the model's predictions. A tight clustering around the diagonal indicates precise predictions and implies the model's reliability in forecasting future efficiency improvements.</a:t>
            </a:r>
          </a:p>
          <a:p>
            <a:pPr marL="0" indent="0">
              <a:buNone/>
            </a:pPr>
            <a:endParaRPr lang="en-US" dirty="0">
              <a:latin typeface="Helvetica" pitchFamily="2" charset="0"/>
            </a:endParaRPr>
          </a:p>
        </p:txBody>
      </p:sp>
    </p:spTree>
    <p:extLst>
      <p:ext uri="{BB962C8B-B14F-4D97-AF65-F5344CB8AC3E}">
        <p14:creationId xmlns:p14="http://schemas.microsoft.com/office/powerpoint/2010/main" val="344446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2DEE-7BD3-D8D7-4371-82EFA61C0B78}"/>
              </a:ext>
            </a:extLst>
          </p:cNvPr>
          <p:cNvSpPr>
            <a:spLocks noGrp="1"/>
          </p:cNvSpPr>
          <p:nvPr>
            <p:ph type="title"/>
          </p:nvPr>
        </p:nvSpPr>
        <p:spPr/>
        <p:txBody>
          <a:bodyPr>
            <a:normAutofit/>
          </a:bodyPr>
          <a:lstStyle/>
          <a:p>
            <a:r>
              <a:rPr lang="en-GB" sz="2800" dirty="0">
                <a:solidFill>
                  <a:schemeClr val="tx1"/>
                </a:solidFill>
                <a:latin typeface="Helvetica" pitchFamily="2" charset="0"/>
              </a:rPr>
              <a:t>              INTRODUCTION</a:t>
            </a:r>
          </a:p>
        </p:txBody>
      </p:sp>
      <p:sp>
        <p:nvSpPr>
          <p:cNvPr id="3" name="Content Placeholder 2">
            <a:extLst>
              <a:ext uri="{FF2B5EF4-FFF2-40B4-BE49-F238E27FC236}">
                <a16:creationId xmlns:a16="http://schemas.microsoft.com/office/drawing/2014/main" id="{D72BBF1B-7657-AAE1-05CA-3435A398D886}"/>
              </a:ext>
            </a:extLst>
          </p:cNvPr>
          <p:cNvSpPr>
            <a:spLocks noGrp="1"/>
          </p:cNvSpPr>
          <p:nvPr>
            <p:ph idx="1"/>
          </p:nvPr>
        </p:nvSpPr>
        <p:spPr>
          <a:xfrm>
            <a:off x="677334" y="1750741"/>
            <a:ext cx="8596668" cy="4497659"/>
          </a:xfrm>
        </p:spPr>
        <p:txBody>
          <a:bodyPr vert="horz" lIns="91440" tIns="45720" rIns="91440" bIns="45720" rtlCol="0" anchor="t">
            <a:normAutofit/>
          </a:bodyPr>
          <a:lstStyle/>
          <a:p>
            <a:r>
              <a:rPr lang="en-GB" dirty="0">
                <a:latin typeface="Helvetica" pitchFamily="2" charset="0"/>
                <a:ea typeface="+mn-lt"/>
                <a:cs typeface="+mn-lt"/>
              </a:rPr>
              <a:t>In the world of cars, it's important to know how much different brands charge for their vehicles and how these prices differ. Some brands might be known for selling pricier cars, while others might offer more affordable options. Variations in pricing can reveal brand positioning, with some brands synonymous with luxury commanding higher prices, while others focus on affordability. </a:t>
            </a:r>
          </a:p>
          <a:p>
            <a:endParaRPr lang="en-GB" dirty="0">
              <a:latin typeface="Helvetica" pitchFamily="2" charset="0"/>
            </a:endParaRPr>
          </a:p>
          <a:p>
            <a:r>
              <a:rPr lang="en-GB" dirty="0">
                <a:latin typeface="Helvetica" pitchFamily="2" charset="0"/>
                <a:ea typeface="+mn-lt"/>
                <a:cs typeface="+mn-lt"/>
              </a:rPr>
              <a:t>Also, we have looked into how much fuel cars use and how powerful their engines are in the past. Now, we're wondering if we can use this info to guess how much more efficient regular cars might become in the future.</a:t>
            </a:r>
          </a:p>
          <a:p>
            <a:pPr marL="0" indent="0">
              <a:buNone/>
            </a:pPr>
            <a:endParaRPr lang="en-GB" dirty="0">
              <a:latin typeface="Helvetica" pitchFamily="2" charset="0"/>
              <a:ea typeface="+mn-lt"/>
              <a:cs typeface="+mn-lt"/>
            </a:endParaRPr>
          </a:p>
          <a:p>
            <a:r>
              <a:rPr lang="en-GB" sz="1800" dirty="0">
                <a:solidFill>
                  <a:srgbClr val="404040"/>
                </a:solidFill>
                <a:latin typeface="Helvetica" pitchFamily="2" charset="0"/>
                <a:ea typeface="+mn-lt"/>
                <a:cs typeface="+mn-lt"/>
              </a:rPr>
              <a:t>Understanding what drives consumer choices and market trends is essential for success. To navigate this complex landscape, businesses turn to big data analytics, delving into vast datasets to uncover valuable insights.</a:t>
            </a:r>
            <a:endParaRPr lang="en-GB" sz="1800" dirty="0">
              <a:solidFill>
                <a:srgbClr val="404040"/>
              </a:solidFill>
              <a:latin typeface="Helvetica" pitchFamily="2" charset="0"/>
            </a:endParaRPr>
          </a:p>
          <a:p>
            <a:endParaRPr lang="en-GB" dirty="0">
              <a:latin typeface="Helvetica" pitchFamily="2" charset="0"/>
              <a:ea typeface="+mn-lt"/>
              <a:cs typeface="+mn-lt"/>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3671126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7126D-5ABF-221F-5785-CA4427A75576}"/>
              </a:ext>
            </a:extLst>
          </p:cNvPr>
          <p:cNvSpPr>
            <a:spLocks noGrp="1"/>
          </p:cNvSpPr>
          <p:nvPr>
            <p:ph idx="1"/>
          </p:nvPr>
        </p:nvSpPr>
        <p:spPr>
          <a:xfrm>
            <a:off x="677334" y="512957"/>
            <a:ext cx="8596668" cy="5528406"/>
          </a:xfrm>
        </p:spPr>
        <p:txBody>
          <a:bodyPr/>
          <a:lstStyle/>
          <a:p>
            <a:pPr>
              <a:buFont typeface="Wingdings" pitchFamily="2" charset="2"/>
              <a:buChar char="Ø"/>
            </a:pPr>
            <a:r>
              <a:rPr lang="en-US" dirty="0">
                <a:latin typeface="Helvetica" pitchFamily="2" charset="0"/>
              </a:rPr>
              <a:t> </a:t>
            </a:r>
            <a:r>
              <a:rPr lang="en-US" sz="1800" dirty="0">
                <a:latin typeface="Helvetica" pitchFamily="2" charset="0"/>
              </a:rPr>
              <a:t>The "Distribution of Predicted Fuel Consumption by Brand" pie chart allowed us to understand the distribution of predicted fuel consumption across different brands. By comparing the proportions of predicted fuel consumption among brands, we could identify those predicted to have higher or lower fuel efficiency. This information is crucial for making decisions related to brand preferences or targeting specific brands for efficiency improvements.</a:t>
            </a:r>
          </a:p>
          <a:p>
            <a:pPr marL="0" indent="0">
              <a:buNone/>
            </a:pPr>
            <a:r>
              <a:rPr lang="en-US" sz="1800" dirty="0">
                <a:latin typeface="Helvetica" pitchFamily="2" charset="0"/>
              </a:rPr>
              <a:t>Overall, by analyzing these visualizations collectively, we can draw conclusions regarding the model's effectiveness in predicting future efficiency improvements of internal combustion engine vehicles based on historical data. If the model demonstrates strong alignment between predicted and actual fuel consumption trends, along with accurate predictions across different brands, it suggests promising potential for forecasting future efficiency enhancements in the automotive industry.</a:t>
            </a:r>
          </a:p>
        </p:txBody>
      </p:sp>
    </p:spTree>
    <p:extLst>
      <p:ext uri="{BB962C8B-B14F-4D97-AF65-F5344CB8AC3E}">
        <p14:creationId xmlns:p14="http://schemas.microsoft.com/office/powerpoint/2010/main" val="2109571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08879A-9F7A-9606-D146-CB80386CC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019" y="1103971"/>
            <a:ext cx="6902605" cy="3880624"/>
          </a:xfrm>
          <a:prstGeom prst="rect">
            <a:avLst/>
          </a:prstGeom>
        </p:spPr>
      </p:pic>
    </p:spTree>
    <p:extLst>
      <p:ext uri="{BB962C8B-B14F-4D97-AF65-F5344CB8AC3E}">
        <p14:creationId xmlns:p14="http://schemas.microsoft.com/office/powerpoint/2010/main" val="286698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464B6-E4F0-F2F5-1FA7-02D57B682E02}"/>
              </a:ext>
            </a:extLst>
          </p:cNvPr>
          <p:cNvSpPr>
            <a:spLocks noGrp="1"/>
          </p:cNvSpPr>
          <p:nvPr>
            <p:ph idx="1"/>
          </p:nvPr>
        </p:nvSpPr>
        <p:spPr>
          <a:xfrm>
            <a:off x="677333" y="426383"/>
            <a:ext cx="8990773" cy="5614979"/>
          </a:xfrm>
        </p:spPr>
        <p:txBody>
          <a:bodyPr vert="horz" lIns="91440" tIns="45720" rIns="91440" bIns="45720" rtlCol="0" anchor="t">
            <a:noAutofit/>
          </a:bodyPr>
          <a:lstStyle/>
          <a:p>
            <a:pPr marL="0" indent="0">
              <a:buNone/>
            </a:pPr>
            <a:endParaRPr lang="en-GB" dirty="0">
              <a:solidFill>
                <a:srgbClr val="404040"/>
              </a:solidFill>
              <a:latin typeface="Helvetica" pitchFamily="2" charset="0"/>
              <a:ea typeface="+mn-lt"/>
              <a:cs typeface="+mn-lt"/>
            </a:endParaRPr>
          </a:p>
          <a:p>
            <a:r>
              <a:rPr lang="en-GB" dirty="0">
                <a:solidFill>
                  <a:srgbClr val="404040"/>
                </a:solidFill>
                <a:latin typeface="Helvetica" pitchFamily="2" charset="0"/>
                <a:ea typeface="+mn-lt"/>
                <a:cs typeface="+mn-lt"/>
              </a:rPr>
              <a:t>This analysis focuses on several key objectives:</a:t>
            </a:r>
            <a:endParaRPr lang="en-GB" dirty="0">
              <a:latin typeface="Helvetica" pitchFamily="2" charset="0"/>
            </a:endParaRPr>
          </a:p>
          <a:p>
            <a:r>
              <a:rPr lang="en-GB" dirty="0">
                <a:solidFill>
                  <a:srgbClr val="404040"/>
                </a:solidFill>
                <a:latin typeface="Helvetica" pitchFamily="2" charset="0"/>
                <a:ea typeface="+mn-lt"/>
                <a:cs typeface="+mn-lt"/>
              </a:rPr>
              <a:t>We used several visualization methods such as Lineplots , Histograms, Scatterplots, Boxplots etc </a:t>
            </a:r>
            <a:r>
              <a:rPr lang="en-GB" dirty="0" err="1">
                <a:solidFill>
                  <a:srgbClr val="404040"/>
                </a:solidFill>
                <a:latin typeface="Helvetica" pitchFamily="2" charset="0"/>
                <a:ea typeface="+mn-lt"/>
                <a:cs typeface="+mn-lt"/>
              </a:rPr>
              <a:t>inorder</a:t>
            </a:r>
            <a:r>
              <a:rPr lang="en-GB" dirty="0">
                <a:solidFill>
                  <a:srgbClr val="404040"/>
                </a:solidFill>
                <a:latin typeface="Helvetica" pitchFamily="2" charset="0"/>
                <a:ea typeface="+mn-lt"/>
                <a:cs typeface="+mn-lt"/>
              </a:rPr>
              <a:t> to analyse the patterns and trends.</a:t>
            </a:r>
          </a:p>
          <a:p>
            <a:r>
              <a:rPr lang="en-GB" dirty="0">
                <a:solidFill>
                  <a:srgbClr val="404040"/>
                </a:solidFill>
                <a:latin typeface="Helvetica" pitchFamily="2" charset="0"/>
                <a:ea typeface="+mn-lt"/>
                <a:cs typeface="+mn-lt"/>
              </a:rPr>
              <a:t>Tracking Brand Prices Over Time: By examining how average prices for different car brands change over the years, we gain insights into market dynamics and competitive positioning.</a:t>
            </a:r>
            <a:endParaRPr lang="en-GB" dirty="0">
              <a:latin typeface="Helvetica" pitchFamily="2" charset="0"/>
            </a:endParaRPr>
          </a:p>
          <a:p>
            <a:r>
              <a:rPr lang="en-GB" dirty="0">
                <a:solidFill>
                  <a:srgbClr val="404040"/>
                </a:solidFill>
                <a:latin typeface="Helvetica" pitchFamily="2" charset="0"/>
                <a:ea typeface="+mn-lt"/>
                <a:cs typeface="+mn-lt"/>
              </a:rPr>
              <a:t>Exploring Price-Mileage Relationships: Understanding how car prices relate to mileage helps businesses gauge consumer expectations and make informed pricing decisions.</a:t>
            </a:r>
            <a:endParaRPr lang="en-GB" dirty="0">
              <a:latin typeface="Helvetica" pitchFamily="2" charset="0"/>
            </a:endParaRPr>
          </a:p>
          <a:p>
            <a:r>
              <a:rPr lang="en-GB" dirty="0">
                <a:solidFill>
                  <a:srgbClr val="404040"/>
                </a:solidFill>
                <a:latin typeface="Helvetica" pitchFamily="2" charset="0"/>
                <a:ea typeface="+mn-lt"/>
                <a:cs typeface="+mn-lt"/>
              </a:rPr>
              <a:t>Visualizing Price Trends by Brand and Year: Heatmaps offer a visual representation of how average prices vary across different car brands and model years, aiding in identifying trends and market patterns.</a:t>
            </a:r>
            <a:endParaRPr lang="en-GB" dirty="0">
              <a:latin typeface="Helvetica" pitchFamily="2" charset="0"/>
            </a:endParaRPr>
          </a:p>
          <a:p>
            <a:r>
              <a:rPr lang="en-GB" dirty="0">
                <a:solidFill>
                  <a:srgbClr val="404040"/>
                </a:solidFill>
                <a:latin typeface="Helvetica" pitchFamily="2" charset="0"/>
                <a:ea typeface="+mn-lt"/>
                <a:cs typeface="+mn-lt"/>
              </a:rPr>
              <a:t>Examining Price Distribution: Histograms provide a clear picture of how prices are distributed across the market, aiding in understanding pricing dynamics and consumer preferences.</a:t>
            </a:r>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1910305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B194-83FD-8FB5-F151-1A8C94D693FF}"/>
              </a:ext>
            </a:extLst>
          </p:cNvPr>
          <p:cNvSpPr>
            <a:spLocks noGrp="1"/>
          </p:cNvSpPr>
          <p:nvPr>
            <p:ph type="title"/>
          </p:nvPr>
        </p:nvSpPr>
        <p:spPr>
          <a:xfrm>
            <a:off x="780180" y="609600"/>
            <a:ext cx="8493822" cy="395182"/>
          </a:xfrm>
        </p:spPr>
        <p:txBody>
          <a:bodyPr>
            <a:noAutofit/>
          </a:bodyPr>
          <a:lstStyle/>
          <a:p>
            <a:pPr algn="ctr"/>
            <a:r>
              <a:rPr lang="en-GB" sz="2800" b="1" dirty="0">
                <a:solidFill>
                  <a:srgbClr val="404040"/>
                </a:solidFill>
                <a:latin typeface="Helvetica" pitchFamily="2" charset="0"/>
              </a:rPr>
              <a:t>Problem Statement:</a:t>
            </a:r>
            <a:endParaRPr lang="en-US" sz="2800" b="1" dirty="0">
              <a:latin typeface="Helvetica" pitchFamily="2" charset="0"/>
            </a:endParaRPr>
          </a:p>
        </p:txBody>
      </p:sp>
      <p:sp>
        <p:nvSpPr>
          <p:cNvPr id="3" name="Content Placeholder 2">
            <a:extLst>
              <a:ext uri="{FF2B5EF4-FFF2-40B4-BE49-F238E27FC236}">
                <a16:creationId xmlns:a16="http://schemas.microsoft.com/office/drawing/2014/main" id="{5E86B6B0-CF79-24F2-53FC-122A70CC207C}"/>
              </a:ext>
            </a:extLst>
          </p:cNvPr>
          <p:cNvSpPr>
            <a:spLocks noGrp="1"/>
          </p:cNvSpPr>
          <p:nvPr>
            <p:ph idx="1"/>
          </p:nvPr>
        </p:nvSpPr>
        <p:spPr>
          <a:xfrm>
            <a:off x="677334" y="1001228"/>
            <a:ext cx="8596668" cy="5040134"/>
          </a:xfrm>
        </p:spPr>
        <p:txBody>
          <a:bodyPr vert="horz" lIns="91440" tIns="45720" rIns="91440" bIns="45720" rtlCol="0" anchor="t">
            <a:noAutofit/>
          </a:bodyPr>
          <a:lstStyle/>
          <a:p>
            <a:endParaRPr lang="en-GB" dirty="0">
              <a:solidFill>
                <a:srgbClr val="404040"/>
              </a:solidFill>
              <a:latin typeface="Helvetica" pitchFamily="2" charset="0"/>
            </a:endParaRPr>
          </a:p>
          <a:p>
            <a:r>
              <a:rPr lang="en-GB" dirty="0">
                <a:solidFill>
                  <a:srgbClr val="404040"/>
                </a:solidFill>
                <a:latin typeface="Helvetica" pitchFamily="2" charset="0"/>
                <a:ea typeface="+mn-lt"/>
                <a:cs typeface="+mn-lt"/>
              </a:rPr>
              <a:t>In the complex world of the German car market, where people have different preferences and technology is always changing, businesses face a big challenge. To succeed, we need to use big data analytics, which we have an advantage in because we have a huge dataset of 25,000 </a:t>
            </a:r>
            <a:r>
              <a:rPr lang="en-GB" dirty="0" err="1">
                <a:solidFill>
                  <a:srgbClr val="404040"/>
                </a:solidFill>
                <a:latin typeface="Helvetica" pitchFamily="2" charset="0"/>
                <a:ea typeface="+mn-lt"/>
                <a:cs typeface="+mn-lt"/>
              </a:rPr>
              <a:t>datas</a:t>
            </a:r>
            <a:r>
              <a:rPr lang="en-GB" dirty="0">
                <a:solidFill>
                  <a:srgbClr val="404040"/>
                </a:solidFill>
                <a:latin typeface="Helvetica" pitchFamily="2" charset="0"/>
                <a:ea typeface="+mn-lt"/>
                <a:cs typeface="+mn-lt"/>
              </a:rPr>
              <a:t>. This will help us find important insights to make smart decisions and succeed in the market.</a:t>
            </a:r>
            <a:endParaRPr lang="en-GB" dirty="0">
              <a:latin typeface="Helvetica" pitchFamily="2" charset="0"/>
            </a:endParaRPr>
          </a:p>
          <a:p>
            <a:pPr marL="0" indent="0">
              <a:buNone/>
            </a:pPr>
            <a:endParaRPr lang="en-GB" dirty="0">
              <a:solidFill>
                <a:srgbClr val="404040"/>
              </a:solidFill>
              <a:latin typeface="Helvetica" pitchFamily="2" charset="0"/>
              <a:ea typeface="+mn-lt"/>
              <a:cs typeface="+mn-lt"/>
            </a:endParaRPr>
          </a:p>
          <a:p>
            <a:pPr marL="0" indent="0">
              <a:buNone/>
            </a:pPr>
            <a:r>
              <a:rPr lang="en-GB" b="1" dirty="0">
                <a:solidFill>
                  <a:srgbClr val="404040"/>
                </a:solidFill>
                <a:latin typeface="Helvetica" pitchFamily="2" charset="0"/>
                <a:ea typeface="+mn-lt"/>
                <a:cs typeface="+mn-lt"/>
              </a:rPr>
              <a:t>Objectives:</a:t>
            </a:r>
            <a:endParaRPr lang="en-GB" b="1" dirty="0">
              <a:latin typeface="Helvetica" pitchFamily="2" charset="0"/>
            </a:endParaRPr>
          </a:p>
          <a:p>
            <a:pPr marL="0" indent="0">
              <a:buNone/>
            </a:pPr>
            <a:r>
              <a:rPr lang="en-GB" sz="1600" b="1" dirty="0">
                <a:solidFill>
                  <a:srgbClr val="404040"/>
                </a:solidFill>
                <a:latin typeface="Helvetica" pitchFamily="2" charset="0"/>
                <a:ea typeface="+mn-lt"/>
                <a:cs typeface="+mn-lt"/>
              </a:rPr>
              <a:t>1. Identify Popular Brands and Prices:</a:t>
            </a:r>
            <a:endParaRPr lang="en-GB" sz="1600" b="1" dirty="0">
              <a:latin typeface="Helvetica" pitchFamily="2" charset="0"/>
            </a:endParaRPr>
          </a:p>
          <a:p>
            <a:r>
              <a:rPr lang="en-GB" dirty="0">
                <a:solidFill>
                  <a:srgbClr val="404040"/>
                </a:solidFill>
                <a:latin typeface="Helvetica" pitchFamily="2" charset="0"/>
                <a:ea typeface="+mn-lt"/>
                <a:cs typeface="+mn-lt"/>
              </a:rPr>
              <a:t>Goal: Find out which car brands are the most popular and how much they usually cost. This will help us compete better in the market.</a:t>
            </a:r>
          </a:p>
          <a:p>
            <a:pPr marL="0" indent="0">
              <a:buNone/>
            </a:pPr>
            <a:r>
              <a:rPr lang="en-GB" sz="1600" b="1" dirty="0">
                <a:solidFill>
                  <a:srgbClr val="404040"/>
                </a:solidFill>
                <a:latin typeface="Helvetica" pitchFamily="2" charset="0"/>
                <a:ea typeface="+mn-lt"/>
                <a:cs typeface="+mn-lt"/>
              </a:rPr>
              <a:t>2.  Understand Transmission and Fuel Types Distribution:</a:t>
            </a:r>
            <a:endParaRPr lang="en-GB" sz="1600" b="1" dirty="0">
              <a:latin typeface="Helvetica" pitchFamily="2" charset="0"/>
            </a:endParaRPr>
          </a:p>
          <a:p>
            <a:r>
              <a:rPr lang="en-GB" dirty="0">
                <a:solidFill>
                  <a:srgbClr val="404040"/>
                </a:solidFill>
                <a:latin typeface="Helvetica" pitchFamily="2" charset="0"/>
                <a:ea typeface="+mn-lt"/>
                <a:cs typeface="+mn-lt"/>
              </a:rPr>
              <a:t>Goal: Look at the types of transmissions (like manual or automatic) and fuels (like petrol or diesel) used in different car models. This will help us understand what people prefer and what's trending in the market.</a:t>
            </a:r>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3821500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FE204-1879-628F-EF28-DEC38A96516E}"/>
              </a:ext>
            </a:extLst>
          </p:cNvPr>
          <p:cNvSpPr>
            <a:spLocks noGrp="1"/>
          </p:cNvSpPr>
          <p:nvPr>
            <p:ph idx="1"/>
          </p:nvPr>
        </p:nvSpPr>
        <p:spPr>
          <a:xfrm>
            <a:off x="677334" y="1081669"/>
            <a:ext cx="8596668" cy="4959694"/>
          </a:xfrm>
        </p:spPr>
        <p:txBody>
          <a:bodyPr vert="horz" lIns="91440" tIns="45720" rIns="91440" bIns="45720" rtlCol="0" anchor="t">
            <a:normAutofit/>
          </a:bodyPr>
          <a:lstStyle/>
          <a:p>
            <a:pPr marL="0" indent="0">
              <a:buNone/>
            </a:pPr>
            <a:r>
              <a:rPr lang="en-GB" b="1" dirty="0">
                <a:solidFill>
                  <a:srgbClr val="404040"/>
                </a:solidFill>
                <a:latin typeface="Helvetica" pitchFamily="2" charset="0"/>
                <a:ea typeface="+mn-lt"/>
                <a:cs typeface="+mn-lt"/>
              </a:rPr>
              <a:t>3. </a:t>
            </a:r>
            <a:r>
              <a:rPr lang="en-GB" b="1" dirty="0" err="1">
                <a:solidFill>
                  <a:srgbClr val="404040"/>
                </a:solidFill>
                <a:latin typeface="Helvetica" pitchFamily="2" charset="0"/>
                <a:ea typeface="+mn-lt"/>
                <a:cs typeface="+mn-lt"/>
              </a:rPr>
              <a:t>Analyze</a:t>
            </a:r>
            <a:r>
              <a:rPr lang="en-GB" b="1" dirty="0">
                <a:solidFill>
                  <a:srgbClr val="404040"/>
                </a:solidFill>
                <a:latin typeface="Helvetica" pitchFamily="2" charset="0"/>
                <a:ea typeface="+mn-lt"/>
                <a:cs typeface="+mn-lt"/>
              </a:rPr>
              <a:t> Fuel Efficiency and ICE Performance:</a:t>
            </a:r>
            <a:endParaRPr lang="en-GB" b="1" dirty="0">
              <a:solidFill>
                <a:srgbClr val="404040"/>
              </a:solidFill>
              <a:latin typeface="Helvetica" pitchFamily="2" charset="0"/>
            </a:endParaRPr>
          </a:p>
          <a:p>
            <a:r>
              <a:rPr lang="en-GB" dirty="0">
                <a:solidFill>
                  <a:srgbClr val="404040"/>
                </a:solidFill>
                <a:latin typeface="Helvetica" pitchFamily="2" charset="0"/>
                <a:ea typeface="+mn-lt"/>
                <a:cs typeface="+mn-lt"/>
              </a:rPr>
              <a:t>Goal: Check how well cars use fuel and compare traditional engine </a:t>
            </a:r>
            <a:r>
              <a:rPr lang="en-GB" dirty="0" err="1">
                <a:solidFill>
                  <a:srgbClr val="404040"/>
                </a:solidFill>
                <a:latin typeface="Helvetica" pitchFamily="2" charset="0"/>
                <a:ea typeface="+mn-lt"/>
                <a:cs typeface="+mn-lt"/>
              </a:rPr>
              <a:t>performanace</a:t>
            </a:r>
            <a:r>
              <a:rPr lang="en-GB" dirty="0">
                <a:solidFill>
                  <a:srgbClr val="404040"/>
                </a:solidFill>
                <a:latin typeface="Helvetica" pitchFamily="2" charset="0"/>
                <a:ea typeface="+mn-lt"/>
                <a:cs typeface="+mn-lt"/>
              </a:rPr>
              <a:t> with electric/hybrid systems. This will guide us in making better cars and deciding where to focus our efforts.</a:t>
            </a:r>
            <a:endParaRPr lang="en-GB" dirty="0">
              <a:latin typeface="Helvetica" pitchFamily="2" charset="0"/>
            </a:endParaRPr>
          </a:p>
          <a:p>
            <a:pPr marL="0" indent="0">
              <a:buNone/>
            </a:pPr>
            <a:endParaRPr lang="en-GB" b="1" dirty="0">
              <a:solidFill>
                <a:srgbClr val="404040"/>
              </a:solidFill>
              <a:latin typeface="Helvetica" pitchFamily="2" charset="0"/>
              <a:ea typeface="+mn-lt"/>
              <a:cs typeface="+mn-lt"/>
            </a:endParaRPr>
          </a:p>
          <a:p>
            <a:pPr marL="0" indent="0">
              <a:buNone/>
            </a:pPr>
            <a:r>
              <a:rPr lang="en-GB" b="1" dirty="0">
                <a:solidFill>
                  <a:srgbClr val="404040"/>
                </a:solidFill>
                <a:latin typeface="Helvetica" pitchFamily="2" charset="0"/>
                <a:ea typeface="+mn-lt"/>
                <a:cs typeface="+mn-lt"/>
              </a:rPr>
              <a:t>4. Examine Mileage Trends:</a:t>
            </a:r>
            <a:endParaRPr lang="en-GB" b="1" dirty="0">
              <a:latin typeface="Helvetica" pitchFamily="2" charset="0"/>
            </a:endParaRPr>
          </a:p>
          <a:p>
            <a:r>
              <a:rPr lang="en-GB" dirty="0">
                <a:solidFill>
                  <a:srgbClr val="404040"/>
                </a:solidFill>
                <a:latin typeface="Helvetica" pitchFamily="2" charset="0"/>
                <a:ea typeface="+mn-lt"/>
                <a:cs typeface="+mn-lt"/>
              </a:rPr>
              <a:t>Goal: Study how far cars can go on a tank of fuel. This will help us decide which cars to sell and how to advertise them better.</a:t>
            </a:r>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2359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5B9A-6874-7438-78FF-C4F0CC29DFE2}"/>
              </a:ext>
            </a:extLst>
          </p:cNvPr>
          <p:cNvSpPr>
            <a:spLocks noGrp="1"/>
          </p:cNvSpPr>
          <p:nvPr>
            <p:ph type="title"/>
          </p:nvPr>
        </p:nvSpPr>
        <p:spPr>
          <a:xfrm>
            <a:off x="677334" y="609600"/>
            <a:ext cx="8596668" cy="732221"/>
          </a:xfrm>
        </p:spPr>
        <p:txBody>
          <a:bodyPr>
            <a:normAutofit/>
          </a:bodyPr>
          <a:lstStyle/>
          <a:p>
            <a:pPr algn="ctr"/>
            <a:r>
              <a:rPr lang="en-GB" sz="2400" dirty="0">
                <a:solidFill>
                  <a:schemeClr val="tx1"/>
                </a:solidFill>
                <a:latin typeface="Helvetica" pitchFamily="2" charset="0"/>
              </a:rPr>
              <a:t>Requirements</a:t>
            </a:r>
            <a:endParaRPr lang="en-US" dirty="0">
              <a:latin typeface="Helvetica" pitchFamily="2" charset="0"/>
            </a:endParaRPr>
          </a:p>
        </p:txBody>
      </p:sp>
      <p:sp>
        <p:nvSpPr>
          <p:cNvPr id="3" name="Content Placeholder 2">
            <a:extLst>
              <a:ext uri="{FF2B5EF4-FFF2-40B4-BE49-F238E27FC236}">
                <a16:creationId xmlns:a16="http://schemas.microsoft.com/office/drawing/2014/main" id="{3BACE513-CA80-382D-3BEF-6AF28E0EBF6B}"/>
              </a:ext>
            </a:extLst>
          </p:cNvPr>
          <p:cNvSpPr>
            <a:spLocks noGrp="1"/>
          </p:cNvSpPr>
          <p:nvPr>
            <p:ph idx="1"/>
          </p:nvPr>
        </p:nvSpPr>
        <p:spPr>
          <a:xfrm>
            <a:off x="677334" y="1414355"/>
            <a:ext cx="8596668" cy="4627007"/>
          </a:xfrm>
        </p:spPr>
        <p:txBody>
          <a:bodyPr vert="horz" lIns="91440" tIns="45720" rIns="91440" bIns="45720" rtlCol="0" anchor="t">
            <a:normAutofit/>
          </a:bodyPr>
          <a:lstStyle/>
          <a:p>
            <a:r>
              <a:rPr lang="en-GB" b="1" dirty="0">
                <a:latin typeface="Helvetica" pitchFamily="2" charset="0"/>
              </a:rPr>
              <a:t>Descriptive Analysis:</a:t>
            </a:r>
            <a:endParaRPr lang="en-GB" dirty="0">
              <a:latin typeface="Helvetica" pitchFamily="2" charset="0"/>
            </a:endParaRPr>
          </a:p>
          <a:p>
            <a:r>
              <a:rPr lang="en-GB" dirty="0">
                <a:latin typeface="Helvetica" pitchFamily="2" charset="0"/>
              </a:rPr>
              <a:t>What are the average prices of vehicles from different car brands in the market, and how do these prices vary? Are there any brands known for offering higher or lower-priced vehicles?</a:t>
            </a:r>
          </a:p>
          <a:p>
            <a:endParaRPr lang="en-GB" dirty="0">
              <a:latin typeface="Helvetica" pitchFamily="2" charset="0"/>
            </a:endParaRPr>
          </a:p>
          <a:p>
            <a:endParaRPr lang="en-GB" dirty="0">
              <a:latin typeface="Helvetica" pitchFamily="2" charset="0"/>
            </a:endParaRPr>
          </a:p>
          <a:p>
            <a:r>
              <a:rPr lang="en-GB" b="1" dirty="0" err="1">
                <a:latin typeface="Helvetica" pitchFamily="2" charset="0"/>
              </a:rPr>
              <a:t>Predective</a:t>
            </a:r>
            <a:r>
              <a:rPr lang="en-GB" b="1" dirty="0">
                <a:latin typeface="Helvetica" pitchFamily="2" charset="0"/>
              </a:rPr>
              <a:t> Analysis:</a:t>
            </a:r>
            <a:endParaRPr lang="en-GB" dirty="0">
              <a:latin typeface="Helvetica" pitchFamily="2" charset="0"/>
            </a:endParaRPr>
          </a:p>
          <a:p>
            <a:r>
              <a:rPr lang="en-GB" dirty="0">
                <a:latin typeface="Helvetica" pitchFamily="2" charset="0"/>
              </a:rPr>
              <a:t>By </a:t>
            </a:r>
            <a:r>
              <a:rPr lang="en-GB" dirty="0" err="1">
                <a:latin typeface="Helvetica" pitchFamily="2" charset="0"/>
              </a:rPr>
              <a:t>analyzing</a:t>
            </a:r>
            <a:r>
              <a:rPr lang="en-GB" dirty="0">
                <a:latin typeface="Helvetica" pitchFamily="2" charset="0"/>
              </a:rPr>
              <a:t> historical data on fuel consumption and power output, can we predict the future efficiency improvements of internal combustion engine vehicles?</a:t>
            </a:r>
          </a:p>
        </p:txBody>
      </p:sp>
    </p:spTree>
    <p:extLst>
      <p:ext uri="{BB962C8B-B14F-4D97-AF65-F5344CB8AC3E}">
        <p14:creationId xmlns:p14="http://schemas.microsoft.com/office/powerpoint/2010/main" val="103215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1DAA8-67C3-02A9-3FCD-5B2AD465567F}"/>
              </a:ext>
            </a:extLst>
          </p:cNvPr>
          <p:cNvSpPr>
            <a:spLocks noGrp="1"/>
          </p:cNvSpPr>
          <p:nvPr>
            <p:ph type="title"/>
          </p:nvPr>
        </p:nvSpPr>
        <p:spPr/>
        <p:txBody>
          <a:bodyPr>
            <a:normAutofit/>
          </a:bodyPr>
          <a:lstStyle/>
          <a:p>
            <a:pPr algn="ctr"/>
            <a:r>
              <a:rPr lang="en-GB" sz="2400" dirty="0">
                <a:solidFill>
                  <a:schemeClr val="tx1"/>
                </a:solidFill>
              </a:rPr>
              <a:t>Tools Used</a:t>
            </a:r>
            <a:endParaRPr lang="en-US" sz="2400" dirty="0">
              <a:solidFill>
                <a:schemeClr val="tx1"/>
              </a:solidFill>
            </a:endParaRPr>
          </a:p>
        </p:txBody>
      </p:sp>
      <p:sp>
        <p:nvSpPr>
          <p:cNvPr id="3" name="Content Placeholder 2">
            <a:extLst>
              <a:ext uri="{FF2B5EF4-FFF2-40B4-BE49-F238E27FC236}">
                <a16:creationId xmlns:a16="http://schemas.microsoft.com/office/drawing/2014/main" id="{D5FA7990-1D0C-9842-2CE1-8E0C2FA84988}"/>
              </a:ext>
            </a:extLst>
          </p:cNvPr>
          <p:cNvSpPr>
            <a:spLocks noGrp="1"/>
          </p:cNvSpPr>
          <p:nvPr>
            <p:ph idx="1"/>
          </p:nvPr>
        </p:nvSpPr>
        <p:spPr>
          <a:xfrm>
            <a:off x="677334" y="1519458"/>
            <a:ext cx="8596668" cy="4521904"/>
          </a:xfrm>
        </p:spPr>
        <p:txBody>
          <a:bodyPr vert="horz" lIns="91440" tIns="45720" rIns="91440" bIns="45720" rtlCol="0" anchor="t">
            <a:normAutofit/>
          </a:bodyPr>
          <a:lstStyle/>
          <a:p>
            <a:pPr marL="0" indent="0">
              <a:buNone/>
            </a:pPr>
            <a:r>
              <a:rPr lang="en-GB" b="1" dirty="0">
                <a:latin typeface="Helvetica" pitchFamily="2" charset="0"/>
              </a:rPr>
              <a:t>We used two different tools and they are:</a:t>
            </a:r>
          </a:p>
          <a:p>
            <a:pPr>
              <a:buAutoNum type="arabicPeriod"/>
            </a:pPr>
            <a:r>
              <a:rPr lang="en-GB" dirty="0" err="1">
                <a:latin typeface="Helvetica" pitchFamily="2" charset="0"/>
                <a:ea typeface="+mn-lt"/>
                <a:cs typeface="+mn-lt"/>
              </a:rPr>
              <a:t>OpenRefine</a:t>
            </a:r>
            <a:r>
              <a:rPr lang="en-GB" dirty="0">
                <a:latin typeface="Helvetica" pitchFamily="2" charset="0"/>
                <a:ea typeface="+mn-lt"/>
                <a:cs typeface="+mn-lt"/>
              </a:rPr>
              <a:t> for dataset transformation and cleaning</a:t>
            </a:r>
            <a:endParaRPr lang="en-GB" dirty="0">
              <a:latin typeface="Helvetica" pitchFamily="2" charset="0"/>
            </a:endParaRPr>
          </a:p>
          <a:p>
            <a:pPr>
              <a:buAutoNum type="arabicPeriod"/>
            </a:pPr>
            <a:r>
              <a:rPr lang="en-GB" dirty="0">
                <a:latin typeface="Helvetica" pitchFamily="2" charset="0"/>
                <a:ea typeface="+mn-lt"/>
                <a:cs typeface="+mn-lt"/>
              </a:rPr>
              <a:t>Python for the Analysis and Visualization</a:t>
            </a:r>
            <a:endParaRPr lang="en-GB" dirty="0">
              <a:latin typeface="Helvetica" pitchFamily="2" charset="0"/>
            </a:endParaRPr>
          </a:p>
          <a:p>
            <a:pPr>
              <a:buAutoNum type="arabicPeriod"/>
            </a:pPr>
            <a:endParaRPr lang="en-GB" dirty="0">
              <a:latin typeface="Helvetica" pitchFamily="2" charset="0"/>
            </a:endParaRPr>
          </a:p>
          <a:p>
            <a:pPr marL="0" indent="0">
              <a:buNone/>
            </a:pPr>
            <a:r>
              <a:rPr lang="en-GB" dirty="0">
                <a:latin typeface="Helvetica" pitchFamily="2" charset="0"/>
              </a:rPr>
              <a:t> </a:t>
            </a:r>
            <a:r>
              <a:rPr lang="en-GB" b="1" dirty="0">
                <a:latin typeface="Helvetica" pitchFamily="2" charset="0"/>
              </a:rPr>
              <a:t>  </a:t>
            </a:r>
            <a:r>
              <a:rPr lang="en-GB" b="1" dirty="0" err="1">
                <a:latin typeface="Helvetica" pitchFamily="2" charset="0"/>
              </a:rPr>
              <a:t>OpenRefine</a:t>
            </a:r>
            <a:r>
              <a:rPr lang="en-GB" b="1" dirty="0">
                <a:latin typeface="Helvetica" pitchFamily="2" charset="0"/>
              </a:rPr>
              <a:t> for dataset transformation and cleaning:</a:t>
            </a:r>
          </a:p>
          <a:p>
            <a:pPr marL="0" indent="0">
              <a:buNone/>
            </a:pPr>
            <a:r>
              <a:rPr lang="en-GB" dirty="0">
                <a:latin typeface="Helvetica" pitchFamily="2" charset="0"/>
              </a:rPr>
              <a:t>  </a:t>
            </a:r>
            <a:r>
              <a:rPr lang="en-GB" dirty="0" err="1">
                <a:latin typeface="Helvetica" pitchFamily="2" charset="0"/>
              </a:rPr>
              <a:t>i</a:t>
            </a:r>
            <a:r>
              <a:rPr lang="en-GB" dirty="0">
                <a:latin typeface="Helvetica" pitchFamily="2" charset="0"/>
              </a:rPr>
              <a:t>) We imported the dataset of csv file in </a:t>
            </a:r>
            <a:r>
              <a:rPr lang="en-GB" dirty="0" err="1">
                <a:latin typeface="Helvetica" pitchFamily="2" charset="0"/>
              </a:rPr>
              <a:t>OpenRefine</a:t>
            </a:r>
            <a:r>
              <a:rPr lang="en-GB" dirty="0">
                <a:latin typeface="Helvetica" pitchFamily="2" charset="0"/>
              </a:rPr>
              <a:t> and </a:t>
            </a:r>
            <a:r>
              <a:rPr lang="en-GB" dirty="0">
                <a:solidFill>
                  <a:srgbClr val="404040"/>
                </a:solidFill>
                <a:latin typeface="Helvetica" pitchFamily="2" charset="0"/>
                <a:ea typeface="+mn-lt"/>
                <a:cs typeface="+mn-lt"/>
              </a:rPr>
              <a:t>Once our dataset was loaded into </a:t>
            </a:r>
            <a:r>
              <a:rPr lang="en-GB" dirty="0" err="1">
                <a:solidFill>
                  <a:srgbClr val="404040"/>
                </a:solidFill>
                <a:latin typeface="Helvetica" pitchFamily="2" charset="0"/>
                <a:ea typeface="+mn-lt"/>
                <a:cs typeface="+mn-lt"/>
              </a:rPr>
              <a:t>OpenRefine</a:t>
            </a:r>
            <a:r>
              <a:rPr lang="en-GB" dirty="0">
                <a:solidFill>
                  <a:srgbClr val="404040"/>
                </a:solidFill>
                <a:latin typeface="Helvetica" pitchFamily="2" charset="0"/>
                <a:ea typeface="+mn-lt"/>
                <a:cs typeface="+mn-lt"/>
              </a:rPr>
              <a:t>,       it was displayed in a tabular format.</a:t>
            </a:r>
            <a:endParaRPr lang="en-GB" dirty="0">
              <a:latin typeface="Helvetica" pitchFamily="2" charset="0"/>
            </a:endParaRPr>
          </a:p>
          <a:p>
            <a:pPr marL="0" indent="0">
              <a:buNone/>
            </a:pPr>
            <a:r>
              <a:rPr lang="en-GB" dirty="0">
                <a:solidFill>
                  <a:srgbClr val="404040"/>
                </a:solidFill>
                <a:latin typeface="Helvetica" pitchFamily="2" charset="0"/>
                <a:ea typeface="+mn-lt"/>
                <a:cs typeface="+mn-lt"/>
              </a:rPr>
              <a:t>  ii) We scrolled through the dataset to inspect its structure, including the number of rows and columns.</a:t>
            </a:r>
            <a:endParaRPr lang="en-GB" dirty="0">
              <a:latin typeface="Helvetica" pitchFamily="2" charset="0"/>
            </a:endParaRPr>
          </a:p>
          <a:p>
            <a:pPr marL="0" indent="0">
              <a:buNone/>
            </a:pPr>
            <a:endParaRPr lang="en-GB" dirty="0">
              <a:latin typeface="Helvetica" pitchFamily="2" charset="0"/>
            </a:endParaRPr>
          </a:p>
          <a:p>
            <a:pPr>
              <a:buAutoNum type="arabicPeriod"/>
            </a:pPr>
            <a:endParaRPr lang="en-GB" dirty="0">
              <a:latin typeface="Helvetica" pitchFamily="2" charset="0"/>
            </a:endParaRPr>
          </a:p>
        </p:txBody>
      </p:sp>
    </p:spTree>
    <p:extLst>
      <p:ext uri="{BB962C8B-B14F-4D97-AF65-F5344CB8AC3E}">
        <p14:creationId xmlns:p14="http://schemas.microsoft.com/office/powerpoint/2010/main" val="348351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D4849-A272-2657-5E6B-5D591E744B38}"/>
              </a:ext>
            </a:extLst>
          </p:cNvPr>
          <p:cNvSpPr>
            <a:spLocks noGrp="1"/>
          </p:cNvSpPr>
          <p:nvPr>
            <p:ph idx="1"/>
          </p:nvPr>
        </p:nvSpPr>
        <p:spPr>
          <a:xfrm>
            <a:off x="677334" y="1014962"/>
            <a:ext cx="8596668" cy="5026400"/>
          </a:xfrm>
        </p:spPr>
        <p:txBody>
          <a:bodyPr vert="horz" lIns="91440" tIns="45720" rIns="91440" bIns="45720" rtlCol="0" anchor="t">
            <a:normAutofit/>
          </a:bodyPr>
          <a:lstStyle/>
          <a:p>
            <a:pPr marL="0" indent="0">
              <a:buNone/>
            </a:pPr>
            <a:r>
              <a:rPr lang="en-GB" dirty="0">
                <a:solidFill>
                  <a:srgbClr val="404040"/>
                </a:solidFill>
                <a:latin typeface="Helvetica" pitchFamily="2" charset="0"/>
                <a:ea typeface="+mn-lt"/>
                <a:cs typeface="+mn-lt"/>
              </a:rPr>
              <a:t> Data Transformation:</a:t>
            </a:r>
            <a:br>
              <a:rPr lang="en-GB" dirty="0">
                <a:solidFill>
                  <a:srgbClr val="404040"/>
                </a:solidFill>
                <a:latin typeface="Helvetica" pitchFamily="2" charset="0"/>
                <a:ea typeface="+mn-lt"/>
                <a:cs typeface="+mn-lt"/>
              </a:rPr>
            </a:br>
            <a:endParaRPr lang="en-GB" dirty="0">
              <a:solidFill>
                <a:srgbClr val="404040"/>
              </a:solidFill>
              <a:latin typeface="Helvetica" pitchFamily="2" charset="0"/>
            </a:endParaRPr>
          </a:p>
          <a:p>
            <a:pPr marL="0" indent="0">
              <a:buNone/>
            </a:pPr>
            <a:r>
              <a:rPr lang="en-GB" dirty="0">
                <a:latin typeface="Helvetica" pitchFamily="2" charset="0"/>
                <a:ea typeface="+mn-lt"/>
                <a:cs typeface="+mn-lt"/>
              </a:rPr>
              <a:t>We did data transformation as below:</a:t>
            </a:r>
          </a:p>
          <a:p>
            <a:r>
              <a:rPr lang="en-GB" dirty="0">
                <a:solidFill>
                  <a:srgbClr val="404040"/>
                </a:solidFill>
                <a:latin typeface="Helvetica" pitchFamily="2" charset="0"/>
                <a:ea typeface="+mn-lt"/>
                <a:cs typeface="+mn-lt"/>
              </a:rPr>
              <a:t>Removed irrelevant first and last columns from the dataset</a:t>
            </a:r>
            <a:endParaRPr lang="en-GB" dirty="0">
              <a:latin typeface="Helvetica" pitchFamily="2" charset="0"/>
            </a:endParaRPr>
          </a:p>
          <a:p>
            <a:r>
              <a:rPr lang="en-GB" dirty="0">
                <a:latin typeface="Helvetica" pitchFamily="2" charset="0"/>
              </a:rPr>
              <a:t>Replaced the missing value cell by 0 value.</a:t>
            </a:r>
          </a:p>
          <a:p>
            <a:r>
              <a:rPr lang="en-GB" dirty="0">
                <a:latin typeface="Helvetica" pitchFamily="2" charset="0"/>
                <a:ea typeface="+mn-lt"/>
                <a:cs typeface="+mn-lt"/>
              </a:rPr>
              <a:t>For the fuel_consumption_l_100km column, used the GREL expression to </a:t>
            </a:r>
            <a:endParaRPr lang="en-GB" dirty="0">
              <a:latin typeface="Helvetica" pitchFamily="2" charset="0"/>
            </a:endParaRPr>
          </a:p>
          <a:p>
            <a:pPr marL="0" indent="0">
              <a:buNone/>
            </a:pPr>
            <a:r>
              <a:rPr lang="en-GB" dirty="0">
                <a:latin typeface="Helvetica" pitchFamily="2" charset="0"/>
                <a:ea typeface="+mn-lt"/>
                <a:cs typeface="+mn-lt"/>
              </a:rPr>
              <a:t>     Split the value into array and keeping only the first index and removing                </a:t>
            </a:r>
            <a:r>
              <a:rPr lang="en-GB" dirty="0" err="1">
                <a:latin typeface="Helvetica" pitchFamily="2" charset="0"/>
                <a:ea typeface="+mn-lt"/>
                <a:cs typeface="+mn-lt"/>
              </a:rPr>
              <a:t>remainings</a:t>
            </a:r>
            <a:r>
              <a:rPr lang="en-GB" dirty="0">
                <a:latin typeface="Helvetica" pitchFamily="2" charset="0"/>
                <a:ea typeface="+mn-lt"/>
                <a:cs typeface="+mn-lt"/>
              </a:rPr>
              <a:t>.</a:t>
            </a:r>
          </a:p>
          <a:p>
            <a:r>
              <a:rPr lang="en-GB" dirty="0">
                <a:latin typeface="Helvetica" pitchFamily="2" charset="0"/>
                <a:ea typeface="+mn-lt"/>
                <a:cs typeface="+mn-lt"/>
              </a:rPr>
              <a:t>For the </a:t>
            </a:r>
            <a:r>
              <a:rPr lang="en-GB" dirty="0" err="1">
                <a:latin typeface="Helvetica" pitchFamily="2" charset="0"/>
                <a:ea typeface="+mn-lt"/>
                <a:cs typeface="+mn-lt"/>
              </a:rPr>
              <a:t>fuel_consumption_g_km</a:t>
            </a:r>
            <a:r>
              <a:rPr lang="en-GB" dirty="0">
                <a:latin typeface="Helvetica" pitchFamily="2" charset="0"/>
                <a:ea typeface="+mn-lt"/>
                <a:cs typeface="+mn-lt"/>
              </a:rPr>
              <a:t> column, used the GREL expression to keep only the numeric value.</a:t>
            </a:r>
            <a:endParaRPr lang="en-GB" dirty="0">
              <a:latin typeface="Helvetica" pitchFamily="2" charset="0"/>
            </a:endParaRPr>
          </a:p>
          <a:p>
            <a:endParaRPr lang="en-GB" dirty="0">
              <a:latin typeface="Helvetica" pitchFamily="2" charset="0"/>
            </a:endParaRPr>
          </a:p>
          <a:p>
            <a:endParaRPr lang="en-GB" dirty="0">
              <a:latin typeface="Helvetica" pitchFamily="2" charset="0"/>
            </a:endParaRPr>
          </a:p>
        </p:txBody>
      </p:sp>
    </p:spTree>
    <p:extLst>
      <p:ext uri="{BB962C8B-B14F-4D97-AF65-F5344CB8AC3E}">
        <p14:creationId xmlns:p14="http://schemas.microsoft.com/office/powerpoint/2010/main" val="132468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0DA80A-EFEF-E4B4-7B4A-66F78FB281A7}"/>
              </a:ext>
            </a:extLst>
          </p:cNvPr>
          <p:cNvSpPr>
            <a:spLocks noGrp="1"/>
          </p:cNvSpPr>
          <p:nvPr>
            <p:ph idx="1"/>
          </p:nvPr>
        </p:nvSpPr>
        <p:spPr>
          <a:xfrm>
            <a:off x="677334" y="26989"/>
            <a:ext cx="8596668" cy="6014373"/>
          </a:xfrm>
        </p:spPr>
        <p:txBody>
          <a:bodyPr vert="horz" lIns="91440" tIns="45720" rIns="91440" bIns="45720" rtlCol="0" anchor="t">
            <a:normAutofit/>
          </a:bodyPr>
          <a:lstStyle/>
          <a:p>
            <a:r>
              <a:rPr lang="en-GB" dirty="0"/>
              <a:t>After data cleaning and Transformation, dataset Looks like:</a:t>
            </a:r>
          </a:p>
        </p:txBody>
      </p:sp>
      <p:pic>
        <p:nvPicPr>
          <p:cNvPr id="5" name="Picture 4">
            <a:extLst>
              <a:ext uri="{FF2B5EF4-FFF2-40B4-BE49-F238E27FC236}">
                <a16:creationId xmlns:a16="http://schemas.microsoft.com/office/drawing/2014/main" id="{20E13099-7CEB-6902-C7C5-852C893B9ADF}"/>
              </a:ext>
            </a:extLst>
          </p:cNvPr>
          <p:cNvPicPr>
            <a:picLocks noChangeAspect="1"/>
          </p:cNvPicPr>
          <p:nvPr/>
        </p:nvPicPr>
        <p:blipFill>
          <a:blip r:embed="rId2"/>
          <a:stretch>
            <a:fillRect/>
          </a:stretch>
        </p:blipFill>
        <p:spPr>
          <a:xfrm>
            <a:off x="357352" y="634667"/>
            <a:ext cx="9112467" cy="5194530"/>
          </a:xfrm>
          <a:prstGeom prst="rect">
            <a:avLst/>
          </a:prstGeom>
        </p:spPr>
      </p:pic>
    </p:spTree>
    <p:extLst>
      <p:ext uri="{BB962C8B-B14F-4D97-AF65-F5344CB8AC3E}">
        <p14:creationId xmlns:p14="http://schemas.microsoft.com/office/powerpoint/2010/main" val="1631218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2376</Words>
  <Application>Microsoft Macintosh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Helvetica</vt:lpstr>
      <vt:lpstr>Symbol</vt:lpstr>
      <vt:lpstr>Trebuchet MS</vt:lpstr>
      <vt:lpstr>Wingdings</vt:lpstr>
      <vt:lpstr>Wingdings 3</vt:lpstr>
      <vt:lpstr>Facet</vt:lpstr>
      <vt:lpstr>          Assessment 2- Data Analytics Presentation </vt:lpstr>
      <vt:lpstr>              INTRODUCTION</vt:lpstr>
      <vt:lpstr>PowerPoint Presentation</vt:lpstr>
      <vt:lpstr>Problem Statement:</vt:lpstr>
      <vt:lpstr>PowerPoint Presentation</vt:lpstr>
      <vt:lpstr>Requirements</vt:lpstr>
      <vt:lpstr>Tools Used</vt:lpstr>
      <vt:lpstr>PowerPoint Presentation</vt:lpstr>
      <vt:lpstr>PowerPoint Presentation</vt:lpstr>
      <vt:lpstr>Python for Analysis and Visualization</vt:lpstr>
      <vt:lpstr>Libraries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Kiran Khadka</cp:lastModifiedBy>
  <cp:revision>357</cp:revision>
  <dcterms:created xsi:type="dcterms:W3CDTF">2024-04-27T09:20:09Z</dcterms:created>
  <dcterms:modified xsi:type="dcterms:W3CDTF">2024-04-28T01:34:59Z</dcterms:modified>
</cp:coreProperties>
</file>