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ink/ink1.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89" r:id="rId4"/>
    <p:sldId id="332" r:id="rId5"/>
    <p:sldId id="319" r:id="rId6"/>
    <p:sldId id="312" r:id="rId7"/>
    <p:sldId id="318" r:id="rId8"/>
    <p:sldId id="315" r:id="rId9"/>
    <p:sldId id="323" r:id="rId10"/>
    <p:sldId id="327" r:id="rId11"/>
    <p:sldId id="320" r:id="rId12"/>
    <p:sldId id="296" r:id="rId13"/>
    <p:sldId id="292" r:id="rId14"/>
    <p:sldId id="294" r:id="rId15"/>
    <p:sldId id="322" r:id="rId16"/>
    <p:sldId id="321" r:id="rId17"/>
    <p:sldId id="316" r:id="rId18"/>
    <p:sldId id="330" r:id="rId19"/>
    <p:sldId id="331" r:id="rId20"/>
    <p:sldId id="313" r:id="rId21"/>
    <p:sldId id="329" r:id="rId22"/>
    <p:sldId id="328" r:id="rId23"/>
    <p:sldId id="266" r:id="rId24"/>
  </p:sldIdLst>
  <p:sldSz cx="12192000" cy="6858000"/>
  <p:notesSz cx="6858000" cy="9144000"/>
  <p:embeddedFontLst>
    <p:embeddedFont>
      <p:font typeface="Montserrat" pitchFamily="2" charset="0"/>
      <p:regular r:id="rId26"/>
      <p:bold r:id="rId27"/>
      <p:italic r:id="rId28"/>
      <p:boldItalic r:id="rId29"/>
    </p:embeddedFont>
    <p:embeddedFont>
      <p:font typeface="Montserrat Medium" pitchFamily="2"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700"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9.fntdata"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33"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4.fntdata" /><Relationship Id="rId41"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7.fntdata" /><Relationship Id="rId37" Type="http://schemas.openxmlformats.org/officeDocument/2006/relationships/font" Target="fonts/font12.fntdata"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3.fntdata" /><Relationship Id="rId36" Type="http://schemas.openxmlformats.org/officeDocument/2006/relationships/font" Target="fonts/font11.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6.fntdata"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2.fntdata" /><Relationship Id="rId30" Type="http://schemas.openxmlformats.org/officeDocument/2006/relationships/font" Target="fonts/font5.fntdata" /><Relationship Id="rId35" Type="http://schemas.openxmlformats.org/officeDocument/2006/relationships/font" Target="fonts/font10.fntdata" /><Relationship Id="rId43"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6T08:48:48.77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15.jpg" /><Relationship Id="rId2" Type="http://schemas.openxmlformats.org/officeDocument/2006/relationships/notesSlide" Target="../notesSlides/notesSlide4.xml" /><Relationship Id="rId1" Type="http://schemas.openxmlformats.org/officeDocument/2006/relationships/slideLayout" Target="../slideLayouts/slideLayout2.xml" /><Relationship Id="rId6" Type="http://schemas.openxmlformats.org/officeDocument/2006/relationships/hyperlink" Target="https://www.teamgantt.com/" TargetMode="External" /><Relationship Id="rId5" Type="http://schemas.openxmlformats.org/officeDocument/2006/relationships/hyperlink" Target="https://www.officetimeline.com/gantt-chart/how-to-make/excel" TargetMode="External" /><Relationship Id="rId4" Type="http://schemas.openxmlformats.org/officeDocument/2006/relationships/image" Target="../media/image2.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8.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image" Target="../media/image5.jpg" /><Relationship Id="rId5" Type="http://schemas.openxmlformats.org/officeDocument/2006/relationships/image" Target="../media/image4.jpg" /><Relationship Id="rId4" Type="http://schemas.openxmlformats.org/officeDocument/2006/relationships/image" Target="../media/image2.png" /></Relationships>
</file>

<file path=ppt/slides/_rels/slide20.xml.rels><?xml version="1.0" encoding="UTF-8" standalone="yes"?>
<Relationships xmlns="http://schemas.openxmlformats.org/package/2006/relationships"><Relationship Id="rId2" Type="http://schemas.openxmlformats.org/officeDocument/2006/relationships/image" Target="../media/image19.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0.jp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22.pn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customXml" Target="../ink/ink1.xml" /><Relationship Id="rId1" Type="http://schemas.openxmlformats.org/officeDocument/2006/relationships/slideLayout" Target="../slideLayouts/slideLayout2.xml" /><Relationship Id="rId5" Type="http://schemas.openxmlformats.org/officeDocument/2006/relationships/image" Target="../media/image12.svg" /><Relationship Id="rId4" Type="http://schemas.openxmlformats.org/officeDocument/2006/relationships/image" Target="../media/image11.png" /></Relationships>
</file>

<file path=ppt/slides/_rels/slide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802" y="7114"/>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8C212C"/>
                </a:solidFill>
                <a:latin typeface="Arial"/>
                <a:ea typeface="Arial"/>
                <a:cs typeface="Arial"/>
                <a:sym typeface="Arial"/>
              </a:rPr>
              <a:t>GITAM UNIVERSITY</a:t>
            </a:r>
            <a:endParaRPr sz="1400" b="0" i="0" u="none" strike="noStrike" cap="none" dirty="0">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2021-2025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XX</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7F7F7F"/>
                </a:solidFill>
                <a:latin typeface="Times New Roman" panose="02020603050405020304" pitchFamily="18" charset="0"/>
                <a:ea typeface="Montserrat Medium"/>
                <a:cs typeface="Times New Roman" panose="02020603050405020304" pitchFamily="18" charset="0"/>
                <a:sym typeface="Montserrat Medium"/>
              </a:rPr>
              <a:t>A University should be a place of light, of liberty, and of learning.</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Times New Roman" panose="02020603050405020304" pitchFamily="18" charset="0"/>
                <a:ea typeface="Montserrat Medium"/>
                <a:cs typeface="Times New Roman" panose="02020603050405020304" pitchFamily="18" charset="0"/>
                <a:sym typeface="Montserrat Medium"/>
              </a:rPr>
              <a:t>www.gitamedu.com</a:t>
            </a:r>
            <a:endParaRPr sz="1200" b="0" i="0" u="none" strike="noStrike" cap="none" dirty="0">
              <a:solidFill>
                <a:srgbClr val="7F7F7F"/>
              </a:solidFill>
              <a:latin typeface="Times New Roman" panose="02020603050405020304" pitchFamily="18" charset="0"/>
              <a:ea typeface="Montserrat Medium"/>
              <a:cs typeface="Times New Roman" panose="02020603050405020304" pitchFamily="18" charset="0"/>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Department of Electrical Electronics and Communication Engineering</a:t>
            </a:r>
            <a:endParaRPr sz="1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itchFamily="18" charset="0"/>
                <a:ea typeface="Montserrat"/>
                <a:cs typeface="Times New Roman" pitchFamily="18" charset="0"/>
                <a:sym typeface="Montserrat"/>
              </a:rPr>
              <a:t>OFDM Transceiver using GNU Radio and SDR</a:t>
            </a:r>
            <a:endParaRPr lang="en-US" sz="1800" b="1" i="0" u="none" strike="noStrike" cap="none" dirty="0">
              <a:solidFill>
                <a:schemeClr val="dk1"/>
              </a:solidFill>
              <a:latin typeface="Montserrat"/>
              <a:ea typeface="Montserrat"/>
              <a:cs typeface="Montserrat"/>
              <a:sym typeface="Montserrat"/>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0275" y="4753739"/>
            <a:ext cx="2926946" cy="203128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ALPHA 16</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KIRAN P S  BU21EECE0100564</a:t>
            </a:r>
            <a:endParaRPr lang="en-US" sz="1400" b="1" i="0" u="none" strike="noStrike" cap="none" dirty="0">
              <a:solidFill>
                <a:schemeClr val="dk1"/>
              </a:solidFill>
              <a:latin typeface="Montserrat Medium"/>
              <a:ea typeface="Arial"/>
              <a:cs typeface="Arial"/>
              <a:sym typeface="Montserrat Medium"/>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HARIPRIYA RAO M  BU21EECE0100567</a:t>
            </a:r>
            <a:endParaRPr lang="en-US" sz="1400" b="1"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HAMSINI REDDY K S  BU21EECE0100546</a:t>
            </a:r>
          </a:p>
          <a:p>
            <a:pPr>
              <a:buSzPts val="1400"/>
            </a:pPr>
            <a:endParaRPr lang="en-US" sz="1400" b="1" i="0" u="none" strike="noStrike" cap="none" dirty="0">
              <a:solidFill>
                <a:schemeClr val="dk1"/>
              </a:solidFill>
              <a:latin typeface="Arial"/>
              <a:ea typeface="Arial"/>
              <a:cs typeface="Arial"/>
              <a:sym typeface="Arial"/>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10046919" y="4753739"/>
            <a:ext cx="2926946" cy="73862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RAMESHA M</a:t>
            </a:r>
            <a:endParaRPr lang="en-US" sz="1400" b="1" i="0" u="none" strike="noStrike" cap="none" dirty="0">
              <a:solidFill>
                <a:schemeClr val="dk1"/>
              </a:solidFill>
              <a:latin typeface="Montserrat Medium"/>
              <a:ea typeface="Arial"/>
              <a:cs typeface="Arial"/>
              <a:sym typeface="Montserrat Medium"/>
            </a:endParaRPr>
          </a:p>
          <a:p>
            <a:pPr algn="just">
              <a:buSzPts val="1400"/>
            </a:pPr>
            <a:endParaRPr lang="en-US" sz="1400" b="1"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5338C-0520-B964-5392-75228FEFB38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2EE1A1-A4F9-2B8C-7CAE-6D18588DC9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8" name="Rectangle 1">
            <a:extLst>
              <a:ext uri="{FF2B5EF4-FFF2-40B4-BE49-F238E27FC236}">
                <a16:creationId xmlns:a16="http://schemas.microsoft.com/office/drawing/2014/main" id="{37527BED-BEA6-8C4E-47FA-E5C794C782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OFDM TRANSCEIVER USING GNU RADIO AND SDR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AE86B964-FCB3-DC48-2F76-F9CB45F8C53C}"/>
              </a:ext>
            </a:extLst>
          </p:cNvPr>
          <p:cNvSpPr>
            <a:spLocks noChangeArrowheads="1"/>
          </p:cNvSpPr>
          <p:nvPr/>
        </p:nvSpPr>
        <p:spPr bwMode="auto">
          <a:xfrm>
            <a:off x="5398765" y="614343"/>
            <a:ext cx="90441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SDR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43DD2AA-4178-1564-BF7D-3CC85B4471F2}"/>
              </a:ext>
            </a:extLst>
          </p:cNvPr>
          <p:cNvSpPr txBox="1"/>
          <p:nvPr/>
        </p:nvSpPr>
        <p:spPr>
          <a:xfrm>
            <a:off x="643111" y="1414562"/>
            <a:ext cx="10594109" cy="452431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Software-Defined Radio (SDR) is a radio communication system that uses software to perform functions typically handled by hardware, offering flexibility and adaptability across a wide range of frequencies and applications.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Here’s a quick introduction to Software-Defined Radio (SDR):</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Radio Communication System: SDR is a radio communication system where components like filters, mixers, and amplifiers are implemented through software rather than hardware.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Flexibility and Reconfigurability: It allows for flexible modification of radio functions via software updates without changing physical hardware.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Wide Range of Frequencies: Capable of operating over various frequencies, making it adaptable to multiple radio standards and protocols.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Broad Applications:  Used in military, cellular networks, satellite communications, and amateur radio for diverse signal processing tasks.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Accessible for Experimentation: Often used with tools like GNU Radio for prototyping and educational purposes, making it popular in research and hobbyist communities.</a:t>
            </a:r>
            <a:endParaRPr lang="en-IN" sz="1800" dirty="0"/>
          </a:p>
        </p:txBody>
      </p:sp>
      <p:pic>
        <p:nvPicPr>
          <p:cNvPr id="2052" name="Picture 4" descr="Software Defined Radio (SDR) Archives ...">
            <a:extLst>
              <a:ext uri="{FF2B5EF4-FFF2-40B4-BE49-F238E27FC236}">
                <a16:creationId xmlns:a16="http://schemas.microsoft.com/office/drawing/2014/main" id="{47BE525C-733D-2ECD-897C-CEAD5B99A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937" y="2179782"/>
            <a:ext cx="2146862" cy="822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26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B8505-819C-3E1B-4B18-51BC3108943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4D3F41-DAB6-EF25-744C-F286C39F73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8" name="Rectangle 1">
            <a:extLst>
              <a:ext uri="{FF2B5EF4-FFF2-40B4-BE49-F238E27FC236}">
                <a16:creationId xmlns:a16="http://schemas.microsoft.com/office/drawing/2014/main" id="{8C45D800-60C3-30EF-E941-0E4C3BB16E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OFDM TRANSCEIVER USING GNU RADIO AND SDR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49F0368-26C6-B604-1B74-5DDD6C1B48B1}"/>
              </a:ext>
            </a:extLst>
          </p:cNvPr>
          <p:cNvSpPr>
            <a:spLocks noChangeArrowheads="1"/>
          </p:cNvSpPr>
          <p:nvPr/>
        </p:nvSpPr>
        <p:spPr bwMode="auto">
          <a:xfrm>
            <a:off x="1641475" y="865270"/>
            <a:ext cx="906690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OFDM TRANSCEIVER USING GNU RADIO AND SDR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6834D84-D6A0-28F7-EF7D-7F201F8B0427}"/>
              </a:ext>
            </a:extLst>
          </p:cNvPr>
          <p:cNvSpPr txBox="1"/>
          <p:nvPr/>
        </p:nvSpPr>
        <p:spPr>
          <a:xfrm>
            <a:off x="643111" y="1414562"/>
            <a:ext cx="10594109" cy="5078313"/>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Building an </a:t>
            </a:r>
            <a:r>
              <a:rPr lang="en-US" sz="1800" b="1" dirty="0">
                <a:latin typeface="Times New Roman" panose="02020603050405020304" pitchFamily="18" charset="0"/>
                <a:cs typeface="Times New Roman" panose="02020603050405020304" pitchFamily="18" charset="0"/>
              </a:rPr>
              <a:t>OFDM transceiver using GNU Radio and SDR (Software-Defined Radio)</a:t>
            </a:r>
            <a:r>
              <a:rPr lang="en-US" sz="1800" dirty="0">
                <a:latin typeface="Times New Roman" panose="02020603050405020304" pitchFamily="18" charset="0"/>
                <a:cs typeface="Times New Roman" panose="02020603050405020304" pitchFamily="18" charset="0"/>
              </a:rPr>
              <a:t> involves creating a system that can modulate, transmit, receive, and demodulate data using the OFDM technique. GNU Radio is an open-source platform that provides signal processing blocks, while SDR allows you to transmit and receive radio signals using software, making it a flexible tool for prototyping communication systems.</a:t>
            </a:r>
          </a:p>
          <a:p>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ADVANTAGES:</a:t>
            </a:r>
          </a:p>
          <a:p>
            <a:endParaRPr lang="en-US" sz="20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1. High Spectral Efficiency</a:t>
            </a:r>
            <a:r>
              <a:rPr lang="en-US" sz="1800" dirty="0">
                <a:latin typeface="Times New Roman" panose="02020603050405020304" pitchFamily="18" charset="0"/>
                <a:cs typeface="Times New Roman" panose="02020603050405020304" pitchFamily="18" charset="0"/>
              </a:rPr>
              <a:t>: OFDM's close-packed, orthogonal subcarriers make the best use of available bandwidth for higher data rates.</a:t>
            </a:r>
          </a:p>
          <a:p>
            <a:r>
              <a:rPr lang="en-US" sz="1800" b="1" dirty="0">
                <a:latin typeface="Times New Roman" panose="02020603050405020304" pitchFamily="18" charset="0"/>
                <a:cs typeface="Times New Roman" panose="02020603050405020304" pitchFamily="18" charset="0"/>
              </a:rPr>
              <a:t>2. Robustness to Multipath Interference</a:t>
            </a:r>
            <a:r>
              <a:rPr lang="en-US" sz="1800" dirty="0">
                <a:latin typeface="Times New Roman" panose="02020603050405020304" pitchFamily="18" charset="0"/>
                <a:cs typeface="Times New Roman" panose="02020603050405020304" pitchFamily="18" charset="0"/>
              </a:rPr>
              <a:t>: Handles reflections and interference well, making it ideal for complex environments.</a:t>
            </a:r>
          </a:p>
          <a:p>
            <a:r>
              <a:rPr lang="en-US" sz="1800" b="1" dirty="0">
                <a:latin typeface="Times New Roman" panose="02020603050405020304" pitchFamily="18" charset="0"/>
                <a:cs typeface="Times New Roman" panose="02020603050405020304" pitchFamily="18" charset="0"/>
              </a:rPr>
              <a:t>3. Flexibility and Customizability</a:t>
            </a:r>
            <a:r>
              <a:rPr lang="en-US" sz="1800" dirty="0">
                <a:latin typeface="Times New Roman" panose="02020603050405020304" pitchFamily="18" charset="0"/>
                <a:cs typeface="Times New Roman" panose="02020603050405020304" pitchFamily="18" charset="0"/>
              </a:rPr>
              <a:t>: With GNU Radio and SDR, easily modify parameters for different applications and testing scenarios.</a:t>
            </a:r>
          </a:p>
          <a:p>
            <a:r>
              <a:rPr lang="en-US" sz="1800" b="1" dirty="0">
                <a:latin typeface="Times New Roman" panose="02020603050405020304" pitchFamily="18" charset="0"/>
                <a:cs typeface="Times New Roman" panose="02020603050405020304" pitchFamily="18" charset="0"/>
              </a:rPr>
              <a:t>4. Resilience to Noise and Interference</a:t>
            </a:r>
            <a:r>
              <a:rPr lang="en-US" sz="1800" dirty="0">
                <a:latin typeface="Times New Roman" panose="02020603050405020304" pitchFamily="18" charset="0"/>
                <a:cs typeface="Times New Roman" panose="02020603050405020304" pitchFamily="18" charset="0"/>
              </a:rPr>
              <a:t>: OFDM minimizes inter-symbol interference, improving data reliability in noisy channels.</a:t>
            </a:r>
          </a:p>
          <a:p>
            <a:r>
              <a:rPr lang="en-US" sz="1800" b="1" dirty="0">
                <a:latin typeface="Times New Roman" panose="02020603050405020304" pitchFamily="18" charset="0"/>
                <a:cs typeface="Times New Roman" panose="02020603050405020304" pitchFamily="18" charset="0"/>
              </a:rPr>
              <a:t>5. Cost-Effective Development</a:t>
            </a:r>
            <a:r>
              <a:rPr lang="en-US" sz="1800" dirty="0">
                <a:latin typeface="Times New Roman" panose="02020603050405020304" pitchFamily="18" charset="0"/>
                <a:cs typeface="Times New Roman" panose="02020603050405020304" pitchFamily="18" charset="0"/>
              </a:rPr>
              <a:t>: Open-source GNU Radio and affordable SDR hardware make it accessible for learning and prototyping.</a:t>
            </a:r>
          </a:p>
          <a:p>
            <a:endParaRPr lang="en-IN" dirty="0"/>
          </a:p>
        </p:txBody>
      </p:sp>
    </p:spTree>
    <p:extLst>
      <p:ext uri="{BB962C8B-B14F-4D97-AF65-F5344CB8AC3E}">
        <p14:creationId xmlns:p14="http://schemas.microsoft.com/office/powerpoint/2010/main" val="105992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dirty="0">
                <a:latin typeface="Times New Roman" panose="02020603050405020304" pitchFamily="18" charset="0"/>
                <a:cs typeface="Times New Roman" panose="02020603050405020304" pitchFamily="18" charset="0"/>
                <a:sym typeface="Montserrat"/>
              </a:rPr>
              <a:t>Analysis - SWOT</a:t>
            </a:r>
            <a:endParaRPr sz="2800" dirty="0">
              <a:latin typeface="Times New Roman" panose="02020603050405020304" pitchFamily="18" charset="0"/>
              <a:cs typeface="Times New Roman" panose="02020603050405020304" pitchFamily="18" charset="0"/>
            </a:endParaRPr>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352195" y="1651466"/>
            <a:ext cx="6005319" cy="2157130"/>
            <a:chOff x="1233726" y="435755"/>
            <a:chExt cx="2507859" cy="1617888"/>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1233726" y="435755"/>
              <a:ext cx="2330710" cy="1617888"/>
              <a:chOff x="1233726" y="435755"/>
              <a:chExt cx="2330710" cy="1617888"/>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1679836" y="639443"/>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S1. </a:t>
                </a:r>
                <a:r>
                  <a:rPr lang="en-IN" sz="1600" dirty="0">
                    <a:latin typeface="Times New Roman" panose="02020603050405020304" pitchFamily="18" charset="0"/>
                    <a:cs typeface="Times New Roman" panose="02020603050405020304" pitchFamily="18" charset="0"/>
                  </a:rPr>
                  <a:t>Flexibility and Customization</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S2. </a:t>
                </a:r>
                <a:r>
                  <a:rPr lang="en-IN" sz="1600" dirty="0">
                    <a:latin typeface="Times New Roman" panose="02020603050405020304" pitchFamily="18" charset="0"/>
                    <a:cs typeface="Times New Roman" panose="02020603050405020304" pitchFamily="18" charset="0"/>
                  </a:rPr>
                  <a:t>Real-Time Processing</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just"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S3. </a:t>
                </a:r>
                <a:r>
                  <a:rPr lang="en-IN" sz="1600" dirty="0">
                    <a:latin typeface="Times New Roman" panose="02020603050405020304" pitchFamily="18" charset="0"/>
                    <a:cs typeface="Times New Roman" panose="02020603050405020304" pitchFamily="18" charset="0"/>
                  </a:rPr>
                  <a:t>Educational and Research Value</a:t>
                </a:r>
                <a:endParaRPr sz="16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1233726" y="435755"/>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6"/>
                    </a:solidFill>
                    <a:latin typeface="Times New Roman" panose="02020603050405020304" pitchFamily="18" charset="0"/>
                    <a:ea typeface="Fira Sans Extra Condensed Medium"/>
                    <a:cs typeface="Times New Roman" panose="02020603050405020304" pitchFamily="18" charset="0"/>
                    <a:sym typeface="Fira Sans Extra Condensed Medium"/>
                  </a:rPr>
                  <a:t>Strengths</a:t>
                </a:r>
                <a:endParaRPr sz="2267" b="1" dirty="0">
                  <a:solidFill>
                    <a:schemeClr val="accent6"/>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7093216" y="940043"/>
            <a:ext cx="5179803" cy="2389445"/>
            <a:chOff x="5188548" y="1063390"/>
            <a:chExt cx="3884851" cy="1259924"/>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144298" y="1063390"/>
              <a:ext cx="2929101" cy="1259924"/>
              <a:chOff x="6144298" y="1063390"/>
              <a:chExt cx="2929101" cy="1259924"/>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144298" y="106339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Weaknesses</a:t>
                </a:r>
                <a:endParaRPr sz="2267" b="1"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196901" y="1213013"/>
                <a:ext cx="2876498" cy="1110301"/>
              </a:xfrm>
              <a:prstGeom prst="rect">
                <a:avLst/>
              </a:prstGeom>
              <a:noFill/>
              <a:ln>
                <a:noFill/>
              </a:ln>
            </p:spPr>
            <p:txBody>
              <a:bodyPr spcFirstLastPara="1" wrap="square" lIns="121900" tIns="121900" rIns="121900" bIns="121900" anchor="ctr" anchorCtr="0">
                <a:noAutofit/>
              </a:bodyPr>
              <a:lstStyle/>
              <a:p>
                <a:r>
                  <a:rPr lang="en-US" sz="1600" dirty="0">
                    <a:solidFill>
                      <a:srgbClr val="434343"/>
                    </a:solidFill>
                    <a:latin typeface="Times New Roman" panose="02020603050405020304" pitchFamily="18" charset="0"/>
                    <a:ea typeface="Roboto"/>
                    <a:cs typeface="Times New Roman" panose="02020603050405020304" pitchFamily="18" charset="0"/>
                    <a:sym typeface="Roboto"/>
                  </a:rPr>
                  <a:t>W1. </a:t>
                </a:r>
                <a:r>
                  <a:rPr lang="en-IN" sz="1600" dirty="0">
                    <a:latin typeface="Times New Roman" panose="02020603050405020304" pitchFamily="18" charset="0"/>
                    <a:cs typeface="Times New Roman" panose="02020603050405020304" pitchFamily="18" charset="0"/>
                  </a:rPr>
                  <a:t>Complexity and Learning Curve</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r>
                  <a:rPr lang="en-US" sz="1600" dirty="0">
                    <a:solidFill>
                      <a:srgbClr val="434343"/>
                    </a:solidFill>
                    <a:latin typeface="Times New Roman" panose="02020603050405020304" pitchFamily="18" charset="0"/>
                    <a:ea typeface="Roboto"/>
                    <a:cs typeface="Times New Roman" panose="02020603050405020304" pitchFamily="18" charset="0"/>
                    <a:sym typeface="Roboto"/>
                  </a:rPr>
                  <a:t>W2. </a:t>
                </a:r>
                <a:r>
                  <a:rPr lang="en-IN" sz="1600" dirty="0">
                    <a:latin typeface="Times New Roman" panose="02020603050405020304" pitchFamily="18" charset="0"/>
                    <a:cs typeface="Times New Roman" panose="02020603050405020304" pitchFamily="18" charset="0"/>
                  </a:rPr>
                  <a:t>Limited Performance</a:t>
                </a: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a:p>
                <a:r>
                  <a:rPr lang="en-US" sz="1600" dirty="0">
                    <a:solidFill>
                      <a:srgbClr val="434343"/>
                    </a:solidFill>
                    <a:latin typeface="Times New Roman" panose="02020603050405020304" pitchFamily="18" charset="0"/>
                    <a:ea typeface="Roboto"/>
                    <a:cs typeface="Times New Roman" panose="02020603050405020304" pitchFamily="18" charset="0"/>
                    <a:sym typeface="Roboto"/>
                  </a:rPr>
                  <a:t>W3. </a:t>
                </a:r>
                <a:r>
                  <a:rPr lang="en-IN" sz="1600" dirty="0">
                    <a:latin typeface="Times New Roman" panose="02020603050405020304" pitchFamily="18" charset="0"/>
                    <a:cs typeface="Times New Roman" panose="02020603050405020304" pitchFamily="18" charset="0"/>
                  </a:rPr>
                  <a:t>Synchronization and Stability Issues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rtl="0">
                  <a:spcBef>
                    <a:spcPts val="0"/>
                  </a:spcBef>
                  <a:spcAft>
                    <a:spcPts val="0"/>
                  </a:spcAft>
                  <a:buNone/>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183767" y="4544101"/>
            <a:ext cx="4476894" cy="1853285"/>
            <a:chOff x="5188548" y="3191654"/>
            <a:chExt cx="3399312" cy="1389998"/>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5873784" y="3191654"/>
              <a:ext cx="2714076" cy="1389998"/>
              <a:chOff x="5873784" y="3191654"/>
              <a:chExt cx="2714076" cy="1389998"/>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5873784" y="3191654"/>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5"/>
                    </a:solidFill>
                    <a:latin typeface="Times New Roman" panose="02020603050405020304" pitchFamily="18" charset="0"/>
                    <a:ea typeface="Fira Sans Extra Condensed Medium"/>
                    <a:cs typeface="Times New Roman" panose="02020603050405020304" pitchFamily="18" charset="0"/>
                    <a:sym typeface="Fira Sans Extra Condensed Medium"/>
                  </a:rPr>
                  <a:t>Threats</a:t>
                </a:r>
                <a:endParaRPr sz="2267" b="1" dirty="0">
                  <a:solidFill>
                    <a:schemeClr val="accent5"/>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069360" y="3555952"/>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T1. </a:t>
                </a:r>
                <a:r>
                  <a:rPr lang="en-IN" sz="1600" dirty="0">
                    <a:latin typeface="Times New Roman" panose="02020603050405020304" pitchFamily="18" charset="0"/>
                    <a:cs typeface="Times New Roman" panose="02020603050405020304" pitchFamily="18" charset="0"/>
                  </a:rPr>
                  <a:t>Security Vulnerabilities</a:t>
                </a: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l"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T2. </a:t>
                </a:r>
                <a:r>
                  <a:rPr lang="en-IN" sz="1600" dirty="0">
                    <a:latin typeface="Times New Roman" panose="02020603050405020304" pitchFamily="18" charset="0"/>
                    <a:cs typeface="Times New Roman" panose="02020603050405020304" pitchFamily="18" charset="0"/>
                  </a:rPr>
                  <a:t>Interference and Spectrum Regulation</a:t>
                </a: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l" rtl="0">
                  <a:spcBef>
                    <a:spcPts val="0"/>
                  </a:spcBef>
                  <a:spcAft>
                    <a:spcPts val="0"/>
                  </a:spcAft>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T3. </a:t>
                </a:r>
                <a:r>
                  <a:rPr lang="en-IN" sz="1600" dirty="0">
                    <a:latin typeface="Times New Roman" panose="02020603050405020304" pitchFamily="18" charset="0"/>
                    <a:cs typeface="Times New Roman" panose="02020603050405020304" pitchFamily="18" charset="0"/>
                  </a:rPr>
                  <a:t>Hardware Limitations</a:t>
                </a: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l" rtl="0">
                  <a:spcBef>
                    <a:spcPts val="0"/>
                  </a:spcBef>
                  <a:spcAft>
                    <a:spcPts val="0"/>
                  </a:spcAft>
                  <a:buNone/>
                </a:pPr>
                <a:endParaRPr sz="1600" dirty="0">
                  <a:solidFill>
                    <a:srgbClr val="434343"/>
                  </a:solidFill>
                  <a:latin typeface="Times New Roman" panose="02020603050405020304" pitchFamily="18" charset="0"/>
                  <a:ea typeface="Roboto"/>
                  <a:cs typeface="Times New Roman" panose="02020603050405020304" pitchFamily="18" charset="0"/>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807650" y="4490443"/>
            <a:ext cx="4975476" cy="2019532"/>
            <a:chOff x="2319424" y="3485947"/>
            <a:chExt cx="3731700" cy="1514686"/>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2319424" y="3485947"/>
              <a:ext cx="3731700" cy="1514686"/>
              <a:chOff x="2319424" y="3485947"/>
              <a:chExt cx="3731700" cy="1514686"/>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2319560" y="3485947"/>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Times New Roman" panose="02020603050405020304" pitchFamily="18" charset="0"/>
                    <a:ea typeface="Fira Sans Extra Condensed Medium"/>
                    <a:cs typeface="Times New Roman" panose="02020603050405020304" pitchFamily="18" charset="0"/>
                    <a:sym typeface="Fira Sans Extra Condensed Medium"/>
                  </a:rPr>
                  <a:t>Opportunities</a:t>
                </a:r>
                <a:endParaRPr sz="2267" b="1" dirty="0">
                  <a:solidFill>
                    <a:schemeClr val="accent4"/>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2319424" y="3974933"/>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800" dirty="0">
                    <a:solidFill>
                      <a:srgbClr val="434343"/>
                    </a:solidFill>
                    <a:latin typeface="Times New Roman" panose="02020603050405020304" pitchFamily="18" charset="0"/>
                    <a:ea typeface="Roboto"/>
                    <a:cs typeface="Times New Roman" panose="02020603050405020304" pitchFamily="18" charset="0"/>
                    <a:sym typeface="Roboto"/>
                  </a:rPr>
                  <a:t>O1. </a:t>
                </a:r>
                <a:r>
                  <a:rPr lang="en-IN" sz="1800" dirty="0">
                    <a:latin typeface="Times New Roman" panose="02020603050405020304" pitchFamily="18" charset="0"/>
                    <a:cs typeface="Times New Roman" panose="02020603050405020304" pitchFamily="18" charset="0"/>
                  </a:rPr>
                  <a:t>Innovation and Research</a:t>
                </a:r>
                <a:endParaRPr lang="en-US"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just" rtl="0">
                  <a:spcBef>
                    <a:spcPts val="0"/>
                  </a:spcBef>
                  <a:spcAft>
                    <a:spcPts val="0"/>
                  </a:spcAft>
                  <a:buNone/>
                </a:pPr>
                <a:r>
                  <a:rPr lang="en-US" sz="1800" dirty="0">
                    <a:solidFill>
                      <a:srgbClr val="434343"/>
                    </a:solidFill>
                    <a:latin typeface="Times New Roman" panose="02020603050405020304" pitchFamily="18" charset="0"/>
                    <a:ea typeface="Roboto"/>
                    <a:cs typeface="Times New Roman" panose="02020603050405020304" pitchFamily="18" charset="0"/>
                    <a:sym typeface="Roboto"/>
                  </a:rPr>
                  <a:t>02. </a:t>
                </a:r>
                <a:r>
                  <a:rPr lang="en-IN" sz="1800" dirty="0">
                    <a:latin typeface="Times New Roman" panose="02020603050405020304" pitchFamily="18" charset="0"/>
                    <a:cs typeface="Times New Roman" panose="02020603050405020304" pitchFamily="18" charset="0"/>
                  </a:rPr>
                  <a:t>Prototyping and Testing</a:t>
                </a:r>
                <a:endParaRPr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just" rtl="0">
                  <a:spcBef>
                    <a:spcPts val="0"/>
                  </a:spcBef>
                  <a:spcAft>
                    <a:spcPts val="0"/>
                  </a:spcAft>
                  <a:buNone/>
                </a:pPr>
                <a:r>
                  <a:rPr lang="en-US" sz="1800" dirty="0">
                    <a:solidFill>
                      <a:srgbClr val="434343"/>
                    </a:solidFill>
                    <a:latin typeface="Times New Roman" panose="02020603050405020304" pitchFamily="18" charset="0"/>
                    <a:ea typeface="Roboto"/>
                    <a:cs typeface="Times New Roman" panose="02020603050405020304" pitchFamily="18" charset="0"/>
                    <a:sym typeface="Roboto"/>
                  </a:rPr>
                  <a:t>O3. </a:t>
                </a:r>
                <a:r>
                  <a:rPr lang="en-US" sz="1800" dirty="0">
                    <a:latin typeface="Times New Roman" panose="02020603050405020304" pitchFamily="18" charset="0"/>
                    <a:cs typeface="Times New Roman" panose="02020603050405020304" pitchFamily="18" charset="0"/>
                  </a:rPr>
                  <a:t>Educational Use and Skill Development</a:t>
                </a:r>
                <a:endParaRPr lang="en-US"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just" rtl="0">
                  <a:spcBef>
                    <a:spcPts val="0"/>
                  </a:spcBef>
                  <a:spcAft>
                    <a:spcPts val="0"/>
                  </a:spcAft>
                  <a:buNone/>
                </a:pPr>
                <a:endParaRPr sz="18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800" dirty="0">
                  <a:solidFill>
                    <a:srgbClr val="434343"/>
                  </a:solidFill>
                  <a:latin typeface="Times New Roman" panose="02020603050405020304" pitchFamily="18" charset="0"/>
                  <a:ea typeface="Roboto"/>
                  <a:cs typeface="Times New Roman" panose="02020603050405020304" pitchFamily="18" charset="0"/>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106715" y="1874513"/>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800" dirty="0">
                <a:latin typeface="Times New Roman" panose="02020603050405020304" pitchFamily="18" charset="0"/>
                <a:ea typeface="Verdana" panose="020B0604030504040204" pitchFamily="34" charset="0"/>
                <a:cs typeface="Times New Roman" panose="02020603050405020304" pitchFamily="18" charset="0"/>
              </a:rPr>
              <a:t>Gant Chart  - Milestones and Activities </a:t>
            </a:r>
          </a:p>
          <a:p>
            <a:pPr marL="0" marR="0" lvl="0" indent="0" algn="ctr" rtl="0">
              <a:lnSpc>
                <a:spcPct val="100000"/>
              </a:lnSpc>
              <a:spcBef>
                <a:spcPts val="0"/>
              </a:spcBef>
              <a:spcAft>
                <a:spcPts val="0"/>
              </a:spcAft>
              <a:buNone/>
            </a:pPr>
            <a:r>
              <a:rPr lang="en-IN" sz="1800" dirty="0">
                <a:latin typeface="Times New Roman" panose="02020603050405020304" pitchFamily="18" charset="0"/>
                <a:ea typeface="Verdana" panose="020B0604030504040204" pitchFamily="34" charset="0"/>
                <a:cs typeface="Times New Roman" panose="02020603050405020304" pitchFamily="18" charset="0"/>
              </a:rPr>
              <a:t>Resources : </a:t>
            </a:r>
            <a:r>
              <a:rPr lang="en-IN" sz="1800" dirty="0">
                <a:latin typeface="Times New Roman" panose="02020603050405020304" pitchFamily="18" charset="0"/>
                <a:ea typeface="Verdana" panose="020B0604030504040204" pitchFamily="34" charset="0"/>
                <a:cs typeface="Times New Roman" panose="02020603050405020304" pitchFamily="18" charset="0"/>
                <a:hlinkClick r:id="rId5"/>
              </a:rPr>
              <a:t>https://www.officetimeline.com/gantt-chart/how-to-make/excel</a:t>
            </a:r>
            <a:r>
              <a:rPr lang="en-IN" sz="1800" dirty="0">
                <a:latin typeface="Times New Roman" panose="02020603050405020304" pitchFamily="18" charset="0"/>
                <a:ea typeface="Verdana" panose="020B0604030504040204" pitchFamily="34" charset="0"/>
                <a:cs typeface="Times New Roman" panose="02020603050405020304" pitchFamily="18" charset="0"/>
              </a:rPr>
              <a:t> &amp; </a:t>
            </a:r>
            <a:r>
              <a:rPr lang="en-IN" sz="1800" dirty="0">
                <a:latin typeface="Times New Roman" panose="02020603050405020304" pitchFamily="18" charset="0"/>
                <a:ea typeface="Verdana" panose="020B0604030504040204" pitchFamily="34" charset="0"/>
                <a:cs typeface="Times New Roman" panose="02020603050405020304" pitchFamily="18" charset="0"/>
                <a:hlinkClick r:id="rId6"/>
              </a:rPr>
              <a:t>https://www.teamgantt.com/</a:t>
            </a:r>
            <a:r>
              <a:rPr lang="en-IN" sz="1800" dirty="0">
                <a:latin typeface="Times New Roman" panose="02020603050405020304" pitchFamily="18" charset="0"/>
                <a:ea typeface="Verdana" panose="020B0604030504040204" pitchFamily="34"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Project Plan</a:t>
            </a:r>
            <a:endParaRPr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B5CB4F-C504-923B-207F-4EE7ACEA6849}"/>
              </a:ext>
            </a:extLst>
          </p:cNvPr>
          <p:cNvPicPr>
            <a:picLocks noChangeAspect="1"/>
          </p:cNvPicPr>
          <p:nvPr/>
        </p:nvPicPr>
        <p:blipFill>
          <a:blip r:embed="rId7"/>
          <a:stretch>
            <a:fillRect/>
          </a:stretch>
        </p:blipFill>
        <p:spPr>
          <a:xfrm>
            <a:off x="320842" y="1582994"/>
            <a:ext cx="11550316" cy="4764480"/>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dirty="0">
                <a:latin typeface="Times New Roman" panose="02020603050405020304" pitchFamily="18" charset="0"/>
                <a:cs typeface="Times New Roman" panose="02020603050405020304" pitchFamily="18" charset="0"/>
                <a:sym typeface="Montserrat"/>
              </a:rPr>
              <a:t>Literature Survey</a:t>
            </a:r>
            <a:endParaRPr sz="2800" dirty="0">
              <a:latin typeface="Times New Roman" panose="02020603050405020304" pitchFamily="18" charset="0"/>
              <a:cs typeface="Times New Roman" panose="02020603050405020304" pitchFamily="18" charset="0"/>
            </a:endParaRPr>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graphicFrame>
        <p:nvGraphicFramePr>
          <p:cNvPr id="8" name="Table 7">
            <a:extLst>
              <a:ext uri="{FF2B5EF4-FFF2-40B4-BE49-F238E27FC236}">
                <a16:creationId xmlns:a16="http://schemas.microsoft.com/office/drawing/2014/main" id="{F664BFA6-011D-D23E-838A-884BCE321DB0}"/>
              </a:ext>
            </a:extLst>
          </p:cNvPr>
          <p:cNvGraphicFramePr>
            <a:graphicFrameLocks noGrp="1"/>
          </p:cNvGraphicFramePr>
          <p:nvPr>
            <p:extLst>
              <p:ext uri="{D42A27DB-BD31-4B8C-83A1-F6EECF244321}">
                <p14:modId xmlns:p14="http://schemas.microsoft.com/office/powerpoint/2010/main" val="1094566976"/>
              </p:ext>
            </p:extLst>
          </p:nvPr>
        </p:nvGraphicFramePr>
        <p:xfrm>
          <a:off x="295564" y="745203"/>
          <a:ext cx="11483480" cy="6054185"/>
        </p:xfrm>
        <a:graphic>
          <a:graphicData uri="http://schemas.openxmlformats.org/drawingml/2006/table">
            <a:tbl>
              <a:tblPr firstRow="1" bandRow="1">
                <a:tableStyleId>{284E427A-3D55-4303-BF80-6455036E1DE7}</a:tableStyleId>
              </a:tblPr>
              <a:tblGrid>
                <a:gridCol w="519015">
                  <a:extLst>
                    <a:ext uri="{9D8B030D-6E8A-4147-A177-3AD203B41FA5}">
                      <a16:colId xmlns:a16="http://schemas.microsoft.com/office/drawing/2014/main" val="975329155"/>
                    </a:ext>
                  </a:extLst>
                </a:gridCol>
                <a:gridCol w="1807281">
                  <a:extLst>
                    <a:ext uri="{9D8B030D-6E8A-4147-A177-3AD203B41FA5}">
                      <a16:colId xmlns:a16="http://schemas.microsoft.com/office/drawing/2014/main" val="512289300"/>
                    </a:ext>
                  </a:extLst>
                </a:gridCol>
                <a:gridCol w="2854577">
                  <a:extLst>
                    <a:ext uri="{9D8B030D-6E8A-4147-A177-3AD203B41FA5}">
                      <a16:colId xmlns:a16="http://schemas.microsoft.com/office/drawing/2014/main" val="3451023899"/>
                    </a:ext>
                  </a:extLst>
                </a:gridCol>
                <a:gridCol w="2474781">
                  <a:extLst>
                    <a:ext uri="{9D8B030D-6E8A-4147-A177-3AD203B41FA5}">
                      <a16:colId xmlns:a16="http://schemas.microsoft.com/office/drawing/2014/main" val="2962298644"/>
                    </a:ext>
                  </a:extLst>
                </a:gridCol>
                <a:gridCol w="1913913">
                  <a:extLst>
                    <a:ext uri="{9D8B030D-6E8A-4147-A177-3AD203B41FA5}">
                      <a16:colId xmlns:a16="http://schemas.microsoft.com/office/drawing/2014/main" val="681100626"/>
                    </a:ext>
                  </a:extLst>
                </a:gridCol>
                <a:gridCol w="1913913">
                  <a:extLst>
                    <a:ext uri="{9D8B030D-6E8A-4147-A177-3AD203B41FA5}">
                      <a16:colId xmlns:a16="http://schemas.microsoft.com/office/drawing/2014/main" val="2960706492"/>
                    </a:ext>
                  </a:extLst>
                </a:gridCol>
              </a:tblGrid>
              <a:tr h="48144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Ref No.</a:t>
                      </a: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Title of paper</a:t>
                      </a: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Abstract</a:t>
                      </a:r>
                      <a:endParaRPr lang="en-IN" sz="140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itchFamily="18" charset="0"/>
                          <a:cs typeface="Times New Roman" pitchFamily="18" charset="0"/>
                        </a:rPr>
                        <a:t>Outcome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itchFamily="18" charset="0"/>
                          <a:cs typeface="Times New Roman"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Research gap</a:t>
                      </a:r>
                      <a:endParaRPr lang="en-IN" sz="1400" dirty="0">
                        <a:latin typeface="Times New Roman" pitchFamily="18" charset="0"/>
                        <a:cs typeface="Times New Roman" pitchFamily="18" charset="0"/>
                      </a:endParaRP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0435942"/>
                  </a:ext>
                </a:extLst>
              </a:tr>
              <a:tr h="2670905">
                <a:tc>
                  <a:txBody>
                    <a:bodyPr/>
                    <a:lstStyle/>
                    <a:p>
                      <a:r>
                        <a:rPr lang="en-IN" dirty="0">
                          <a:latin typeface="Times New Roman" panose="02020603050405020304" pitchFamily="18" charset="0"/>
                          <a:cs typeface="Times New Roman" panose="02020603050405020304" pitchFamily="18" charset="0"/>
                        </a:rPr>
                        <a:t>01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"An IEEE 802.11a/g/p OFDM Receiver for GNU Radio"</a:t>
                      </a:r>
                      <a:endParaRPr lang="en-IN" sz="1400" b="1" i="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paper presents an OFDM receiver in GNU Radio for Ettus USRP N210, supporting IEEE 802.11a/g/p with 20 MHz and 10 MHz bandwidths. It's the first of its kind to handle both physical and MAC layers, </a:t>
                      </a:r>
                      <a:endParaRPr lang="en-IN" sz="1400" i="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receiver was built using GNU Radio, with steps for frame detection, frequency offset correction , symbol alignment, and full payload decoding. It was tested on Ettus USRP N210 for compatibility and performance.</a:t>
                      </a:r>
                      <a:endParaRPr lang="en-IN" sz="1400" i="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project successfully created a GNU Radio OFDM receiver that supports IEEE 802.11a/g/p, with performance comparable to consumer hardware. The receiver is open-source, facilitating further wireless communication research.</a:t>
                      </a:r>
                      <a:endParaRPr lang="en-IN" sz="1400" i="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This work addresses the lack of accessible OFDM receivers for IEEE 802.11a/g/p in GNU Radio, providing a platform for real-time experimentation and research at the physical layer.</a:t>
                      </a:r>
                      <a:endParaRPr lang="en-US" sz="1400" i="0" kern="1200" baseline="0" dirty="0">
                        <a:solidFill>
                          <a:schemeClr val="dk1"/>
                        </a:solidFill>
                        <a:latin typeface="Times New Roman" pitchFamily="18" charset="0"/>
                        <a:ea typeface="+mn-ea"/>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898174"/>
                  </a:ext>
                </a:extLst>
              </a:tr>
              <a:tr h="2670905">
                <a:tc>
                  <a:txBody>
                    <a:bodyPr/>
                    <a:lstStyle/>
                    <a:p>
                      <a:r>
                        <a:rPr lang="en-IN" dirty="0">
                          <a:latin typeface="Times New Roman" panose="02020603050405020304" pitchFamily="18" charset="0"/>
                          <a:cs typeface="Times New Roman" panose="02020603050405020304" pitchFamily="18" charset="0"/>
                        </a:rPr>
                        <a:t>02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"OFDM Simulation Using GNU Radio on Dynamic Channels</a:t>
                      </a:r>
                      <a:endParaRPr lang="en-US" sz="1400" b="1" kern="1200" baseline="0" dirty="0">
                        <a:solidFill>
                          <a:schemeClr val="dk1"/>
                        </a:solidFill>
                        <a:latin typeface="Times New Roman" pitchFamily="18" charset="0"/>
                        <a:ea typeface="+mn-ea"/>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paper simulates OFDM systems using GNU Radio across different channel conditions (AWGN, NLOS, and LOS). BPSK modulation was used to evaluate signal performance, with results showing how noise impacts SNR across these channels.</a:t>
                      </a:r>
                      <a:endParaRPr lang="en-IN" sz="140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study implements an OFDM transceiver in GNU Radio, testing it under AWGN, NLOS, and LOS conditions. The simulation uses BPSK modulation.</a:t>
                      </a:r>
                      <a:endParaRPr lang="en-IN" sz="140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results indicate that SNR decreases as noise increases across all channels. The study provides insight into the performance of OFDM systems in dynamic channel conditions, highlighting the significant impact of noise on signal quality.</a:t>
                      </a:r>
                      <a:endParaRPr lang="en-IN" sz="1400" i="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research addresses the need for practical simulations of OFDM systems in varying channel conditions using GNU Radio, providing a framework for further studies on signal processing and communication systems in dynamic environments.</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4162857704"/>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0EE5D-3620-2108-5E51-A038D5A1E67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EFEB08-EB8A-151D-2B65-7EA336E464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Google Shape;125;p3">
            <a:extLst>
              <a:ext uri="{FF2B5EF4-FFF2-40B4-BE49-F238E27FC236}">
                <a16:creationId xmlns:a16="http://schemas.microsoft.com/office/drawing/2014/main" id="{E48EA8C6-0A89-7CF1-579D-25CBB824123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dirty="0">
                <a:latin typeface="Times New Roman" panose="02020603050405020304" pitchFamily="18" charset="0"/>
                <a:cs typeface="Times New Roman" panose="02020603050405020304" pitchFamily="18" charset="0"/>
                <a:sym typeface="Montserrat"/>
              </a:rPr>
              <a:t>Literature Survey</a:t>
            </a:r>
            <a:endParaRPr sz="2800" dirty="0">
              <a:latin typeface="Times New Roman" panose="02020603050405020304" pitchFamily="18" charset="0"/>
              <a:cs typeface="Times New Roman" panose="02020603050405020304" pitchFamily="18" charset="0"/>
            </a:endParaRPr>
          </a:p>
        </p:txBody>
      </p:sp>
      <p:sp>
        <p:nvSpPr>
          <p:cNvPr id="5" name="Google Shape;125;p3">
            <a:extLst>
              <a:ext uri="{FF2B5EF4-FFF2-40B4-BE49-F238E27FC236}">
                <a16:creationId xmlns:a16="http://schemas.microsoft.com/office/drawing/2014/main" id="{7F8F441E-D311-6ACF-0740-1D59C2508270}"/>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graphicFrame>
        <p:nvGraphicFramePr>
          <p:cNvPr id="8" name="Table 7">
            <a:extLst>
              <a:ext uri="{FF2B5EF4-FFF2-40B4-BE49-F238E27FC236}">
                <a16:creationId xmlns:a16="http://schemas.microsoft.com/office/drawing/2014/main" id="{0713C15C-5102-C19B-1FAA-460B5BE76AF3}"/>
              </a:ext>
            </a:extLst>
          </p:cNvPr>
          <p:cNvGraphicFramePr>
            <a:graphicFrameLocks noGrp="1"/>
          </p:cNvGraphicFramePr>
          <p:nvPr>
            <p:extLst>
              <p:ext uri="{D42A27DB-BD31-4B8C-83A1-F6EECF244321}">
                <p14:modId xmlns:p14="http://schemas.microsoft.com/office/powerpoint/2010/main" val="2292124000"/>
              </p:ext>
            </p:extLst>
          </p:nvPr>
        </p:nvGraphicFramePr>
        <p:xfrm>
          <a:off x="295564" y="745202"/>
          <a:ext cx="11483480" cy="6025053"/>
        </p:xfrm>
        <a:graphic>
          <a:graphicData uri="http://schemas.openxmlformats.org/drawingml/2006/table">
            <a:tbl>
              <a:tblPr firstRow="1" bandRow="1">
                <a:tableStyleId>{284E427A-3D55-4303-BF80-6455036E1DE7}</a:tableStyleId>
              </a:tblPr>
              <a:tblGrid>
                <a:gridCol w="519015">
                  <a:extLst>
                    <a:ext uri="{9D8B030D-6E8A-4147-A177-3AD203B41FA5}">
                      <a16:colId xmlns:a16="http://schemas.microsoft.com/office/drawing/2014/main" val="975329155"/>
                    </a:ext>
                  </a:extLst>
                </a:gridCol>
                <a:gridCol w="1807281">
                  <a:extLst>
                    <a:ext uri="{9D8B030D-6E8A-4147-A177-3AD203B41FA5}">
                      <a16:colId xmlns:a16="http://schemas.microsoft.com/office/drawing/2014/main" val="512289300"/>
                    </a:ext>
                  </a:extLst>
                </a:gridCol>
                <a:gridCol w="2854577">
                  <a:extLst>
                    <a:ext uri="{9D8B030D-6E8A-4147-A177-3AD203B41FA5}">
                      <a16:colId xmlns:a16="http://schemas.microsoft.com/office/drawing/2014/main" val="3451023899"/>
                    </a:ext>
                  </a:extLst>
                </a:gridCol>
                <a:gridCol w="2474781">
                  <a:extLst>
                    <a:ext uri="{9D8B030D-6E8A-4147-A177-3AD203B41FA5}">
                      <a16:colId xmlns:a16="http://schemas.microsoft.com/office/drawing/2014/main" val="2962298644"/>
                    </a:ext>
                  </a:extLst>
                </a:gridCol>
                <a:gridCol w="1913913">
                  <a:extLst>
                    <a:ext uri="{9D8B030D-6E8A-4147-A177-3AD203B41FA5}">
                      <a16:colId xmlns:a16="http://schemas.microsoft.com/office/drawing/2014/main" val="681100626"/>
                    </a:ext>
                  </a:extLst>
                </a:gridCol>
                <a:gridCol w="1913913">
                  <a:extLst>
                    <a:ext uri="{9D8B030D-6E8A-4147-A177-3AD203B41FA5}">
                      <a16:colId xmlns:a16="http://schemas.microsoft.com/office/drawing/2014/main" val="2960706492"/>
                    </a:ext>
                  </a:extLst>
                </a:gridCol>
              </a:tblGrid>
              <a:tr h="53275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Ref No.</a:t>
                      </a: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Title of paper</a:t>
                      </a: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Abstract</a:t>
                      </a:r>
                      <a:endParaRPr lang="en-IN" sz="1400" dirty="0">
                        <a:latin typeface="Times New Roman" pitchFamily="18" charset="0"/>
                        <a:cs typeface="Times New Roman" pitchFamily="18" charset="0"/>
                      </a:endParaRPr>
                    </a:p>
                    <a:p>
                      <a:endParaRPr lang="en-IN" dirty="0"/>
                    </a:p>
                  </a:txBody>
                  <a:tcPr/>
                </a:tc>
                <a:tc>
                  <a:txBody>
                    <a:bodyPr/>
                    <a:lstStyle/>
                    <a:p>
                      <a:pPr algn="ctr"/>
                      <a:r>
                        <a:rPr lang="en-US" sz="1400" dirty="0">
                          <a:latin typeface="Times New Roman" pitchFamily="18" charset="0"/>
                          <a:cs typeface="Times New Roman" pitchFamily="18" charset="0"/>
                        </a:rPr>
                        <a:t>Outcome</a:t>
                      </a:r>
                      <a:endParaRPr lang="en-IN" dirty="0"/>
                    </a:p>
                  </a:txBody>
                  <a:tcPr/>
                </a:tc>
                <a:tc>
                  <a:txBody>
                    <a:bodyPr/>
                    <a:lstStyle/>
                    <a:p>
                      <a:pPr algn="ctr"/>
                      <a:r>
                        <a:rPr lang="en-US" sz="1400" dirty="0">
                          <a:latin typeface="Times New Roman" pitchFamily="18" charset="0"/>
                          <a:cs typeface="Times New Roman" pitchFamily="18" charset="0"/>
                        </a:rPr>
                        <a:t>Methodology</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Research gap</a:t>
                      </a:r>
                      <a:endParaRPr lang="en-IN" sz="1400" dirty="0">
                        <a:latin typeface="Times New Roman" pitchFamily="18" charset="0"/>
                        <a:cs typeface="Times New Roman" pitchFamily="18" charset="0"/>
                      </a:endParaRPr>
                    </a:p>
                    <a:p>
                      <a:pPr algn="ctr"/>
                      <a:endParaRPr lang="en-IN" dirty="0"/>
                    </a:p>
                  </a:txBody>
                  <a:tcPr/>
                </a:tc>
                <a:extLst>
                  <a:ext uri="{0D108BD9-81ED-4DB2-BD59-A6C34878D82A}">
                    <a16:rowId xmlns:a16="http://schemas.microsoft.com/office/drawing/2014/main" val="2040435942"/>
                  </a:ext>
                </a:extLst>
              </a:tr>
              <a:tr h="2746148">
                <a:tc>
                  <a:txBody>
                    <a:bodyPr/>
                    <a:lstStyle/>
                    <a:p>
                      <a:r>
                        <a:rPr lang="en-IN" dirty="0"/>
                        <a:t>03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Implementation of OFDM systems using GNU Radio and USRP</a:t>
                      </a:r>
                      <a:endParaRPr lang="en-US" sz="1400" b="1" kern="1200" baseline="0" dirty="0">
                        <a:solidFill>
                          <a:schemeClr val="dk1"/>
                        </a:solidFill>
                        <a:latin typeface="Times New Roman" pitchFamily="18" charset="0"/>
                        <a:ea typeface="+mn-ea"/>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The project developed a Software Defined Radio (SDR) testbed using GNU Radio and USRP2 to evaluate the practical error performance of OFDM systems in different environments.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successful creation of the OFDM testbed, comprehensive technical documentation, error performance analyses, and insights into SDR limitations provide a foundation for future research</a:t>
                      </a:r>
                      <a:endParaRPr lang="en-IN" sz="140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study involved building a testbed using GNU Radio and USRP2, simulating OFDM systems with channel estimation, implementing them in hardware, and analyzing their performance</a:t>
                      </a:r>
                      <a:r>
                        <a:rPr lang="en-US" sz="1400" kern="1200" dirty="0">
                          <a:solidFill>
                            <a:schemeClr val="dk1"/>
                          </a:solidFill>
                          <a:latin typeface="Times New Roman" pitchFamily="18" charset="0"/>
                          <a:ea typeface="+mn-ea"/>
                          <a:cs typeface="Times New Roman" pitchFamily="18" charset="0"/>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Prior research primarily focused on simulated results, whereas this study addresses the gap by implementing and analyzing OFDM systems in actual hardware using SDR technology</a:t>
                      </a:r>
                      <a:endParaRPr lang="en-IN" sz="14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2983898174"/>
                  </a:ext>
                </a:extLst>
              </a:tr>
              <a:tr h="2746148">
                <a:tc>
                  <a:txBody>
                    <a:bodyPr/>
                    <a:lstStyle/>
                    <a:p>
                      <a:r>
                        <a:rPr lang="en-IN" dirty="0"/>
                        <a:t>04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"GNU Radio and USRP B210 based Software Defined Radio for OFDM Data Transmission."</a:t>
                      </a:r>
                      <a:endParaRPr lang="en-IN" sz="1400" b="1"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paper presents a practical implementation of an OFDM-based software-defined radio (SDR) system using GNU Radio and USRP B210, focusing on performance evaluation in various environments.</a:t>
                      </a:r>
                      <a:endParaRPr lang="en-IN"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study successfully demonstrated an OFDM system with BPSK and QPSK modulations, highlighting its performance under different conditions, including the presence of obstructions.</a:t>
                      </a:r>
                      <a:endParaRPr lang="en-IN" sz="140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research utilized GNU Radio and USRP B210 to implement and test an OFDM system, analyzing its bit error rate (BER) and spectrum efficiency through experiments and simulations.</a:t>
                      </a:r>
                      <a:endParaRPr lang="en-IN" sz="140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Previous studies on OFDM implementation with SDR have primarily focused on simulations, whereas this study addresses the gap by experimentally evaluating performance in real-world conditions, including obstructions.</a:t>
                      </a:r>
                      <a:endParaRPr lang="en-IN" sz="14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4162857704"/>
                  </a:ext>
                </a:extLst>
              </a:tr>
            </a:tbl>
          </a:graphicData>
        </a:graphic>
      </p:graphicFrame>
    </p:spTree>
    <p:extLst>
      <p:ext uri="{BB962C8B-B14F-4D97-AF65-F5344CB8AC3E}">
        <p14:creationId xmlns:p14="http://schemas.microsoft.com/office/powerpoint/2010/main" val="20755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6670E-980F-4286-8450-3EE80652B5C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7A8D05-0BF3-FF80-3E9E-82B73D8373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4" name="Google Shape;125;p3">
            <a:extLst>
              <a:ext uri="{FF2B5EF4-FFF2-40B4-BE49-F238E27FC236}">
                <a16:creationId xmlns:a16="http://schemas.microsoft.com/office/drawing/2014/main" id="{31BB21AA-05A7-E814-14F3-FD9D27FCF63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dirty="0">
                <a:latin typeface="Times New Roman" panose="02020603050405020304" pitchFamily="18" charset="0"/>
                <a:cs typeface="Times New Roman" panose="02020603050405020304" pitchFamily="18" charset="0"/>
                <a:sym typeface="Montserrat"/>
              </a:rPr>
              <a:t>Literature Survey</a:t>
            </a:r>
            <a:endParaRPr sz="2800" dirty="0">
              <a:latin typeface="Times New Roman" panose="02020603050405020304" pitchFamily="18" charset="0"/>
              <a:cs typeface="Times New Roman" panose="02020603050405020304" pitchFamily="18" charset="0"/>
            </a:endParaRPr>
          </a:p>
        </p:txBody>
      </p:sp>
      <p:sp>
        <p:nvSpPr>
          <p:cNvPr id="5" name="Google Shape;125;p3">
            <a:extLst>
              <a:ext uri="{FF2B5EF4-FFF2-40B4-BE49-F238E27FC236}">
                <a16:creationId xmlns:a16="http://schemas.microsoft.com/office/drawing/2014/main" id="{05E30FB1-2208-F0CB-483B-D8CF9F7017B6}"/>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graphicFrame>
        <p:nvGraphicFramePr>
          <p:cNvPr id="8" name="Table 7">
            <a:extLst>
              <a:ext uri="{FF2B5EF4-FFF2-40B4-BE49-F238E27FC236}">
                <a16:creationId xmlns:a16="http://schemas.microsoft.com/office/drawing/2014/main" id="{10FD9510-76E8-06E9-B2A2-7D4DFCF00435}"/>
              </a:ext>
            </a:extLst>
          </p:cNvPr>
          <p:cNvGraphicFramePr>
            <a:graphicFrameLocks noGrp="1"/>
          </p:cNvGraphicFramePr>
          <p:nvPr>
            <p:extLst>
              <p:ext uri="{D42A27DB-BD31-4B8C-83A1-F6EECF244321}">
                <p14:modId xmlns:p14="http://schemas.microsoft.com/office/powerpoint/2010/main" val="3059866435"/>
              </p:ext>
            </p:extLst>
          </p:nvPr>
        </p:nvGraphicFramePr>
        <p:xfrm>
          <a:off x="295564" y="745203"/>
          <a:ext cx="11483480" cy="6054185"/>
        </p:xfrm>
        <a:graphic>
          <a:graphicData uri="http://schemas.openxmlformats.org/drawingml/2006/table">
            <a:tbl>
              <a:tblPr firstRow="1" bandRow="1">
                <a:tableStyleId>{284E427A-3D55-4303-BF80-6455036E1DE7}</a:tableStyleId>
              </a:tblPr>
              <a:tblGrid>
                <a:gridCol w="519015">
                  <a:extLst>
                    <a:ext uri="{9D8B030D-6E8A-4147-A177-3AD203B41FA5}">
                      <a16:colId xmlns:a16="http://schemas.microsoft.com/office/drawing/2014/main" val="975329155"/>
                    </a:ext>
                  </a:extLst>
                </a:gridCol>
                <a:gridCol w="1807281">
                  <a:extLst>
                    <a:ext uri="{9D8B030D-6E8A-4147-A177-3AD203B41FA5}">
                      <a16:colId xmlns:a16="http://schemas.microsoft.com/office/drawing/2014/main" val="512289300"/>
                    </a:ext>
                  </a:extLst>
                </a:gridCol>
                <a:gridCol w="2854577">
                  <a:extLst>
                    <a:ext uri="{9D8B030D-6E8A-4147-A177-3AD203B41FA5}">
                      <a16:colId xmlns:a16="http://schemas.microsoft.com/office/drawing/2014/main" val="3451023899"/>
                    </a:ext>
                  </a:extLst>
                </a:gridCol>
                <a:gridCol w="2474781">
                  <a:extLst>
                    <a:ext uri="{9D8B030D-6E8A-4147-A177-3AD203B41FA5}">
                      <a16:colId xmlns:a16="http://schemas.microsoft.com/office/drawing/2014/main" val="2962298644"/>
                    </a:ext>
                  </a:extLst>
                </a:gridCol>
                <a:gridCol w="1913913">
                  <a:extLst>
                    <a:ext uri="{9D8B030D-6E8A-4147-A177-3AD203B41FA5}">
                      <a16:colId xmlns:a16="http://schemas.microsoft.com/office/drawing/2014/main" val="681100626"/>
                    </a:ext>
                  </a:extLst>
                </a:gridCol>
                <a:gridCol w="1913913">
                  <a:extLst>
                    <a:ext uri="{9D8B030D-6E8A-4147-A177-3AD203B41FA5}">
                      <a16:colId xmlns:a16="http://schemas.microsoft.com/office/drawing/2014/main" val="2960706492"/>
                    </a:ext>
                  </a:extLst>
                </a:gridCol>
              </a:tblGrid>
              <a:tr h="48144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Ref No.</a:t>
                      </a: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Title of paper</a:t>
                      </a: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Abstract</a:t>
                      </a:r>
                      <a:endParaRPr lang="en-IN" sz="1400" dirty="0">
                        <a:latin typeface="Times New Roman" pitchFamily="18" charset="0"/>
                        <a:cs typeface="Times New Roman" pitchFamily="18" charset="0"/>
                      </a:endParaRPr>
                    </a:p>
                    <a:p>
                      <a:endParaRPr lang="en-IN" dirty="0"/>
                    </a:p>
                  </a:txBody>
                  <a:tcPr/>
                </a:tc>
                <a:tc>
                  <a:txBody>
                    <a:bodyPr/>
                    <a:lstStyle/>
                    <a:p>
                      <a:pPr algn="ctr"/>
                      <a:r>
                        <a:rPr lang="en-US" sz="1400" dirty="0">
                          <a:latin typeface="Times New Roman" pitchFamily="18" charset="0"/>
                          <a:cs typeface="Times New Roman" pitchFamily="18" charset="0"/>
                        </a:rPr>
                        <a:t>Outcome</a:t>
                      </a:r>
                      <a:endParaRPr lang="en-IN" dirty="0"/>
                    </a:p>
                  </a:txBody>
                  <a:tcPr/>
                </a:tc>
                <a:tc>
                  <a:txBody>
                    <a:bodyPr/>
                    <a:lstStyle/>
                    <a:p>
                      <a:pPr algn="ctr"/>
                      <a:r>
                        <a:rPr lang="en-US" sz="1400" dirty="0">
                          <a:latin typeface="Times New Roman" pitchFamily="18" charset="0"/>
                          <a:cs typeface="Times New Roman" pitchFamily="18" charset="0"/>
                        </a:rPr>
                        <a:t>Methodology</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itchFamily="18" charset="0"/>
                          <a:cs typeface="Times New Roman" pitchFamily="18" charset="0"/>
                        </a:rPr>
                        <a:t>Research gap</a:t>
                      </a:r>
                      <a:endParaRPr lang="en-IN" sz="1400" dirty="0">
                        <a:latin typeface="Times New Roman" pitchFamily="18" charset="0"/>
                        <a:cs typeface="Times New Roman" pitchFamily="18" charset="0"/>
                      </a:endParaRPr>
                    </a:p>
                    <a:p>
                      <a:pPr algn="ctr"/>
                      <a:endParaRPr lang="en-IN" dirty="0"/>
                    </a:p>
                  </a:txBody>
                  <a:tcPr/>
                </a:tc>
                <a:extLst>
                  <a:ext uri="{0D108BD9-81ED-4DB2-BD59-A6C34878D82A}">
                    <a16:rowId xmlns:a16="http://schemas.microsoft.com/office/drawing/2014/main" val="2040435942"/>
                  </a:ext>
                </a:extLst>
              </a:tr>
              <a:tr h="2670905">
                <a:tc>
                  <a:txBody>
                    <a:bodyPr/>
                    <a:lstStyle/>
                    <a:p>
                      <a:r>
                        <a:rPr lang="en-IN" dirty="0"/>
                        <a:t>05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OFDM: Today and in the Future of Next Generation Wireless Communications"</a:t>
                      </a:r>
                      <a:endParaRPr lang="en-IN" sz="1400" b="1"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OFDM is a key technology in modern communication systems, providing high data rates and robustness against channel impairments. This paper reviews OFDM's history, its role in 4G, and its potential future applications in 5G networks.</a:t>
                      </a:r>
                      <a:endParaRPr lang="en-IN" sz="140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paper analyzes the development and features of OFDM, comparing it with other technologies like CDMA and FBMC. </a:t>
                      </a:r>
                      <a:endParaRPr lang="en-IN" sz="140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OFDM has proven to be superior in handling multipath fading and achieving high data rates, making it the foundation for current and future wireless systems</a:t>
                      </a:r>
                      <a:endParaRPr lang="en-IN" sz="140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paper identifies the need for further exploration of OFDM's capabilities in complex networks, particularly in overcoming synchronization challenges and out-of-band noise issues, to ensure its continued relevance in future communication systems.</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2983898174"/>
                  </a:ext>
                </a:extLst>
              </a:tr>
              <a:tr h="2670905">
                <a:tc>
                  <a:txBody>
                    <a:bodyPr/>
                    <a:lstStyle/>
                    <a:p>
                      <a:r>
                        <a:rPr lang="en-IN" dirty="0"/>
                        <a:t>06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"A Review Paper on Implementation of OFDM Transceiver using Mixed Radix 8-2 Algorithm"</a:t>
                      </a:r>
                      <a:endParaRPr lang="en-US" sz="1400" b="1" kern="1200" baseline="0" dirty="0">
                        <a:solidFill>
                          <a:schemeClr val="dk1"/>
                        </a:solidFill>
                        <a:latin typeface="Times New Roman" pitchFamily="18" charset="0"/>
                        <a:ea typeface="+mn-ea"/>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paper explores the implementation of an OFDM transceiver using the Mixed Radix 8-2 algorithm, emphasizing the need for high-speed data transmission in wireless communication.</a:t>
                      </a:r>
                      <a:endParaRPr lang="en-IN" sz="140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implementation achieved an efficient and faster OFDM transceiver with reduced power consumption using the Mixed Radix 8-2 algorithm.</a:t>
                      </a:r>
                      <a:endParaRPr lang="en-IN" sz="140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research employed the Mixed Radix 8-2 algorithm for FFT and IFFT computations, which were coded in Verilog and synthesized using Xilinx ISE software, and then implemented on an FPGA Spartan 3E device.</a:t>
                      </a:r>
                      <a:endParaRPr lang="en-IN" sz="140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Previous works focused on Radix-2 algorithms for FFT/IFFT, but this study addresses the gap by using the Mixed Radix 8-2 algorithm to improve processing time and power efficiency in OFDM systems.</a:t>
                      </a:r>
                      <a:endParaRPr lang="en-IN" sz="14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4162857704"/>
                  </a:ext>
                </a:extLst>
              </a:tr>
            </a:tbl>
          </a:graphicData>
        </a:graphic>
      </p:graphicFrame>
    </p:spTree>
    <p:extLst>
      <p:ext uri="{BB962C8B-B14F-4D97-AF65-F5344CB8AC3E}">
        <p14:creationId xmlns:p14="http://schemas.microsoft.com/office/powerpoint/2010/main" val="113544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241A9-468E-09C5-90EE-44609246E3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8D6BD5-DB0E-842D-1DE4-6B2DF5673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4" name="Google Shape;125;p3">
            <a:extLst>
              <a:ext uri="{FF2B5EF4-FFF2-40B4-BE49-F238E27FC236}">
                <a16:creationId xmlns:a16="http://schemas.microsoft.com/office/drawing/2014/main" id="{E4B19E4E-C492-A82E-DC44-03D4775C3596}"/>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OFDM TRANSCEIVER BLOCK DIAGRAM</a:t>
            </a:r>
            <a:endParaRPr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79F2F6-67DF-7515-0B72-C9F844DF2F56}"/>
              </a:ext>
            </a:extLst>
          </p:cNvPr>
          <p:cNvPicPr>
            <a:picLocks noChangeAspect="1"/>
          </p:cNvPicPr>
          <p:nvPr/>
        </p:nvPicPr>
        <p:blipFill>
          <a:blip r:embed="rId2"/>
          <a:srcRect l="-340" t="-640" r="-167" b="640"/>
          <a:stretch/>
        </p:blipFill>
        <p:spPr>
          <a:xfrm>
            <a:off x="797933" y="661477"/>
            <a:ext cx="10919981" cy="6131868"/>
          </a:xfrm>
          <a:prstGeom prst="rect">
            <a:avLst/>
          </a:prstGeom>
        </p:spPr>
      </p:pic>
    </p:spTree>
    <p:extLst>
      <p:ext uri="{BB962C8B-B14F-4D97-AF65-F5344CB8AC3E}">
        <p14:creationId xmlns:p14="http://schemas.microsoft.com/office/powerpoint/2010/main" val="191630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C934E-2BD4-6E82-447F-870D32ED83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2F7974-2358-23E6-64EA-41F1125FD4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4" name="Google Shape;125;p3">
            <a:extLst>
              <a:ext uri="{FF2B5EF4-FFF2-40B4-BE49-F238E27FC236}">
                <a16:creationId xmlns:a16="http://schemas.microsoft.com/office/drawing/2014/main" id="{08BA7E3D-6244-68B3-F387-F051FB6685BD}"/>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OFDM TRANSCEIVER BLOCK DIAGRAM</a:t>
            </a:r>
            <a:endParaRPr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55FC3BF-C407-420A-5DBC-59139914455E}"/>
              </a:ext>
            </a:extLst>
          </p:cNvPr>
          <p:cNvPicPr>
            <a:picLocks noChangeAspect="1"/>
          </p:cNvPicPr>
          <p:nvPr/>
        </p:nvPicPr>
        <p:blipFill>
          <a:blip r:embed="rId2"/>
          <a:stretch>
            <a:fillRect/>
          </a:stretch>
        </p:blipFill>
        <p:spPr>
          <a:xfrm>
            <a:off x="555962" y="719205"/>
            <a:ext cx="10850948" cy="6124004"/>
          </a:xfrm>
          <a:prstGeom prst="rect">
            <a:avLst/>
          </a:prstGeom>
        </p:spPr>
      </p:pic>
    </p:spTree>
    <p:extLst>
      <p:ext uri="{BB962C8B-B14F-4D97-AF65-F5344CB8AC3E}">
        <p14:creationId xmlns:p14="http://schemas.microsoft.com/office/powerpoint/2010/main" val="2635327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24D89-3EC4-AB93-F7EC-9DB986C5114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8C0833-3E34-D46D-0578-368C6BB3B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4" name="Google Shape;125;p3">
            <a:extLst>
              <a:ext uri="{FF2B5EF4-FFF2-40B4-BE49-F238E27FC236}">
                <a16:creationId xmlns:a16="http://schemas.microsoft.com/office/drawing/2014/main" id="{9FC5912E-E95D-C705-FF52-0D68CA669D5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OFDM TRANSCEIVER BLOCK DIAGRAM</a:t>
            </a:r>
            <a:endParaRPr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A63591-46CD-6A54-43FC-655B14114541}"/>
              </a:ext>
            </a:extLst>
          </p:cNvPr>
          <p:cNvPicPr>
            <a:picLocks noChangeAspect="1"/>
          </p:cNvPicPr>
          <p:nvPr/>
        </p:nvPicPr>
        <p:blipFill>
          <a:blip r:embed="rId2"/>
          <a:stretch>
            <a:fillRect/>
          </a:stretch>
        </p:blipFill>
        <p:spPr>
          <a:xfrm>
            <a:off x="796108" y="726131"/>
            <a:ext cx="10742140" cy="6062595"/>
          </a:xfrm>
          <a:prstGeom prst="rect">
            <a:avLst/>
          </a:prstGeom>
        </p:spPr>
      </p:pic>
    </p:spTree>
    <p:extLst>
      <p:ext uri="{BB962C8B-B14F-4D97-AF65-F5344CB8AC3E}">
        <p14:creationId xmlns:p14="http://schemas.microsoft.com/office/powerpoint/2010/main" val="365763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10063"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a:t>
            </a:r>
            <a:r>
              <a:rPr lang="en-US" sz="2400" b="1" dirty="0">
                <a:latin typeface="Montserrat"/>
                <a:ea typeface="Montserrat"/>
                <a:cs typeface="Montserrat"/>
                <a:sym typeface="Montserrat"/>
              </a:rPr>
              <a:t>ALPHA 16</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12173"/>
            <a:chOff x="550606" y="762414"/>
            <a:chExt cx="10965118" cy="312173"/>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Photo</a:t>
              </a:r>
              <a:r>
                <a:rPr lang="en-US" sz="2000" b="1" i="0" u="none" strike="noStrike" cap="none" dirty="0">
                  <a:solidFill>
                    <a:schemeClr val="lt1"/>
                  </a:solidFill>
                  <a:latin typeface="Verdana"/>
                  <a:ea typeface="Verdana"/>
                  <a:cs typeface="Verdana"/>
                  <a:sym typeface="Verdana"/>
                </a:rPr>
                <a:t>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910281" y="788304"/>
              <a:ext cx="1377406" cy="2862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Track</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630993" y="772110"/>
              <a:ext cx="2172930" cy="286284"/>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Roll No</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Name</a:t>
              </a:r>
              <a:endParaRPr lang="en-US" sz="1000" b="1" dirty="0">
                <a:latin typeface="Times New Roman" panose="02020603050405020304" pitchFamily="18" charset="0"/>
                <a:ea typeface="Verdana"/>
                <a:cs typeface="Times New Roman" panose="02020603050405020304" pitchFamily="18" charset="0"/>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910280" y="1601864"/>
            <a:ext cx="8605444" cy="380156"/>
            <a:chOff x="2910280" y="1557376"/>
            <a:chExt cx="8605444" cy="380156"/>
          </a:xfrm>
        </p:grpSpPr>
        <p:sp>
          <p:nvSpPr>
            <p:cNvPr id="12" name="Google Shape;120;p76">
              <a:extLst>
                <a:ext uri="{FF2B5EF4-FFF2-40B4-BE49-F238E27FC236}">
                  <a16:creationId xmlns:a16="http://schemas.microsoft.com/office/drawing/2014/main" id="{C3480FF3-25F3-638F-C9B0-ED60F7818170}"/>
                </a:ext>
              </a:extLst>
            </p:cNvPr>
            <p:cNvSpPr/>
            <p:nvPr/>
          </p:nvSpPr>
          <p:spPr>
            <a:xfrm>
              <a:off x="2910280" y="1568436"/>
              <a:ext cx="1377407"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EECE </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630993" y="1557376"/>
              <a:ext cx="2172930"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BU21EECE0100564</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KIRAN P S</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910280" y="2772804"/>
            <a:ext cx="8605444" cy="369096"/>
            <a:chOff x="2910280" y="1557376"/>
            <a:chExt cx="8605444"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910280" y="1557376"/>
              <a:ext cx="1377407"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EECE</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630993" y="1557376"/>
              <a:ext cx="2172930"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Times New Roman" panose="02020603050405020304" pitchFamily="18" charset="0"/>
                  <a:ea typeface="Verdana"/>
                  <a:cs typeface="Times New Roman" panose="02020603050405020304" pitchFamily="18" charset="0"/>
                  <a:sym typeface="Verdana"/>
                </a:rPr>
                <a:t>BU21EECE0100567</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Times New Roman" panose="02020603050405020304" pitchFamily="18" charset="0"/>
                  <a:ea typeface="Verdana"/>
                  <a:cs typeface="Times New Roman" panose="02020603050405020304" pitchFamily="18" charset="0"/>
                  <a:sym typeface="Verdana"/>
                </a:rPr>
                <a:t>HARIPRIYA RAO M</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910280" y="3955460"/>
            <a:ext cx="8605444" cy="369096"/>
            <a:chOff x="2910280" y="1557376"/>
            <a:chExt cx="8605444"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910280" y="1557376"/>
              <a:ext cx="1377407"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EECE</a:t>
              </a:r>
              <a:r>
                <a:rPr lang="en-US" sz="1800" b="0" i="0" u="none" strike="noStrike" cap="none" dirty="0">
                  <a:solidFill>
                    <a:schemeClr val="lt1"/>
                  </a:solidFill>
                  <a:latin typeface="Verdana"/>
                  <a:ea typeface="Verdana"/>
                  <a:cs typeface="Verdana"/>
                  <a:sym typeface="Verdana"/>
                </a:rPr>
                <a:t> </a:t>
              </a:r>
              <a:endParaRPr sz="900" b="0" i="0" u="none" strike="noStrike" cap="none" dirty="0">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630993" y="1557376"/>
              <a:ext cx="2172930"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Times New Roman" panose="02020603050405020304" pitchFamily="18" charset="0"/>
                  <a:ea typeface="Verdana"/>
                  <a:cs typeface="Times New Roman" panose="02020603050405020304" pitchFamily="18" charset="0"/>
                  <a:sym typeface="Verdana"/>
                </a:rPr>
                <a:t>BU21EECE0100546</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Times New Roman" panose="02020603050405020304" pitchFamily="18" charset="0"/>
                  <a:ea typeface="Verdana"/>
                  <a:cs typeface="Times New Roman" panose="02020603050405020304" pitchFamily="18" charset="0"/>
                  <a:sym typeface="Verdana"/>
                </a:rPr>
                <a:t>HAMSINI REDDY K S</a:t>
              </a:r>
              <a:endParaRPr sz="9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5" name="Picture 4">
            <a:extLst>
              <a:ext uri="{FF2B5EF4-FFF2-40B4-BE49-F238E27FC236}">
                <a16:creationId xmlns:a16="http://schemas.microsoft.com/office/drawing/2014/main" id="{73B3DE96-9264-E6FE-3DD7-98A6B7968074}"/>
              </a:ext>
            </a:extLst>
          </p:cNvPr>
          <p:cNvPicPr>
            <a:picLocks noChangeAspect="1"/>
          </p:cNvPicPr>
          <p:nvPr/>
        </p:nvPicPr>
        <p:blipFill>
          <a:blip r:embed="rId5"/>
          <a:srcRect t="14667" b="30354"/>
          <a:stretch/>
        </p:blipFill>
        <p:spPr>
          <a:xfrm>
            <a:off x="905784" y="1315658"/>
            <a:ext cx="1284779" cy="941509"/>
          </a:xfrm>
          <a:prstGeom prst="roundRect">
            <a:avLst/>
          </a:prstGeom>
          <a:ln>
            <a:solidFill>
              <a:schemeClr val="accent1">
                <a:lumMod val="75000"/>
              </a:schemeClr>
            </a:solidFill>
          </a:ln>
        </p:spPr>
      </p:pic>
      <p:pic>
        <p:nvPicPr>
          <p:cNvPr id="27" name="Picture 26">
            <a:extLst>
              <a:ext uri="{FF2B5EF4-FFF2-40B4-BE49-F238E27FC236}">
                <a16:creationId xmlns:a16="http://schemas.microsoft.com/office/drawing/2014/main" id="{5EE5B369-15AD-1AA4-B501-0C55860046CB}"/>
              </a:ext>
            </a:extLst>
          </p:cNvPr>
          <p:cNvPicPr>
            <a:picLocks noChangeAspect="1"/>
          </p:cNvPicPr>
          <p:nvPr/>
        </p:nvPicPr>
        <p:blipFill>
          <a:blip r:embed="rId6"/>
          <a:srcRect l="4497" t="24112" r="4497" b="25252"/>
          <a:stretch/>
        </p:blipFill>
        <p:spPr>
          <a:xfrm>
            <a:off x="905783" y="2474891"/>
            <a:ext cx="1284780" cy="954109"/>
          </a:xfrm>
          <a:prstGeom prst="roundRect">
            <a:avLst/>
          </a:prstGeom>
          <a:ln>
            <a:solidFill>
              <a:schemeClr val="accent1">
                <a:lumMod val="75000"/>
              </a:schemeClr>
            </a:solidFill>
          </a:ln>
        </p:spPr>
      </p:pic>
      <p:pic>
        <p:nvPicPr>
          <p:cNvPr id="29" name="Picture 28">
            <a:extLst>
              <a:ext uri="{FF2B5EF4-FFF2-40B4-BE49-F238E27FC236}">
                <a16:creationId xmlns:a16="http://schemas.microsoft.com/office/drawing/2014/main" id="{7D5036AC-B2D4-6B03-4E61-279F17501B92}"/>
              </a:ext>
            </a:extLst>
          </p:cNvPr>
          <p:cNvPicPr>
            <a:picLocks noChangeAspect="1"/>
          </p:cNvPicPr>
          <p:nvPr/>
        </p:nvPicPr>
        <p:blipFill>
          <a:blip r:embed="rId7"/>
          <a:srcRect l="2334" t="25051" r="10428" b="27003"/>
          <a:stretch/>
        </p:blipFill>
        <p:spPr>
          <a:xfrm>
            <a:off x="905782" y="3669253"/>
            <a:ext cx="1284781" cy="941510"/>
          </a:xfrm>
          <a:prstGeom prst="roundRect">
            <a:avLst/>
          </a:prstGeom>
          <a:ln>
            <a:solidFill>
              <a:schemeClr val="accent1">
                <a:lumMod val="75000"/>
              </a:schemeClr>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F065E-B0E6-F802-D9C6-F0C5B95A47E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3F3CAB-F61B-6164-BEDD-3F8F9B63A7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4" name="Google Shape;125;p3">
            <a:extLst>
              <a:ext uri="{FF2B5EF4-FFF2-40B4-BE49-F238E27FC236}">
                <a16:creationId xmlns:a16="http://schemas.microsoft.com/office/drawing/2014/main" id="{E5D52F11-A4FD-7677-7107-97E9445831E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RESULT</a:t>
            </a:r>
            <a:endParaRPr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4371BBF-9B90-4D5D-359A-221E47D31A58}"/>
              </a:ext>
            </a:extLst>
          </p:cNvPr>
          <p:cNvPicPr>
            <a:picLocks noChangeAspect="1"/>
          </p:cNvPicPr>
          <p:nvPr/>
        </p:nvPicPr>
        <p:blipFill>
          <a:blip r:embed="rId2"/>
          <a:stretch>
            <a:fillRect/>
          </a:stretch>
        </p:blipFill>
        <p:spPr>
          <a:xfrm>
            <a:off x="465714" y="726132"/>
            <a:ext cx="11260572" cy="6152684"/>
          </a:xfrm>
          <a:prstGeom prst="rect">
            <a:avLst/>
          </a:prstGeom>
        </p:spPr>
      </p:pic>
    </p:spTree>
    <p:extLst>
      <p:ext uri="{BB962C8B-B14F-4D97-AF65-F5344CB8AC3E}">
        <p14:creationId xmlns:p14="http://schemas.microsoft.com/office/powerpoint/2010/main" val="4263214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DEB3A-4E01-CC6F-3C53-EBF0B8B1F39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1AF695-0A30-800D-6B4C-7CC727FDBC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4" name="Google Shape;125;p3">
            <a:extLst>
              <a:ext uri="{FF2B5EF4-FFF2-40B4-BE49-F238E27FC236}">
                <a16:creationId xmlns:a16="http://schemas.microsoft.com/office/drawing/2014/main" id="{871A2C42-E336-A44C-9551-C76CB52A18AE}"/>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RESULT</a:t>
            </a:r>
            <a:endParaRPr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B5B2A1-7E29-BDFC-4BEA-AE8355797E81}"/>
              </a:ext>
            </a:extLst>
          </p:cNvPr>
          <p:cNvPicPr>
            <a:picLocks noChangeAspect="1"/>
          </p:cNvPicPr>
          <p:nvPr/>
        </p:nvPicPr>
        <p:blipFill>
          <a:blip r:embed="rId2"/>
          <a:stretch>
            <a:fillRect/>
          </a:stretch>
        </p:blipFill>
        <p:spPr>
          <a:xfrm>
            <a:off x="403040" y="726132"/>
            <a:ext cx="11385920" cy="6209435"/>
          </a:xfrm>
          <a:prstGeom prst="rect">
            <a:avLst/>
          </a:prstGeom>
        </p:spPr>
      </p:pic>
    </p:spTree>
    <p:extLst>
      <p:ext uri="{BB962C8B-B14F-4D97-AF65-F5344CB8AC3E}">
        <p14:creationId xmlns:p14="http://schemas.microsoft.com/office/powerpoint/2010/main" val="55976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EBD30-6511-81CC-150A-8B2ACDB99B0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1E3C51-1838-8460-CE2D-A87539BB94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4" name="Google Shape;125;p3">
            <a:extLst>
              <a:ext uri="{FF2B5EF4-FFF2-40B4-BE49-F238E27FC236}">
                <a16:creationId xmlns:a16="http://schemas.microsoft.com/office/drawing/2014/main" id="{67B2EAD5-126E-F1A0-E19E-B00066D823D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RESULT</a:t>
            </a:r>
            <a:endParaRPr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0075D92-B957-883F-08E9-0BAF30F41080}"/>
              </a:ext>
            </a:extLst>
          </p:cNvPr>
          <p:cNvPicPr>
            <a:picLocks noChangeAspect="1"/>
          </p:cNvPicPr>
          <p:nvPr/>
        </p:nvPicPr>
        <p:blipFill>
          <a:blip r:embed="rId2"/>
          <a:stretch>
            <a:fillRect/>
          </a:stretch>
        </p:blipFill>
        <p:spPr>
          <a:xfrm>
            <a:off x="129309" y="954393"/>
            <a:ext cx="11665527" cy="5389473"/>
          </a:xfrm>
          <a:prstGeom prst="rect">
            <a:avLst/>
          </a:prstGeom>
        </p:spPr>
      </p:pic>
    </p:spTree>
    <p:extLst>
      <p:ext uri="{BB962C8B-B14F-4D97-AF65-F5344CB8AC3E}">
        <p14:creationId xmlns:p14="http://schemas.microsoft.com/office/powerpoint/2010/main" val="2818438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dirty="0">
                <a:solidFill>
                  <a:srgbClr val="DF2A36"/>
                </a:solidFill>
                <a:latin typeface="Times New Roman" panose="02020603050405020304" pitchFamily="18" charset="0"/>
                <a:cs typeface="Times New Roman" panose="02020603050405020304" pitchFamily="18" charset="0"/>
                <a:sym typeface="Arial"/>
              </a:rPr>
              <a:t>THANK YOU</a:t>
            </a:r>
            <a:endParaRPr sz="4400" b="0" i="0" u="none" strike="noStrike" cap="none" dirty="0">
              <a:solidFill>
                <a:srgbClr val="DF2A36"/>
              </a:solidFill>
              <a:latin typeface="Times New Roman" panose="02020603050405020304" pitchFamily="18" charset="0"/>
              <a:cs typeface="Times New Roman" panose="02020603050405020304" pitchFamily="18" charset="0"/>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Montserrat"/>
                <a:ea typeface="Montserrat"/>
                <a:cs typeface="Montserrat"/>
                <a:sym typeface="Montserrat"/>
              </a:rPr>
              <a:t>Objective and Goals</a:t>
            </a:r>
            <a:endParaRPr sz="2800"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776849"/>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706722" y="1185942"/>
            <a:ext cx="10113677" cy="2862322"/>
          </a:xfrm>
          <a:prstGeom prst="rect">
            <a:avLst/>
          </a:prstGeom>
          <a:noFill/>
        </p:spPr>
        <p:txBody>
          <a:bodyPr wrap="square" rtlCol="0">
            <a:spAutoFit/>
          </a:bodyPr>
          <a:lstStyle/>
          <a:p>
            <a:pPr algn="just"/>
            <a:r>
              <a:rPr lang="en-IN" sz="1800" b="1" dirty="0">
                <a:latin typeface="Times New Roman" panose="02020603050405020304" pitchFamily="18" charset="0"/>
                <a:ea typeface="Verdana" panose="020B0604030504040204" pitchFamily="34" charset="0"/>
                <a:cs typeface="Times New Roman" panose="02020603050405020304" pitchFamily="18" charset="0"/>
              </a:rPr>
              <a:t>Brief Description :</a:t>
            </a:r>
          </a:p>
          <a:p>
            <a:pPr algn="just"/>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 OFDM transceiver using GNU Radio and SDR (Software-Defined Radio) enables the transmission and reception of data across multiple subcarriers, providing robustness against interference.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transmitter modulates data, applies IFFT, adds a cyclic prefix, and transmits via SDR hardware. The receiver captures the signal, removes the cyclic prefix, applies FFT, and demodulates the data.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GNU Radio facilitates the design and simulation of the transceiver, while SDR hardware handles the actual signal transmission and reception.</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667702" y="4298970"/>
            <a:ext cx="10856596" cy="2308324"/>
          </a:xfrm>
          <a:prstGeom prst="rect">
            <a:avLst/>
          </a:prstGeom>
          <a:noFill/>
        </p:spPr>
        <p:txBody>
          <a:bodyPr wrap="square" rtlCol="0">
            <a:spAutoFit/>
          </a:bodyPr>
          <a:lstStyle/>
          <a:p>
            <a:pPr algn="just"/>
            <a:r>
              <a:rPr lang="en-IN" sz="1800" b="1" dirty="0">
                <a:latin typeface="Times New Roman" panose="02020603050405020304" pitchFamily="18" charset="0"/>
                <a:ea typeface="Verdana" panose="020B0604030504040204" pitchFamily="34" charset="0"/>
                <a:cs typeface="Times New Roman" panose="02020603050405020304" pitchFamily="18" charset="0"/>
              </a:rPr>
              <a:t>Main Goals </a:t>
            </a:r>
          </a:p>
          <a:p>
            <a:pPr algn="just"/>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Understand and Apply OFDM Principles: Develop a practical understanding of OFDM, including its advantages in wireless communications, such as efficient bandwidth utilization and resistance to multipath interference.</a:t>
            </a:r>
          </a:p>
          <a:p>
            <a:pPr marL="285750" indent="-285750" algn="jus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Utilize GNU Radio for Signal Processing: Leverage GNU Radio, an open-source software toolkit, to build and simulate the OFDM transceiver, enabling flexible and rapid prototyping of the communication system.</a:t>
            </a:r>
          </a:p>
          <a:p>
            <a:pPr marL="285750" indent="-285750" algn="jus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Implement Real-Time Wireless Communication: Deploy the OFDM transceiver using SDR hardware, enabling real-time transmission and reception of data over a wireless channel.</a:t>
            </a: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3E29F-242C-5BE4-EDCF-AC189E461F9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F8DE7F-D623-172C-4075-202764D02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5749E135-AB24-6B74-1C86-24D5A55D635A}"/>
              </a:ext>
            </a:extLst>
          </p:cNvPr>
          <p:cNvSpPr txBox="1"/>
          <p:nvPr/>
        </p:nvSpPr>
        <p:spPr>
          <a:xfrm>
            <a:off x="838199" y="620202"/>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7B9BDB3-33F6-3FED-C08B-9598702A5EEE}"/>
              </a:ext>
            </a:extLst>
          </p:cNvPr>
          <p:cNvSpPr txBox="1"/>
          <p:nvPr/>
        </p:nvSpPr>
        <p:spPr>
          <a:xfrm>
            <a:off x="452582" y="1708084"/>
            <a:ext cx="6797964" cy="4401205"/>
          </a:xfrm>
          <a:prstGeom prst="rect">
            <a:avLst/>
          </a:prstGeom>
          <a:noFill/>
        </p:spPr>
        <p:txBody>
          <a:bodyPr wrap="square" rtlCol="0">
            <a:spAutoFit/>
          </a:bodyPr>
          <a:lstStyle/>
          <a:p>
            <a:pPr lvl="8" algn="just"/>
            <a:r>
              <a:rPr lang="en-US" sz="2000" b="1" dirty="0">
                <a:latin typeface="Times New Roman" panose="02020603050405020304" pitchFamily="18" charset="0"/>
                <a:cs typeface="Times New Roman" panose="02020603050405020304" pitchFamily="18" charset="0"/>
              </a:rPr>
              <a:t>Frequency</a:t>
            </a:r>
            <a:r>
              <a:rPr lang="en-US" sz="2000" dirty="0">
                <a:latin typeface="Times New Roman" panose="02020603050405020304" pitchFamily="18" charset="0"/>
                <a:cs typeface="Times New Roman" panose="02020603050405020304" pitchFamily="18" charset="0"/>
              </a:rPr>
              <a:t> is the rate at which a wave oscillates, or completes a cycle, per second, measured in Hertz (Hz).</a:t>
            </a:r>
          </a:p>
          <a:p>
            <a:pPr marL="342900" lvl="8"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a frequency of 1 Hz means one complete  cycle per second, while a frequency of 1 GHz (gigahertz) means one billion cycles per second.</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Orthogonal Frequencies </a:t>
            </a:r>
            <a:r>
              <a:rPr lang="en-US" sz="2000" dirty="0">
                <a:latin typeface="Times New Roman" panose="02020603050405020304" pitchFamily="18" charset="0"/>
                <a:cs typeface="Times New Roman" panose="02020603050405020304" pitchFamily="18" charset="0"/>
              </a:rPr>
              <a:t>refer to frequencies that are mathematically spaced so that they don’t interfere with each other, even if they are closely packed together.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OFDM, subcarriers are chosen so that each frequency’s peak aligns with the null points of others. This orthogonality minimizes interference and allows the subcarriers to be very close, maximizing spectrum efficiency while avoiding signal overlap.</a:t>
            </a:r>
          </a:p>
        </p:txBody>
      </p:sp>
      <p:pic>
        <p:nvPicPr>
          <p:cNvPr id="3076" name="Picture 4" descr="Orthogonal frequency division multiplexing for mitigation of optical fiber  channel impairments | Journal of Optics">
            <a:extLst>
              <a:ext uri="{FF2B5EF4-FFF2-40B4-BE49-F238E27FC236}">
                <a16:creationId xmlns:a16="http://schemas.microsoft.com/office/drawing/2014/main" id="{28C2287C-113E-5B7F-D77A-71FB58A19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1571" y="1114059"/>
            <a:ext cx="3773137" cy="477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65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0A091-B5CA-AD29-41FE-8333E73B7B1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B2505A-7824-1BA9-DE4B-998834A9D7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4ACFC265-820C-31A4-B96D-1D4013FAAF80}"/>
              </a:ext>
            </a:extLst>
          </p:cNvPr>
          <p:cNvSpPr txBox="1"/>
          <p:nvPr/>
        </p:nvSpPr>
        <p:spPr>
          <a:xfrm>
            <a:off x="838199" y="620202"/>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dirty="0">
                <a:latin typeface="Times New Roman" panose="02020603050405020304" pitchFamily="18" charset="0"/>
                <a:cs typeface="Times New Roman" panose="02020603050405020304" pitchFamily="18" charset="0"/>
              </a:rPr>
              <a:t>FDM AND OFDM</a:t>
            </a:r>
          </a:p>
        </p:txBody>
      </p:sp>
      <p:sp>
        <p:nvSpPr>
          <p:cNvPr id="5" name="TextBox 4">
            <a:extLst>
              <a:ext uri="{FF2B5EF4-FFF2-40B4-BE49-F238E27FC236}">
                <a16:creationId xmlns:a16="http://schemas.microsoft.com/office/drawing/2014/main" id="{B1665F29-6D25-907E-0FF2-BCDCB7D2B3B6}"/>
              </a:ext>
            </a:extLst>
          </p:cNvPr>
          <p:cNvSpPr txBox="1"/>
          <p:nvPr/>
        </p:nvSpPr>
        <p:spPr>
          <a:xfrm>
            <a:off x="422786" y="1414562"/>
            <a:ext cx="11346425" cy="5078313"/>
          </a:xfrm>
          <a:prstGeom prst="rect">
            <a:avLst/>
          </a:prstGeom>
          <a:noFill/>
        </p:spPr>
        <p:txBody>
          <a:bodyPr wrap="square" rtlCol="0">
            <a:spAutoFit/>
          </a:bodyPr>
          <a:lstStyle/>
          <a:p>
            <a:pPr lvl="8" algn="just"/>
            <a:r>
              <a:rPr lang="en-US" sz="1800" b="1" dirty="0">
                <a:latin typeface="Times New Roman" panose="02020603050405020304" pitchFamily="18" charset="0"/>
                <a:cs typeface="Times New Roman" panose="02020603050405020304" pitchFamily="18" charset="0"/>
              </a:rPr>
              <a:t>FDM (Frequency Division Multiplexing)</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OFDM (Orthogonal Frequency Division Multiplexing)</a:t>
            </a:r>
            <a:r>
              <a:rPr lang="en-US" sz="1800" dirty="0">
                <a:latin typeface="Times New Roman" panose="02020603050405020304" pitchFamily="18" charset="0"/>
                <a:cs typeface="Times New Roman" panose="02020603050405020304" pitchFamily="18" charset="0"/>
              </a:rPr>
              <a:t> are two techniques used for transmitting multiple signals over a single communication channel by dividing the available bandwidth.</a:t>
            </a:r>
          </a:p>
          <a:p>
            <a:pPr lvl="8" algn="just"/>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1. FDM (Frequency Division Multiplexing)</a:t>
            </a:r>
          </a:p>
          <a:p>
            <a:r>
              <a:rPr lang="en-US" sz="1800" dirty="0">
                <a:latin typeface="Times New Roman" panose="02020603050405020304" pitchFamily="18" charset="0"/>
                <a:cs typeface="Times New Roman" panose="02020603050405020304" pitchFamily="18" charset="0"/>
              </a:rPr>
              <a:t>FDM is a multiplexing technique where multiple signals are transmitted simultaneously over different frequencies within the same communication medium. Each signal is allocated a specific frequency band within the overall bandwidth.</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How it works</a:t>
            </a:r>
            <a:r>
              <a:rPr lang="en-US" sz="1800" dirty="0">
                <a:latin typeface="Times New Roman" panose="02020603050405020304" pitchFamily="18" charset="0"/>
                <a:cs typeface="Times New Roman" panose="02020603050405020304" pitchFamily="18" charset="0"/>
              </a:rPr>
              <a:t>: The available bandwidth is divided into non-overlapping frequency bands. Each user or signal is assigned a unique frequency band, and all signals are transmitted simultaneously over different carriers.</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2.OFDM (Orthogonal Frequency Division Multiplexing)</a:t>
            </a:r>
          </a:p>
          <a:p>
            <a:r>
              <a:rPr lang="en-US" sz="1800" dirty="0">
                <a:latin typeface="Times New Roman" panose="02020603050405020304" pitchFamily="18" charset="0"/>
                <a:cs typeface="Times New Roman" panose="02020603050405020304" pitchFamily="18" charset="0"/>
              </a:rPr>
              <a:t>OFDM is a more advanced version of FDM, where multiple closely spaced subcarriers are used to transmit data in parallel. The key difference is that the subcarriers in OFDM are mathematically orthogonal to each other, allowing them to overlap without causing interference.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How it works</a:t>
            </a:r>
            <a:r>
              <a:rPr lang="en-US" sz="1800" dirty="0">
                <a:latin typeface="Times New Roman" panose="02020603050405020304" pitchFamily="18" charset="0"/>
                <a:cs typeface="Times New Roman" panose="02020603050405020304" pitchFamily="18" charset="0"/>
              </a:rPr>
              <a:t>: The available bandwidth is divided into many closely spaced, orthogonal subcarriers, and each subcarrier carries part of the data. By ensuring that the subcarriers are orthogonal, it prevents interference, even though the frequency bands overlap.</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14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DC4F2-35F4-BD45-7553-EF8F47D27A5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2B2100-8059-4BBB-6A9C-34B0ED5B7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E6A8C31B-A761-58A5-70D5-2FA483E91061}"/>
              </a:ext>
            </a:extLst>
          </p:cNvPr>
          <p:cNvSpPr txBox="1"/>
          <p:nvPr/>
        </p:nvSpPr>
        <p:spPr>
          <a:xfrm>
            <a:off x="838199" y="620202"/>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dirty="0">
                <a:latin typeface="Times New Roman" panose="02020603050405020304" pitchFamily="18" charset="0"/>
                <a:cs typeface="Times New Roman" panose="02020603050405020304" pitchFamily="18" charset="0"/>
              </a:rPr>
              <a:t>Difference between FDM and OFDM</a:t>
            </a:r>
          </a:p>
        </p:txBody>
      </p:sp>
      <p:pic>
        <p:nvPicPr>
          <p:cNvPr id="2050" name="Picture 2" descr="Orthogonal Frequency-Division ...">
            <a:extLst>
              <a:ext uri="{FF2B5EF4-FFF2-40B4-BE49-F238E27FC236}">
                <a16:creationId xmlns:a16="http://schemas.microsoft.com/office/drawing/2014/main" id="{6BF0E133-A8FE-C54E-5BC3-8B5BD549B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949" y="4010111"/>
            <a:ext cx="4085070" cy="28656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7CD279E3-6ECE-DC06-2CBF-6AA90C49B040}"/>
              </a:ext>
            </a:extLst>
          </p:cNvPr>
          <p:cNvSpPr>
            <a:spLocks noChangeArrowheads="1"/>
          </p:cNvSpPr>
          <p:nvPr/>
        </p:nvSpPr>
        <p:spPr bwMode="auto">
          <a:xfrm rot="10800000" flipV="1">
            <a:off x="501443" y="1248921"/>
            <a:ext cx="1085235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Spacing of frequencies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FDM, frequencies are separated by guard bands to avoid interference, while in OFDM, subcarriers overlap but do not interfere due to orthogonality.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OFDM is more spectrally efficient and better suited for modern digital communication systems (e.g., Wi-Fi, LTE).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FDM: Used in traditional analog broadcasting (radio, TV).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OFDM: Used in digital communication systems (4G, 5G, Wi-Fi, DSL).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09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10BFD-B828-1930-C0A7-1AE73294F20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31FC27-EA51-697B-BB6E-4660BF65CB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FB06D0CF-03BF-1302-D96E-A9DC9EC5DAF7}"/>
              </a:ext>
            </a:extLst>
          </p:cNvPr>
          <p:cNvSpPr txBox="1"/>
          <p:nvPr/>
        </p:nvSpPr>
        <p:spPr>
          <a:xfrm>
            <a:off x="990888" y="675621"/>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800" b="1" dirty="0">
                <a:latin typeface="Times New Roman" panose="02020603050405020304" pitchFamily="18" charset="0"/>
                <a:cs typeface="Times New Roman" panose="02020603050405020304" pitchFamily="18" charset="0"/>
              </a:rPr>
              <a:t>OFDM TRANSCEIVER</a:t>
            </a:r>
            <a:endParaRPr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D1F246-DD1D-0E6D-2FFA-75CC992E2153}"/>
              </a:ext>
            </a:extLst>
          </p:cNvPr>
          <p:cNvSpPr txBox="1"/>
          <p:nvPr/>
        </p:nvSpPr>
        <p:spPr>
          <a:xfrm>
            <a:off x="990888" y="1320801"/>
            <a:ext cx="10141527"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transceiver is a device that combines both a transmitter and a receiver in a single unit, allowing it to send and receive data over the same communication channel.</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It’s widely used in various communication systems, including radios, telecommunication networks, and wireless systems, to enable two-way communication.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By integrating both functions, a transceiver simplifies design, reduces cost, and is essential in systems like Wi-Fi routers, smartphones, and Bluetooth devices.</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11" name="Picture 2" descr="OFDM (Orthogonal Frequency-Division Multiplexing) with FPGAs">
            <a:extLst>
              <a:ext uri="{FF2B5EF4-FFF2-40B4-BE49-F238E27FC236}">
                <a16:creationId xmlns:a16="http://schemas.microsoft.com/office/drawing/2014/main" id="{D821CBDF-DB52-CFAF-BC48-FBDB75CEA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738" y="2998217"/>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59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53F2F-6024-3352-9F55-DD95959C97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DA8122-9EB5-E541-F525-074B386C16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smtClean="0">
                <a:latin typeface="Times New Roman" panose="02020603050405020304" pitchFamily="18" charset="0"/>
                <a:cs typeface="Times New Roman" panose="02020603050405020304" pitchFamily="18" charset="0"/>
              </a:rPr>
              <a:t>8</a:t>
            </a:fld>
            <a:endParaRPr lang="en-US" sz="1400"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8B79A528-C5DE-50B2-CB5B-8F53BB34CAC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46AAC6E-5E8C-B6DC-A4C9-DBF4B28D7969}"/>
              </a:ext>
            </a:extLst>
          </p:cNvPr>
          <p:cNvSpPr txBox="1"/>
          <p:nvPr/>
        </p:nvSpPr>
        <p:spPr>
          <a:xfrm>
            <a:off x="2232332" y="615154"/>
            <a:ext cx="7255512"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OFDM TRANSCEIVER BLOCK DIAGRAM</a:t>
            </a:r>
            <a:endParaRPr lang="en-IN" sz="2800" b="1"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B519101C-6CED-6377-60FB-CFF1F8B84CE8}"/>
              </a:ext>
            </a:extLst>
          </p:cNvPr>
          <p:cNvSpPr/>
          <p:nvPr/>
        </p:nvSpPr>
        <p:spPr>
          <a:xfrm>
            <a:off x="1919070" y="2164003"/>
            <a:ext cx="1283854" cy="10067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Serial to parallel</a:t>
            </a:r>
          </a:p>
        </p:txBody>
      </p:sp>
      <p:sp>
        <p:nvSpPr>
          <p:cNvPr id="5" name="Rectangle: Rounded Corners 4">
            <a:extLst>
              <a:ext uri="{FF2B5EF4-FFF2-40B4-BE49-F238E27FC236}">
                <a16:creationId xmlns:a16="http://schemas.microsoft.com/office/drawing/2014/main" id="{AC67E0F3-5004-58C3-8D56-87ECB83B079F}"/>
              </a:ext>
            </a:extLst>
          </p:cNvPr>
          <p:cNvSpPr/>
          <p:nvPr/>
        </p:nvSpPr>
        <p:spPr>
          <a:xfrm>
            <a:off x="3552479" y="2162965"/>
            <a:ext cx="1283854" cy="104264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latin typeface="Times New Roman" panose="02020603050405020304" pitchFamily="18" charset="0"/>
                <a:cs typeface="Times New Roman" panose="02020603050405020304" pitchFamily="18" charset="0"/>
              </a:rPr>
              <a:t>Constelation</a:t>
            </a:r>
            <a:r>
              <a:rPr lang="en-IN" dirty="0">
                <a:solidFill>
                  <a:schemeClr val="tx1"/>
                </a:solidFill>
                <a:latin typeface="Times New Roman" panose="02020603050405020304" pitchFamily="18" charset="0"/>
                <a:cs typeface="Times New Roman" panose="02020603050405020304" pitchFamily="18" charset="0"/>
              </a:rPr>
              <a:t> mapper</a:t>
            </a:r>
          </a:p>
          <a:p>
            <a:pPr algn="ct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Bpsk</a:t>
            </a:r>
            <a:r>
              <a:rPr lang="en-IN" dirty="0">
                <a:solidFill>
                  <a:schemeClr val="tx1"/>
                </a:solidFill>
                <a:latin typeface="Times New Roman" panose="02020603050405020304" pitchFamily="18" charset="0"/>
                <a:cs typeface="Times New Roman" panose="02020603050405020304" pitchFamily="18" charset="0"/>
              </a:rPr>
              <a:t>  , </a:t>
            </a:r>
            <a:r>
              <a:rPr lang="en-IN" dirty="0" err="1">
                <a:solidFill>
                  <a:schemeClr val="tx1"/>
                </a:solidFill>
                <a:latin typeface="Times New Roman" panose="02020603050405020304" pitchFamily="18" charset="0"/>
                <a:cs typeface="Times New Roman" panose="02020603050405020304" pitchFamily="18" charset="0"/>
              </a:rPr>
              <a:t>Qpsk</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Qam</a:t>
            </a:r>
            <a:r>
              <a:rPr lang="en-IN" dirty="0">
                <a:solidFill>
                  <a:schemeClr val="tx1"/>
                </a:solidFill>
                <a:latin typeface="Times New Roman" panose="02020603050405020304" pitchFamily="18" charset="0"/>
                <a:cs typeface="Times New Roman" panose="02020603050405020304" pitchFamily="18" charset="0"/>
              </a:rPr>
              <a:t>)</a:t>
            </a:r>
          </a:p>
        </p:txBody>
      </p:sp>
      <p:sp>
        <p:nvSpPr>
          <p:cNvPr id="8" name="Rectangle: Rounded Corners 7">
            <a:extLst>
              <a:ext uri="{FF2B5EF4-FFF2-40B4-BE49-F238E27FC236}">
                <a16:creationId xmlns:a16="http://schemas.microsoft.com/office/drawing/2014/main" id="{5B7422D2-E501-6235-B110-1C189EAC87FD}"/>
              </a:ext>
            </a:extLst>
          </p:cNvPr>
          <p:cNvSpPr/>
          <p:nvPr/>
        </p:nvSpPr>
        <p:spPr>
          <a:xfrm>
            <a:off x="5118131" y="2192674"/>
            <a:ext cx="1283854" cy="10067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IFFT</a:t>
            </a:r>
          </a:p>
        </p:txBody>
      </p:sp>
      <p:sp>
        <p:nvSpPr>
          <p:cNvPr id="9" name="Rectangle: Rounded Corners 8">
            <a:extLst>
              <a:ext uri="{FF2B5EF4-FFF2-40B4-BE49-F238E27FC236}">
                <a16:creationId xmlns:a16="http://schemas.microsoft.com/office/drawing/2014/main" id="{E89B18D2-0242-8D18-86EF-1767E36E671C}"/>
              </a:ext>
            </a:extLst>
          </p:cNvPr>
          <p:cNvSpPr/>
          <p:nvPr/>
        </p:nvSpPr>
        <p:spPr>
          <a:xfrm>
            <a:off x="6676767" y="2180288"/>
            <a:ext cx="1283854" cy="10067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 Parallel to series</a:t>
            </a:r>
          </a:p>
        </p:txBody>
      </p:sp>
      <p:sp>
        <p:nvSpPr>
          <p:cNvPr id="10" name="Rectangle: Rounded Corners 9">
            <a:extLst>
              <a:ext uri="{FF2B5EF4-FFF2-40B4-BE49-F238E27FC236}">
                <a16:creationId xmlns:a16="http://schemas.microsoft.com/office/drawing/2014/main" id="{67A2ED20-857D-0288-8686-ABF6E2157580}"/>
              </a:ext>
            </a:extLst>
          </p:cNvPr>
          <p:cNvSpPr/>
          <p:nvPr/>
        </p:nvSpPr>
        <p:spPr>
          <a:xfrm>
            <a:off x="1738654" y="4530430"/>
            <a:ext cx="1283854" cy="10067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Parallel to serial</a:t>
            </a:r>
          </a:p>
        </p:txBody>
      </p:sp>
      <p:sp>
        <p:nvSpPr>
          <p:cNvPr id="11" name="Rectangle: Rounded Corners 10">
            <a:extLst>
              <a:ext uri="{FF2B5EF4-FFF2-40B4-BE49-F238E27FC236}">
                <a16:creationId xmlns:a16="http://schemas.microsoft.com/office/drawing/2014/main" id="{53B59EA3-40F0-64AA-55ED-2009D29CD97D}"/>
              </a:ext>
            </a:extLst>
          </p:cNvPr>
          <p:cNvSpPr/>
          <p:nvPr/>
        </p:nvSpPr>
        <p:spPr>
          <a:xfrm>
            <a:off x="3271194" y="4379094"/>
            <a:ext cx="1283854" cy="1079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latin typeface="Times New Roman" panose="02020603050405020304" pitchFamily="18" charset="0"/>
                <a:cs typeface="Times New Roman" panose="02020603050405020304" pitchFamily="18" charset="0"/>
              </a:rPr>
              <a:t>Constelation</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demapper</a:t>
            </a: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Bpsk</a:t>
            </a:r>
            <a:r>
              <a:rPr lang="en-IN" dirty="0">
                <a:solidFill>
                  <a:schemeClr val="tx1"/>
                </a:solidFill>
                <a:latin typeface="Times New Roman" panose="02020603050405020304" pitchFamily="18" charset="0"/>
                <a:cs typeface="Times New Roman" panose="02020603050405020304" pitchFamily="18" charset="0"/>
              </a:rPr>
              <a:t>  , </a:t>
            </a:r>
            <a:r>
              <a:rPr lang="en-IN" dirty="0" err="1">
                <a:solidFill>
                  <a:schemeClr val="tx1"/>
                </a:solidFill>
                <a:latin typeface="Times New Roman" panose="02020603050405020304" pitchFamily="18" charset="0"/>
                <a:cs typeface="Times New Roman" panose="02020603050405020304" pitchFamily="18" charset="0"/>
              </a:rPr>
              <a:t>Qpsk</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Qam</a:t>
            </a:r>
            <a:r>
              <a:rPr lang="en-IN" dirty="0">
                <a:solidFill>
                  <a:schemeClr val="tx1"/>
                </a:solidFill>
                <a:latin typeface="Times New Roman" panose="02020603050405020304" pitchFamily="18" charset="0"/>
                <a:cs typeface="Times New Roman" panose="02020603050405020304" pitchFamily="18" charset="0"/>
              </a:rPr>
              <a:t>)</a:t>
            </a:r>
          </a:p>
          <a:p>
            <a:pPr algn="ctr"/>
            <a:endParaRPr lang="en-IN"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369A95D-442B-755C-6D0B-F4E6C1D65932}"/>
              </a:ext>
            </a:extLst>
          </p:cNvPr>
          <p:cNvSpPr/>
          <p:nvPr/>
        </p:nvSpPr>
        <p:spPr>
          <a:xfrm>
            <a:off x="4800725" y="4366674"/>
            <a:ext cx="1283854" cy="10067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Freq domain </a:t>
            </a:r>
            <a:r>
              <a:rPr lang="en-IN" dirty="0" err="1">
                <a:solidFill>
                  <a:schemeClr val="tx1"/>
                </a:solidFill>
                <a:latin typeface="Times New Roman" panose="02020603050405020304" pitchFamily="18" charset="0"/>
                <a:cs typeface="Times New Roman" panose="02020603050405020304" pitchFamily="18" charset="0"/>
              </a:rPr>
              <a:t>equilizer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018362F2-32E4-0BF9-7942-162A89C7C8D5}"/>
              </a:ext>
            </a:extLst>
          </p:cNvPr>
          <p:cNvSpPr/>
          <p:nvPr/>
        </p:nvSpPr>
        <p:spPr>
          <a:xfrm>
            <a:off x="6349070" y="4341088"/>
            <a:ext cx="1283854" cy="10067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FFT</a:t>
            </a:r>
          </a:p>
        </p:txBody>
      </p:sp>
      <p:sp>
        <p:nvSpPr>
          <p:cNvPr id="14" name="Rectangle: Rounded Corners 13">
            <a:extLst>
              <a:ext uri="{FF2B5EF4-FFF2-40B4-BE49-F238E27FC236}">
                <a16:creationId xmlns:a16="http://schemas.microsoft.com/office/drawing/2014/main" id="{6BBE4500-8429-CD5B-4B53-E9AB43D1D4EC}"/>
              </a:ext>
            </a:extLst>
          </p:cNvPr>
          <p:cNvSpPr/>
          <p:nvPr/>
        </p:nvSpPr>
        <p:spPr>
          <a:xfrm>
            <a:off x="7917747" y="4354941"/>
            <a:ext cx="1283854" cy="10067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delete</a:t>
            </a:r>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cyclic prefix</a:t>
            </a:r>
          </a:p>
        </p:txBody>
      </p:sp>
      <p:sp>
        <p:nvSpPr>
          <p:cNvPr id="15" name="Rectangle: Rounded Corners 14">
            <a:extLst>
              <a:ext uri="{FF2B5EF4-FFF2-40B4-BE49-F238E27FC236}">
                <a16:creationId xmlns:a16="http://schemas.microsoft.com/office/drawing/2014/main" id="{8CE4CB5B-D12D-5DE3-7489-E78B2B7457CB}"/>
              </a:ext>
            </a:extLst>
          </p:cNvPr>
          <p:cNvSpPr/>
          <p:nvPr/>
        </p:nvSpPr>
        <p:spPr>
          <a:xfrm>
            <a:off x="9464838" y="4348204"/>
            <a:ext cx="1283854" cy="10067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Serial to parallel</a:t>
            </a:r>
          </a:p>
        </p:txBody>
      </p:sp>
      <mc:AlternateContent xmlns:mc="http://schemas.openxmlformats.org/markup-compatibility/2006">
        <mc:Choice xmlns:p14="http://schemas.microsoft.com/office/powerpoint/2010/main" xmlns:aink="http://schemas.microsoft.com/office/drawing/2016/ink" xmlns="" Requires="p14 aink">
          <p:contentPart p14:bwMode="auto" r:id="rId2">
            <p14:nvContentPartPr>
              <p14:cNvPr id="19" name="Ink 18">
                <a:extLst>
                  <a:ext uri="{FF2B5EF4-FFF2-40B4-BE49-F238E27FC236}">
                    <a16:creationId xmlns:a16="http://schemas.microsoft.com/office/drawing/2014/main" id="{E9B0E017-1093-2BEE-CF81-1B704298C551}"/>
                  </a:ext>
                </a:extLst>
              </p14:cNvPr>
              <p14:cNvContentPartPr/>
              <p14:nvPr/>
            </p14:nvContentPartPr>
            <p14:xfrm>
              <a:off x="7509011" y="3574495"/>
              <a:ext cx="360" cy="360"/>
            </p14:xfrm>
          </p:contentPart>
        </mc:Choice>
        <mc:Fallback>
          <p:pic>
            <p:nvPicPr>
              <p:cNvPr id="19" name="Ink 18">
                <a:extLst>
                  <a:ext uri="{FF2B5EF4-FFF2-40B4-BE49-F238E27FC236}">
                    <a16:creationId xmlns:a16="http://schemas.microsoft.com/office/drawing/2014/main" id="{E9B0E017-1093-2BEE-CF81-1B704298C551}"/>
                  </a:ext>
                </a:extLst>
              </p:cNvPr>
              <p:cNvPicPr/>
              <p:nvPr/>
            </p:nvPicPr>
            <p:blipFill>
              <a:blip r:embed="rId3"/>
              <a:stretch>
                <a:fillRect/>
              </a:stretch>
            </p:blipFill>
            <p:spPr>
              <a:xfrm>
                <a:off x="7500011" y="3520855"/>
                <a:ext cx="18000" cy="108000"/>
              </a:xfrm>
              <a:prstGeom prst="rect">
                <a:avLst/>
              </a:prstGeom>
            </p:spPr>
          </p:pic>
        </mc:Fallback>
      </mc:AlternateContent>
      <p:pic>
        <p:nvPicPr>
          <p:cNvPr id="31" name="Graphic 30" descr="Cloud with solid fill">
            <a:extLst>
              <a:ext uri="{FF2B5EF4-FFF2-40B4-BE49-F238E27FC236}">
                <a16:creationId xmlns:a16="http://schemas.microsoft.com/office/drawing/2014/main" id="{2EE69987-435F-91C3-819A-4A56489A3D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38223" y="1307957"/>
            <a:ext cx="1592261" cy="1592261"/>
          </a:xfrm>
          <a:prstGeom prst="rect">
            <a:avLst/>
          </a:prstGeom>
        </p:spPr>
      </p:pic>
      <p:sp>
        <p:nvSpPr>
          <p:cNvPr id="32" name="TextBox 31">
            <a:extLst>
              <a:ext uri="{FF2B5EF4-FFF2-40B4-BE49-F238E27FC236}">
                <a16:creationId xmlns:a16="http://schemas.microsoft.com/office/drawing/2014/main" id="{9377C8A0-3834-C1C5-AD92-3C0C9F2E75E0}"/>
              </a:ext>
            </a:extLst>
          </p:cNvPr>
          <p:cNvSpPr txBox="1"/>
          <p:nvPr/>
        </p:nvSpPr>
        <p:spPr>
          <a:xfrm>
            <a:off x="9723581" y="2032164"/>
            <a:ext cx="623889" cy="307777"/>
          </a:xfrm>
          <a:prstGeom prst="rect">
            <a:avLst/>
          </a:prstGeom>
          <a:noFill/>
        </p:spPr>
        <p:txBody>
          <a:bodyPr wrap="none" rtlCol="0" anchor="ctr">
            <a:spAutoFit/>
          </a:bodyPr>
          <a:lstStyle/>
          <a:p>
            <a:pPr algn="ctr"/>
            <a:r>
              <a:rPr lang="en-IN" dirty="0">
                <a:latin typeface="Times New Roman" panose="02020603050405020304" pitchFamily="18" charset="0"/>
                <a:cs typeface="Times New Roman" panose="02020603050405020304" pitchFamily="18" charset="0"/>
              </a:rPr>
              <a:t>Cloud</a:t>
            </a:r>
          </a:p>
        </p:txBody>
      </p:sp>
      <p:cxnSp>
        <p:nvCxnSpPr>
          <p:cNvPr id="34" name="Straight Arrow Connector 33">
            <a:extLst>
              <a:ext uri="{FF2B5EF4-FFF2-40B4-BE49-F238E27FC236}">
                <a16:creationId xmlns:a16="http://schemas.microsoft.com/office/drawing/2014/main" id="{9657133F-36C8-A16D-8BED-61F12699BA3F}"/>
              </a:ext>
            </a:extLst>
          </p:cNvPr>
          <p:cNvCxnSpPr>
            <a:cxnSpLocks/>
            <a:stCxn id="74" idx="3"/>
            <a:endCxn id="2" idx="1"/>
          </p:cNvCxnSpPr>
          <p:nvPr/>
        </p:nvCxnSpPr>
        <p:spPr>
          <a:xfrm flipV="1">
            <a:off x="1556858" y="2667385"/>
            <a:ext cx="362212" cy="7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C801F3E-E897-11A1-C6AD-5A9697855EA3}"/>
              </a:ext>
            </a:extLst>
          </p:cNvPr>
          <p:cNvCxnSpPr>
            <a:cxnSpLocks/>
          </p:cNvCxnSpPr>
          <p:nvPr/>
        </p:nvCxnSpPr>
        <p:spPr>
          <a:xfrm>
            <a:off x="3212204" y="2491907"/>
            <a:ext cx="340275" cy="16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67EF181-D508-61D0-3822-BF73F8DD3B6A}"/>
              </a:ext>
            </a:extLst>
          </p:cNvPr>
          <p:cNvCxnSpPr>
            <a:cxnSpLocks/>
          </p:cNvCxnSpPr>
          <p:nvPr/>
        </p:nvCxnSpPr>
        <p:spPr>
          <a:xfrm>
            <a:off x="3202924" y="2696056"/>
            <a:ext cx="3380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AAB83A7-583E-3AD1-9301-F769EBBA65F1}"/>
              </a:ext>
            </a:extLst>
          </p:cNvPr>
          <p:cNvCxnSpPr>
            <a:cxnSpLocks/>
          </p:cNvCxnSpPr>
          <p:nvPr/>
        </p:nvCxnSpPr>
        <p:spPr>
          <a:xfrm flipV="1">
            <a:off x="3202924" y="2890982"/>
            <a:ext cx="349555" cy="9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91F3F21-4D49-F4FD-785D-4843C5F780E7}"/>
              </a:ext>
            </a:extLst>
          </p:cNvPr>
          <p:cNvCxnSpPr/>
          <p:nvPr/>
        </p:nvCxnSpPr>
        <p:spPr>
          <a:xfrm>
            <a:off x="4854894" y="2477846"/>
            <a:ext cx="2632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82AE14F-B7B9-0910-F2A8-46241ED36D30}"/>
              </a:ext>
            </a:extLst>
          </p:cNvPr>
          <p:cNvCxnSpPr/>
          <p:nvPr/>
        </p:nvCxnSpPr>
        <p:spPr>
          <a:xfrm>
            <a:off x="4854893" y="2696069"/>
            <a:ext cx="2632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FB31B20-271E-F313-1109-A7D531DB69A3}"/>
              </a:ext>
            </a:extLst>
          </p:cNvPr>
          <p:cNvCxnSpPr/>
          <p:nvPr/>
        </p:nvCxnSpPr>
        <p:spPr>
          <a:xfrm>
            <a:off x="4868746" y="2900218"/>
            <a:ext cx="2632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EE495CC-9C79-2936-A517-89488BAECA99}"/>
              </a:ext>
            </a:extLst>
          </p:cNvPr>
          <p:cNvCxnSpPr>
            <a:cxnSpLocks/>
            <a:stCxn id="8" idx="3"/>
            <a:endCxn id="9" idx="1"/>
          </p:cNvCxnSpPr>
          <p:nvPr/>
        </p:nvCxnSpPr>
        <p:spPr>
          <a:xfrm flipV="1">
            <a:off x="6401985" y="2683670"/>
            <a:ext cx="274782" cy="1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53036AB-19A4-6AD7-659B-895E534EF6F8}"/>
              </a:ext>
            </a:extLst>
          </p:cNvPr>
          <p:cNvCxnSpPr/>
          <p:nvPr/>
        </p:nvCxnSpPr>
        <p:spPr>
          <a:xfrm>
            <a:off x="6413530" y="2524028"/>
            <a:ext cx="2632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9E8925C-C24A-E60A-E599-3A963B031296}"/>
              </a:ext>
            </a:extLst>
          </p:cNvPr>
          <p:cNvCxnSpPr/>
          <p:nvPr/>
        </p:nvCxnSpPr>
        <p:spPr>
          <a:xfrm>
            <a:off x="6401985" y="2900218"/>
            <a:ext cx="2632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8982753-8FF9-BC64-5CEF-6342C236A35A}"/>
              </a:ext>
            </a:extLst>
          </p:cNvPr>
          <p:cNvCxnSpPr>
            <a:cxnSpLocks/>
          </p:cNvCxnSpPr>
          <p:nvPr/>
        </p:nvCxnSpPr>
        <p:spPr>
          <a:xfrm flipV="1">
            <a:off x="7966176" y="2249096"/>
            <a:ext cx="1463964" cy="17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5CA3BA8-251F-5C63-2A9F-65D4F82E9B96}"/>
              </a:ext>
            </a:extLst>
          </p:cNvPr>
          <p:cNvCxnSpPr>
            <a:cxnSpLocks/>
            <a:endCxn id="15" idx="0"/>
          </p:cNvCxnSpPr>
          <p:nvPr/>
        </p:nvCxnSpPr>
        <p:spPr>
          <a:xfrm>
            <a:off x="10062646" y="2477846"/>
            <a:ext cx="44119" cy="1870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CC4C217A-6401-E7C6-4E69-6EA5E4AC9A7A}"/>
              </a:ext>
            </a:extLst>
          </p:cNvPr>
          <p:cNvCxnSpPr/>
          <p:nvPr/>
        </p:nvCxnSpPr>
        <p:spPr>
          <a:xfrm flipH="1">
            <a:off x="9185562" y="4567381"/>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BC690A5-AEB5-B49D-2734-48CD6CA8C2F6}"/>
              </a:ext>
            </a:extLst>
          </p:cNvPr>
          <p:cNvCxnSpPr/>
          <p:nvPr/>
        </p:nvCxnSpPr>
        <p:spPr>
          <a:xfrm flipH="1">
            <a:off x="9201601" y="4824631"/>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C49933C-6B83-1221-AFF8-E91A45A9CAEF}"/>
              </a:ext>
            </a:extLst>
          </p:cNvPr>
          <p:cNvCxnSpPr/>
          <p:nvPr/>
        </p:nvCxnSpPr>
        <p:spPr>
          <a:xfrm flipH="1">
            <a:off x="9201601" y="5107708"/>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08087D3-EE09-5DCC-746E-1E1C2D057CD2}"/>
              </a:ext>
            </a:extLst>
          </p:cNvPr>
          <p:cNvCxnSpPr/>
          <p:nvPr/>
        </p:nvCxnSpPr>
        <p:spPr>
          <a:xfrm flipH="1">
            <a:off x="7638471" y="4571999"/>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65F731C-69C9-6135-7C45-4722DDDE49F5}"/>
              </a:ext>
            </a:extLst>
          </p:cNvPr>
          <p:cNvCxnSpPr/>
          <p:nvPr/>
        </p:nvCxnSpPr>
        <p:spPr>
          <a:xfrm flipH="1">
            <a:off x="7643089" y="4800595"/>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A4098B3-0CF9-AD5D-2B58-8954316927FF}"/>
              </a:ext>
            </a:extLst>
          </p:cNvPr>
          <p:cNvCxnSpPr/>
          <p:nvPr/>
        </p:nvCxnSpPr>
        <p:spPr>
          <a:xfrm flipH="1">
            <a:off x="7654510" y="5043054"/>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03593DF-C30D-30AE-D2C9-40E3D0A2BFAD}"/>
              </a:ext>
            </a:extLst>
          </p:cNvPr>
          <p:cNvCxnSpPr/>
          <p:nvPr/>
        </p:nvCxnSpPr>
        <p:spPr>
          <a:xfrm flipH="1">
            <a:off x="6085833" y="4636654"/>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350B505-A201-9305-D102-9C03CB669259}"/>
              </a:ext>
            </a:extLst>
          </p:cNvPr>
          <p:cNvCxnSpPr/>
          <p:nvPr/>
        </p:nvCxnSpPr>
        <p:spPr>
          <a:xfrm flipH="1">
            <a:off x="6085832" y="4844469"/>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ED54E06-9BB2-47F4-91FE-BEDFEAA9D356}"/>
              </a:ext>
            </a:extLst>
          </p:cNvPr>
          <p:cNvCxnSpPr/>
          <p:nvPr/>
        </p:nvCxnSpPr>
        <p:spPr>
          <a:xfrm flipH="1">
            <a:off x="6096000" y="5086240"/>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224E75-324C-F960-5D88-228AC2C5A2ED}"/>
              </a:ext>
            </a:extLst>
          </p:cNvPr>
          <p:cNvCxnSpPr/>
          <p:nvPr/>
        </p:nvCxnSpPr>
        <p:spPr>
          <a:xfrm flipH="1">
            <a:off x="4537488" y="4636654"/>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F7B1BC8-A9A8-BF00-42F1-954526AB462B}"/>
              </a:ext>
            </a:extLst>
          </p:cNvPr>
          <p:cNvCxnSpPr/>
          <p:nvPr/>
        </p:nvCxnSpPr>
        <p:spPr>
          <a:xfrm flipH="1">
            <a:off x="4525942" y="4899886"/>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66FF7C6-CA54-405A-6620-E1927EC2A002}"/>
              </a:ext>
            </a:extLst>
          </p:cNvPr>
          <p:cNvCxnSpPr/>
          <p:nvPr/>
        </p:nvCxnSpPr>
        <p:spPr>
          <a:xfrm flipH="1">
            <a:off x="4537488" y="5163126"/>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BBD311-C034-C1FE-0305-42A534609A3E}"/>
              </a:ext>
            </a:extLst>
          </p:cNvPr>
          <p:cNvCxnSpPr/>
          <p:nvPr/>
        </p:nvCxnSpPr>
        <p:spPr>
          <a:xfrm flipH="1">
            <a:off x="3007957" y="4719781"/>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312A08-3778-21DD-553E-E693C938DE42}"/>
              </a:ext>
            </a:extLst>
          </p:cNvPr>
          <p:cNvCxnSpPr/>
          <p:nvPr/>
        </p:nvCxnSpPr>
        <p:spPr>
          <a:xfrm flipH="1">
            <a:off x="3007956" y="4964541"/>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48EE092-06C0-9528-2B66-ABC16E1D7D66}"/>
              </a:ext>
            </a:extLst>
          </p:cNvPr>
          <p:cNvCxnSpPr/>
          <p:nvPr/>
        </p:nvCxnSpPr>
        <p:spPr>
          <a:xfrm flipH="1">
            <a:off x="3007955" y="5176979"/>
            <a:ext cx="26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A484A4E-CC2A-5298-9BE6-E7202A97BEAA}"/>
              </a:ext>
            </a:extLst>
          </p:cNvPr>
          <p:cNvCxnSpPr>
            <a:cxnSpLocks/>
            <a:stCxn id="10" idx="1"/>
            <a:endCxn id="75" idx="3"/>
          </p:cNvCxnSpPr>
          <p:nvPr/>
        </p:nvCxnSpPr>
        <p:spPr>
          <a:xfrm flipH="1">
            <a:off x="1474163" y="5033812"/>
            <a:ext cx="264491" cy="9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FA5EB518-B789-CA3D-CF4E-B089E7AA2A5C}"/>
              </a:ext>
            </a:extLst>
          </p:cNvPr>
          <p:cNvSpPr/>
          <p:nvPr/>
        </p:nvSpPr>
        <p:spPr>
          <a:xfrm>
            <a:off x="5415588" y="1573715"/>
            <a:ext cx="889000" cy="51177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Cyclic prefix</a:t>
            </a:r>
          </a:p>
        </p:txBody>
      </p:sp>
      <p:cxnSp>
        <p:nvCxnSpPr>
          <p:cNvPr id="73" name="Straight Arrow Connector 72">
            <a:extLst>
              <a:ext uri="{FF2B5EF4-FFF2-40B4-BE49-F238E27FC236}">
                <a16:creationId xmlns:a16="http://schemas.microsoft.com/office/drawing/2014/main" id="{66358D40-BCF0-A5F0-275D-15777837A753}"/>
              </a:ext>
            </a:extLst>
          </p:cNvPr>
          <p:cNvCxnSpPr>
            <a:cxnSpLocks/>
            <a:stCxn id="71" idx="3"/>
            <a:endCxn id="9" idx="0"/>
          </p:cNvCxnSpPr>
          <p:nvPr/>
        </p:nvCxnSpPr>
        <p:spPr>
          <a:xfrm>
            <a:off x="6304588" y="1829601"/>
            <a:ext cx="1014106" cy="350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80AA7BAE-D401-56FE-30A0-88E740D65C97}"/>
              </a:ext>
            </a:extLst>
          </p:cNvPr>
          <p:cNvSpPr txBox="1"/>
          <p:nvPr/>
        </p:nvSpPr>
        <p:spPr>
          <a:xfrm>
            <a:off x="984265" y="2520954"/>
            <a:ext cx="572593" cy="30777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Input</a:t>
            </a:r>
          </a:p>
        </p:txBody>
      </p:sp>
      <p:sp>
        <p:nvSpPr>
          <p:cNvPr id="75" name="TextBox 74">
            <a:extLst>
              <a:ext uri="{FF2B5EF4-FFF2-40B4-BE49-F238E27FC236}">
                <a16:creationId xmlns:a16="http://schemas.microsoft.com/office/drawing/2014/main" id="{86D0EBC5-7061-14B5-B671-F156F6125AB2}"/>
              </a:ext>
            </a:extLst>
          </p:cNvPr>
          <p:cNvSpPr txBox="1"/>
          <p:nvPr/>
        </p:nvSpPr>
        <p:spPr>
          <a:xfrm>
            <a:off x="770528" y="4889165"/>
            <a:ext cx="703635"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Output</a:t>
            </a:r>
          </a:p>
        </p:txBody>
      </p:sp>
      <p:sp>
        <p:nvSpPr>
          <p:cNvPr id="78" name="TextBox 77">
            <a:extLst>
              <a:ext uri="{FF2B5EF4-FFF2-40B4-BE49-F238E27FC236}">
                <a16:creationId xmlns:a16="http://schemas.microsoft.com/office/drawing/2014/main" id="{12F1C968-50AC-536C-41B6-6F492810F610}"/>
              </a:ext>
            </a:extLst>
          </p:cNvPr>
          <p:cNvSpPr txBox="1"/>
          <p:nvPr/>
        </p:nvSpPr>
        <p:spPr>
          <a:xfrm>
            <a:off x="7901708" y="1777333"/>
            <a:ext cx="1547091" cy="523220"/>
          </a:xfrm>
          <a:prstGeom prst="rect">
            <a:avLst/>
          </a:prstGeom>
          <a:noFill/>
        </p:spPr>
        <p:txBody>
          <a:bodyPr wrap="square" rtlCol="0" anchor="ctr">
            <a:spAutoFit/>
          </a:bodyPr>
          <a:lstStyle/>
          <a:p>
            <a:pPr algn="ctr"/>
            <a:r>
              <a:rPr lang="en-IN" dirty="0" err="1">
                <a:latin typeface="Times New Roman" panose="02020603050405020304" pitchFamily="18" charset="0"/>
                <a:cs typeface="Times New Roman" panose="02020603050405020304" pitchFamily="18" charset="0"/>
              </a:rPr>
              <a:t>Ofdm</a:t>
            </a:r>
            <a:r>
              <a:rPr lang="en-IN" dirty="0">
                <a:latin typeface="Times New Roman" panose="02020603050405020304" pitchFamily="18" charset="0"/>
                <a:cs typeface="Times New Roman" panose="02020603050405020304" pitchFamily="18" charset="0"/>
              </a:rPr>
              <a:t> signal</a:t>
            </a:r>
          </a:p>
          <a:p>
            <a:pPr algn="ctr"/>
            <a:r>
              <a:rPr lang="en-IN" dirty="0">
                <a:latin typeface="Times New Roman" panose="02020603050405020304" pitchFamily="18" charset="0"/>
                <a:cs typeface="Times New Roman" panose="02020603050405020304" pitchFamily="18" charset="0"/>
              </a:rPr>
              <a:t>C(t)</a:t>
            </a:r>
          </a:p>
        </p:txBody>
      </p:sp>
      <p:sp>
        <p:nvSpPr>
          <p:cNvPr id="79" name="TextBox 78">
            <a:extLst>
              <a:ext uri="{FF2B5EF4-FFF2-40B4-BE49-F238E27FC236}">
                <a16:creationId xmlns:a16="http://schemas.microsoft.com/office/drawing/2014/main" id="{3BED6E22-8D64-385A-1223-E74421AA46EB}"/>
              </a:ext>
            </a:extLst>
          </p:cNvPr>
          <p:cNvSpPr txBox="1"/>
          <p:nvPr/>
        </p:nvSpPr>
        <p:spPr>
          <a:xfrm>
            <a:off x="10134353" y="3026468"/>
            <a:ext cx="734953" cy="307777"/>
          </a:xfrm>
          <a:prstGeom prst="rect">
            <a:avLst/>
          </a:prstGeom>
          <a:noFill/>
        </p:spPr>
        <p:txBody>
          <a:bodyPr wrap="square" rtlCol="0" anchor="ctr">
            <a:spAutoFit/>
          </a:bodyPr>
          <a:lstStyle/>
          <a:p>
            <a:pPr algn="ctr"/>
            <a:r>
              <a:rPr lang="en-IN" dirty="0">
                <a:latin typeface="Times New Roman" panose="02020603050405020304" pitchFamily="18" charset="0"/>
                <a:cs typeface="Times New Roman" panose="02020603050405020304" pitchFamily="18" charset="0"/>
              </a:rPr>
              <a:t>R(t)</a:t>
            </a:r>
          </a:p>
        </p:txBody>
      </p:sp>
    </p:spTree>
    <p:extLst>
      <p:ext uri="{BB962C8B-B14F-4D97-AF65-F5344CB8AC3E}">
        <p14:creationId xmlns:p14="http://schemas.microsoft.com/office/powerpoint/2010/main" val="296597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329E-B953-ABE1-26EB-40968E7FF7B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A2108A-33FA-8728-4661-F9B14C7292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8" name="Rectangle 1">
            <a:extLst>
              <a:ext uri="{FF2B5EF4-FFF2-40B4-BE49-F238E27FC236}">
                <a16:creationId xmlns:a16="http://schemas.microsoft.com/office/drawing/2014/main" id="{D7C1023B-D3C0-8FBD-B209-4E0ED248EAC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OFDM TRANSCEIVER USING GNU RADIO AND SDR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EBF7BAFF-F49A-89DA-99EC-0E0C1BD0F676}"/>
              </a:ext>
            </a:extLst>
          </p:cNvPr>
          <p:cNvSpPr>
            <a:spLocks noChangeArrowheads="1"/>
          </p:cNvSpPr>
          <p:nvPr/>
        </p:nvSpPr>
        <p:spPr bwMode="auto">
          <a:xfrm>
            <a:off x="4671003" y="614343"/>
            <a:ext cx="235994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GNU RADIO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5F7492C-1748-BB8C-805D-EA66259A72F3}"/>
              </a:ext>
            </a:extLst>
          </p:cNvPr>
          <p:cNvSpPr txBox="1"/>
          <p:nvPr/>
        </p:nvSpPr>
        <p:spPr>
          <a:xfrm>
            <a:off x="643111" y="1414562"/>
            <a:ext cx="10594109" cy="5047536"/>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GNU Radio is an open-source software toolkit for building software-defined radios (SDRs) and signal processing applications through modular, block-based development in Python and C++.</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Here’s a brief introduction to GNU Radio:</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Open-Source Software Toolkit: GNU Radio is a free, open-source software toolkit for building software-defined radios (SDRs) and signal processing applications.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Flexible and Modular: It provides a modular, block-based interface for combining signal processing blocks to create custom radio and signal processing workflows.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Cross-Platform: Compatible with Linux, Windows, and macOS, making it accessible across different operating systems.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Wide Range of Applications: Used in communication systems, spectrum sensing, radio astronomy, and research in wireless networks.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Python and C++ Integration: Allows for development primarily in Python, with performance-critical code written in C++.</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Hardware and Software Support: Compatible with various SDR hardware like USRP, </a:t>
            </a:r>
            <a:r>
              <a:rPr lang="en-US" sz="1800" dirty="0" err="1">
                <a:latin typeface="Times New Roman" panose="02020603050405020304" pitchFamily="18" charset="0"/>
                <a:cs typeface="Times New Roman" panose="02020603050405020304" pitchFamily="18" charset="0"/>
              </a:rPr>
              <a:t>HackRF</a:t>
            </a:r>
            <a:r>
              <a:rPr lang="en-US" sz="1800" dirty="0">
                <a:latin typeface="Times New Roman" panose="02020603050405020304" pitchFamily="18" charset="0"/>
                <a:cs typeface="Times New Roman" panose="02020603050405020304" pitchFamily="18" charset="0"/>
              </a:rPr>
              <a:t>, and RTL-SDR, but can also simulate radio applications without hardware.</a:t>
            </a:r>
          </a:p>
          <a:p>
            <a:pPr marL="285750" indent="-285750">
              <a:buFont typeface="Arial" panose="020B0604020202020204" pitchFamily="34" charset="0"/>
              <a:buChar char="•"/>
            </a:pPr>
            <a:endParaRPr lang="en-IN" sz="1800" dirty="0"/>
          </a:p>
        </p:txBody>
      </p:sp>
      <p:pic>
        <p:nvPicPr>
          <p:cNvPr id="1026" name="Picture 2" descr="SDR Software - GNU Radio - Ettus ...">
            <a:extLst>
              <a:ext uri="{FF2B5EF4-FFF2-40B4-BE49-F238E27FC236}">
                <a16:creationId xmlns:a16="http://schemas.microsoft.com/office/drawing/2014/main" id="{7C8BB3EC-B27B-0CD6-08E5-7D902EC25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146" y="1848488"/>
            <a:ext cx="2979305" cy="811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375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2417</Words>
  <Application>Microsoft Office PowerPoint</Application>
  <PresentationFormat>Widescreen</PresentationFormat>
  <Paragraphs>244</Paragraphs>
  <Slides>23</Slides>
  <Notes>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HARIPRIYA RAO</cp:lastModifiedBy>
  <cp:revision>19</cp:revision>
  <dcterms:created xsi:type="dcterms:W3CDTF">2021-01-07T12:40:50Z</dcterms:created>
  <dcterms:modified xsi:type="dcterms:W3CDTF">2024-10-18T01:26:19Z</dcterms:modified>
</cp:coreProperties>
</file>