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 d="100"/>
          <a:sy n="13" d="100"/>
        </p:scale>
        <p:origin x="1920" y="120"/>
      </p:cViewPr>
      <p:guideLst>
        <p:guide orient="horz" pos="11452"/>
        <p:guide pos="10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115325" y="43934"/>
            <a:ext cx="32035405" cy="36360000"/>
            <a:chOff x="-31405" y="1"/>
            <a:chExt cx="32035405"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326189" y="1988555"/>
              <a:ext cx="20431124" cy="2367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altLang="zh-CN" sz="5000" baseline="0">
                  <a:latin typeface="Poppins" panose="00000500000000000000" pitchFamily="2" charset="0"/>
                  <a:ea typeface="SimSun" pitchFamily="2" charset="-122"/>
                  <a:cs typeface="Poppins" panose="00000500000000000000" pitchFamily="2" charset="0"/>
                </a:rPr>
                <a:t>OFDM Transceiver using GNU Radio and SDR</a:t>
              </a:r>
            </a:p>
            <a:p>
              <a:pPr algn="ctr" eaLnBrk="1" hangingPunct="1">
                <a:spcBef>
                  <a:spcPts val="0"/>
                </a:spcBef>
              </a:pPr>
              <a:endParaRPr lang="en-US" altLang="zh-CN" sz="5000" baseline="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5000" baseline="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a:latin typeface="Poppins" panose="00000500000000000000" pitchFamily="2" charset="0"/>
                  <a:ea typeface="SimSun" pitchFamily="2" charset="-122"/>
                  <a:cs typeface="Poppins" panose="00000500000000000000" pitchFamily="2" charset="0"/>
                </a:rPr>
                <a:t>Supervisor : Dr. </a:t>
              </a:r>
              <a:r>
                <a:rPr lang="en-US" altLang="zh-CN" sz="4500" baseline="0" err="1">
                  <a:latin typeface="Poppins" panose="00000500000000000000" pitchFamily="2" charset="0"/>
                  <a:ea typeface="SimSun" pitchFamily="2" charset="-122"/>
                  <a:cs typeface="Poppins" panose="00000500000000000000" pitchFamily="2" charset="0"/>
                </a:rPr>
                <a:t>Ramesha</a:t>
              </a:r>
              <a:r>
                <a:rPr lang="en-US" altLang="zh-CN" sz="4500" baseline="0">
                  <a:latin typeface="Poppins" panose="00000500000000000000" pitchFamily="2" charset="0"/>
                  <a:ea typeface="SimSun" pitchFamily="2" charset="-122"/>
                  <a:cs typeface="Poppins" panose="00000500000000000000" pitchFamily="2" charset="0"/>
                </a:rPr>
                <a:t> </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4892" y="4535787"/>
              <a:ext cx="10391013" cy="1442132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31405" y="19253128"/>
              <a:ext cx="10391013" cy="1687798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059018" y="4573310"/>
              <a:ext cx="10515597" cy="198107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3093154"/>
            </a:xfrm>
            <a:prstGeom prst="rect">
              <a:avLst/>
            </a:prstGeom>
            <a:noFill/>
          </p:spPr>
          <p:txBody>
            <a:bodyPr wrap="none" rtlCol="0">
              <a:spAutoFit/>
            </a:bodyPr>
            <a:lstStyle/>
            <a:p>
              <a:endParaRPr lang="en-IN" sz="6500" b="1">
                <a:latin typeface="Poppins" panose="00000500000000000000" pitchFamily="2" charset="0"/>
                <a:cs typeface="Poppins" panose="00000500000000000000" pitchFamily="2" charset="0"/>
              </a:endParaRPr>
            </a:p>
            <a:p>
              <a:endParaRPr lang="en-IN" sz="6500" b="1">
                <a:latin typeface="Poppins" panose="00000500000000000000" pitchFamily="2" charset="0"/>
                <a:cs typeface="Poppins" panose="00000500000000000000" pitchFamily="2" charset="0"/>
              </a:endParaRPr>
            </a:p>
            <a:p>
              <a:r>
                <a:rPr lang="en-IN" sz="6500" b="1">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5024132" cy="1092607"/>
            </a:xfrm>
            <a:prstGeom prst="rect">
              <a:avLst/>
            </a:prstGeom>
            <a:noFill/>
          </p:spPr>
          <p:txBody>
            <a:bodyPr wrap="none" rtlCol="0">
              <a:spAutoFit/>
            </a:bodyPr>
            <a:lstStyle/>
            <a:p>
              <a:r>
                <a:rPr lang="en-IN" sz="6500" b="1">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8715848" cy="1092607"/>
            </a:xfrm>
            <a:prstGeom prst="rect">
              <a:avLst/>
            </a:prstGeom>
            <a:noFill/>
          </p:spPr>
          <p:txBody>
            <a:bodyPr wrap="none" rtlCol="0">
              <a:spAutoFit/>
            </a:bodyPr>
            <a:lstStyle/>
            <a:p>
              <a:r>
                <a:rPr lang="en-IN" sz="6500" b="1">
                  <a:latin typeface="Poppins" panose="00000500000000000000" pitchFamily="2" charset="0"/>
                  <a:cs typeface="Poppins" panose="00000500000000000000" pitchFamily="2" charset="0"/>
                </a:rPr>
                <a:t>Future Perspectives</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2" y="32124650"/>
            <a:ext cx="20093818" cy="4170372"/>
          </a:xfrm>
          <a:prstGeom prst="rect">
            <a:avLst/>
          </a:prstGeom>
          <a:noFill/>
        </p:spPr>
        <p:txBody>
          <a:bodyPr wrap="square" rtlCol="0">
            <a:spAutoFit/>
          </a:bodyPr>
          <a:lstStyle/>
          <a:p>
            <a:pPr algn="just"/>
            <a:r>
              <a:rPr lang="en-US" sz="5300"/>
              <a:t>Future work should focus on enhancing OFDM transceivers with better synchronization, error correction,. Expanding to MIMO-OFDM for 5G and optimizing performance through real-world testing are key. Research should prioritize energy-efficient SDRs and secure, multi-standard systems compatible with Wi-Fi and 5G.</a:t>
            </a:r>
            <a:endParaRPr lang="en-IN" sz="5300"/>
          </a:p>
        </p:txBody>
      </p:sp>
      <p:sp>
        <p:nvSpPr>
          <p:cNvPr id="34" name="TextBox 33">
            <a:extLst>
              <a:ext uri="{FF2B5EF4-FFF2-40B4-BE49-F238E27FC236}">
                <a16:creationId xmlns:a16="http://schemas.microsoft.com/office/drawing/2014/main" id="{B4C3A4EF-E6FF-3D7D-2C5F-E1F533942D5A}"/>
              </a:ext>
            </a:extLst>
          </p:cNvPr>
          <p:cNvSpPr txBox="1"/>
          <p:nvPr/>
        </p:nvSpPr>
        <p:spPr>
          <a:xfrm>
            <a:off x="11014056" y="25618875"/>
            <a:ext cx="20440876" cy="5801588"/>
          </a:xfrm>
          <a:prstGeom prst="rect">
            <a:avLst/>
          </a:prstGeom>
          <a:noFill/>
        </p:spPr>
        <p:txBody>
          <a:bodyPr wrap="square" rtlCol="0">
            <a:spAutoFit/>
          </a:bodyPr>
          <a:lstStyle/>
          <a:p>
            <a:pPr algn="just"/>
            <a:r>
              <a:rPr lang="en-US" sz="5300"/>
              <a:t>The development and implementation of an OFDM transceiver using SDR technology have demonstrated its viability in modern wireless communication. Utilizing GNU Radio and the USRP B210 platform, the transceiver successfully addressed challenges in synchronization, channel estimation, and error correction. Real-world testing provided insights into optimizing SDR systems for diverse environments..</a:t>
            </a:r>
          </a:p>
          <a:p>
            <a:endParaRPr lang="en-IN" sz="5300"/>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3" y="5618183"/>
            <a:ext cx="9454510" cy="18943647"/>
          </a:xfrm>
          <a:prstGeom prst="rect">
            <a:avLst/>
          </a:prstGeom>
          <a:noFill/>
        </p:spPr>
        <p:txBody>
          <a:bodyPr wrap="square" rtlCol="0">
            <a:spAutoFit/>
          </a:bodyPr>
          <a:lstStyle/>
          <a:p>
            <a:pPr marL="685800" indent="-685800" algn="just">
              <a:buFont typeface="Arial" panose="020B0604020202020204" pitchFamily="34" charset="0"/>
              <a:buChar char="•"/>
            </a:pPr>
            <a:r>
              <a:rPr lang="en-US" sz="5300" b="1"/>
              <a:t>Software Tools</a:t>
            </a:r>
            <a:r>
              <a:rPr lang="en-US" sz="5300"/>
              <a:t>: GNU Radio Companion (GRC) for flowgraph development.</a:t>
            </a:r>
          </a:p>
          <a:p>
            <a:pPr marL="685800" indent="-685800" algn="just">
              <a:buFont typeface="Arial" panose="020B0604020202020204" pitchFamily="34" charset="0"/>
              <a:buChar char="•"/>
            </a:pPr>
            <a:r>
              <a:rPr lang="en-US" sz="5300" b="1"/>
              <a:t>Hardware</a:t>
            </a:r>
            <a:r>
              <a:rPr lang="en-US" sz="5300"/>
              <a:t>: USRP B210 for data transmission and reception.</a:t>
            </a:r>
          </a:p>
          <a:p>
            <a:pPr marL="685800" indent="-685800" algn="just">
              <a:buFont typeface="Arial" panose="020B0604020202020204" pitchFamily="34" charset="0"/>
              <a:buChar char="•"/>
            </a:pPr>
            <a:r>
              <a:rPr lang="en-US" sz="5300" b="1"/>
              <a:t>Implementation</a:t>
            </a:r>
            <a:r>
              <a:rPr lang="en-US" sz="5300"/>
              <a:t>: The OFDM transceiver was designed and simulated using GRC, focusing on key aspects such as symbol timing synchronization, frequency offset correction, and channel estimation.</a:t>
            </a:r>
          </a:p>
          <a:p>
            <a:pPr marL="685800" indent="-685800" algn="just">
              <a:buFont typeface="Arial" panose="020B0604020202020204" pitchFamily="34" charset="0"/>
              <a:buChar char="•"/>
            </a:pPr>
            <a:r>
              <a:rPr lang="en-US" sz="5300" b="1"/>
              <a:t>Testing</a:t>
            </a:r>
            <a:r>
              <a:rPr lang="en-US" sz="5300"/>
              <a:t>: The system was tested under various channel conditions to evaluate its performance in real-world scenarios.</a:t>
            </a:r>
          </a:p>
          <a:p>
            <a:pPr marL="685800" indent="-685800" algn="just">
              <a:buFont typeface="Arial" panose="020B0604020202020204" pitchFamily="34" charset="0"/>
              <a:buChar char="•"/>
            </a:pPr>
            <a:r>
              <a:rPr lang="en-US" sz="5300" b="1"/>
              <a:t>Optimization</a:t>
            </a:r>
            <a:r>
              <a:rPr lang="en-US" sz="5300"/>
              <a:t>: Adaptive modulation and coding techniques were explored to enhance system robustness and efficiency under changing channel conditions.</a:t>
            </a:r>
            <a:endParaRPr lang="en-IN" sz="5300"/>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4" y="5646838"/>
            <a:ext cx="1999265" cy="938719"/>
          </a:xfrm>
          <a:prstGeom prst="rect">
            <a:avLst/>
          </a:prstGeom>
          <a:noFill/>
        </p:spPr>
        <p:txBody>
          <a:bodyPr wrap="none" rtlCol="0">
            <a:spAutoFit/>
          </a:bodyPr>
          <a:lstStyle/>
          <a:p>
            <a:r>
              <a:rPr lang="en-IN" sz="5500"/>
              <a:t>Insert </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2" y="5362015"/>
            <a:ext cx="9967334" cy="13142059"/>
          </a:xfrm>
          <a:prstGeom prst="rect">
            <a:avLst/>
          </a:prstGeom>
          <a:noFill/>
        </p:spPr>
        <p:txBody>
          <a:bodyPr wrap="square" rtlCol="0">
            <a:spAutoFit/>
          </a:bodyPr>
          <a:lstStyle/>
          <a:p>
            <a:pPr algn="just"/>
            <a:r>
              <a:rPr lang="en-US" sz="5300"/>
              <a:t>This project explores the design and implementation of an Orthogonal Frequency Division Multiplexing (OFDM) transceiver using Software-Defined Radio (SDR) technology, leveraging the GNU Radio framework. The project aims to demonstrate a functional SDR-based OFDM transceiver capable of transmitting and receiving data over the air. The implementation is carried out using GNU Radio, an open-source toolkit, which provides a flexible and cost-effective platform for developing communication systems. </a:t>
            </a:r>
          </a:p>
        </p:txBody>
      </p:sp>
      <p:sp>
        <p:nvSpPr>
          <p:cNvPr id="38" name="TextBox 37">
            <a:extLst>
              <a:ext uri="{FF2B5EF4-FFF2-40B4-BE49-F238E27FC236}">
                <a16:creationId xmlns:a16="http://schemas.microsoft.com/office/drawing/2014/main" id="{BBDE6B47-93C1-4A30-E741-DD059543FFBB}"/>
              </a:ext>
            </a:extLst>
          </p:cNvPr>
          <p:cNvSpPr txBox="1"/>
          <p:nvPr/>
        </p:nvSpPr>
        <p:spPr>
          <a:xfrm>
            <a:off x="429387" y="21652909"/>
            <a:ext cx="9275773" cy="15327273"/>
          </a:xfrm>
          <a:prstGeom prst="rect">
            <a:avLst/>
          </a:prstGeom>
          <a:noFill/>
        </p:spPr>
        <p:txBody>
          <a:bodyPr wrap="square" rtlCol="0">
            <a:spAutoFit/>
          </a:bodyPr>
          <a:lstStyle/>
          <a:p>
            <a:pPr lvl="1" algn="just"/>
            <a:r>
              <a:rPr lang="en-US" sz="5500"/>
              <a:t>The rise of SDR has revolutionized how communication systems are designed, offering a flexible and reconfigurable approach to implement various modulation schemes. OFDM, a key technology in modern wireless systems, is known for its efficiency and robustness against multipath interference. </a:t>
            </a:r>
          </a:p>
          <a:p>
            <a:pPr lvl="1" algn="just"/>
            <a:r>
              <a:rPr lang="en-US" sz="5500"/>
              <a:t>This project aims to leverage GNU Radio and USRP B210 to implement and test an OFDM transceiver, exploring the practical aspects of SDR.</a:t>
            </a:r>
          </a:p>
          <a:p>
            <a:pPr lvl="1" algn="just"/>
            <a:endParaRPr lang="en-US" sz="5500"/>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861774"/>
          </a:xfrm>
          <a:prstGeom prst="rect">
            <a:avLst/>
          </a:prstGeom>
          <a:noFill/>
        </p:spPr>
        <p:txBody>
          <a:bodyPr wrap="square">
            <a:spAutoFit/>
          </a:bodyPr>
          <a:lstStyle/>
          <a:p>
            <a:pPr algn="ctr"/>
            <a:r>
              <a:rPr lang="en-US" sz="5000" b="1">
                <a:latin typeface="Poppins" panose="00000500000000000000" pitchFamily="2" charset="0"/>
                <a:ea typeface="SimSun" pitchFamily="2" charset="-122"/>
                <a:cs typeface="Poppins" panose="00000500000000000000" pitchFamily="2" charset="0"/>
              </a:rPr>
              <a:t>team members name :- Hari Priya Rao M ,Hamsini Reddy K S ,Kiran  P S ;</a:t>
            </a:r>
            <a:endParaRPr lang="en-IN" sz="5000" b="1">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1" name="Rectangle 5">
            <a:extLst>
              <a:ext uri="{FF2B5EF4-FFF2-40B4-BE49-F238E27FC236}">
                <a16:creationId xmlns:a16="http://schemas.microsoft.com/office/drawing/2014/main" id="{6FAFB132-2BD7-A451-4597-C46B59E688E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6">
            <a:extLst>
              <a:ext uri="{FF2B5EF4-FFF2-40B4-BE49-F238E27FC236}">
                <a16:creationId xmlns:a16="http://schemas.microsoft.com/office/drawing/2014/main" id="{962073E8-7DBA-52D8-AFF9-29290EDA2BEF}"/>
              </a:ext>
            </a:extLst>
          </p:cNvPr>
          <p:cNvSpPr>
            <a:spLocks noChangeArrowheads="1"/>
          </p:cNvSpPr>
          <p:nvPr/>
        </p:nvSpPr>
        <p:spPr bwMode="auto">
          <a:xfrm>
            <a:off x="152400"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C84B943D-A0FF-2A18-30AA-9DEEDBC1695B}"/>
              </a:ext>
            </a:extLst>
          </p:cNvPr>
          <p:cNvPicPr>
            <a:picLocks noChangeAspect="1"/>
          </p:cNvPicPr>
          <p:nvPr/>
        </p:nvPicPr>
        <p:blipFill>
          <a:blip r:embed="rId7"/>
          <a:stretch>
            <a:fillRect/>
          </a:stretch>
        </p:blipFill>
        <p:spPr>
          <a:xfrm>
            <a:off x="21075257" y="5580361"/>
            <a:ext cx="10425600" cy="6516000"/>
          </a:xfrm>
          <a:prstGeom prst="rect">
            <a:avLst/>
          </a:prstGeom>
        </p:spPr>
      </p:pic>
      <p:pic>
        <p:nvPicPr>
          <p:cNvPr id="11" name="Picture 10">
            <a:extLst>
              <a:ext uri="{FF2B5EF4-FFF2-40B4-BE49-F238E27FC236}">
                <a16:creationId xmlns:a16="http://schemas.microsoft.com/office/drawing/2014/main" id="{A2158B22-8A5F-C137-96A8-CB4F178ED446}"/>
              </a:ext>
            </a:extLst>
          </p:cNvPr>
          <p:cNvPicPr>
            <a:picLocks noChangeAspect="1"/>
          </p:cNvPicPr>
          <p:nvPr/>
        </p:nvPicPr>
        <p:blipFill>
          <a:blip r:embed="rId8"/>
          <a:stretch>
            <a:fillRect/>
          </a:stretch>
        </p:blipFill>
        <p:spPr>
          <a:xfrm>
            <a:off x="20992076" y="12177822"/>
            <a:ext cx="10440000" cy="6525000"/>
          </a:xfrm>
          <a:prstGeom prst="rect">
            <a:avLst/>
          </a:prstGeom>
        </p:spPr>
      </p:pic>
      <p:pic>
        <p:nvPicPr>
          <p:cNvPr id="43" name="Picture 42">
            <a:extLst>
              <a:ext uri="{FF2B5EF4-FFF2-40B4-BE49-F238E27FC236}">
                <a16:creationId xmlns:a16="http://schemas.microsoft.com/office/drawing/2014/main" id="{4EA6AD0C-A446-565E-91E3-99950314319A}"/>
              </a:ext>
            </a:extLst>
          </p:cNvPr>
          <p:cNvPicPr>
            <a:picLocks noChangeAspect="1"/>
          </p:cNvPicPr>
          <p:nvPr/>
        </p:nvPicPr>
        <p:blipFill>
          <a:blip r:embed="rId9"/>
          <a:stretch>
            <a:fillRect/>
          </a:stretch>
        </p:blipFill>
        <p:spPr>
          <a:xfrm>
            <a:off x="21075257" y="18136311"/>
            <a:ext cx="10080000" cy="6300000"/>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398</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Kiran P S</cp:lastModifiedBy>
  <cp:revision>1</cp:revision>
  <cp:lastPrinted>2013-08-04T02:58:23Z</cp:lastPrinted>
  <dcterms:created xsi:type="dcterms:W3CDTF">2011-10-21T15:46:33Z</dcterms:created>
  <dcterms:modified xsi:type="dcterms:W3CDTF">2024-10-18T02:59:53Z</dcterms:modified>
</cp:coreProperties>
</file>