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65" r:id="rId8"/>
    <p:sldId id="268" r:id="rId9"/>
    <p:sldId id="272" r:id="rId10"/>
    <p:sldId id="274" r:id="rId11"/>
    <p:sldId id="275" r:id="rId12"/>
    <p:sldId id="270" r:id="rId13"/>
    <p:sldId id="273" r:id="rId14"/>
    <p:sldId id="261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F3BE8-7CC7-49D2-AC9C-FE103F1A3F2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1B8B5C-9E71-4ECA-9DC0-58C1FA4B396E}">
      <dgm:prSet phldrT="[Text]"/>
      <dgm:spPr/>
      <dgm:t>
        <a:bodyPr/>
        <a:lstStyle/>
        <a:p>
          <a:r>
            <a:rPr lang="en-IN" dirty="0" smtClean="0"/>
            <a:t>User input through simple web interface   </a:t>
          </a:r>
          <a:endParaRPr lang="en-IN" dirty="0"/>
        </a:p>
      </dgm:t>
    </dgm:pt>
    <dgm:pt modelId="{FAB3FA0D-5566-4968-B1A9-05E8DFB81DC9}" type="parTrans" cxnId="{196001E2-18C2-4ED3-8DB6-AB0900159D4D}">
      <dgm:prSet/>
      <dgm:spPr/>
      <dgm:t>
        <a:bodyPr/>
        <a:lstStyle/>
        <a:p>
          <a:endParaRPr lang="en-IN"/>
        </a:p>
      </dgm:t>
    </dgm:pt>
    <dgm:pt modelId="{BB8026C4-400B-4D20-A1DF-610B7E4DEFB9}" type="sibTrans" cxnId="{196001E2-18C2-4ED3-8DB6-AB0900159D4D}">
      <dgm:prSet/>
      <dgm:spPr/>
      <dgm:t>
        <a:bodyPr/>
        <a:lstStyle/>
        <a:p>
          <a:endParaRPr lang="en-IN"/>
        </a:p>
      </dgm:t>
    </dgm:pt>
    <dgm:pt modelId="{4BC8FEC3-836A-4E9B-81C9-077CA712DDC9}">
      <dgm:prSet phldrT="[Text]"/>
      <dgm:spPr/>
      <dgm:t>
        <a:bodyPr/>
        <a:lstStyle/>
        <a:p>
          <a:r>
            <a:rPr lang="en-IN" dirty="0" smtClean="0"/>
            <a:t>Selection of algorithm</a:t>
          </a:r>
          <a:endParaRPr lang="en-IN" dirty="0"/>
        </a:p>
      </dgm:t>
    </dgm:pt>
    <dgm:pt modelId="{7ED1D5A3-F4F9-401C-90C4-121488F6B392}" type="parTrans" cxnId="{9404E9A8-0D58-4E1B-B496-4E4556933618}">
      <dgm:prSet/>
      <dgm:spPr/>
      <dgm:t>
        <a:bodyPr/>
        <a:lstStyle/>
        <a:p>
          <a:endParaRPr lang="en-IN"/>
        </a:p>
      </dgm:t>
    </dgm:pt>
    <dgm:pt modelId="{9FD3CF45-AC6A-483F-B05C-61D524403FFD}" type="sibTrans" cxnId="{9404E9A8-0D58-4E1B-B496-4E4556933618}">
      <dgm:prSet/>
      <dgm:spPr/>
      <dgm:t>
        <a:bodyPr/>
        <a:lstStyle/>
        <a:p>
          <a:endParaRPr lang="en-IN"/>
        </a:p>
      </dgm:t>
    </dgm:pt>
    <dgm:pt modelId="{F9739589-17AD-43A1-B8F4-26C647A8724B}">
      <dgm:prSet phldrT="[Text]"/>
      <dgm:spPr/>
      <dgm:t>
        <a:bodyPr/>
        <a:lstStyle/>
        <a:p>
          <a:r>
            <a:rPr lang="en-IN" dirty="0" smtClean="0"/>
            <a:t>Output/ results </a:t>
          </a:r>
          <a:endParaRPr lang="en-IN" dirty="0"/>
        </a:p>
      </dgm:t>
    </dgm:pt>
    <dgm:pt modelId="{C7A923A0-701B-4CC5-8E7B-AA0266D8575B}" type="parTrans" cxnId="{7E80280F-F8FF-4788-BC4D-C7EA84C0754F}">
      <dgm:prSet/>
      <dgm:spPr/>
      <dgm:t>
        <a:bodyPr/>
        <a:lstStyle/>
        <a:p>
          <a:endParaRPr lang="en-IN"/>
        </a:p>
      </dgm:t>
    </dgm:pt>
    <dgm:pt modelId="{A589B766-2D81-43BB-B484-9C96F71CFEE5}" type="sibTrans" cxnId="{7E80280F-F8FF-4788-BC4D-C7EA84C0754F}">
      <dgm:prSet/>
      <dgm:spPr/>
      <dgm:t>
        <a:bodyPr/>
        <a:lstStyle/>
        <a:p>
          <a:endParaRPr lang="en-IN"/>
        </a:p>
      </dgm:t>
    </dgm:pt>
    <dgm:pt modelId="{CC70489D-CA11-41E0-BF73-4C4E80BC87B0}" type="pres">
      <dgm:prSet presAssocID="{3E7F3BE8-7CC7-49D2-AC9C-FE103F1A3F2B}" presName="Name0" presStyleCnt="0">
        <dgm:presLayoutVars>
          <dgm:dir/>
          <dgm:resizeHandles val="exact"/>
        </dgm:presLayoutVars>
      </dgm:prSet>
      <dgm:spPr/>
    </dgm:pt>
    <dgm:pt modelId="{9C8D83BE-D3F7-4604-A12F-787494FD7BCE}" type="pres">
      <dgm:prSet presAssocID="{EF1B8B5C-9E71-4ECA-9DC0-58C1FA4B39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8A1ACD-DB82-4A67-BC1A-3E77D278480C}" type="pres">
      <dgm:prSet presAssocID="{BB8026C4-400B-4D20-A1DF-610B7E4DEFB9}" presName="sibTrans" presStyleLbl="sibTrans2D1" presStyleIdx="0" presStyleCnt="2"/>
      <dgm:spPr/>
      <dgm:t>
        <a:bodyPr/>
        <a:lstStyle/>
        <a:p>
          <a:endParaRPr lang="en-IN"/>
        </a:p>
      </dgm:t>
    </dgm:pt>
    <dgm:pt modelId="{B1A5AF25-9D99-437B-B1AF-C475B2A31621}" type="pres">
      <dgm:prSet presAssocID="{BB8026C4-400B-4D20-A1DF-610B7E4DEFB9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CE384882-B5B2-4239-A080-BF6045ADB195}" type="pres">
      <dgm:prSet presAssocID="{4BC8FEC3-836A-4E9B-81C9-077CA712DDC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DA0B18-CF0F-4DD5-8DBD-BD0BBEE80639}" type="pres">
      <dgm:prSet presAssocID="{9FD3CF45-AC6A-483F-B05C-61D524403FFD}" presName="sibTrans" presStyleLbl="sibTrans2D1" presStyleIdx="1" presStyleCnt="2"/>
      <dgm:spPr/>
      <dgm:t>
        <a:bodyPr/>
        <a:lstStyle/>
        <a:p>
          <a:endParaRPr lang="en-IN"/>
        </a:p>
      </dgm:t>
    </dgm:pt>
    <dgm:pt modelId="{85544418-F771-44D2-9355-EAA5B3C34D67}" type="pres">
      <dgm:prSet presAssocID="{9FD3CF45-AC6A-483F-B05C-61D524403FFD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A543D4C6-86B3-47B0-AD8F-E739C46E9EDB}" type="pres">
      <dgm:prSet presAssocID="{F9739589-17AD-43A1-B8F4-26C647A872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367181-DA6E-46C9-BF79-EB4029CC2608}" type="presOf" srcId="{4BC8FEC3-836A-4E9B-81C9-077CA712DDC9}" destId="{CE384882-B5B2-4239-A080-BF6045ADB195}" srcOrd="0" destOrd="0" presId="urn:microsoft.com/office/officeart/2005/8/layout/process1"/>
    <dgm:cxn modelId="{9404E9A8-0D58-4E1B-B496-4E4556933618}" srcId="{3E7F3BE8-7CC7-49D2-AC9C-FE103F1A3F2B}" destId="{4BC8FEC3-836A-4E9B-81C9-077CA712DDC9}" srcOrd="1" destOrd="0" parTransId="{7ED1D5A3-F4F9-401C-90C4-121488F6B392}" sibTransId="{9FD3CF45-AC6A-483F-B05C-61D524403FFD}"/>
    <dgm:cxn modelId="{4DA78C40-DDC4-4DC7-B280-3A8E344269C3}" type="presOf" srcId="{EF1B8B5C-9E71-4ECA-9DC0-58C1FA4B396E}" destId="{9C8D83BE-D3F7-4604-A12F-787494FD7BCE}" srcOrd="0" destOrd="0" presId="urn:microsoft.com/office/officeart/2005/8/layout/process1"/>
    <dgm:cxn modelId="{FEAEF74A-D41B-43DB-A9CB-2C3414A9DC11}" type="presOf" srcId="{9FD3CF45-AC6A-483F-B05C-61D524403FFD}" destId="{85544418-F771-44D2-9355-EAA5B3C34D67}" srcOrd="1" destOrd="0" presId="urn:microsoft.com/office/officeart/2005/8/layout/process1"/>
    <dgm:cxn modelId="{58BBF736-88BF-4487-B93D-0F97303D0F49}" type="presOf" srcId="{9FD3CF45-AC6A-483F-B05C-61D524403FFD}" destId="{60DA0B18-CF0F-4DD5-8DBD-BD0BBEE80639}" srcOrd="0" destOrd="0" presId="urn:microsoft.com/office/officeart/2005/8/layout/process1"/>
    <dgm:cxn modelId="{5FE3EB66-C365-4035-8823-556A2484FF02}" type="presOf" srcId="{3E7F3BE8-7CC7-49D2-AC9C-FE103F1A3F2B}" destId="{CC70489D-CA11-41E0-BF73-4C4E80BC87B0}" srcOrd="0" destOrd="0" presId="urn:microsoft.com/office/officeart/2005/8/layout/process1"/>
    <dgm:cxn modelId="{535D0040-BDCE-445A-9AC3-534D18FC81D3}" type="presOf" srcId="{F9739589-17AD-43A1-B8F4-26C647A8724B}" destId="{A543D4C6-86B3-47B0-AD8F-E739C46E9EDB}" srcOrd="0" destOrd="0" presId="urn:microsoft.com/office/officeart/2005/8/layout/process1"/>
    <dgm:cxn modelId="{196001E2-18C2-4ED3-8DB6-AB0900159D4D}" srcId="{3E7F3BE8-7CC7-49D2-AC9C-FE103F1A3F2B}" destId="{EF1B8B5C-9E71-4ECA-9DC0-58C1FA4B396E}" srcOrd="0" destOrd="0" parTransId="{FAB3FA0D-5566-4968-B1A9-05E8DFB81DC9}" sibTransId="{BB8026C4-400B-4D20-A1DF-610B7E4DEFB9}"/>
    <dgm:cxn modelId="{DF2CD467-082B-4396-8715-6EE4EFBDDBCA}" type="presOf" srcId="{BB8026C4-400B-4D20-A1DF-610B7E4DEFB9}" destId="{798A1ACD-DB82-4A67-BC1A-3E77D278480C}" srcOrd="0" destOrd="0" presId="urn:microsoft.com/office/officeart/2005/8/layout/process1"/>
    <dgm:cxn modelId="{B1BB000F-D68C-44E4-B1F4-B54F354F3E86}" type="presOf" srcId="{BB8026C4-400B-4D20-A1DF-610B7E4DEFB9}" destId="{B1A5AF25-9D99-437B-B1AF-C475B2A31621}" srcOrd="1" destOrd="0" presId="urn:microsoft.com/office/officeart/2005/8/layout/process1"/>
    <dgm:cxn modelId="{7E80280F-F8FF-4788-BC4D-C7EA84C0754F}" srcId="{3E7F3BE8-7CC7-49D2-AC9C-FE103F1A3F2B}" destId="{F9739589-17AD-43A1-B8F4-26C647A8724B}" srcOrd="2" destOrd="0" parTransId="{C7A923A0-701B-4CC5-8E7B-AA0266D8575B}" sibTransId="{A589B766-2D81-43BB-B484-9C96F71CFEE5}"/>
    <dgm:cxn modelId="{3804992A-227D-4748-B803-C9FCCFD3126B}" type="presParOf" srcId="{CC70489D-CA11-41E0-BF73-4C4E80BC87B0}" destId="{9C8D83BE-D3F7-4604-A12F-787494FD7BCE}" srcOrd="0" destOrd="0" presId="urn:microsoft.com/office/officeart/2005/8/layout/process1"/>
    <dgm:cxn modelId="{0B478B7D-C846-4357-BD4C-23D627307BA6}" type="presParOf" srcId="{CC70489D-CA11-41E0-BF73-4C4E80BC87B0}" destId="{798A1ACD-DB82-4A67-BC1A-3E77D278480C}" srcOrd="1" destOrd="0" presId="urn:microsoft.com/office/officeart/2005/8/layout/process1"/>
    <dgm:cxn modelId="{6F882643-901D-471C-9C44-E75978E7C6C4}" type="presParOf" srcId="{798A1ACD-DB82-4A67-BC1A-3E77D278480C}" destId="{B1A5AF25-9D99-437B-B1AF-C475B2A31621}" srcOrd="0" destOrd="0" presId="urn:microsoft.com/office/officeart/2005/8/layout/process1"/>
    <dgm:cxn modelId="{E323BF08-71CE-4606-BA7F-8574F25D4357}" type="presParOf" srcId="{CC70489D-CA11-41E0-BF73-4C4E80BC87B0}" destId="{CE384882-B5B2-4239-A080-BF6045ADB195}" srcOrd="2" destOrd="0" presId="urn:microsoft.com/office/officeart/2005/8/layout/process1"/>
    <dgm:cxn modelId="{69734EE2-D0C6-4E8B-AA0F-EF31398220F7}" type="presParOf" srcId="{CC70489D-CA11-41E0-BF73-4C4E80BC87B0}" destId="{60DA0B18-CF0F-4DD5-8DBD-BD0BBEE80639}" srcOrd="3" destOrd="0" presId="urn:microsoft.com/office/officeart/2005/8/layout/process1"/>
    <dgm:cxn modelId="{A950D6FB-053A-4A24-B075-1F8FECC90B3E}" type="presParOf" srcId="{60DA0B18-CF0F-4DD5-8DBD-BD0BBEE80639}" destId="{85544418-F771-44D2-9355-EAA5B3C34D67}" srcOrd="0" destOrd="0" presId="urn:microsoft.com/office/officeart/2005/8/layout/process1"/>
    <dgm:cxn modelId="{3350A4A2-9941-4823-BB3A-3411D5BCB973}" type="presParOf" srcId="{CC70489D-CA11-41E0-BF73-4C4E80BC87B0}" destId="{A543D4C6-86B3-47B0-AD8F-E739C46E9E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6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20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6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0C10E5-2485-43DA-A7FF-A45B39F7A2F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4968C89-0318-4800-8E56-96E34E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1" y="914401"/>
            <a:ext cx="5917679" cy="2550877"/>
          </a:xfrm>
        </p:spPr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Online Prediction Analysis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4114800"/>
            <a:ext cx="4038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201285003			201285087</a:t>
            </a:r>
          </a:p>
          <a:p>
            <a:r>
              <a:rPr lang="en-US" dirty="0" smtClean="0"/>
              <a:t>201285006			201285088</a:t>
            </a:r>
          </a:p>
          <a:p>
            <a:r>
              <a:rPr lang="en-US" dirty="0" smtClean="0"/>
              <a:t>201285046			201285092</a:t>
            </a:r>
          </a:p>
          <a:p>
            <a:r>
              <a:rPr lang="en-US" dirty="0" smtClean="0"/>
              <a:t>201285058			201285102</a:t>
            </a:r>
          </a:p>
          <a:p>
            <a:r>
              <a:rPr lang="en-US" dirty="0" smtClean="0"/>
              <a:t>201285070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592" y="685800"/>
            <a:ext cx="8911687" cy="128089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Naive Bayes </a:t>
            </a:r>
            <a:r>
              <a:rPr lang="en-US" b="1" dirty="0" smtClean="0"/>
              <a:t>Classification Algorithm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362200"/>
            <a:ext cx="8919671" cy="39732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Predict </a:t>
            </a:r>
            <a:r>
              <a:rPr lang="en-US" dirty="0"/>
              <a:t>one or more discrete variables, based on the other attributes in the dataset</a:t>
            </a:r>
            <a:r>
              <a:rPr lang="en-US" dirty="0" smtClean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How.?</a:t>
            </a:r>
          </a:p>
          <a:p>
            <a:r>
              <a:rPr lang="en-US" dirty="0"/>
              <a:t>The </a:t>
            </a:r>
            <a:r>
              <a:rPr lang="en-US" dirty="0" smtClean="0"/>
              <a:t>Naive </a:t>
            </a:r>
            <a:r>
              <a:rPr lang="en-US" dirty="0"/>
              <a:t>Bayes algorithm calculates the probability of every state of each input column, given each possible state of the predictable column</a:t>
            </a:r>
            <a:r>
              <a:rPr lang="en-US" dirty="0" smtClean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For. .?</a:t>
            </a:r>
          </a:p>
          <a:p>
            <a:r>
              <a:rPr lang="en-US" dirty="0"/>
              <a:t>Predicting a discrete attribute</a:t>
            </a:r>
          </a:p>
          <a:p>
            <a:r>
              <a:rPr lang="en-US" dirty="0"/>
              <a:t>Flag the customers in a prospective buyers list as good or poor prospects.</a:t>
            </a:r>
          </a:p>
          <a:p>
            <a:r>
              <a:rPr lang="en-US" dirty="0"/>
              <a:t>Calculate the probability that a server will fail within the next 6 months.</a:t>
            </a:r>
          </a:p>
          <a:p>
            <a:r>
              <a:rPr lang="en-US" dirty="0"/>
              <a:t>Categorize patient outcomes and explore related factors.</a:t>
            </a:r>
          </a:p>
          <a:p>
            <a:pPr marL="0" indent="0">
              <a:spcBef>
                <a:spcPct val="0"/>
              </a:spcBef>
              <a:buNone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684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35099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Logistic Regression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864" y="2209800"/>
            <a:ext cx="8915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 </a:t>
            </a:r>
            <a:r>
              <a:rPr lang="en-US" dirty="0" smtClean="0"/>
              <a:t>Predict </a:t>
            </a:r>
            <a:r>
              <a:rPr lang="en-US" dirty="0"/>
              <a:t>one or more continuous variables, such as profit or loss, based on other attributes in the dataset</a:t>
            </a:r>
            <a:r>
              <a:rPr lang="en-US" dirty="0" smtClean="0"/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.??</a:t>
            </a:r>
          </a:p>
          <a:p>
            <a:pPr marL="0" indent="0">
              <a:spcBef>
                <a:spcPct val="0"/>
              </a:spcBef>
              <a:buNone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 err="1" smtClean="0"/>
              <a:t>Logit</a:t>
            </a:r>
            <a:r>
              <a:rPr lang="en-US" dirty="0" smtClean="0"/>
              <a:t> =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Used At:</a:t>
            </a:r>
          </a:p>
          <a:p>
            <a:r>
              <a:rPr lang="en-US" dirty="0" smtClean="0"/>
              <a:t>To </a:t>
            </a:r>
            <a:r>
              <a:rPr lang="en-US" dirty="0"/>
              <a:t>make predictions about outcomes, such as risk for a certain disease.</a:t>
            </a:r>
          </a:p>
          <a:p>
            <a:r>
              <a:rPr lang="en-US" dirty="0"/>
              <a:t>Explore and weight the factors that contribute to a result. For example, find the factors that influence customers to make a repeat visit to a store.</a:t>
            </a:r>
          </a:p>
          <a:p>
            <a:r>
              <a:rPr lang="en-US" dirty="0" smtClean="0"/>
              <a:t>Classify </a:t>
            </a:r>
            <a:r>
              <a:rPr lang="en-US" dirty="0"/>
              <a:t>documents, e-mail, or other objects that have many attributes.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\pi(x) = \frac{e^{(\beta_0 + \beta_1 x)}} {e^{(\beta_0 + \beta_1 x)} + 1} = \frac {1} {1+e^{-(\beta_0 + \beta_1 x)}}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3" y="2903067"/>
            <a:ext cx="4782044" cy="71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662640"/>
            <a:ext cx="4537344" cy="7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4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reduction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94045" cy="2425700"/>
          </a:xfrm>
        </p:spPr>
        <p:txBody>
          <a:bodyPr>
            <a:normAutofit/>
          </a:bodyPr>
          <a:lstStyle/>
          <a:p>
            <a:r>
              <a:rPr lang="en-IN" dirty="0" smtClean="0"/>
              <a:t>Junk attributes removal </a:t>
            </a:r>
          </a:p>
          <a:p>
            <a:r>
              <a:rPr lang="en-IN" dirty="0"/>
              <a:t>Reduction of features </a:t>
            </a:r>
            <a:endParaRPr lang="en-IN" dirty="0" smtClean="0"/>
          </a:p>
          <a:p>
            <a:r>
              <a:rPr lang="en-IN" dirty="0" smtClean="0"/>
              <a:t>Less computing time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91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Decision</a:t>
            </a:r>
            <a:r>
              <a:rPr lang="en-IN" dirty="0" smtClean="0"/>
              <a:t> </a:t>
            </a:r>
            <a:r>
              <a:rPr lang="en-IN" b="1" dirty="0" smtClean="0"/>
              <a:t>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redictions </a:t>
            </a:r>
            <a:r>
              <a:rPr lang="en-IN" dirty="0"/>
              <a:t>based on the relationships between input columns in a </a:t>
            </a:r>
            <a:r>
              <a:rPr lang="en-IN" dirty="0" smtClean="0"/>
              <a:t>dataset</a:t>
            </a:r>
          </a:p>
          <a:p>
            <a:r>
              <a:rPr lang="en-IN" dirty="0" smtClean="0"/>
              <a:t>Identifies </a:t>
            </a:r>
            <a:r>
              <a:rPr lang="en-IN" dirty="0"/>
              <a:t>the input columns that are correlated with the predictable </a:t>
            </a:r>
            <a:r>
              <a:rPr lang="en-IN" dirty="0" smtClean="0"/>
              <a:t>column</a:t>
            </a:r>
          </a:p>
          <a:p>
            <a:r>
              <a:rPr lang="en-IN" dirty="0"/>
              <a:t>U</a:t>
            </a:r>
            <a:r>
              <a:rPr lang="en-IN" dirty="0" smtClean="0"/>
              <a:t>ses</a:t>
            </a:r>
            <a:r>
              <a:rPr lang="en-IN" dirty="0"/>
              <a:t> feature selection </a:t>
            </a:r>
          </a:p>
        </p:txBody>
      </p:sp>
    </p:spTree>
    <p:extLst>
      <p:ext uri="{BB962C8B-B14F-4D97-AF65-F5344CB8AC3E}">
        <p14:creationId xmlns:p14="http://schemas.microsoft.com/office/powerpoint/2010/main" val="368838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Real </a:t>
            </a:r>
            <a:r>
              <a:rPr lang="en-US" dirty="0">
                <a:latin typeface="Calibri" panose="020F0502020204030204" pitchFamily="34" charset="0"/>
              </a:rPr>
              <a:t>estate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Health care industry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Architecture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Retail business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5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99" y="3095913"/>
            <a:ext cx="3046615" cy="2431473"/>
          </a:xfrm>
        </p:spPr>
      </p:pic>
    </p:spTree>
    <p:extLst>
      <p:ext uri="{BB962C8B-B14F-4D97-AF65-F5344CB8AC3E}">
        <p14:creationId xmlns:p14="http://schemas.microsoft.com/office/powerpoint/2010/main" val="8257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 </a:t>
            </a:r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Estimating success of a new business is an important venture that entrepreneurs need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There are several common components that predict the success of a new business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</a:rPr>
              <a:t> Strength of the management team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</a:rPr>
              <a:t>Marketing surveys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</a:rPr>
              <a:t> Area of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</a:rPr>
              <a:t>Why Predictive Analysis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Feedback on business concepts through traditional marketing surveys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Internet is an effective interactive medium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Online tools have proven to be very successful with entrepreneurs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An entrepreneur can predict the outcome of the new business concept and estimate market reaction through “ONLINE PREDICTION ANALYSIS TOOL”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</a:rPr>
              <a:t>Online Prediction Analysis Tool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82" y="2489200"/>
            <a:ext cx="6345260" cy="383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</a:rPr>
              <a:t>Predictive analytics deals with extracting information from data and using it to predict trends and behavior patterns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</a:rPr>
              <a:t>A website where a naive user can submit the data and get the results without </a:t>
            </a:r>
            <a:r>
              <a:rPr lang="en-US" sz="2600" dirty="0" smtClean="0">
                <a:latin typeface="Cambria" panose="02040503050406030204" pitchFamily="18" charset="0"/>
              </a:rPr>
              <a:t>having </a:t>
            </a:r>
            <a:r>
              <a:rPr lang="en-US" sz="2600" dirty="0">
                <a:latin typeface="Cambria" panose="02040503050406030204" pitchFamily="18" charset="0"/>
              </a:rPr>
              <a:t>any knowledge of machine learning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</a:rPr>
              <a:t>User can select different algorithms to predict the results</a:t>
            </a:r>
          </a:p>
          <a:p>
            <a:pPr>
              <a:lnSpc>
                <a:spcPct val="150000"/>
              </a:lnSpc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14400"/>
            <a:ext cx="8761413" cy="706964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</a:rPr>
              <a:t>Technologies used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Languages used :</a:t>
            </a:r>
            <a:r>
              <a:rPr lang="en-IN" dirty="0"/>
              <a:t> </a:t>
            </a:r>
            <a:r>
              <a:rPr lang="en-IN" dirty="0" smtClean="0"/>
              <a:t>Java, Python </a:t>
            </a:r>
          </a:p>
          <a:p>
            <a:pPr marL="0" indent="0">
              <a:buNone/>
            </a:pPr>
            <a:r>
              <a:rPr lang="en-IN" dirty="0" smtClean="0"/>
              <a:t>Web technologies : Html, </a:t>
            </a:r>
            <a:r>
              <a:rPr lang="en-IN" dirty="0" err="1" smtClean="0"/>
              <a:t>Jsp</a:t>
            </a:r>
            <a:r>
              <a:rPr lang="en-IN" dirty="0" smtClean="0"/>
              <a:t> , </a:t>
            </a:r>
            <a:r>
              <a:rPr lang="en-IN" dirty="0" err="1" smtClean="0"/>
              <a:t>Javascript</a:t>
            </a:r>
            <a:r>
              <a:rPr lang="en-IN" dirty="0" smtClean="0"/>
              <a:t>, Ajax, Servlets </a:t>
            </a:r>
          </a:p>
        </p:txBody>
      </p:sp>
    </p:spTree>
    <p:extLst>
      <p:ext uri="{BB962C8B-B14F-4D97-AF65-F5344CB8AC3E}">
        <p14:creationId xmlns:p14="http://schemas.microsoft.com/office/powerpoint/2010/main" val="5423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inputs and outputs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887750"/>
              </p:ext>
            </p:extLst>
          </p:nvPr>
        </p:nvGraphicFramePr>
        <p:xfrm>
          <a:off x="2209800" y="2362200"/>
          <a:ext cx="8153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61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667000"/>
            <a:ext cx="525780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7" y="2667000"/>
            <a:ext cx="510539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95600"/>
            <a:ext cx="494364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used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1979613" indent="0"/>
            <a:r>
              <a:rPr lang="en-IN" dirty="0" smtClean="0"/>
              <a:t> Decision Trees</a:t>
            </a:r>
          </a:p>
          <a:p>
            <a:pPr marL="1979613" indent="0"/>
            <a:r>
              <a:rPr lang="en-IN" dirty="0" smtClean="0"/>
              <a:t> Neural Networks </a:t>
            </a:r>
          </a:p>
          <a:p>
            <a:pPr marL="1979613" indent="0"/>
            <a:r>
              <a:rPr lang="en-IN" dirty="0" smtClean="0"/>
              <a:t> Correlation </a:t>
            </a:r>
          </a:p>
          <a:p>
            <a:pPr marL="1979613" indent="0"/>
            <a:r>
              <a:rPr lang="en-IN" dirty="0" smtClean="0"/>
              <a:t> Linear Regression </a:t>
            </a:r>
          </a:p>
          <a:p>
            <a:pPr marL="1979613" indent="0"/>
            <a:r>
              <a:rPr lang="en-IN" dirty="0" smtClean="0"/>
              <a:t> Feed Forward Back Propagation </a:t>
            </a:r>
          </a:p>
          <a:p>
            <a:pPr marL="1979613" indent="0"/>
            <a:r>
              <a:rPr lang="en-IN" dirty="0" smtClean="0"/>
              <a:t> Naïve Bayesian </a:t>
            </a:r>
          </a:p>
          <a:p>
            <a:pPr marL="1979613" indent="0"/>
            <a:r>
              <a:rPr lang="en-IN" dirty="0" smtClean="0"/>
              <a:t> K-means </a:t>
            </a:r>
          </a:p>
          <a:p>
            <a:pPr marL="1979613" indent="0"/>
            <a:r>
              <a:rPr lang="en-IN" dirty="0" smtClean="0"/>
              <a:t> S.V.M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36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336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Century Gothic</vt:lpstr>
      <vt:lpstr>Comic Sans MS</vt:lpstr>
      <vt:lpstr>Wingdings 3</vt:lpstr>
      <vt:lpstr>Ion Boardroom</vt:lpstr>
      <vt:lpstr>Online Prediction Analysis</vt:lpstr>
      <vt:lpstr>Problem Statement</vt:lpstr>
      <vt:lpstr>Why Predictive Analysis ?</vt:lpstr>
      <vt:lpstr>Online Prediction Analysis Tool </vt:lpstr>
      <vt:lpstr>Technologies used</vt:lpstr>
      <vt:lpstr>Flow of inputs and outputs </vt:lpstr>
      <vt:lpstr>Screens </vt:lpstr>
      <vt:lpstr>Screens</vt:lpstr>
      <vt:lpstr>Algorithms used </vt:lpstr>
      <vt:lpstr>Naive Bayes Classification Algorithm </vt:lpstr>
      <vt:lpstr>Logistic Regression algorithms</vt:lpstr>
      <vt:lpstr>Feature reduction </vt:lpstr>
      <vt:lpstr>Decision trees </vt:lpstr>
      <vt:lpstr>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Prediction Analysis</dc:title>
  <dc:creator>Kavitha</dc:creator>
  <cp:lastModifiedBy>santhosh kiran</cp:lastModifiedBy>
  <cp:revision>43</cp:revision>
  <dcterms:created xsi:type="dcterms:W3CDTF">2013-05-22T17:04:08Z</dcterms:created>
  <dcterms:modified xsi:type="dcterms:W3CDTF">2013-06-06T19:55:13Z</dcterms:modified>
</cp:coreProperties>
</file>