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theme/themeOverride4.xml" ContentType="application/vnd.openxmlformats-officedocument.themeOverr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7" r:id="rId2"/>
    <p:sldId id="258" r:id="rId3"/>
    <p:sldId id="259" r:id="rId4"/>
    <p:sldId id="261" r:id="rId5"/>
    <p:sldId id="277" r:id="rId6"/>
    <p:sldId id="294" r:id="rId7"/>
    <p:sldId id="295" r:id="rId8"/>
    <p:sldId id="293" r:id="rId9"/>
    <p:sldId id="326" r:id="rId10"/>
    <p:sldId id="306" r:id="rId11"/>
    <p:sldId id="307" r:id="rId12"/>
    <p:sldId id="308" r:id="rId13"/>
    <p:sldId id="309" r:id="rId14"/>
    <p:sldId id="310" r:id="rId15"/>
    <p:sldId id="311" r:id="rId16"/>
    <p:sldId id="312" r:id="rId17"/>
    <p:sldId id="313" r:id="rId18"/>
    <p:sldId id="314" r:id="rId19"/>
    <p:sldId id="315" r:id="rId20"/>
    <p:sldId id="316" r:id="rId21"/>
    <p:sldId id="317" r:id="rId22"/>
    <p:sldId id="319" r:id="rId23"/>
    <p:sldId id="320" r:id="rId24"/>
    <p:sldId id="321" r:id="rId25"/>
    <p:sldId id="322" r:id="rId26"/>
    <p:sldId id="323" r:id="rId27"/>
    <p:sldId id="324" r:id="rId28"/>
    <p:sldId id="325" r:id="rId29"/>
    <p:sldId id="327" r:id="rId30"/>
    <p:sldId id="328" r:id="rId31"/>
    <p:sldId id="329" r:id="rId32"/>
    <p:sldId id="28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8BD4"/>
    <a:srgbClr val="FFBB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469" autoAdjust="0"/>
    <p:restoredTop sz="94542" autoAdjust="0"/>
  </p:normalViewPr>
  <p:slideViewPr>
    <p:cSldViewPr snapToGrid="0" snapToObjects="1">
      <p:cViewPr>
        <p:scale>
          <a:sx n="60" d="100"/>
          <a:sy n="60" d="100"/>
        </p:scale>
        <p:origin x="-828" y="-22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2" d="100"/>
          <a:sy n="72" d="100"/>
        </p:scale>
        <p:origin x="3592" y="216"/>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9DDD0-A44F-E147-BE91-2A693F3EEAB6}" type="datetimeFigureOut">
              <a:rPr lang="en-US" smtClean="0"/>
              <a:pPr/>
              <a:t>5/21/2019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F09F84-93B2-F34E-A8F5-F82898239288}" type="slidenum">
              <a:rPr lang="en-US" smtClean="0"/>
              <a:pPr/>
              <a:t>‹#›</a:t>
            </a:fld>
            <a:endParaRPr lang="en-US"/>
          </a:p>
        </p:txBody>
      </p:sp>
    </p:spTree>
    <p:extLst>
      <p:ext uri="{BB962C8B-B14F-4D97-AF65-F5344CB8AC3E}">
        <p14:creationId xmlns="" xmlns:p14="http://schemas.microsoft.com/office/powerpoint/2010/main" val="2033220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6F09F84-93B2-F34E-A8F5-F8289823928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229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dirty="0" smtClean="0"/>
          </a:p>
        </p:txBody>
      </p:sp>
      <p:sp>
        <p:nvSpPr>
          <p:cNvPr id="1229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65228" eaLnBrk="0" hangingPunct="0">
              <a:defRPr>
                <a:solidFill>
                  <a:schemeClr val="tx1"/>
                </a:solidFill>
                <a:latin typeface="Arial" panose="020B0604020202020204" pitchFamily="34" charset="0"/>
              </a:defRPr>
            </a:lvl1pPr>
            <a:lvl2pPr marL="730914" indent="-281121" defTabSz="865228" eaLnBrk="0" hangingPunct="0">
              <a:defRPr>
                <a:solidFill>
                  <a:schemeClr val="tx1"/>
                </a:solidFill>
                <a:latin typeface="Arial" panose="020B0604020202020204" pitchFamily="34" charset="0"/>
              </a:defRPr>
            </a:lvl2pPr>
            <a:lvl3pPr marL="1124483" indent="-224897" defTabSz="865228" eaLnBrk="0" hangingPunct="0">
              <a:defRPr>
                <a:solidFill>
                  <a:schemeClr val="tx1"/>
                </a:solidFill>
                <a:latin typeface="Arial" panose="020B0604020202020204" pitchFamily="34" charset="0"/>
              </a:defRPr>
            </a:lvl3pPr>
            <a:lvl4pPr marL="1574277" indent="-224897" defTabSz="865228" eaLnBrk="0" hangingPunct="0">
              <a:defRPr>
                <a:solidFill>
                  <a:schemeClr val="tx1"/>
                </a:solidFill>
                <a:latin typeface="Arial" panose="020B0604020202020204" pitchFamily="34" charset="0"/>
              </a:defRPr>
            </a:lvl4pPr>
            <a:lvl5pPr marL="2024070" indent="-224897" defTabSz="865228" eaLnBrk="0" hangingPunct="0">
              <a:defRPr>
                <a:solidFill>
                  <a:schemeClr val="tx1"/>
                </a:solidFill>
                <a:latin typeface="Arial" panose="020B0604020202020204" pitchFamily="34" charset="0"/>
              </a:defRPr>
            </a:lvl5pPr>
            <a:lvl6pPr marL="2473863" indent="-224897" defTabSz="865228" eaLnBrk="0" fontAlgn="base" hangingPunct="0">
              <a:spcBef>
                <a:spcPct val="0"/>
              </a:spcBef>
              <a:spcAft>
                <a:spcPct val="0"/>
              </a:spcAft>
              <a:defRPr>
                <a:solidFill>
                  <a:schemeClr val="tx1"/>
                </a:solidFill>
                <a:latin typeface="Arial" panose="020B0604020202020204" pitchFamily="34" charset="0"/>
              </a:defRPr>
            </a:lvl6pPr>
            <a:lvl7pPr marL="2923657" indent="-224897" defTabSz="865228" eaLnBrk="0" fontAlgn="base" hangingPunct="0">
              <a:spcBef>
                <a:spcPct val="0"/>
              </a:spcBef>
              <a:spcAft>
                <a:spcPct val="0"/>
              </a:spcAft>
              <a:defRPr>
                <a:solidFill>
                  <a:schemeClr val="tx1"/>
                </a:solidFill>
                <a:latin typeface="Arial" panose="020B0604020202020204" pitchFamily="34" charset="0"/>
              </a:defRPr>
            </a:lvl7pPr>
            <a:lvl8pPr marL="3373450" indent="-224897" defTabSz="865228" eaLnBrk="0" fontAlgn="base" hangingPunct="0">
              <a:spcBef>
                <a:spcPct val="0"/>
              </a:spcBef>
              <a:spcAft>
                <a:spcPct val="0"/>
              </a:spcAft>
              <a:defRPr>
                <a:solidFill>
                  <a:schemeClr val="tx1"/>
                </a:solidFill>
                <a:latin typeface="Arial" panose="020B0604020202020204" pitchFamily="34" charset="0"/>
              </a:defRPr>
            </a:lvl8pPr>
            <a:lvl9pPr marL="3823244" indent="-224897" defTabSz="86522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693DFF7-DBD6-4C3C-A02B-662085A213BF}" type="slidenum">
              <a:rPr lang="en-US" altLang="en-US">
                <a:latin typeface="Calibri" panose="020F0502020204030204" pitchFamily="34" charset="0"/>
              </a:rPr>
              <a:pPr eaLnBrk="1" hangingPunct="1"/>
              <a:t>18</a:t>
            </a:fld>
            <a:endParaRPr lang="en-US" altLang="en-US" dirty="0">
              <a:latin typeface="Calibri" panose="020F0502020204030204" pitchFamily="34" charset="0"/>
            </a:endParaRPr>
          </a:p>
        </p:txBody>
      </p:sp>
    </p:spTree>
    <p:extLst>
      <p:ext uri="{BB962C8B-B14F-4D97-AF65-F5344CB8AC3E}">
        <p14:creationId xmlns="" xmlns:p14="http://schemas.microsoft.com/office/powerpoint/2010/main" val="269216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229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dirty="0" smtClean="0"/>
          </a:p>
        </p:txBody>
      </p:sp>
      <p:sp>
        <p:nvSpPr>
          <p:cNvPr id="1229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65228" eaLnBrk="0" hangingPunct="0">
              <a:defRPr>
                <a:solidFill>
                  <a:schemeClr val="tx1"/>
                </a:solidFill>
                <a:latin typeface="Arial" panose="020B0604020202020204" pitchFamily="34" charset="0"/>
              </a:defRPr>
            </a:lvl1pPr>
            <a:lvl2pPr marL="730914" indent="-281121" defTabSz="865228" eaLnBrk="0" hangingPunct="0">
              <a:defRPr>
                <a:solidFill>
                  <a:schemeClr val="tx1"/>
                </a:solidFill>
                <a:latin typeface="Arial" panose="020B0604020202020204" pitchFamily="34" charset="0"/>
              </a:defRPr>
            </a:lvl2pPr>
            <a:lvl3pPr marL="1124483" indent="-224897" defTabSz="865228" eaLnBrk="0" hangingPunct="0">
              <a:defRPr>
                <a:solidFill>
                  <a:schemeClr val="tx1"/>
                </a:solidFill>
                <a:latin typeface="Arial" panose="020B0604020202020204" pitchFamily="34" charset="0"/>
              </a:defRPr>
            </a:lvl3pPr>
            <a:lvl4pPr marL="1574277" indent="-224897" defTabSz="865228" eaLnBrk="0" hangingPunct="0">
              <a:defRPr>
                <a:solidFill>
                  <a:schemeClr val="tx1"/>
                </a:solidFill>
                <a:latin typeface="Arial" panose="020B0604020202020204" pitchFamily="34" charset="0"/>
              </a:defRPr>
            </a:lvl4pPr>
            <a:lvl5pPr marL="2024070" indent="-224897" defTabSz="865228" eaLnBrk="0" hangingPunct="0">
              <a:defRPr>
                <a:solidFill>
                  <a:schemeClr val="tx1"/>
                </a:solidFill>
                <a:latin typeface="Arial" panose="020B0604020202020204" pitchFamily="34" charset="0"/>
              </a:defRPr>
            </a:lvl5pPr>
            <a:lvl6pPr marL="2473863" indent="-224897" defTabSz="865228" eaLnBrk="0" fontAlgn="base" hangingPunct="0">
              <a:spcBef>
                <a:spcPct val="0"/>
              </a:spcBef>
              <a:spcAft>
                <a:spcPct val="0"/>
              </a:spcAft>
              <a:defRPr>
                <a:solidFill>
                  <a:schemeClr val="tx1"/>
                </a:solidFill>
                <a:latin typeface="Arial" panose="020B0604020202020204" pitchFamily="34" charset="0"/>
              </a:defRPr>
            </a:lvl6pPr>
            <a:lvl7pPr marL="2923657" indent="-224897" defTabSz="865228" eaLnBrk="0" fontAlgn="base" hangingPunct="0">
              <a:spcBef>
                <a:spcPct val="0"/>
              </a:spcBef>
              <a:spcAft>
                <a:spcPct val="0"/>
              </a:spcAft>
              <a:defRPr>
                <a:solidFill>
                  <a:schemeClr val="tx1"/>
                </a:solidFill>
                <a:latin typeface="Arial" panose="020B0604020202020204" pitchFamily="34" charset="0"/>
              </a:defRPr>
            </a:lvl7pPr>
            <a:lvl8pPr marL="3373450" indent="-224897" defTabSz="865228" eaLnBrk="0" fontAlgn="base" hangingPunct="0">
              <a:spcBef>
                <a:spcPct val="0"/>
              </a:spcBef>
              <a:spcAft>
                <a:spcPct val="0"/>
              </a:spcAft>
              <a:defRPr>
                <a:solidFill>
                  <a:schemeClr val="tx1"/>
                </a:solidFill>
                <a:latin typeface="Arial" panose="020B0604020202020204" pitchFamily="34" charset="0"/>
              </a:defRPr>
            </a:lvl8pPr>
            <a:lvl9pPr marL="3823244" indent="-224897" defTabSz="86522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693DFF7-DBD6-4C3C-A02B-662085A213BF}" type="slidenum">
              <a:rPr lang="en-US" altLang="en-US">
                <a:latin typeface="Calibri" panose="020F0502020204030204" pitchFamily="34" charset="0"/>
              </a:rPr>
              <a:pPr eaLnBrk="1" hangingPunct="1"/>
              <a:t>19</a:t>
            </a:fld>
            <a:endParaRPr lang="en-US" altLang="en-US" dirty="0">
              <a:latin typeface="Calibri" panose="020F0502020204030204" pitchFamily="34" charset="0"/>
            </a:endParaRPr>
          </a:p>
        </p:txBody>
      </p:sp>
    </p:spTree>
    <p:extLst>
      <p:ext uri="{BB962C8B-B14F-4D97-AF65-F5344CB8AC3E}">
        <p14:creationId xmlns="" xmlns:p14="http://schemas.microsoft.com/office/powerpoint/2010/main" val="269216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229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dirty="0" smtClean="0"/>
          </a:p>
        </p:txBody>
      </p:sp>
      <p:sp>
        <p:nvSpPr>
          <p:cNvPr id="1229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65228" eaLnBrk="0" hangingPunct="0">
              <a:defRPr>
                <a:solidFill>
                  <a:schemeClr val="tx1"/>
                </a:solidFill>
                <a:latin typeface="Arial" panose="020B0604020202020204" pitchFamily="34" charset="0"/>
              </a:defRPr>
            </a:lvl1pPr>
            <a:lvl2pPr marL="730914" indent="-281121" defTabSz="865228" eaLnBrk="0" hangingPunct="0">
              <a:defRPr>
                <a:solidFill>
                  <a:schemeClr val="tx1"/>
                </a:solidFill>
                <a:latin typeface="Arial" panose="020B0604020202020204" pitchFamily="34" charset="0"/>
              </a:defRPr>
            </a:lvl2pPr>
            <a:lvl3pPr marL="1124483" indent="-224897" defTabSz="865228" eaLnBrk="0" hangingPunct="0">
              <a:defRPr>
                <a:solidFill>
                  <a:schemeClr val="tx1"/>
                </a:solidFill>
                <a:latin typeface="Arial" panose="020B0604020202020204" pitchFamily="34" charset="0"/>
              </a:defRPr>
            </a:lvl3pPr>
            <a:lvl4pPr marL="1574277" indent="-224897" defTabSz="865228" eaLnBrk="0" hangingPunct="0">
              <a:defRPr>
                <a:solidFill>
                  <a:schemeClr val="tx1"/>
                </a:solidFill>
                <a:latin typeface="Arial" panose="020B0604020202020204" pitchFamily="34" charset="0"/>
              </a:defRPr>
            </a:lvl4pPr>
            <a:lvl5pPr marL="2024070" indent="-224897" defTabSz="865228" eaLnBrk="0" hangingPunct="0">
              <a:defRPr>
                <a:solidFill>
                  <a:schemeClr val="tx1"/>
                </a:solidFill>
                <a:latin typeface="Arial" panose="020B0604020202020204" pitchFamily="34" charset="0"/>
              </a:defRPr>
            </a:lvl5pPr>
            <a:lvl6pPr marL="2473863" indent="-224897" defTabSz="865228" eaLnBrk="0" fontAlgn="base" hangingPunct="0">
              <a:spcBef>
                <a:spcPct val="0"/>
              </a:spcBef>
              <a:spcAft>
                <a:spcPct val="0"/>
              </a:spcAft>
              <a:defRPr>
                <a:solidFill>
                  <a:schemeClr val="tx1"/>
                </a:solidFill>
                <a:latin typeface="Arial" panose="020B0604020202020204" pitchFamily="34" charset="0"/>
              </a:defRPr>
            </a:lvl6pPr>
            <a:lvl7pPr marL="2923657" indent="-224897" defTabSz="865228" eaLnBrk="0" fontAlgn="base" hangingPunct="0">
              <a:spcBef>
                <a:spcPct val="0"/>
              </a:spcBef>
              <a:spcAft>
                <a:spcPct val="0"/>
              </a:spcAft>
              <a:defRPr>
                <a:solidFill>
                  <a:schemeClr val="tx1"/>
                </a:solidFill>
                <a:latin typeface="Arial" panose="020B0604020202020204" pitchFamily="34" charset="0"/>
              </a:defRPr>
            </a:lvl7pPr>
            <a:lvl8pPr marL="3373450" indent="-224897" defTabSz="865228" eaLnBrk="0" fontAlgn="base" hangingPunct="0">
              <a:spcBef>
                <a:spcPct val="0"/>
              </a:spcBef>
              <a:spcAft>
                <a:spcPct val="0"/>
              </a:spcAft>
              <a:defRPr>
                <a:solidFill>
                  <a:schemeClr val="tx1"/>
                </a:solidFill>
                <a:latin typeface="Arial" panose="020B0604020202020204" pitchFamily="34" charset="0"/>
              </a:defRPr>
            </a:lvl8pPr>
            <a:lvl9pPr marL="3823244" indent="-224897" defTabSz="86522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693DFF7-DBD6-4C3C-A02B-662085A213BF}" type="slidenum">
              <a:rPr lang="en-US" altLang="en-US">
                <a:latin typeface="Calibri" panose="020F0502020204030204" pitchFamily="34" charset="0"/>
              </a:rPr>
              <a:pPr eaLnBrk="1" hangingPunct="1"/>
              <a:t>20</a:t>
            </a:fld>
            <a:endParaRPr lang="en-US" altLang="en-US" dirty="0">
              <a:latin typeface="Calibri" panose="020F0502020204030204" pitchFamily="34" charset="0"/>
            </a:endParaRPr>
          </a:p>
        </p:txBody>
      </p:sp>
    </p:spTree>
    <p:extLst>
      <p:ext uri="{BB962C8B-B14F-4D97-AF65-F5344CB8AC3E}">
        <p14:creationId xmlns="" xmlns:p14="http://schemas.microsoft.com/office/powerpoint/2010/main" val="269216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229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dirty="0" smtClean="0"/>
          </a:p>
        </p:txBody>
      </p:sp>
      <p:sp>
        <p:nvSpPr>
          <p:cNvPr id="1229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65228" eaLnBrk="0" hangingPunct="0">
              <a:defRPr>
                <a:solidFill>
                  <a:schemeClr val="tx1"/>
                </a:solidFill>
                <a:latin typeface="Arial" panose="020B0604020202020204" pitchFamily="34" charset="0"/>
              </a:defRPr>
            </a:lvl1pPr>
            <a:lvl2pPr marL="730914" indent="-281121" defTabSz="865228" eaLnBrk="0" hangingPunct="0">
              <a:defRPr>
                <a:solidFill>
                  <a:schemeClr val="tx1"/>
                </a:solidFill>
                <a:latin typeface="Arial" panose="020B0604020202020204" pitchFamily="34" charset="0"/>
              </a:defRPr>
            </a:lvl2pPr>
            <a:lvl3pPr marL="1124483" indent="-224897" defTabSz="865228" eaLnBrk="0" hangingPunct="0">
              <a:defRPr>
                <a:solidFill>
                  <a:schemeClr val="tx1"/>
                </a:solidFill>
                <a:latin typeface="Arial" panose="020B0604020202020204" pitchFamily="34" charset="0"/>
              </a:defRPr>
            </a:lvl3pPr>
            <a:lvl4pPr marL="1574277" indent="-224897" defTabSz="865228" eaLnBrk="0" hangingPunct="0">
              <a:defRPr>
                <a:solidFill>
                  <a:schemeClr val="tx1"/>
                </a:solidFill>
                <a:latin typeface="Arial" panose="020B0604020202020204" pitchFamily="34" charset="0"/>
              </a:defRPr>
            </a:lvl4pPr>
            <a:lvl5pPr marL="2024070" indent="-224897" defTabSz="865228" eaLnBrk="0" hangingPunct="0">
              <a:defRPr>
                <a:solidFill>
                  <a:schemeClr val="tx1"/>
                </a:solidFill>
                <a:latin typeface="Arial" panose="020B0604020202020204" pitchFamily="34" charset="0"/>
              </a:defRPr>
            </a:lvl5pPr>
            <a:lvl6pPr marL="2473863" indent="-224897" defTabSz="865228" eaLnBrk="0" fontAlgn="base" hangingPunct="0">
              <a:spcBef>
                <a:spcPct val="0"/>
              </a:spcBef>
              <a:spcAft>
                <a:spcPct val="0"/>
              </a:spcAft>
              <a:defRPr>
                <a:solidFill>
                  <a:schemeClr val="tx1"/>
                </a:solidFill>
                <a:latin typeface="Arial" panose="020B0604020202020204" pitchFamily="34" charset="0"/>
              </a:defRPr>
            </a:lvl6pPr>
            <a:lvl7pPr marL="2923657" indent="-224897" defTabSz="865228" eaLnBrk="0" fontAlgn="base" hangingPunct="0">
              <a:spcBef>
                <a:spcPct val="0"/>
              </a:spcBef>
              <a:spcAft>
                <a:spcPct val="0"/>
              </a:spcAft>
              <a:defRPr>
                <a:solidFill>
                  <a:schemeClr val="tx1"/>
                </a:solidFill>
                <a:latin typeface="Arial" panose="020B0604020202020204" pitchFamily="34" charset="0"/>
              </a:defRPr>
            </a:lvl7pPr>
            <a:lvl8pPr marL="3373450" indent="-224897" defTabSz="865228" eaLnBrk="0" fontAlgn="base" hangingPunct="0">
              <a:spcBef>
                <a:spcPct val="0"/>
              </a:spcBef>
              <a:spcAft>
                <a:spcPct val="0"/>
              </a:spcAft>
              <a:defRPr>
                <a:solidFill>
                  <a:schemeClr val="tx1"/>
                </a:solidFill>
                <a:latin typeface="Arial" panose="020B0604020202020204" pitchFamily="34" charset="0"/>
              </a:defRPr>
            </a:lvl8pPr>
            <a:lvl9pPr marL="3823244" indent="-224897" defTabSz="86522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693DFF7-DBD6-4C3C-A02B-662085A213BF}" type="slidenum">
              <a:rPr lang="en-US" altLang="en-US">
                <a:latin typeface="Calibri" panose="020F0502020204030204" pitchFamily="34" charset="0"/>
              </a:rPr>
              <a:pPr eaLnBrk="1" hangingPunct="1"/>
              <a:t>10</a:t>
            </a:fld>
            <a:endParaRPr lang="en-US" altLang="en-US" dirty="0">
              <a:latin typeface="Calibri" panose="020F0502020204030204" pitchFamily="34" charset="0"/>
            </a:endParaRPr>
          </a:p>
        </p:txBody>
      </p:sp>
    </p:spTree>
    <p:extLst>
      <p:ext uri="{BB962C8B-B14F-4D97-AF65-F5344CB8AC3E}">
        <p14:creationId xmlns="" xmlns:p14="http://schemas.microsoft.com/office/powerpoint/2010/main" val="269216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229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dirty="0" smtClean="0"/>
          </a:p>
        </p:txBody>
      </p:sp>
      <p:sp>
        <p:nvSpPr>
          <p:cNvPr id="1229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65228" eaLnBrk="0" hangingPunct="0">
              <a:defRPr>
                <a:solidFill>
                  <a:schemeClr val="tx1"/>
                </a:solidFill>
                <a:latin typeface="Arial" panose="020B0604020202020204" pitchFamily="34" charset="0"/>
              </a:defRPr>
            </a:lvl1pPr>
            <a:lvl2pPr marL="730914" indent="-281121" defTabSz="865228" eaLnBrk="0" hangingPunct="0">
              <a:defRPr>
                <a:solidFill>
                  <a:schemeClr val="tx1"/>
                </a:solidFill>
                <a:latin typeface="Arial" panose="020B0604020202020204" pitchFamily="34" charset="0"/>
              </a:defRPr>
            </a:lvl2pPr>
            <a:lvl3pPr marL="1124483" indent="-224897" defTabSz="865228" eaLnBrk="0" hangingPunct="0">
              <a:defRPr>
                <a:solidFill>
                  <a:schemeClr val="tx1"/>
                </a:solidFill>
                <a:latin typeface="Arial" panose="020B0604020202020204" pitchFamily="34" charset="0"/>
              </a:defRPr>
            </a:lvl3pPr>
            <a:lvl4pPr marL="1574277" indent="-224897" defTabSz="865228" eaLnBrk="0" hangingPunct="0">
              <a:defRPr>
                <a:solidFill>
                  <a:schemeClr val="tx1"/>
                </a:solidFill>
                <a:latin typeface="Arial" panose="020B0604020202020204" pitchFamily="34" charset="0"/>
              </a:defRPr>
            </a:lvl4pPr>
            <a:lvl5pPr marL="2024070" indent="-224897" defTabSz="865228" eaLnBrk="0" hangingPunct="0">
              <a:defRPr>
                <a:solidFill>
                  <a:schemeClr val="tx1"/>
                </a:solidFill>
                <a:latin typeface="Arial" panose="020B0604020202020204" pitchFamily="34" charset="0"/>
              </a:defRPr>
            </a:lvl5pPr>
            <a:lvl6pPr marL="2473863" indent="-224897" defTabSz="865228" eaLnBrk="0" fontAlgn="base" hangingPunct="0">
              <a:spcBef>
                <a:spcPct val="0"/>
              </a:spcBef>
              <a:spcAft>
                <a:spcPct val="0"/>
              </a:spcAft>
              <a:defRPr>
                <a:solidFill>
                  <a:schemeClr val="tx1"/>
                </a:solidFill>
                <a:latin typeface="Arial" panose="020B0604020202020204" pitchFamily="34" charset="0"/>
              </a:defRPr>
            </a:lvl6pPr>
            <a:lvl7pPr marL="2923657" indent="-224897" defTabSz="865228" eaLnBrk="0" fontAlgn="base" hangingPunct="0">
              <a:spcBef>
                <a:spcPct val="0"/>
              </a:spcBef>
              <a:spcAft>
                <a:spcPct val="0"/>
              </a:spcAft>
              <a:defRPr>
                <a:solidFill>
                  <a:schemeClr val="tx1"/>
                </a:solidFill>
                <a:latin typeface="Arial" panose="020B0604020202020204" pitchFamily="34" charset="0"/>
              </a:defRPr>
            </a:lvl7pPr>
            <a:lvl8pPr marL="3373450" indent="-224897" defTabSz="865228" eaLnBrk="0" fontAlgn="base" hangingPunct="0">
              <a:spcBef>
                <a:spcPct val="0"/>
              </a:spcBef>
              <a:spcAft>
                <a:spcPct val="0"/>
              </a:spcAft>
              <a:defRPr>
                <a:solidFill>
                  <a:schemeClr val="tx1"/>
                </a:solidFill>
                <a:latin typeface="Arial" panose="020B0604020202020204" pitchFamily="34" charset="0"/>
              </a:defRPr>
            </a:lvl8pPr>
            <a:lvl9pPr marL="3823244" indent="-224897" defTabSz="86522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693DFF7-DBD6-4C3C-A02B-662085A213BF}" type="slidenum">
              <a:rPr lang="en-US" altLang="en-US">
                <a:latin typeface="Calibri" panose="020F0502020204030204" pitchFamily="34" charset="0"/>
              </a:rPr>
              <a:pPr eaLnBrk="1" hangingPunct="1"/>
              <a:t>11</a:t>
            </a:fld>
            <a:endParaRPr lang="en-US" altLang="en-US" dirty="0">
              <a:latin typeface="Calibri" panose="020F0502020204030204" pitchFamily="34" charset="0"/>
            </a:endParaRPr>
          </a:p>
        </p:txBody>
      </p:sp>
    </p:spTree>
    <p:extLst>
      <p:ext uri="{BB962C8B-B14F-4D97-AF65-F5344CB8AC3E}">
        <p14:creationId xmlns="" xmlns:p14="http://schemas.microsoft.com/office/powerpoint/2010/main" val="269216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229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dirty="0" smtClean="0"/>
          </a:p>
        </p:txBody>
      </p:sp>
      <p:sp>
        <p:nvSpPr>
          <p:cNvPr id="1229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65228" eaLnBrk="0" hangingPunct="0">
              <a:defRPr>
                <a:solidFill>
                  <a:schemeClr val="tx1"/>
                </a:solidFill>
                <a:latin typeface="Arial" panose="020B0604020202020204" pitchFamily="34" charset="0"/>
              </a:defRPr>
            </a:lvl1pPr>
            <a:lvl2pPr marL="730914" indent="-281121" defTabSz="865228" eaLnBrk="0" hangingPunct="0">
              <a:defRPr>
                <a:solidFill>
                  <a:schemeClr val="tx1"/>
                </a:solidFill>
                <a:latin typeface="Arial" panose="020B0604020202020204" pitchFamily="34" charset="0"/>
              </a:defRPr>
            </a:lvl2pPr>
            <a:lvl3pPr marL="1124483" indent="-224897" defTabSz="865228" eaLnBrk="0" hangingPunct="0">
              <a:defRPr>
                <a:solidFill>
                  <a:schemeClr val="tx1"/>
                </a:solidFill>
                <a:latin typeface="Arial" panose="020B0604020202020204" pitchFamily="34" charset="0"/>
              </a:defRPr>
            </a:lvl3pPr>
            <a:lvl4pPr marL="1574277" indent="-224897" defTabSz="865228" eaLnBrk="0" hangingPunct="0">
              <a:defRPr>
                <a:solidFill>
                  <a:schemeClr val="tx1"/>
                </a:solidFill>
                <a:latin typeface="Arial" panose="020B0604020202020204" pitchFamily="34" charset="0"/>
              </a:defRPr>
            </a:lvl4pPr>
            <a:lvl5pPr marL="2024070" indent="-224897" defTabSz="865228" eaLnBrk="0" hangingPunct="0">
              <a:defRPr>
                <a:solidFill>
                  <a:schemeClr val="tx1"/>
                </a:solidFill>
                <a:latin typeface="Arial" panose="020B0604020202020204" pitchFamily="34" charset="0"/>
              </a:defRPr>
            </a:lvl5pPr>
            <a:lvl6pPr marL="2473863" indent="-224897" defTabSz="865228" eaLnBrk="0" fontAlgn="base" hangingPunct="0">
              <a:spcBef>
                <a:spcPct val="0"/>
              </a:spcBef>
              <a:spcAft>
                <a:spcPct val="0"/>
              </a:spcAft>
              <a:defRPr>
                <a:solidFill>
                  <a:schemeClr val="tx1"/>
                </a:solidFill>
                <a:latin typeface="Arial" panose="020B0604020202020204" pitchFamily="34" charset="0"/>
              </a:defRPr>
            </a:lvl6pPr>
            <a:lvl7pPr marL="2923657" indent="-224897" defTabSz="865228" eaLnBrk="0" fontAlgn="base" hangingPunct="0">
              <a:spcBef>
                <a:spcPct val="0"/>
              </a:spcBef>
              <a:spcAft>
                <a:spcPct val="0"/>
              </a:spcAft>
              <a:defRPr>
                <a:solidFill>
                  <a:schemeClr val="tx1"/>
                </a:solidFill>
                <a:latin typeface="Arial" panose="020B0604020202020204" pitchFamily="34" charset="0"/>
              </a:defRPr>
            </a:lvl7pPr>
            <a:lvl8pPr marL="3373450" indent="-224897" defTabSz="865228" eaLnBrk="0" fontAlgn="base" hangingPunct="0">
              <a:spcBef>
                <a:spcPct val="0"/>
              </a:spcBef>
              <a:spcAft>
                <a:spcPct val="0"/>
              </a:spcAft>
              <a:defRPr>
                <a:solidFill>
                  <a:schemeClr val="tx1"/>
                </a:solidFill>
                <a:latin typeface="Arial" panose="020B0604020202020204" pitchFamily="34" charset="0"/>
              </a:defRPr>
            </a:lvl8pPr>
            <a:lvl9pPr marL="3823244" indent="-224897" defTabSz="86522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693DFF7-DBD6-4C3C-A02B-662085A213BF}" type="slidenum">
              <a:rPr lang="en-US" altLang="en-US">
                <a:latin typeface="Calibri" panose="020F0502020204030204" pitchFamily="34" charset="0"/>
              </a:rPr>
              <a:pPr eaLnBrk="1" hangingPunct="1"/>
              <a:t>12</a:t>
            </a:fld>
            <a:endParaRPr lang="en-US" altLang="en-US" dirty="0">
              <a:latin typeface="Calibri" panose="020F0502020204030204" pitchFamily="34" charset="0"/>
            </a:endParaRPr>
          </a:p>
        </p:txBody>
      </p:sp>
    </p:spTree>
    <p:extLst>
      <p:ext uri="{BB962C8B-B14F-4D97-AF65-F5344CB8AC3E}">
        <p14:creationId xmlns="" xmlns:p14="http://schemas.microsoft.com/office/powerpoint/2010/main" val="269216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229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dirty="0" smtClean="0"/>
          </a:p>
        </p:txBody>
      </p:sp>
      <p:sp>
        <p:nvSpPr>
          <p:cNvPr id="1229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65228" eaLnBrk="0" hangingPunct="0">
              <a:defRPr>
                <a:solidFill>
                  <a:schemeClr val="tx1"/>
                </a:solidFill>
                <a:latin typeface="Arial" panose="020B0604020202020204" pitchFamily="34" charset="0"/>
              </a:defRPr>
            </a:lvl1pPr>
            <a:lvl2pPr marL="730914" indent="-281121" defTabSz="865228" eaLnBrk="0" hangingPunct="0">
              <a:defRPr>
                <a:solidFill>
                  <a:schemeClr val="tx1"/>
                </a:solidFill>
                <a:latin typeface="Arial" panose="020B0604020202020204" pitchFamily="34" charset="0"/>
              </a:defRPr>
            </a:lvl2pPr>
            <a:lvl3pPr marL="1124483" indent="-224897" defTabSz="865228" eaLnBrk="0" hangingPunct="0">
              <a:defRPr>
                <a:solidFill>
                  <a:schemeClr val="tx1"/>
                </a:solidFill>
                <a:latin typeface="Arial" panose="020B0604020202020204" pitchFamily="34" charset="0"/>
              </a:defRPr>
            </a:lvl3pPr>
            <a:lvl4pPr marL="1574277" indent="-224897" defTabSz="865228" eaLnBrk="0" hangingPunct="0">
              <a:defRPr>
                <a:solidFill>
                  <a:schemeClr val="tx1"/>
                </a:solidFill>
                <a:latin typeface="Arial" panose="020B0604020202020204" pitchFamily="34" charset="0"/>
              </a:defRPr>
            </a:lvl4pPr>
            <a:lvl5pPr marL="2024070" indent="-224897" defTabSz="865228" eaLnBrk="0" hangingPunct="0">
              <a:defRPr>
                <a:solidFill>
                  <a:schemeClr val="tx1"/>
                </a:solidFill>
                <a:latin typeface="Arial" panose="020B0604020202020204" pitchFamily="34" charset="0"/>
              </a:defRPr>
            </a:lvl5pPr>
            <a:lvl6pPr marL="2473863" indent="-224897" defTabSz="865228" eaLnBrk="0" fontAlgn="base" hangingPunct="0">
              <a:spcBef>
                <a:spcPct val="0"/>
              </a:spcBef>
              <a:spcAft>
                <a:spcPct val="0"/>
              </a:spcAft>
              <a:defRPr>
                <a:solidFill>
                  <a:schemeClr val="tx1"/>
                </a:solidFill>
                <a:latin typeface="Arial" panose="020B0604020202020204" pitchFamily="34" charset="0"/>
              </a:defRPr>
            </a:lvl6pPr>
            <a:lvl7pPr marL="2923657" indent="-224897" defTabSz="865228" eaLnBrk="0" fontAlgn="base" hangingPunct="0">
              <a:spcBef>
                <a:spcPct val="0"/>
              </a:spcBef>
              <a:spcAft>
                <a:spcPct val="0"/>
              </a:spcAft>
              <a:defRPr>
                <a:solidFill>
                  <a:schemeClr val="tx1"/>
                </a:solidFill>
                <a:latin typeface="Arial" panose="020B0604020202020204" pitchFamily="34" charset="0"/>
              </a:defRPr>
            </a:lvl7pPr>
            <a:lvl8pPr marL="3373450" indent="-224897" defTabSz="865228" eaLnBrk="0" fontAlgn="base" hangingPunct="0">
              <a:spcBef>
                <a:spcPct val="0"/>
              </a:spcBef>
              <a:spcAft>
                <a:spcPct val="0"/>
              </a:spcAft>
              <a:defRPr>
                <a:solidFill>
                  <a:schemeClr val="tx1"/>
                </a:solidFill>
                <a:latin typeface="Arial" panose="020B0604020202020204" pitchFamily="34" charset="0"/>
              </a:defRPr>
            </a:lvl8pPr>
            <a:lvl9pPr marL="3823244" indent="-224897" defTabSz="86522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693DFF7-DBD6-4C3C-A02B-662085A213BF}" type="slidenum">
              <a:rPr lang="en-US" altLang="en-US">
                <a:latin typeface="Calibri" panose="020F0502020204030204" pitchFamily="34" charset="0"/>
              </a:rPr>
              <a:pPr eaLnBrk="1" hangingPunct="1"/>
              <a:t>13</a:t>
            </a:fld>
            <a:endParaRPr lang="en-US" altLang="en-US" dirty="0">
              <a:latin typeface="Calibri" panose="020F0502020204030204" pitchFamily="34" charset="0"/>
            </a:endParaRPr>
          </a:p>
        </p:txBody>
      </p:sp>
    </p:spTree>
    <p:extLst>
      <p:ext uri="{BB962C8B-B14F-4D97-AF65-F5344CB8AC3E}">
        <p14:creationId xmlns="" xmlns:p14="http://schemas.microsoft.com/office/powerpoint/2010/main" val="269216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229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dirty="0" smtClean="0"/>
          </a:p>
        </p:txBody>
      </p:sp>
      <p:sp>
        <p:nvSpPr>
          <p:cNvPr id="1229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65228" eaLnBrk="0" hangingPunct="0">
              <a:defRPr>
                <a:solidFill>
                  <a:schemeClr val="tx1"/>
                </a:solidFill>
                <a:latin typeface="Arial" panose="020B0604020202020204" pitchFamily="34" charset="0"/>
              </a:defRPr>
            </a:lvl1pPr>
            <a:lvl2pPr marL="730914" indent="-281121" defTabSz="865228" eaLnBrk="0" hangingPunct="0">
              <a:defRPr>
                <a:solidFill>
                  <a:schemeClr val="tx1"/>
                </a:solidFill>
                <a:latin typeface="Arial" panose="020B0604020202020204" pitchFamily="34" charset="0"/>
              </a:defRPr>
            </a:lvl2pPr>
            <a:lvl3pPr marL="1124483" indent="-224897" defTabSz="865228" eaLnBrk="0" hangingPunct="0">
              <a:defRPr>
                <a:solidFill>
                  <a:schemeClr val="tx1"/>
                </a:solidFill>
                <a:latin typeface="Arial" panose="020B0604020202020204" pitchFamily="34" charset="0"/>
              </a:defRPr>
            </a:lvl3pPr>
            <a:lvl4pPr marL="1574277" indent="-224897" defTabSz="865228" eaLnBrk="0" hangingPunct="0">
              <a:defRPr>
                <a:solidFill>
                  <a:schemeClr val="tx1"/>
                </a:solidFill>
                <a:latin typeface="Arial" panose="020B0604020202020204" pitchFamily="34" charset="0"/>
              </a:defRPr>
            </a:lvl4pPr>
            <a:lvl5pPr marL="2024070" indent="-224897" defTabSz="865228" eaLnBrk="0" hangingPunct="0">
              <a:defRPr>
                <a:solidFill>
                  <a:schemeClr val="tx1"/>
                </a:solidFill>
                <a:latin typeface="Arial" panose="020B0604020202020204" pitchFamily="34" charset="0"/>
              </a:defRPr>
            </a:lvl5pPr>
            <a:lvl6pPr marL="2473863" indent="-224897" defTabSz="865228" eaLnBrk="0" fontAlgn="base" hangingPunct="0">
              <a:spcBef>
                <a:spcPct val="0"/>
              </a:spcBef>
              <a:spcAft>
                <a:spcPct val="0"/>
              </a:spcAft>
              <a:defRPr>
                <a:solidFill>
                  <a:schemeClr val="tx1"/>
                </a:solidFill>
                <a:latin typeface="Arial" panose="020B0604020202020204" pitchFamily="34" charset="0"/>
              </a:defRPr>
            </a:lvl6pPr>
            <a:lvl7pPr marL="2923657" indent="-224897" defTabSz="865228" eaLnBrk="0" fontAlgn="base" hangingPunct="0">
              <a:spcBef>
                <a:spcPct val="0"/>
              </a:spcBef>
              <a:spcAft>
                <a:spcPct val="0"/>
              </a:spcAft>
              <a:defRPr>
                <a:solidFill>
                  <a:schemeClr val="tx1"/>
                </a:solidFill>
                <a:latin typeface="Arial" panose="020B0604020202020204" pitchFamily="34" charset="0"/>
              </a:defRPr>
            </a:lvl7pPr>
            <a:lvl8pPr marL="3373450" indent="-224897" defTabSz="865228" eaLnBrk="0" fontAlgn="base" hangingPunct="0">
              <a:spcBef>
                <a:spcPct val="0"/>
              </a:spcBef>
              <a:spcAft>
                <a:spcPct val="0"/>
              </a:spcAft>
              <a:defRPr>
                <a:solidFill>
                  <a:schemeClr val="tx1"/>
                </a:solidFill>
                <a:latin typeface="Arial" panose="020B0604020202020204" pitchFamily="34" charset="0"/>
              </a:defRPr>
            </a:lvl8pPr>
            <a:lvl9pPr marL="3823244" indent="-224897" defTabSz="86522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693DFF7-DBD6-4C3C-A02B-662085A213BF}" type="slidenum">
              <a:rPr lang="en-US" altLang="en-US">
                <a:latin typeface="Calibri" panose="020F0502020204030204" pitchFamily="34" charset="0"/>
              </a:rPr>
              <a:pPr eaLnBrk="1" hangingPunct="1"/>
              <a:t>14</a:t>
            </a:fld>
            <a:endParaRPr lang="en-US" altLang="en-US" dirty="0">
              <a:latin typeface="Calibri" panose="020F0502020204030204" pitchFamily="34" charset="0"/>
            </a:endParaRPr>
          </a:p>
        </p:txBody>
      </p:sp>
    </p:spTree>
    <p:extLst>
      <p:ext uri="{BB962C8B-B14F-4D97-AF65-F5344CB8AC3E}">
        <p14:creationId xmlns="" xmlns:p14="http://schemas.microsoft.com/office/powerpoint/2010/main" val="269216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229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dirty="0" smtClean="0"/>
          </a:p>
        </p:txBody>
      </p:sp>
      <p:sp>
        <p:nvSpPr>
          <p:cNvPr id="1229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65228" eaLnBrk="0" hangingPunct="0">
              <a:defRPr>
                <a:solidFill>
                  <a:schemeClr val="tx1"/>
                </a:solidFill>
                <a:latin typeface="Arial" panose="020B0604020202020204" pitchFamily="34" charset="0"/>
              </a:defRPr>
            </a:lvl1pPr>
            <a:lvl2pPr marL="730914" indent="-281121" defTabSz="865228" eaLnBrk="0" hangingPunct="0">
              <a:defRPr>
                <a:solidFill>
                  <a:schemeClr val="tx1"/>
                </a:solidFill>
                <a:latin typeface="Arial" panose="020B0604020202020204" pitchFamily="34" charset="0"/>
              </a:defRPr>
            </a:lvl2pPr>
            <a:lvl3pPr marL="1124483" indent="-224897" defTabSz="865228" eaLnBrk="0" hangingPunct="0">
              <a:defRPr>
                <a:solidFill>
                  <a:schemeClr val="tx1"/>
                </a:solidFill>
                <a:latin typeface="Arial" panose="020B0604020202020204" pitchFamily="34" charset="0"/>
              </a:defRPr>
            </a:lvl3pPr>
            <a:lvl4pPr marL="1574277" indent="-224897" defTabSz="865228" eaLnBrk="0" hangingPunct="0">
              <a:defRPr>
                <a:solidFill>
                  <a:schemeClr val="tx1"/>
                </a:solidFill>
                <a:latin typeface="Arial" panose="020B0604020202020204" pitchFamily="34" charset="0"/>
              </a:defRPr>
            </a:lvl4pPr>
            <a:lvl5pPr marL="2024070" indent="-224897" defTabSz="865228" eaLnBrk="0" hangingPunct="0">
              <a:defRPr>
                <a:solidFill>
                  <a:schemeClr val="tx1"/>
                </a:solidFill>
                <a:latin typeface="Arial" panose="020B0604020202020204" pitchFamily="34" charset="0"/>
              </a:defRPr>
            </a:lvl5pPr>
            <a:lvl6pPr marL="2473863" indent="-224897" defTabSz="865228" eaLnBrk="0" fontAlgn="base" hangingPunct="0">
              <a:spcBef>
                <a:spcPct val="0"/>
              </a:spcBef>
              <a:spcAft>
                <a:spcPct val="0"/>
              </a:spcAft>
              <a:defRPr>
                <a:solidFill>
                  <a:schemeClr val="tx1"/>
                </a:solidFill>
                <a:latin typeface="Arial" panose="020B0604020202020204" pitchFamily="34" charset="0"/>
              </a:defRPr>
            </a:lvl6pPr>
            <a:lvl7pPr marL="2923657" indent="-224897" defTabSz="865228" eaLnBrk="0" fontAlgn="base" hangingPunct="0">
              <a:spcBef>
                <a:spcPct val="0"/>
              </a:spcBef>
              <a:spcAft>
                <a:spcPct val="0"/>
              </a:spcAft>
              <a:defRPr>
                <a:solidFill>
                  <a:schemeClr val="tx1"/>
                </a:solidFill>
                <a:latin typeface="Arial" panose="020B0604020202020204" pitchFamily="34" charset="0"/>
              </a:defRPr>
            </a:lvl7pPr>
            <a:lvl8pPr marL="3373450" indent="-224897" defTabSz="865228" eaLnBrk="0" fontAlgn="base" hangingPunct="0">
              <a:spcBef>
                <a:spcPct val="0"/>
              </a:spcBef>
              <a:spcAft>
                <a:spcPct val="0"/>
              </a:spcAft>
              <a:defRPr>
                <a:solidFill>
                  <a:schemeClr val="tx1"/>
                </a:solidFill>
                <a:latin typeface="Arial" panose="020B0604020202020204" pitchFamily="34" charset="0"/>
              </a:defRPr>
            </a:lvl8pPr>
            <a:lvl9pPr marL="3823244" indent="-224897" defTabSz="86522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693DFF7-DBD6-4C3C-A02B-662085A213BF}" type="slidenum">
              <a:rPr lang="en-US" altLang="en-US">
                <a:latin typeface="Calibri" panose="020F0502020204030204" pitchFamily="34" charset="0"/>
              </a:rPr>
              <a:pPr eaLnBrk="1" hangingPunct="1"/>
              <a:t>15</a:t>
            </a:fld>
            <a:endParaRPr lang="en-US" altLang="en-US" dirty="0">
              <a:latin typeface="Calibri" panose="020F0502020204030204" pitchFamily="34" charset="0"/>
            </a:endParaRPr>
          </a:p>
        </p:txBody>
      </p:sp>
    </p:spTree>
    <p:extLst>
      <p:ext uri="{BB962C8B-B14F-4D97-AF65-F5344CB8AC3E}">
        <p14:creationId xmlns="" xmlns:p14="http://schemas.microsoft.com/office/powerpoint/2010/main" val="269216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229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dirty="0" smtClean="0"/>
          </a:p>
        </p:txBody>
      </p:sp>
      <p:sp>
        <p:nvSpPr>
          <p:cNvPr id="1229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65228" eaLnBrk="0" hangingPunct="0">
              <a:defRPr>
                <a:solidFill>
                  <a:schemeClr val="tx1"/>
                </a:solidFill>
                <a:latin typeface="Arial" panose="020B0604020202020204" pitchFamily="34" charset="0"/>
              </a:defRPr>
            </a:lvl1pPr>
            <a:lvl2pPr marL="730914" indent="-281121" defTabSz="865228" eaLnBrk="0" hangingPunct="0">
              <a:defRPr>
                <a:solidFill>
                  <a:schemeClr val="tx1"/>
                </a:solidFill>
                <a:latin typeface="Arial" panose="020B0604020202020204" pitchFamily="34" charset="0"/>
              </a:defRPr>
            </a:lvl2pPr>
            <a:lvl3pPr marL="1124483" indent="-224897" defTabSz="865228" eaLnBrk="0" hangingPunct="0">
              <a:defRPr>
                <a:solidFill>
                  <a:schemeClr val="tx1"/>
                </a:solidFill>
                <a:latin typeface="Arial" panose="020B0604020202020204" pitchFamily="34" charset="0"/>
              </a:defRPr>
            </a:lvl3pPr>
            <a:lvl4pPr marL="1574277" indent="-224897" defTabSz="865228" eaLnBrk="0" hangingPunct="0">
              <a:defRPr>
                <a:solidFill>
                  <a:schemeClr val="tx1"/>
                </a:solidFill>
                <a:latin typeface="Arial" panose="020B0604020202020204" pitchFamily="34" charset="0"/>
              </a:defRPr>
            </a:lvl4pPr>
            <a:lvl5pPr marL="2024070" indent="-224897" defTabSz="865228" eaLnBrk="0" hangingPunct="0">
              <a:defRPr>
                <a:solidFill>
                  <a:schemeClr val="tx1"/>
                </a:solidFill>
                <a:latin typeface="Arial" panose="020B0604020202020204" pitchFamily="34" charset="0"/>
              </a:defRPr>
            </a:lvl5pPr>
            <a:lvl6pPr marL="2473863" indent="-224897" defTabSz="865228" eaLnBrk="0" fontAlgn="base" hangingPunct="0">
              <a:spcBef>
                <a:spcPct val="0"/>
              </a:spcBef>
              <a:spcAft>
                <a:spcPct val="0"/>
              </a:spcAft>
              <a:defRPr>
                <a:solidFill>
                  <a:schemeClr val="tx1"/>
                </a:solidFill>
                <a:latin typeface="Arial" panose="020B0604020202020204" pitchFamily="34" charset="0"/>
              </a:defRPr>
            </a:lvl6pPr>
            <a:lvl7pPr marL="2923657" indent="-224897" defTabSz="865228" eaLnBrk="0" fontAlgn="base" hangingPunct="0">
              <a:spcBef>
                <a:spcPct val="0"/>
              </a:spcBef>
              <a:spcAft>
                <a:spcPct val="0"/>
              </a:spcAft>
              <a:defRPr>
                <a:solidFill>
                  <a:schemeClr val="tx1"/>
                </a:solidFill>
                <a:latin typeface="Arial" panose="020B0604020202020204" pitchFamily="34" charset="0"/>
              </a:defRPr>
            </a:lvl7pPr>
            <a:lvl8pPr marL="3373450" indent="-224897" defTabSz="865228" eaLnBrk="0" fontAlgn="base" hangingPunct="0">
              <a:spcBef>
                <a:spcPct val="0"/>
              </a:spcBef>
              <a:spcAft>
                <a:spcPct val="0"/>
              </a:spcAft>
              <a:defRPr>
                <a:solidFill>
                  <a:schemeClr val="tx1"/>
                </a:solidFill>
                <a:latin typeface="Arial" panose="020B0604020202020204" pitchFamily="34" charset="0"/>
              </a:defRPr>
            </a:lvl8pPr>
            <a:lvl9pPr marL="3823244" indent="-224897" defTabSz="86522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693DFF7-DBD6-4C3C-A02B-662085A213BF}" type="slidenum">
              <a:rPr lang="en-US" altLang="en-US">
                <a:latin typeface="Calibri" panose="020F0502020204030204" pitchFamily="34" charset="0"/>
              </a:rPr>
              <a:pPr eaLnBrk="1" hangingPunct="1"/>
              <a:t>16</a:t>
            </a:fld>
            <a:endParaRPr lang="en-US" altLang="en-US" dirty="0">
              <a:latin typeface="Calibri" panose="020F0502020204030204" pitchFamily="34" charset="0"/>
            </a:endParaRPr>
          </a:p>
        </p:txBody>
      </p:sp>
    </p:spTree>
    <p:extLst>
      <p:ext uri="{BB962C8B-B14F-4D97-AF65-F5344CB8AC3E}">
        <p14:creationId xmlns="" xmlns:p14="http://schemas.microsoft.com/office/powerpoint/2010/main" val="269216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229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dirty="0" smtClean="0"/>
          </a:p>
        </p:txBody>
      </p:sp>
      <p:sp>
        <p:nvSpPr>
          <p:cNvPr id="1229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65228" eaLnBrk="0" hangingPunct="0">
              <a:defRPr>
                <a:solidFill>
                  <a:schemeClr val="tx1"/>
                </a:solidFill>
                <a:latin typeface="Arial" panose="020B0604020202020204" pitchFamily="34" charset="0"/>
              </a:defRPr>
            </a:lvl1pPr>
            <a:lvl2pPr marL="730914" indent="-281121" defTabSz="865228" eaLnBrk="0" hangingPunct="0">
              <a:defRPr>
                <a:solidFill>
                  <a:schemeClr val="tx1"/>
                </a:solidFill>
                <a:latin typeface="Arial" panose="020B0604020202020204" pitchFamily="34" charset="0"/>
              </a:defRPr>
            </a:lvl2pPr>
            <a:lvl3pPr marL="1124483" indent="-224897" defTabSz="865228" eaLnBrk="0" hangingPunct="0">
              <a:defRPr>
                <a:solidFill>
                  <a:schemeClr val="tx1"/>
                </a:solidFill>
                <a:latin typeface="Arial" panose="020B0604020202020204" pitchFamily="34" charset="0"/>
              </a:defRPr>
            </a:lvl3pPr>
            <a:lvl4pPr marL="1574277" indent="-224897" defTabSz="865228" eaLnBrk="0" hangingPunct="0">
              <a:defRPr>
                <a:solidFill>
                  <a:schemeClr val="tx1"/>
                </a:solidFill>
                <a:latin typeface="Arial" panose="020B0604020202020204" pitchFamily="34" charset="0"/>
              </a:defRPr>
            </a:lvl4pPr>
            <a:lvl5pPr marL="2024070" indent="-224897" defTabSz="865228" eaLnBrk="0" hangingPunct="0">
              <a:defRPr>
                <a:solidFill>
                  <a:schemeClr val="tx1"/>
                </a:solidFill>
                <a:latin typeface="Arial" panose="020B0604020202020204" pitchFamily="34" charset="0"/>
              </a:defRPr>
            </a:lvl5pPr>
            <a:lvl6pPr marL="2473863" indent="-224897" defTabSz="865228" eaLnBrk="0" fontAlgn="base" hangingPunct="0">
              <a:spcBef>
                <a:spcPct val="0"/>
              </a:spcBef>
              <a:spcAft>
                <a:spcPct val="0"/>
              </a:spcAft>
              <a:defRPr>
                <a:solidFill>
                  <a:schemeClr val="tx1"/>
                </a:solidFill>
                <a:latin typeface="Arial" panose="020B0604020202020204" pitchFamily="34" charset="0"/>
              </a:defRPr>
            </a:lvl6pPr>
            <a:lvl7pPr marL="2923657" indent="-224897" defTabSz="865228" eaLnBrk="0" fontAlgn="base" hangingPunct="0">
              <a:spcBef>
                <a:spcPct val="0"/>
              </a:spcBef>
              <a:spcAft>
                <a:spcPct val="0"/>
              </a:spcAft>
              <a:defRPr>
                <a:solidFill>
                  <a:schemeClr val="tx1"/>
                </a:solidFill>
                <a:latin typeface="Arial" panose="020B0604020202020204" pitchFamily="34" charset="0"/>
              </a:defRPr>
            </a:lvl7pPr>
            <a:lvl8pPr marL="3373450" indent="-224897" defTabSz="865228" eaLnBrk="0" fontAlgn="base" hangingPunct="0">
              <a:spcBef>
                <a:spcPct val="0"/>
              </a:spcBef>
              <a:spcAft>
                <a:spcPct val="0"/>
              </a:spcAft>
              <a:defRPr>
                <a:solidFill>
                  <a:schemeClr val="tx1"/>
                </a:solidFill>
                <a:latin typeface="Arial" panose="020B0604020202020204" pitchFamily="34" charset="0"/>
              </a:defRPr>
            </a:lvl8pPr>
            <a:lvl9pPr marL="3823244" indent="-224897" defTabSz="86522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693DFF7-DBD6-4C3C-A02B-662085A213BF}" type="slidenum">
              <a:rPr lang="en-US" altLang="en-US">
                <a:latin typeface="Calibri" panose="020F0502020204030204" pitchFamily="34" charset="0"/>
              </a:rPr>
              <a:pPr eaLnBrk="1" hangingPunct="1"/>
              <a:t>17</a:t>
            </a:fld>
            <a:endParaRPr lang="en-US" altLang="en-US" dirty="0">
              <a:latin typeface="Calibri" panose="020F0502020204030204" pitchFamily="34" charset="0"/>
            </a:endParaRPr>
          </a:p>
        </p:txBody>
      </p:sp>
    </p:spTree>
    <p:extLst>
      <p:ext uri="{BB962C8B-B14F-4D97-AF65-F5344CB8AC3E}">
        <p14:creationId xmlns="" xmlns:p14="http://schemas.microsoft.com/office/powerpoint/2010/main" val="269216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3EA40A7-3627-0B4A-9209-0DD1058CDE14}" type="datetimeFigureOut">
              <a:rPr lang="en-US" smtClean="0"/>
              <a:pPr/>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9F1A1-2806-C34B-9DF6-9D9B6C2F8DD8}" type="slidenum">
              <a:rPr lang="en-US" smtClean="0"/>
              <a:pPr/>
              <a:t>‹#›</a:t>
            </a:fld>
            <a:endParaRPr lang="en-US"/>
          </a:p>
        </p:txBody>
      </p:sp>
    </p:spTree>
    <p:extLst>
      <p:ext uri="{BB962C8B-B14F-4D97-AF65-F5344CB8AC3E}">
        <p14:creationId xmlns="" xmlns:p14="http://schemas.microsoft.com/office/powerpoint/2010/main" val="1354162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EA40A7-3627-0B4A-9209-0DD1058CDE14}" type="datetimeFigureOut">
              <a:rPr lang="en-US" smtClean="0"/>
              <a:pPr/>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9F1A1-2806-C34B-9DF6-9D9B6C2F8DD8}" type="slidenum">
              <a:rPr lang="en-US" smtClean="0"/>
              <a:pPr/>
              <a:t>‹#›</a:t>
            </a:fld>
            <a:endParaRPr lang="en-US"/>
          </a:p>
        </p:txBody>
      </p:sp>
    </p:spTree>
    <p:extLst>
      <p:ext uri="{BB962C8B-B14F-4D97-AF65-F5344CB8AC3E}">
        <p14:creationId xmlns="" xmlns:p14="http://schemas.microsoft.com/office/powerpoint/2010/main" val="1438138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EA40A7-3627-0B4A-9209-0DD1058CDE14}" type="datetimeFigureOut">
              <a:rPr lang="en-US" smtClean="0"/>
              <a:pPr/>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9F1A1-2806-C34B-9DF6-9D9B6C2F8DD8}" type="slidenum">
              <a:rPr lang="en-US" smtClean="0"/>
              <a:pPr/>
              <a:t>‹#›</a:t>
            </a:fld>
            <a:endParaRPr lang="en-US"/>
          </a:p>
        </p:txBody>
      </p:sp>
    </p:spTree>
    <p:extLst>
      <p:ext uri="{BB962C8B-B14F-4D97-AF65-F5344CB8AC3E}">
        <p14:creationId xmlns="" xmlns:p14="http://schemas.microsoft.com/office/powerpoint/2010/main" val="866347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376768" y="211140"/>
            <a:ext cx="11436351" cy="487362"/>
          </a:xfrm>
        </p:spPr>
        <p:txBody>
          <a:bodyPr/>
          <a:lstStyle/>
          <a:p>
            <a:r>
              <a:rPr lang="en-US"/>
              <a:t>Click to edit Master title style</a:t>
            </a:r>
            <a:endParaRPr lang="en-IN"/>
          </a:p>
        </p:txBody>
      </p:sp>
      <p:sp>
        <p:nvSpPr>
          <p:cNvPr id="3" name="Content Placeholder 2"/>
          <p:cNvSpPr>
            <a:spLocks noGrp="1"/>
          </p:cNvSpPr>
          <p:nvPr>
            <p:ph sz="quarter" idx="1"/>
          </p:nvPr>
        </p:nvSpPr>
        <p:spPr>
          <a:xfrm>
            <a:off x="376771" y="871539"/>
            <a:ext cx="5617634" cy="2360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6197611" y="871539"/>
            <a:ext cx="5617634" cy="2360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376771" y="3384558"/>
            <a:ext cx="5617634" cy="2360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Content Placeholder 5"/>
          <p:cNvSpPr>
            <a:spLocks noGrp="1"/>
          </p:cNvSpPr>
          <p:nvPr>
            <p:ph sz="quarter" idx="4"/>
          </p:nvPr>
        </p:nvSpPr>
        <p:spPr>
          <a:xfrm>
            <a:off x="6197611" y="3384558"/>
            <a:ext cx="5617634" cy="2360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xmlns="" val="2024406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EA40A7-3627-0B4A-9209-0DD1058CDE14}" type="datetimeFigureOut">
              <a:rPr lang="en-US" smtClean="0"/>
              <a:pPr/>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9F1A1-2806-C34B-9DF6-9D9B6C2F8DD8}" type="slidenum">
              <a:rPr lang="en-US" smtClean="0"/>
              <a:pPr/>
              <a:t>‹#›</a:t>
            </a:fld>
            <a:endParaRPr lang="en-US"/>
          </a:p>
        </p:txBody>
      </p:sp>
    </p:spTree>
    <p:extLst>
      <p:ext uri="{BB962C8B-B14F-4D97-AF65-F5344CB8AC3E}">
        <p14:creationId xmlns="" xmlns:p14="http://schemas.microsoft.com/office/powerpoint/2010/main" val="1984870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EA40A7-3627-0B4A-9209-0DD1058CDE14}" type="datetimeFigureOut">
              <a:rPr lang="en-US" smtClean="0"/>
              <a:pPr/>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9F1A1-2806-C34B-9DF6-9D9B6C2F8DD8}" type="slidenum">
              <a:rPr lang="en-US" smtClean="0"/>
              <a:pPr/>
              <a:t>‹#›</a:t>
            </a:fld>
            <a:endParaRPr lang="en-US"/>
          </a:p>
        </p:txBody>
      </p:sp>
    </p:spTree>
    <p:extLst>
      <p:ext uri="{BB962C8B-B14F-4D97-AF65-F5344CB8AC3E}">
        <p14:creationId xmlns="" xmlns:p14="http://schemas.microsoft.com/office/powerpoint/2010/main" val="708899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3EA40A7-3627-0B4A-9209-0DD1058CDE14}" type="datetimeFigureOut">
              <a:rPr lang="en-US" smtClean="0"/>
              <a:pPr/>
              <a:t>5/21/2019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9F1A1-2806-C34B-9DF6-9D9B6C2F8DD8}" type="slidenum">
              <a:rPr lang="en-US" smtClean="0"/>
              <a:pPr/>
              <a:t>‹#›</a:t>
            </a:fld>
            <a:endParaRPr lang="en-US"/>
          </a:p>
        </p:txBody>
      </p:sp>
    </p:spTree>
    <p:extLst>
      <p:ext uri="{BB962C8B-B14F-4D97-AF65-F5344CB8AC3E}">
        <p14:creationId xmlns="" xmlns:p14="http://schemas.microsoft.com/office/powerpoint/2010/main" val="229177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3EA40A7-3627-0B4A-9209-0DD1058CDE14}" type="datetimeFigureOut">
              <a:rPr lang="en-US" smtClean="0"/>
              <a:pPr/>
              <a:t>5/21/2019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19F1A1-2806-C34B-9DF6-9D9B6C2F8DD8}" type="slidenum">
              <a:rPr lang="en-US" smtClean="0"/>
              <a:pPr/>
              <a:t>‹#›</a:t>
            </a:fld>
            <a:endParaRPr lang="en-US"/>
          </a:p>
        </p:txBody>
      </p:sp>
    </p:spTree>
    <p:extLst>
      <p:ext uri="{BB962C8B-B14F-4D97-AF65-F5344CB8AC3E}">
        <p14:creationId xmlns="" xmlns:p14="http://schemas.microsoft.com/office/powerpoint/2010/main" val="1347660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a:xfrm>
            <a:off x="838200" y="6356350"/>
            <a:ext cx="2743200" cy="365125"/>
          </a:xfrm>
        </p:spPr>
        <p:txBody>
          <a:bodyPr/>
          <a:lstStyle/>
          <a:p>
            <a:fld id="{A3EA40A7-3627-0B4A-9209-0DD1058CDE14}" type="datetimeFigureOut">
              <a:rPr lang="en-US" smtClean="0"/>
              <a:pPr/>
              <a:t>5/21/2019</a:t>
            </a:fld>
            <a:endParaRPr lang="en-US"/>
          </a:p>
        </p:txBody>
      </p:sp>
      <p:sp>
        <p:nvSpPr>
          <p:cNvPr id="8" name="Footer Placeholder 3"/>
          <p:cNvSpPr>
            <a:spLocks noGrp="1"/>
          </p:cNvSpPr>
          <p:nvPr>
            <p:ph type="ftr" sz="quarter" idx="11"/>
          </p:nvPr>
        </p:nvSpPr>
        <p:spPr>
          <a:xfrm>
            <a:off x="4038600" y="6356350"/>
            <a:ext cx="4114800" cy="365125"/>
          </a:xfrm>
        </p:spPr>
        <p:txBody>
          <a:bodyPr/>
          <a:lstStyle/>
          <a:p>
            <a:endParaRPr lang="en-US"/>
          </a:p>
        </p:txBody>
      </p:sp>
      <p:sp>
        <p:nvSpPr>
          <p:cNvPr id="9" name="Slide Number Placeholder 4"/>
          <p:cNvSpPr>
            <a:spLocks noGrp="1"/>
          </p:cNvSpPr>
          <p:nvPr>
            <p:ph type="sldNum" sz="quarter" idx="12"/>
          </p:nvPr>
        </p:nvSpPr>
        <p:spPr>
          <a:xfrm>
            <a:off x="8610600" y="6356350"/>
            <a:ext cx="2743200" cy="365125"/>
          </a:xfrm>
        </p:spPr>
        <p:txBody>
          <a:bodyPr/>
          <a:lstStyle/>
          <a:p>
            <a:fld id="{F119F1A1-2806-C34B-9DF6-9D9B6C2F8DD8}" type="slidenum">
              <a:rPr lang="en-US" smtClean="0"/>
              <a:pPr/>
              <a:t>‹#›</a:t>
            </a:fld>
            <a:endParaRPr lang="en-US"/>
          </a:p>
        </p:txBody>
      </p:sp>
    </p:spTree>
    <p:extLst>
      <p:ext uri="{BB962C8B-B14F-4D97-AF65-F5344CB8AC3E}">
        <p14:creationId xmlns="" xmlns:p14="http://schemas.microsoft.com/office/powerpoint/2010/main" val="612620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EA40A7-3627-0B4A-9209-0DD1058CDE14}" type="datetimeFigureOut">
              <a:rPr lang="en-US" smtClean="0"/>
              <a:pPr/>
              <a:t>5/21/2019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19F1A1-2806-C34B-9DF6-9D9B6C2F8DD8}" type="slidenum">
              <a:rPr lang="en-US" smtClean="0"/>
              <a:pPr/>
              <a:t>‹#›</a:t>
            </a:fld>
            <a:endParaRPr lang="en-US"/>
          </a:p>
        </p:txBody>
      </p:sp>
    </p:spTree>
    <p:extLst>
      <p:ext uri="{BB962C8B-B14F-4D97-AF65-F5344CB8AC3E}">
        <p14:creationId xmlns="" xmlns:p14="http://schemas.microsoft.com/office/powerpoint/2010/main" val="1273080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EA40A7-3627-0B4A-9209-0DD1058CDE14}" type="datetimeFigureOut">
              <a:rPr lang="en-US" smtClean="0"/>
              <a:pPr/>
              <a:t>5/21/2019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9F1A1-2806-C34B-9DF6-9D9B6C2F8DD8}" type="slidenum">
              <a:rPr lang="en-US" smtClean="0"/>
              <a:pPr/>
              <a:t>‹#›</a:t>
            </a:fld>
            <a:endParaRPr lang="en-US"/>
          </a:p>
        </p:txBody>
      </p:sp>
    </p:spTree>
    <p:extLst>
      <p:ext uri="{BB962C8B-B14F-4D97-AF65-F5344CB8AC3E}">
        <p14:creationId xmlns="" xmlns:p14="http://schemas.microsoft.com/office/powerpoint/2010/main" val="1291245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EA40A7-3627-0B4A-9209-0DD1058CDE14}" type="datetimeFigureOut">
              <a:rPr lang="en-US" smtClean="0"/>
              <a:pPr/>
              <a:t>5/21/2019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9F1A1-2806-C34B-9DF6-9D9B6C2F8DD8}" type="slidenum">
              <a:rPr lang="en-US" smtClean="0"/>
              <a:pPr/>
              <a:t>‹#›</a:t>
            </a:fld>
            <a:endParaRPr lang="en-US"/>
          </a:p>
        </p:txBody>
      </p:sp>
    </p:spTree>
    <p:extLst>
      <p:ext uri="{BB962C8B-B14F-4D97-AF65-F5344CB8AC3E}">
        <p14:creationId xmlns="" xmlns:p14="http://schemas.microsoft.com/office/powerpoint/2010/main" val="1644142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EA40A7-3627-0B4A-9209-0DD1058CDE14}" type="datetimeFigureOut">
              <a:rPr lang="en-US" smtClean="0"/>
              <a:pPr/>
              <a:t>5/21/2019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19F1A1-2806-C34B-9DF6-9D9B6C2F8DD8}" type="slidenum">
              <a:rPr lang="en-US" smtClean="0"/>
              <a:pPr/>
              <a:t>‹#›</a:t>
            </a:fld>
            <a:endParaRPr lang="en-US"/>
          </a:p>
        </p:txBody>
      </p:sp>
    </p:spTree>
    <p:extLst>
      <p:ext uri="{BB962C8B-B14F-4D97-AF65-F5344CB8AC3E}">
        <p14:creationId xmlns="" xmlns:p14="http://schemas.microsoft.com/office/powerpoint/2010/main" val="1839886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4.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jpe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jpeg"/><Relationship Id="rId9" Type="http://schemas.openxmlformats.org/officeDocument/2006/relationships/image" Target="../media/image17.png"/><Relationship Id="rId1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hemeOverride" Target="../theme/themeOverride4.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4.png"/><Relationship Id="rId7" Type="http://schemas.openxmlformats.org/officeDocument/2006/relationships/image" Target="../media/image34.png"/><Relationship Id="rId2" Type="http://schemas.openxmlformats.org/officeDocument/2006/relationships/image" Target="../media/image30.jpeg"/><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hyperlink" Target="http://www.lumbinielite.com/" TargetMode="External"/><Relationship Id="rId2" Type="http://schemas.openxmlformats.org/officeDocument/2006/relationships/hyperlink" Target="mailto:info@lumbinielite.com" TargetMode="External"/><Relationship Id="rId1" Type="http://schemas.openxmlformats.org/officeDocument/2006/relationships/slideLayout" Target="../slideLayouts/slideLayout2.xml"/><Relationship Id="rId4" Type="http://schemas.openxmlformats.org/officeDocument/2006/relationships/image" Target="../media/image40.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themeOverride" Target="../theme/themeOverride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themeOverride" Target="../theme/themeOverride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Related image"/>
          <p:cNvPicPr>
            <a:picLocks noChangeAspect="1" noChangeArrowheads="1"/>
          </p:cNvPicPr>
          <p:nvPr/>
        </p:nvPicPr>
        <p:blipFill>
          <a:blip r:embed="rId3"/>
          <a:srcRect/>
          <a:stretch>
            <a:fillRect/>
          </a:stretch>
        </p:blipFill>
        <p:spPr bwMode="auto">
          <a:xfrm>
            <a:off x="0" y="0"/>
            <a:ext cx="12192000" cy="6850146"/>
          </a:xfrm>
          <a:prstGeom prst="rect">
            <a:avLst/>
          </a:prstGeom>
          <a:noFill/>
        </p:spPr>
      </p:pic>
      <p:grpSp>
        <p:nvGrpSpPr>
          <p:cNvPr id="8" name="Group 7"/>
          <p:cNvGrpSpPr/>
          <p:nvPr/>
        </p:nvGrpSpPr>
        <p:grpSpPr>
          <a:xfrm>
            <a:off x="6190655" y="4967723"/>
            <a:ext cx="4581995" cy="999254"/>
            <a:chOff x="7118251" y="5196391"/>
            <a:chExt cx="4581995" cy="999254"/>
          </a:xfrm>
        </p:grpSpPr>
        <p:sp>
          <p:nvSpPr>
            <p:cNvPr id="9" name="Rectangle 8"/>
            <p:cNvSpPr/>
            <p:nvPr/>
          </p:nvSpPr>
          <p:spPr>
            <a:xfrm>
              <a:off x="7118251" y="5196391"/>
              <a:ext cx="4581995" cy="993394"/>
            </a:xfrm>
            <a:prstGeom prst="rect">
              <a:avLst/>
            </a:prstGeom>
            <a:solidFill>
              <a:schemeClr val="bg1">
                <a:alpha val="58000"/>
              </a:schemeClr>
            </a:solidFill>
            <a:ln>
              <a:noFill/>
            </a:ln>
            <a:effectLst/>
          </p:spPr>
          <p:style>
            <a:lnRef idx="1">
              <a:schemeClr val="accent1"/>
            </a:lnRef>
            <a:fillRef idx="3">
              <a:schemeClr val="accent1"/>
            </a:fillRef>
            <a:effectRef idx="2">
              <a:schemeClr val="accent1"/>
            </a:effectRef>
            <a:fontRef idx="minor">
              <a:schemeClr val="lt1"/>
            </a:fontRef>
          </p:style>
          <p:txBody>
            <a:bodyPr lIns="57150" tIns="28575" rIns="57150" bIns="28575" rtlCol="0" anchor="ctr"/>
            <a:lstStyle/>
            <a:p>
              <a:pPr algn="ctr"/>
              <a:endParaRPr lang="en-US" dirty="0"/>
            </a:p>
          </p:txBody>
        </p:sp>
        <p:pic>
          <p:nvPicPr>
            <p:cNvPr id="10" name="Picture 9"/>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7197661" y="5215441"/>
              <a:ext cx="4423161" cy="980204"/>
            </a:xfrm>
            <a:prstGeom prst="rect">
              <a:avLst/>
            </a:prstGeom>
          </p:spPr>
        </p:pic>
      </p:grpSp>
      <p:sp>
        <p:nvSpPr>
          <p:cNvPr id="11" name="TextBox 10"/>
          <p:cNvSpPr txBox="1"/>
          <p:nvPr/>
        </p:nvSpPr>
        <p:spPr>
          <a:xfrm>
            <a:off x="6208936" y="5961117"/>
            <a:ext cx="4343400" cy="461665"/>
          </a:xfrm>
          <a:prstGeom prst="rect">
            <a:avLst/>
          </a:prstGeom>
          <a:noFill/>
        </p:spPr>
        <p:txBody>
          <a:bodyPr wrap="square" rtlCol="0">
            <a:spAutoFit/>
          </a:bodyPr>
          <a:lstStyle/>
          <a:p>
            <a:r>
              <a:rPr lang="en-US" sz="2400" b="1" dirty="0" smtClean="0">
                <a:solidFill>
                  <a:srgbClr val="FFFF00"/>
                </a:solidFill>
                <a:ea typeface="Calibri Light" charset="0"/>
                <a:cs typeface="Calibri Light" charset="0"/>
              </a:rPr>
              <a:t>An </a:t>
            </a:r>
            <a:r>
              <a:rPr lang="en-US" sz="2400" b="1" dirty="0" err="1" smtClean="0">
                <a:solidFill>
                  <a:srgbClr val="FFFF00"/>
                </a:solidFill>
                <a:ea typeface="Calibri Light" charset="0"/>
                <a:cs typeface="Calibri Light" charset="0"/>
              </a:rPr>
              <a:t>IoT</a:t>
            </a:r>
            <a:r>
              <a:rPr lang="en-US" sz="2400" b="1" dirty="0" smtClean="0">
                <a:solidFill>
                  <a:srgbClr val="FFFF00"/>
                </a:solidFill>
                <a:ea typeface="Calibri Light" charset="0"/>
                <a:cs typeface="Calibri Light" charset="0"/>
              </a:rPr>
              <a:t> &amp; </a:t>
            </a:r>
            <a:r>
              <a:rPr lang="en-US" sz="2400" b="1" dirty="0" err="1" smtClean="0">
                <a:solidFill>
                  <a:srgbClr val="FFFF00"/>
                </a:solidFill>
                <a:ea typeface="Calibri Light" charset="0"/>
                <a:cs typeface="Calibri Light" charset="0"/>
              </a:rPr>
              <a:t>IIoT</a:t>
            </a:r>
            <a:r>
              <a:rPr lang="en-US" sz="2400" b="1" dirty="0" smtClean="0">
                <a:solidFill>
                  <a:srgbClr val="FFFF00"/>
                </a:solidFill>
                <a:ea typeface="Calibri Light" charset="0"/>
                <a:cs typeface="Calibri Light" charset="0"/>
              </a:rPr>
              <a:t> Enterprise</a:t>
            </a:r>
            <a:endParaRPr lang="en-US" sz="2400" b="1" dirty="0">
              <a:solidFill>
                <a:srgbClr val="FFFF00"/>
              </a:solidFill>
              <a:ea typeface="Calibri Light" charset="0"/>
              <a:cs typeface="Calibri Light" charset="0"/>
            </a:endParaRPr>
          </a:p>
        </p:txBody>
      </p:sp>
    </p:spTree>
    <p:extLst>
      <p:ext uri="{BB962C8B-B14F-4D97-AF65-F5344CB8AC3E}">
        <p14:creationId xmlns="" xmlns:p14="http://schemas.microsoft.com/office/powerpoint/2010/main" val="144726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par>
                                <p:cTn id="8" presetID="5" presetClass="entr" presetSubtype="10" fill="hold" grpId="1"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heckerboard(across)">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80000" y="0"/>
            <a:ext cx="10032000" cy="108000"/>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alphaModFix amt="15000"/>
            <a:extLst>
              <a:ext uri="{28A0092B-C50C-407E-A947-70E740481C1C}">
                <a14:useLocalDpi xmlns="" xmlns:a14="http://schemas.microsoft.com/office/drawing/2010/main" val="0"/>
              </a:ext>
            </a:extLst>
          </a:blip>
          <a:stretch>
            <a:fillRect/>
          </a:stretch>
        </p:blipFill>
        <p:spPr>
          <a:xfrm>
            <a:off x="11168120" y="128635"/>
            <a:ext cx="708449" cy="958976"/>
          </a:xfrm>
          <a:prstGeom prst="rect">
            <a:avLst/>
          </a:prstGeom>
          <a:noFill/>
        </p:spPr>
      </p:pic>
      <p:sp>
        <p:nvSpPr>
          <p:cNvPr id="12" name="TextBox 11"/>
          <p:cNvSpPr txBox="1"/>
          <p:nvPr/>
        </p:nvSpPr>
        <p:spPr>
          <a:xfrm>
            <a:off x="343093" y="388192"/>
            <a:ext cx="7919814" cy="584775"/>
          </a:xfrm>
          <a:prstGeom prst="rect">
            <a:avLst/>
          </a:prstGeom>
          <a:noFill/>
        </p:spPr>
        <p:txBody>
          <a:bodyPr wrap="square" rtlCol="0">
            <a:spAutoFit/>
          </a:bodyPr>
          <a:lstStyle/>
          <a:p>
            <a:r>
              <a:rPr lang="en-US" sz="3200" dirty="0">
                <a:solidFill>
                  <a:srgbClr val="008BD4"/>
                </a:solidFill>
                <a:latin typeface="+mj-lt"/>
                <a:ea typeface="+mj-ea"/>
                <a:cs typeface="+mj-cs"/>
              </a:rPr>
              <a:t>System </a:t>
            </a:r>
            <a:r>
              <a:rPr lang="en-US" sz="3200" dirty="0" smtClean="0">
                <a:solidFill>
                  <a:srgbClr val="008BD4"/>
                </a:solidFill>
                <a:latin typeface="+mj-lt"/>
                <a:ea typeface="+mj-ea"/>
                <a:cs typeface="+mj-cs"/>
              </a:rPr>
              <a:t>Architecture for one </a:t>
            </a:r>
            <a:r>
              <a:rPr lang="en-US" sz="3200" dirty="0" smtClean="0">
                <a:solidFill>
                  <a:srgbClr val="008BD4"/>
                </a:solidFill>
                <a:latin typeface="+mj-lt"/>
                <a:ea typeface="+mj-ea"/>
                <a:cs typeface="+mj-cs"/>
              </a:rPr>
              <a:t>Solar Site </a:t>
            </a:r>
            <a:r>
              <a:rPr lang="en-US" sz="2400" b="1" dirty="0">
                <a:solidFill>
                  <a:schemeClr val="accent5">
                    <a:lumMod val="75000"/>
                  </a:schemeClr>
                </a:solidFill>
              </a:rPr>
              <a:t>	</a:t>
            </a:r>
          </a:p>
        </p:txBody>
      </p:sp>
      <p:grpSp>
        <p:nvGrpSpPr>
          <p:cNvPr id="17" name="Group 74"/>
          <p:cNvGrpSpPr/>
          <p:nvPr/>
        </p:nvGrpSpPr>
        <p:grpSpPr>
          <a:xfrm>
            <a:off x="1451400" y="575810"/>
            <a:ext cx="9122226" cy="6091757"/>
            <a:chOff x="0" y="94344"/>
            <a:chExt cx="9122226" cy="6091757"/>
          </a:xfrm>
        </p:grpSpPr>
        <p:sp>
          <p:nvSpPr>
            <p:cNvPr id="18" name="Arc 17"/>
            <p:cNvSpPr/>
            <p:nvPr/>
          </p:nvSpPr>
          <p:spPr>
            <a:xfrm rot="8252411">
              <a:off x="383161" y="2084310"/>
              <a:ext cx="1524000" cy="1219200"/>
            </a:xfrm>
            <a:prstGeom prst="arc">
              <a:avLst>
                <a:gd name="adj1" fmla="val 16684608"/>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19" name="Picture 18"/>
            <p:cNvPicPr>
              <a:picLocks noChangeAspect="1" noChangeArrowheads="1"/>
            </p:cNvPicPr>
            <p:nvPr/>
          </p:nvPicPr>
          <p:blipFill>
            <a:blip r:embed="rId4"/>
            <a:srcRect/>
            <a:stretch>
              <a:fillRect/>
            </a:stretch>
          </p:blipFill>
          <p:spPr bwMode="auto">
            <a:xfrm>
              <a:off x="339493" y="2263170"/>
              <a:ext cx="723900" cy="981075"/>
            </a:xfrm>
            <a:prstGeom prst="rect">
              <a:avLst/>
            </a:prstGeom>
            <a:ln>
              <a:noFill/>
            </a:ln>
            <a:effectLst>
              <a:outerShdw blurRad="292100" dist="139700" dir="2700000" algn="tl" rotWithShape="0">
                <a:srgbClr val="333333">
                  <a:alpha val="65000"/>
                </a:srgbClr>
              </a:outerShdw>
            </a:effectLst>
          </p:spPr>
        </p:pic>
        <p:pic>
          <p:nvPicPr>
            <p:cNvPr id="20" name="Picture 19"/>
            <p:cNvPicPr>
              <a:picLocks noChangeAspect="1" noChangeArrowheads="1"/>
            </p:cNvPicPr>
            <p:nvPr/>
          </p:nvPicPr>
          <p:blipFill>
            <a:blip r:embed="rId5"/>
            <a:srcRect/>
            <a:stretch>
              <a:fillRect/>
            </a:stretch>
          </p:blipFill>
          <p:spPr bwMode="auto">
            <a:xfrm>
              <a:off x="1215793" y="2263170"/>
              <a:ext cx="723900" cy="981075"/>
            </a:xfrm>
            <a:prstGeom prst="rect">
              <a:avLst/>
            </a:prstGeom>
            <a:ln>
              <a:noFill/>
            </a:ln>
            <a:effectLst>
              <a:outerShdw blurRad="292100" dist="139700" dir="2700000" algn="tl" rotWithShape="0">
                <a:srgbClr val="333333">
                  <a:alpha val="65000"/>
                </a:srgbClr>
              </a:outerShdw>
            </a:effectLst>
          </p:spPr>
        </p:pic>
        <p:pic>
          <p:nvPicPr>
            <p:cNvPr id="21" name="Picture 20"/>
            <p:cNvPicPr>
              <a:picLocks noChangeAspect="1" noChangeArrowheads="1"/>
            </p:cNvPicPr>
            <p:nvPr/>
          </p:nvPicPr>
          <p:blipFill>
            <a:blip r:embed="rId4"/>
            <a:srcRect/>
            <a:stretch>
              <a:fillRect/>
            </a:stretch>
          </p:blipFill>
          <p:spPr bwMode="auto">
            <a:xfrm>
              <a:off x="2130193" y="2263170"/>
              <a:ext cx="723900" cy="981075"/>
            </a:xfrm>
            <a:prstGeom prst="rect">
              <a:avLst/>
            </a:prstGeom>
            <a:ln>
              <a:noFill/>
            </a:ln>
            <a:effectLst>
              <a:outerShdw blurRad="292100" dist="139700" dir="2700000" algn="tl" rotWithShape="0">
                <a:srgbClr val="333333">
                  <a:alpha val="65000"/>
                </a:srgbClr>
              </a:outerShdw>
            </a:effectLst>
          </p:spPr>
        </p:pic>
        <p:pic>
          <p:nvPicPr>
            <p:cNvPr id="22" name="Picture 21"/>
            <p:cNvPicPr>
              <a:picLocks noChangeAspect="1" noChangeArrowheads="1"/>
            </p:cNvPicPr>
            <p:nvPr/>
          </p:nvPicPr>
          <p:blipFill>
            <a:blip r:embed="rId4"/>
            <a:srcRect/>
            <a:stretch>
              <a:fillRect/>
            </a:stretch>
          </p:blipFill>
          <p:spPr bwMode="auto">
            <a:xfrm>
              <a:off x="3044593" y="2263170"/>
              <a:ext cx="723900" cy="981075"/>
            </a:xfrm>
            <a:prstGeom prst="rect">
              <a:avLst/>
            </a:prstGeom>
            <a:ln>
              <a:noFill/>
            </a:ln>
            <a:effectLst>
              <a:outerShdw blurRad="292100" dist="139700" dir="2700000" algn="tl" rotWithShape="0">
                <a:srgbClr val="333333">
                  <a:alpha val="65000"/>
                </a:srgbClr>
              </a:outerShdw>
            </a:effectLst>
          </p:spPr>
        </p:pic>
        <p:pic>
          <p:nvPicPr>
            <p:cNvPr id="23" name="Picture 22"/>
            <p:cNvPicPr>
              <a:picLocks noChangeAspect="1" noChangeArrowheads="1"/>
            </p:cNvPicPr>
            <p:nvPr/>
          </p:nvPicPr>
          <p:blipFill>
            <a:blip r:embed="rId6"/>
            <a:srcRect/>
            <a:stretch>
              <a:fillRect/>
            </a:stretch>
          </p:blipFill>
          <p:spPr bwMode="auto">
            <a:xfrm>
              <a:off x="4176252" y="2948970"/>
              <a:ext cx="1524000" cy="685801"/>
            </a:xfrm>
            <a:prstGeom prst="rect">
              <a:avLst/>
            </a:prstGeom>
            <a:ln>
              <a:noFill/>
            </a:ln>
            <a:effectLst>
              <a:outerShdw blurRad="292100" dist="139700" dir="2700000" algn="tl" rotWithShape="0">
                <a:srgbClr val="333333">
                  <a:alpha val="65000"/>
                </a:srgbClr>
              </a:outerShdw>
            </a:effectLst>
          </p:spPr>
        </p:pic>
        <p:sp>
          <p:nvSpPr>
            <p:cNvPr id="24" name="Arc 23"/>
            <p:cNvSpPr/>
            <p:nvPr/>
          </p:nvSpPr>
          <p:spPr>
            <a:xfrm rot="8252411">
              <a:off x="1316501" y="2084309"/>
              <a:ext cx="1524000" cy="1219200"/>
            </a:xfrm>
            <a:prstGeom prst="arc">
              <a:avLst>
                <a:gd name="adj1" fmla="val 16684608"/>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5" name="Arc 24"/>
            <p:cNvSpPr/>
            <p:nvPr/>
          </p:nvSpPr>
          <p:spPr>
            <a:xfrm rot="8252411">
              <a:off x="2230901" y="2084310"/>
              <a:ext cx="1524000" cy="1219200"/>
            </a:xfrm>
            <a:prstGeom prst="arc">
              <a:avLst>
                <a:gd name="adj1" fmla="val 16684608"/>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26" name="Straight Connector 25"/>
            <p:cNvCxnSpPr/>
            <p:nvPr/>
          </p:nvCxnSpPr>
          <p:spPr>
            <a:xfrm rot="5400000">
              <a:off x="3196993" y="359667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539893" y="3939570"/>
              <a:ext cx="9144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28" name="Picture 27"/>
            <p:cNvPicPr/>
            <p:nvPr/>
          </p:nvPicPr>
          <p:blipFill>
            <a:blip r:embed="rId7" cstate="print"/>
            <a:srcRect/>
            <a:stretch>
              <a:fillRect/>
            </a:stretch>
          </p:blipFill>
          <p:spPr bwMode="auto">
            <a:xfrm>
              <a:off x="213852" y="4930170"/>
              <a:ext cx="609600" cy="533400"/>
            </a:xfrm>
            <a:prstGeom prst="rect">
              <a:avLst/>
            </a:prstGeom>
            <a:ln>
              <a:noFill/>
            </a:ln>
            <a:effectLst>
              <a:outerShdw blurRad="292100" dist="139700" dir="2700000" algn="tl" rotWithShape="0">
                <a:srgbClr val="333333">
                  <a:alpha val="65000"/>
                </a:srgbClr>
              </a:outerShdw>
            </a:effectLst>
          </p:spPr>
        </p:pic>
        <p:pic>
          <p:nvPicPr>
            <p:cNvPr id="29" name="Picture 28"/>
            <p:cNvPicPr/>
            <p:nvPr/>
          </p:nvPicPr>
          <p:blipFill>
            <a:blip r:embed="rId8"/>
            <a:srcRect/>
            <a:stretch>
              <a:fillRect/>
            </a:stretch>
          </p:blipFill>
          <p:spPr bwMode="auto">
            <a:xfrm>
              <a:off x="1128252" y="5006370"/>
              <a:ext cx="533400" cy="457200"/>
            </a:xfrm>
            <a:prstGeom prst="rect">
              <a:avLst/>
            </a:prstGeom>
            <a:ln>
              <a:noFill/>
            </a:ln>
            <a:effectLst>
              <a:outerShdw blurRad="292100" dist="139700" dir="2700000" algn="tl" rotWithShape="0">
                <a:srgbClr val="333333">
                  <a:alpha val="65000"/>
                </a:srgbClr>
              </a:outerShdw>
            </a:effectLst>
          </p:spPr>
        </p:pic>
        <p:pic>
          <p:nvPicPr>
            <p:cNvPr id="30" name="Picture 29"/>
            <p:cNvPicPr/>
            <p:nvPr/>
          </p:nvPicPr>
          <p:blipFill>
            <a:blip r:embed="rId9"/>
            <a:srcRect/>
            <a:stretch>
              <a:fillRect/>
            </a:stretch>
          </p:blipFill>
          <p:spPr bwMode="auto">
            <a:xfrm>
              <a:off x="2271252" y="5082570"/>
              <a:ext cx="533400" cy="381000"/>
            </a:xfrm>
            <a:prstGeom prst="rect">
              <a:avLst/>
            </a:prstGeom>
            <a:ln>
              <a:noFill/>
            </a:ln>
            <a:effectLst>
              <a:outerShdw blurRad="292100" dist="139700" dir="2700000" algn="tl" rotWithShape="0">
                <a:srgbClr val="333333">
                  <a:alpha val="65000"/>
                </a:srgbClr>
              </a:outerShdw>
            </a:effectLst>
          </p:spPr>
        </p:pic>
        <p:pic>
          <p:nvPicPr>
            <p:cNvPr id="31" name="Picture 30"/>
            <p:cNvPicPr/>
            <p:nvPr/>
          </p:nvPicPr>
          <p:blipFill>
            <a:blip r:embed="rId10"/>
            <a:srcRect/>
            <a:stretch>
              <a:fillRect/>
            </a:stretch>
          </p:blipFill>
          <p:spPr bwMode="auto">
            <a:xfrm>
              <a:off x="3272692" y="4930170"/>
              <a:ext cx="457200" cy="533400"/>
            </a:xfrm>
            <a:prstGeom prst="rect">
              <a:avLst/>
            </a:prstGeom>
            <a:ln>
              <a:noFill/>
            </a:ln>
            <a:effectLst>
              <a:outerShdw blurRad="292100" dist="139700" dir="2700000" algn="tl" rotWithShape="0">
                <a:srgbClr val="333333">
                  <a:alpha val="65000"/>
                </a:srgbClr>
              </a:outerShdw>
            </a:effectLst>
          </p:spPr>
        </p:pic>
        <p:pic>
          <p:nvPicPr>
            <p:cNvPr id="32" name="Picture 31"/>
            <p:cNvPicPr/>
            <p:nvPr/>
          </p:nvPicPr>
          <p:blipFill>
            <a:blip r:embed="rId11"/>
            <a:srcRect/>
            <a:stretch>
              <a:fillRect/>
            </a:stretch>
          </p:blipFill>
          <p:spPr bwMode="auto">
            <a:xfrm>
              <a:off x="4252452" y="4930170"/>
              <a:ext cx="381000" cy="533400"/>
            </a:xfrm>
            <a:prstGeom prst="rect">
              <a:avLst/>
            </a:prstGeom>
            <a:ln>
              <a:noFill/>
            </a:ln>
            <a:effectLst>
              <a:outerShdw blurRad="292100" dist="139700" dir="2700000" algn="tl" rotWithShape="0">
                <a:srgbClr val="333333">
                  <a:alpha val="65000"/>
                </a:srgbClr>
              </a:outerShdw>
            </a:effectLst>
          </p:spPr>
        </p:pic>
        <p:pic>
          <p:nvPicPr>
            <p:cNvPr id="33" name="Picture 32"/>
            <p:cNvPicPr/>
            <p:nvPr/>
          </p:nvPicPr>
          <p:blipFill>
            <a:blip r:embed="rId12"/>
            <a:srcRect/>
            <a:stretch>
              <a:fillRect/>
            </a:stretch>
          </p:blipFill>
          <p:spPr bwMode="auto">
            <a:xfrm>
              <a:off x="5650000" y="5006370"/>
              <a:ext cx="533399" cy="609600"/>
            </a:xfrm>
            <a:prstGeom prst="rect">
              <a:avLst/>
            </a:prstGeom>
            <a:ln>
              <a:noFill/>
            </a:ln>
            <a:effectLst>
              <a:outerShdw blurRad="292100" dist="139700" dir="2700000" algn="tl" rotWithShape="0">
                <a:srgbClr val="333333">
                  <a:alpha val="65000"/>
                </a:srgbClr>
              </a:outerShdw>
            </a:effectLst>
          </p:spPr>
        </p:pic>
        <p:sp>
          <p:nvSpPr>
            <p:cNvPr id="34" name="Rectangle 33"/>
            <p:cNvSpPr/>
            <p:nvPr/>
          </p:nvSpPr>
          <p:spPr>
            <a:xfrm>
              <a:off x="0" y="5539770"/>
              <a:ext cx="811441"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smtClean="0"/>
                <a:t>Humidity </a:t>
              </a:r>
            </a:p>
            <a:p>
              <a:r>
                <a:rPr lang="en-IN" sz="1200" b="1" dirty="0" smtClean="0"/>
                <a:t>Sensor </a:t>
              </a:r>
              <a:endParaRPr lang="en-US" sz="1200" b="1" dirty="0"/>
            </a:p>
          </p:txBody>
        </p:sp>
        <p:sp>
          <p:nvSpPr>
            <p:cNvPr id="35" name="Rectangle 34"/>
            <p:cNvSpPr/>
            <p:nvPr/>
          </p:nvSpPr>
          <p:spPr>
            <a:xfrm>
              <a:off x="899652" y="5539770"/>
              <a:ext cx="1219200" cy="64633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Ambient </a:t>
              </a:r>
              <a:endParaRPr lang="en-IN" sz="1200" b="1" dirty="0" smtClean="0"/>
            </a:p>
            <a:p>
              <a:r>
                <a:rPr lang="en-IN" sz="1200" b="1" dirty="0" smtClean="0"/>
                <a:t>Temperature</a:t>
              </a:r>
            </a:p>
            <a:p>
              <a:r>
                <a:rPr lang="en-IN" sz="1200" b="1" dirty="0" smtClean="0"/>
                <a:t> </a:t>
              </a:r>
              <a:r>
                <a:rPr lang="en-IN" sz="1200" b="1" dirty="0"/>
                <a:t>Sensor </a:t>
              </a:r>
              <a:endParaRPr lang="en-US" sz="1200" b="1" dirty="0"/>
            </a:p>
          </p:txBody>
        </p:sp>
        <p:sp>
          <p:nvSpPr>
            <p:cNvPr id="36" name="Rectangle 35"/>
            <p:cNvSpPr/>
            <p:nvPr/>
          </p:nvSpPr>
          <p:spPr>
            <a:xfrm>
              <a:off x="2118852" y="5539770"/>
              <a:ext cx="1001621" cy="64633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smtClean="0"/>
                <a:t>Module</a:t>
              </a:r>
            </a:p>
            <a:p>
              <a:r>
                <a:rPr lang="en-IN" sz="1200" b="1" dirty="0" smtClean="0"/>
                <a:t>Temperature</a:t>
              </a:r>
            </a:p>
            <a:p>
              <a:r>
                <a:rPr lang="en-IN" sz="1200" b="1" dirty="0" smtClean="0"/>
                <a:t> </a:t>
              </a:r>
              <a:r>
                <a:rPr lang="en-IN" sz="1200" b="1" dirty="0"/>
                <a:t>Sensor </a:t>
              </a:r>
              <a:endParaRPr lang="en-US" sz="1200" b="1" dirty="0"/>
            </a:p>
          </p:txBody>
        </p:sp>
        <p:sp>
          <p:nvSpPr>
            <p:cNvPr id="37" name="Rectangle 36"/>
            <p:cNvSpPr/>
            <p:nvPr/>
          </p:nvSpPr>
          <p:spPr>
            <a:xfrm>
              <a:off x="3261852" y="5539770"/>
              <a:ext cx="772840" cy="64633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Wind </a:t>
              </a:r>
              <a:endParaRPr lang="en-IN" sz="1200" b="1" dirty="0" smtClean="0"/>
            </a:p>
            <a:p>
              <a:r>
                <a:rPr lang="en-IN" sz="1200" b="1" dirty="0" smtClean="0"/>
                <a:t>Direction</a:t>
              </a:r>
            </a:p>
            <a:p>
              <a:r>
                <a:rPr lang="en-IN" sz="1200" b="1" dirty="0" smtClean="0"/>
                <a:t> </a:t>
              </a:r>
              <a:r>
                <a:rPr lang="en-IN" sz="1200" b="1" dirty="0"/>
                <a:t>Sensor </a:t>
              </a:r>
              <a:endParaRPr lang="en-US" sz="1200" b="1" dirty="0"/>
            </a:p>
          </p:txBody>
        </p:sp>
        <p:sp>
          <p:nvSpPr>
            <p:cNvPr id="38" name="Rectangle 37"/>
            <p:cNvSpPr/>
            <p:nvPr/>
          </p:nvSpPr>
          <p:spPr>
            <a:xfrm>
              <a:off x="4176252" y="5539770"/>
              <a:ext cx="762000" cy="64633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Wind </a:t>
              </a:r>
            </a:p>
            <a:p>
              <a:r>
                <a:rPr lang="en-IN" sz="1200" b="1" dirty="0"/>
                <a:t>Speed  </a:t>
              </a:r>
              <a:endParaRPr lang="en-US" sz="1200" b="1" dirty="0"/>
            </a:p>
            <a:p>
              <a:r>
                <a:rPr lang="en-IN" sz="1200" b="1" dirty="0"/>
                <a:t>Sensor </a:t>
              </a:r>
              <a:endParaRPr lang="en-US" sz="1200" b="1" dirty="0"/>
            </a:p>
          </p:txBody>
        </p:sp>
        <p:sp>
          <p:nvSpPr>
            <p:cNvPr id="39" name="Rectangle 38"/>
            <p:cNvSpPr/>
            <p:nvPr/>
          </p:nvSpPr>
          <p:spPr>
            <a:xfrm>
              <a:off x="5547852" y="5615970"/>
              <a:ext cx="835678"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smtClean="0"/>
                <a:t>Radiation </a:t>
              </a:r>
            </a:p>
            <a:p>
              <a:r>
                <a:rPr lang="en-IN" sz="1200" b="1" dirty="0" smtClean="0"/>
                <a:t>Sensor </a:t>
              </a:r>
              <a:endParaRPr lang="en-US" sz="1200" b="1" dirty="0"/>
            </a:p>
          </p:txBody>
        </p:sp>
        <p:cxnSp>
          <p:nvCxnSpPr>
            <p:cNvPr id="40" name="Straight Connector 39"/>
            <p:cNvCxnSpPr/>
            <p:nvPr/>
          </p:nvCxnSpPr>
          <p:spPr>
            <a:xfrm>
              <a:off x="594852" y="4091970"/>
              <a:ext cx="3935641"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80949" y="4511070"/>
              <a:ext cx="838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4301099" y="3863370"/>
              <a:ext cx="45799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937355" y="4587667"/>
              <a:ext cx="839788"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356852" y="4168170"/>
              <a:ext cx="3249841"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4340787" y="3901470"/>
              <a:ext cx="5326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499852" y="4244370"/>
              <a:ext cx="2438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2091409" y="4664264"/>
              <a:ext cx="840582"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4633055" y="3939173"/>
              <a:ext cx="6096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451851" y="4320570"/>
              <a:ext cx="1676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3146257" y="4624576"/>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4785748" y="3977273"/>
              <a:ext cx="6858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404852" y="4396770"/>
              <a:ext cx="91360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4099258" y="4700776"/>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4937458" y="4014976"/>
              <a:ext cx="76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5449003" y="4455893"/>
              <a:ext cx="443826" cy="15489"/>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6200000" flipH="1">
              <a:off x="5600303" y="4739273"/>
              <a:ext cx="533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5006409" y="4053076"/>
              <a:ext cx="8382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58" name="Picture 57"/>
            <p:cNvPicPr>
              <a:picLocks noChangeAspect="1" noChangeArrowheads="1"/>
            </p:cNvPicPr>
            <p:nvPr/>
          </p:nvPicPr>
          <p:blipFill>
            <a:blip r:embed="rId13"/>
            <a:srcRect/>
            <a:stretch>
              <a:fillRect/>
            </a:stretch>
          </p:blipFill>
          <p:spPr bwMode="auto">
            <a:xfrm>
              <a:off x="6811507" y="3739998"/>
              <a:ext cx="828675" cy="381000"/>
            </a:xfrm>
            <a:prstGeom prst="rect">
              <a:avLst/>
            </a:prstGeom>
            <a:ln>
              <a:noFill/>
            </a:ln>
            <a:effectLst>
              <a:outerShdw blurRad="292100" dist="139700" dir="2700000" algn="tl" rotWithShape="0">
                <a:srgbClr val="333333">
                  <a:alpha val="65000"/>
                </a:srgbClr>
              </a:outerShdw>
            </a:effectLst>
          </p:spPr>
        </p:pic>
        <p:sp>
          <p:nvSpPr>
            <p:cNvPr id="59" name="TextBox 157"/>
            <p:cNvSpPr txBox="1"/>
            <p:nvPr/>
          </p:nvSpPr>
          <p:spPr>
            <a:xfrm>
              <a:off x="4176252" y="2186970"/>
              <a:ext cx="177894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6538" indent="103188"/>
              <a:r>
                <a:rPr lang="en-US" sz="1200" b="1" dirty="0" smtClean="0"/>
                <a:t>Gateway</a:t>
              </a:r>
            </a:p>
            <a:p>
              <a:r>
                <a:rPr lang="en-US" sz="1200" b="1" dirty="0" smtClean="0"/>
                <a:t> master / data logger</a:t>
              </a:r>
            </a:p>
            <a:p>
              <a:r>
                <a:rPr lang="en-US" sz="1200" b="1" dirty="0" smtClean="0"/>
                <a:t> with in-built SIM</a:t>
              </a:r>
              <a:endParaRPr lang="en-US" sz="1200" b="1" dirty="0"/>
            </a:p>
          </p:txBody>
        </p:sp>
        <p:sp>
          <p:nvSpPr>
            <p:cNvPr id="60" name="TextBox 158"/>
            <p:cNvSpPr txBox="1"/>
            <p:nvPr/>
          </p:nvSpPr>
          <p:spPr>
            <a:xfrm>
              <a:off x="6614652" y="3406170"/>
              <a:ext cx="1174745"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t>Ethernet router</a:t>
              </a:r>
              <a:endParaRPr lang="en-US" sz="1200" b="1" dirty="0"/>
            </a:p>
          </p:txBody>
        </p:sp>
        <p:cxnSp>
          <p:nvCxnSpPr>
            <p:cNvPr id="61" name="Straight Connector 60"/>
            <p:cNvCxnSpPr/>
            <p:nvPr/>
          </p:nvCxnSpPr>
          <p:spPr>
            <a:xfrm rot="5400000">
              <a:off x="5326005" y="3824872"/>
              <a:ext cx="381000" cy="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0800000" flipV="1">
              <a:off x="5516109" y="4015769"/>
              <a:ext cx="1447799" cy="797"/>
            </a:xfrm>
            <a:prstGeom prst="line">
              <a:avLst/>
            </a:prstGeom>
          </p:spPr>
          <p:style>
            <a:lnRef idx="1">
              <a:schemeClr val="accent1"/>
            </a:lnRef>
            <a:fillRef idx="0">
              <a:schemeClr val="accent1"/>
            </a:fillRef>
            <a:effectRef idx="0">
              <a:schemeClr val="accent1"/>
            </a:effectRef>
            <a:fontRef idx="minor">
              <a:schemeClr val="tx1"/>
            </a:fontRef>
          </p:style>
        </p:cxnSp>
        <p:sp>
          <p:nvSpPr>
            <p:cNvPr id="63" name="TextBox 174"/>
            <p:cNvSpPr txBox="1"/>
            <p:nvPr/>
          </p:nvSpPr>
          <p:spPr>
            <a:xfrm>
              <a:off x="676363" y="3482370"/>
              <a:ext cx="577530"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t>RS485</a:t>
              </a:r>
              <a:endParaRPr lang="en-US" sz="1200" b="1" dirty="0"/>
            </a:p>
          </p:txBody>
        </p:sp>
        <p:sp>
          <p:nvSpPr>
            <p:cNvPr id="64" name="TextBox 176"/>
            <p:cNvSpPr txBox="1"/>
            <p:nvPr/>
          </p:nvSpPr>
          <p:spPr>
            <a:xfrm>
              <a:off x="1634892" y="3482370"/>
              <a:ext cx="71256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t>RS485</a:t>
              </a:r>
              <a:endParaRPr lang="en-US" sz="1200" b="1" dirty="0"/>
            </a:p>
          </p:txBody>
        </p:sp>
        <p:sp>
          <p:nvSpPr>
            <p:cNvPr id="65" name="TextBox 177"/>
            <p:cNvSpPr txBox="1"/>
            <p:nvPr/>
          </p:nvSpPr>
          <p:spPr>
            <a:xfrm>
              <a:off x="2549293" y="3482370"/>
              <a:ext cx="577530"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t>RS485</a:t>
              </a:r>
              <a:endParaRPr lang="en-US" sz="1200" b="1" dirty="0"/>
            </a:p>
          </p:txBody>
        </p:sp>
        <p:sp>
          <p:nvSpPr>
            <p:cNvPr id="66" name="TextBox 178"/>
            <p:cNvSpPr txBox="1"/>
            <p:nvPr/>
          </p:nvSpPr>
          <p:spPr>
            <a:xfrm>
              <a:off x="343871" y="1958370"/>
              <a:ext cx="684803"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t>Master</a:t>
              </a:r>
              <a:endParaRPr lang="en-US" sz="1200" b="1" dirty="0"/>
            </a:p>
          </p:txBody>
        </p:sp>
        <p:sp>
          <p:nvSpPr>
            <p:cNvPr id="67" name="TextBox 179"/>
            <p:cNvSpPr txBox="1"/>
            <p:nvPr/>
          </p:nvSpPr>
          <p:spPr>
            <a:xfrm>
              <a:off x="2195052" y="1958370"/>
              <a:ext cx="516103"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t>Slave</a:t>
              </a:r>
              <a:endParaRPr lang="en-US" sz="1200" b="1" dirty="0"/>
            </a:p>
          </p:txBody>
        </p:sp>
        <p:sp>
          <p:nvSpPr>
            <p:cNvPr id="68" name="TextBox 180"/>
            <p:cNvSpPr txBox="1"/>
            <p:nvPr/>
          </p:nvSpPr>
          <p:spPr>
            <a:xfrm>
              <a:off x="1261554" y="1958370"/>
              <a:ext cx="516103"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t>Slave</a:t>
              </a:r>
              <a:endParaRPr lang="en-US" sz="1200" b="1" dirty="0"/>
            </a:p>
          </p:txBody>
        </p:sp>
        <p:sp>
          <p:nvSpPr>
            <p:cNvPr id="69" name="TextBox 181"/>
            <p:cNvSpPr txBox="1"/>
            <p:nvPr/>
          </p:nvSpPr>
          <p:spPr>
            <a:xfrm>
              <a:off x="3082693" y="1958370"/>
              <a:ext cx="5561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t>Slave</a:t>
              </a:r>
              <a:endParaRPr lang="en-US" sz="1200" b="1" dirty="0"/>
            </a:p>
          </p:txBody>
        </p:sp>
        <p:sp>
          <p:nvSpPr>
            <p:cNvPr id="70" name="TextBox 182"/>
            <p:cNvSpPr txBox="1"/>
            <p:nvPr/>
          </p:nvSpPr>
          <p:spPr>
            <a:xfrm>
              <a:off x="3692293" y="3634770"/>
              <a:ext cx="577530"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t>RS485</a:t>
              </a:r>
              <a:endParaRPr lang="en-US" sz="1200" b="1" dirty="0"/>
            </a:p>
          </p:txBody>
        </p:sp>
        <p:sp>
          <p:nvSpPr>
            <p:cNvPr id="71" name="TextBox 183"/>
            <p:cNvSpPr txBox="1"/>
            <p:nvPr/>
          </p:nvSpPr>
          <p:spPr>
            <a:xfrm>
              <a:off x="5820907" y="3665920"/>
              <a:ext cx="761619" cy="3231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t>ETH</a:t>
              </a:r>
              <a:r>
                <a:rPr lang="en-US" sz="1500" b="1" dirty="0" smtClean="0"/>
                <a:t> </a:t>
              </a:r>
              <a:r>
                <a:rPr lang="en-US" sz="1200" b="1" dirty="0" smtClean="0"/>
                <a:t>wire</a:t>
              </a:r>
              <a:endParaRPr lang="en-US" sz="1200" b="1" dirty="0"/>
            </a:p>
          </p:txBody>
        </p:sp>
        <p:sp>
          <p:nvSpPr>
            <p:cNvPr id="72" name="TextBox 71"/>
            <p:cNvSpPr txBox="1"/>
            <p:nvPr/>
          </p:nvSpPr>
          <p:spPr>
            <a:xfrm>
              <a:off x="1580371" y="1135931"/>
              <a:ext cx="751231" cy="276999"/>
            </a:xfrm>
            <a:prstGeom prst="rect">
              <a:avLst/>
            </a:prstGeom>
            <a:noFill/>
          </p:spPr>
          <p:txBody>
            <a:bodyPr wrap="none" rtlCol="0">
              <a:spAutoFit/>
            </a:bodyPr>
            <a:lstStyle/>
            <a:p>
              <a:r>
                <a:rPr lang="en-US" sz="1200" b="1" dirty="0" smtClean="0"/>
                <a:t>Inverters</a:t>
              </a:r>
            </a:p>
          </p:txBody>
        </p:sp>
        <p:sp>
          <p:nvSpPr>
            <p:cNvPr id="73" name="Left Brace 72"/>
            <p:cNvSpPr/>
            <p:nvPr/>
          </p:nvSpPr>
          <p:spPr>
            <a:xfrm rot="5400000">
              <a:off x="1808971" y="179085"/>
              <a:ext cx="457200" cy="3200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4" name="Straight Connector 73"/>
            <p:cNvCxnSpPr/>
            <p:nvPr/>
          </p:nvCxnSpPr>
          <p:spPr>
            <a:xfrm rot="5400000">
              <a:off x="5562600" y="2846085"/>
              <a:ext cx="5334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5943600" y="2846085"/>
              <a:ext cx="304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a:off x="6134100" y="2655585"/>
              <a:ext cx="457200" cy="381000"/>
            </a:xfrm>
            <a:prstGeom prst="line">
              <a:avLst/>
            </a:prstGeom>
          </p:spPr>
          <p:style>
            <a:lnRef idx="1">
              <a:schemeClr val="accent1"/>
            </a:lnRef>
            <a:fillRef idx="0">
              <a:schemeClr val="accent1"/>
            </a:fillRef>
            <a:effectRef idx="0">
              <a:schemeClr val="accent1"/>
            </a:effectRef>
            <a:fontRef idx="minor">
              <a:schemeClr val="tx1"/>
            </a:fontRef>
          </p:style>
        </p:cxnSp>
        <p:pic>
          <p:nvPicPr>
            <p:cNvPr id="77" name="Picture 6" descr="Image result for database server icon"/>
            <p:cNvPicPr>
              <a:picLocks noChangeAspect="1" noChangeArrowheads="1"/>
            </p:cNvPicPr>
            <p:nvPr/>
          </p:nvPicPr>
          <p:blipFill>
            <a:blip r:embed="rId14"/>
            <a:srcRect/>
            <a:stretch>
              <a:fillRect/>
            </a:stretch>
          </p:blipFill>
          <p:spPr bwMode="auto">
            <a:xfrm>
              <a:off x="6629400" y="1752600"/>
              <a:ext cx="838200" cy="1202481"/>
            </a:xfrm>
            <a:prstGeom prst="rect">
              <a:avLst/>
            </a:prstGeom>
            <a:ln>
              <a:noFill/>
            </a:ln>
            <a:effectLst>
              <a:outerShdw blurRad="292100" dist="139700" dir="2700000" algn="tl" rotWithShape="0">
                <a:srgbClr val="333333">
                  <a:alpha val="65000"/>
                </a:srgbClr>
              </a:outerShdw>
            </a:effectLst>
          </p:spPr>
        </p:pic>
        <p:pic>
          <p:nvPicPr>
            <p:cNvPr id="78" name="Picture 8" descr="Image result for desktop icons"/>
            <p:cNvPicPr>
              <a:picLocks noChangeAspect="1" noChangeArrowheads="1"/>
            </p:cNvPicPr>
            <p:nvPr/>
          </p:nvPicPr>
          <p:blipFill>
            <a:blip r:embed="rId15"/>
            <a:srcRect/>
            <a:stretch>
              <a:fillRect/>
            </a:stretch>
          </p:blipFill>
          <p:spPr bwMode="auto">
            <a:xfrm>
              <a:off x="7826825" y="94344"/>
              <a:ext cx="1295401" cy="1295401"/>
            </a:xfrm>
            <a:prstGeom prst="rect">
              <a:avLst/>
            </a:prstGeom>
            <a:ln>
              <a:noFill/>
            </a:ln>
            <a:effectLst>
              <a:outerShdw blurRad="292100" dist="139700" dir="2700000" algn="tl" rotWithShape="0">
                <a:srgbClr val="333333">
                  <a:alpha val="65000"/>
                </a:srgbClr>
              </a:outerShdw>
            </a:effectLst>
          </p:spPr>
        </p:pic>
        <p:cxnSp>
          <p:nvCxnSpPr>
            <p:cNvPr id="79" name="Straight Connector 78"/>
            <p:cNvCxnSpPr/>
            <p:nvPr/>
          </p:nvCxnSpPr>
          <p:spPr>
            <a:xfrm rot="5400000">
              <a:off x="7396842" y="1304472"/>
              <a:ext cx="4572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80" name="TextBox 158"/>
            <p:cNvSpPr txBox="1"/>
            <p:nvPr/>
          </p:nvSpPr>
          <p:spPr>
            <a:xfrm>
              <a:off x="6439072" y="3048000"/>
              <a:ext cx="1222066"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t>Database Server</a:t>
              </a:r>
              <a:endParaRPr lang="en-US" sz="1200" b="1" dirty="0"/>
            </a:p>
          </p:txBody>
        </p:sp>
        <p:sp>
          <p:nvSpPr>
            <p:cNvPr id="81" name="TextBox 158"/>
            <p:cNvSpPr txBox="1"/>
            <p:nvPr/>
          </p:nvSpPr>
          <p:spPr>
            <a:xfrm>
              <a:off x="7921170" y="1371600"/>
              <a:ext cx="119429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t>Remote Monitoring</a:t>
              </a:r>
            </a:p>
            <a:p>
              <a:r>
                <a:rPr lang="en-US" sz="1200" b="1" dirty="0" smtClean="0"/>
                <a:t>Desktop</a:t>
              </a:r>
              <a:endParaRPr lang="en-US" sz="1200" b="1" dirty="0"/>
            </a:p>
          </p:txBody>
        </p:sp>
      </p:grpSp>
    </p:spTree>
    <p:extLst>
      <p:ext uri="{BB962C8B-B14F-4D97-AF65-F5344CB8AC3E}">
        <p14:creationId xmlns="" xmlns:p14="http://schemas.microsoft.com/office/powerpoint/2010/main" val="403149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80000" y="0"/>
            <a:ext cx="10032000" cy="108000"/>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88536" y="-84525"/>
            <a:ext cx="8904105" cy="1211565"/>
          </a:xfrm>
        </p:spPr>
        <p:txBody>
          <a:bodyPr>
            <a:normAutofit/>
          </a:bodyPr>
          <a:lstStyle/>
          <a:p>
            <a:pPr marL="285750" lvl="1" indent="-285750" defTabSz="408194">
              <a:spcAft>
                <a:spcPts val="600"/>
              </a:spcAft>
            </a:pPr>
            <a:r>
              <a:rPr lang="en-US" sz="3200" kern="1200" dirty="0">
                <a:solidFill>
                  <a:srgbClr val="008BD4"/>
                </a:solidFill>
                <a:latin typeface="+mj-lt"/>
                <a:ea typeface="+mj-ea"/>
                <a:cs typeface="+mj-cs"/>
              </a:rPr>
              <a:t>System Architecture for Multiple </a:t>
            </a:r>
            <a:r>
              <a:rPr lang="en-US" sz="3200" kern="1200" dirty="0" smtClean="0">
                <a:solidFill>
                  <a:srgbClr val="008BD4"/>
                </a:solidFill>
                <a:latin typeface="+mj-lt"/>
                <a:ea typeface="+mj-ea"/>
                <a:cs typeface="+mj-cs"/>
              </a:rPr>
              <a:t>Solar Sites</a:t>
            </a:r>
            <a:r>
              <a:rPr lang="en-US" sz="3200" kern="1200" dirty="0">
                <a:solidFill>
                  <a:srgbClr val="008BD4"/>
                </a:solidFill>
                <a:latin typeface="+mj-lt"/>
                <a:ea typeface="+mj-ea"/>
                <a:cs typeface="+mj-cs"/>
              </a:rPr>
              <a:t>: </a:t>
            </a:r>
            <a:r>
              <a:rPr lang="en-US" sz="3200" b="1" dirty="0" smtClean="0">
                <a:solidFill>
                  <a:schemeClr val="accent5">
                    <a:lumMod val="75000"/>
                  </a:schemeClr>
                </a:solidFill>
              </a:rPr>
              <a:t>	</a:t>
            </a:r>
            <a:endParaRPr lang="en-US" sz="3200" kern="1200" dirty="0">
              <a:solidFill>
                <a:srgbClr val="008BD4"/>
              </a:solidFill>
              <a:latin typeface="+mj-lt"/>
              <a:ea typeface="+mj-ea"/>
              <a:cs typeface="+mj-cs"/>
            </a:endParaRPr>
          </a:p>
        </p:txBody>
      </p:sp>
      <p:pic>
        <p:nvPicPr>
          <p:cNvPr id="13" name="Picture 12"/>
          <p:cNvPicPr>
            <a:picLocks noChangeAspect="1"/>
          </p:cNvPicPr>
          <p:nvPr/>
        </p:nvPicPr>
        <p:blipFill>
          <a:blip r:embed="rId3">
            <a:alphaModFix amt="15000"/>
            <a:extLst>
              <a:ext uri="{28A0092B-C50C-407E-A947-70E740481C1C}">
                <a14:useLocalDpi xmlns="" xmlns:a14="http://schemas.microsoft.com/office/drawing/2010/main" val="0"/>
              </a:ext>
            </a:extLst>
          </a:blip>
          <a:stretch>
            <a:fillRect/>
          </a:stretch>
        </p:blipFill>
        <p:spPr>
          <a:xfrm>
            <a:off x="11168120" y="128635"/>
            <a:ext cx="708449" cy="958976"/>
          </a:xfrm>
          <a:prstGeom prst="rect">
            <a:avLst/>
          </a:prstGeom>
          <a:noFill/>
        </p:spPr>
      </p:pic>
      <p:grpSp>
        <p:nvGrpSpPr>
          <p:cNvPr id="9" name="Group 8"/>
          <p:cNvGrpSpPr/>
          <p:nvPr/>
        </p:nvGrpSpPr>
        <p:grpSpPr>
          <a:xfrm>
            <a:off x="916887" y="1045532"/>
            <a:ext cx="9130529" cy="5562600"/>
            <a:chOff x="506423" y="762000"/>
            <a:chExt cx="8485177" cy="5562600"/>
          </a:xfrm>
        </p:grpSpPr>
        <p:sp>
          <p:nvSpPr>
            <p:cNvPr id="10" name="Rectangle 9"/>
            <p:cNvSpPr/>
            <p:nvPr/>
          </p:nvSpPr>
          <p:spPr>
            <a:xfrm>
              <a:off x="533400" y="990600"/>
              <a:ext cx="1143000" cy="44230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dirty="0" smtClean="0">
                  <a:latin typeface="Calibri" pitchFamily="34" charset="0"/>
                </a:rPr>
                <a:t>SPV Plant 1</a:t>
              </a:r>
              <a:endParaRPr lang="en-US" sz="1400" dirty="0">
                <a:latin typeface="Calibri" pitchFamily="34" charset="0"/>
              </a:endParaRPr>
            </a:p>
          </p:txBody>
        </p:sp>
        <p:sp>
          <p:nvSpPr>
            <p:cNvPr id="11" name="Rectangle 10"/>
            <p:cNvSpPr/>
            <p:nvPr/>
          </p:nvSpPr>
          <p:spPr>
            <a:xfrm>
              <a:off x="533400" y="1981200"/>
              <a:ext cx="1143000" cy="46770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dirty="0" smtClean="0">
                  <a:latin typeface="Calibri" pitchFamily="34" charset="0"/>
                </a:rPr>
                <a:t>SPV</a:t>
              </a:r>
              <a:r>
                <a:rPr lang="en-US" dirty="0" smtClean="0">
                  <a:latin typeface="Calibri" pitchFamily="34" charset="0"/>
                </a:rPr>
                <a:t> </a:t>
              </a:r>
              <a:r>
                <a:rPr lang="en-US" sz="1400" dirty="0" smtClean="0">
                  <a:latin typeface="Calibri" pitchFamily="34" charset="0"/>
                </a:rPr>
                <a:t>Plant</a:t>
              </a:r>
              <a:r>
                <a:rPr lang="en-US" dirty="0" smtClean="0">
                  <a:latin typeface="Calibri" pitchFamily="34" charset="0"/>
                </a:rPr>
                <a:t> </a:t>
              </a:r>
              <a:r>
                <a:rPr lang="en-US" sz="1400" dirty="0" smtClean="0">
                  <a:latin typeface="Calibri" pitchFamily="34" charset="0"/>
                </a:rPr>
                <a:t>2</a:t>
              </a:r>
              <a:endParaRPr lang="en-US" sz="1400" dirty="0">
                <a:latin typeface="Calibri" pitchFamily="34" charset="0"/>
              </a:endParaRPr>
            </a:p>
          </p:txBody>
        </p:sp>
        <p:sp>
          <p:nvSpPr>
            <p:cNvPr id="14" name="Rectangle 13"/>
            <p:cNvSpPr/>
            <p:nvPr/>
          </p:nvSpPr>
          <p:spPr>
            <a:xfrm>
              <a:off x="533400" y="2971800"/>
              <a:ext cx="1143000" cy="4495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dirty="0" smtClean="0">
                  <a:latin typeface="Calibri" pitchFamily="34" charset="0"/>
                </a:rPr>
                <a:t>SPV Plant 3</a:t>
              </a:r>
              <a:endParaRPr lang="en-US" sz="1400" dirty="0">
                <a:latin typeface="Calibri" pitchFamily="34" charset="0"/>
              </a:endParaRPr>
            </a:p>
          </p:txBody>
        </p:sp>
        <p:sp>
          <p:nvSpPr>
            <p:cNvPr id="15" name="Rectangle 14"/>
            <p:cNvSpPr/>
            <p:nvPr/>
          </p:nvSpPr>
          <p:spPr>
            <a:xfrm>
              <a:off x="506423" y="5250540"/>
              <a:ext cx="1195581" cy="4495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dirty="0" smtClean="0">
                  <a:latin typeface="Calibri" pitchFamily="34" charset="0"/>
                </a:rPr>
                <a:t>SPV Plant N</a:t>
              </a:r>
              <a:endParaRPr lang="en-US" sz="1400" dirty="0">
                <a:latin typeface="Calibri" pitchFamily="34" charset="0"/>
              </a:endParaRPr>
            </a:p>
          </p:txBody>
        </p:sp>
        <p:cxnSp>
          <p:nvCxnSpPr>
            <p:cNvPr id="16" name="Straight Connector 15"/>
            <p:cNvCxnSpPr/>
            <p:nvPr/>
          </p:nvCxnSpPr>
          <p:spPr>
            <a:xfrm rot="16200000" flipH="1">
              <a:off x="302780" y="4296213"/>
              <a:ext cx="1530084" cy="455"/>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17" name="Rounded Rectangle 16"/>
            <p:cNvSpPr/>
            <p:nvPr/>
          </p:nvSpPr>
          <p:spPr>
            <a:xfrm>
              <a:off x="2667000" y="1981200"/>
              <a:ext cx="1301057" cy="45319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dirty="0" smtClean="0">
                  <a:latin typeface="Calibri" pitchFamily="34" charset="0"/>
                </a:rPr>
                <a:t>Data logger</a:t>
              </a:r>
              <a:endParaRPr lang="en-US" sz="1400" dirty="0">
                <a:latin typeface="Calibri" pitchFamily="34" charset="0"/>
              </a:endParaRPr>
            </a:p>
          </p:txBody>
        </p:sp>
        <p:sp>
          <p:nvSpPr>
            <p:cNvPr id="18" name="Rounded Rectangle 17"/>
            <p:cNvSpPr/>
            <p:nvPr/>
          </p:nvSpPr>
          <p:spPr>
            <a:xfrm>
              <a:off x="2640024" y="1077684"/>
              <a:ext cx="1287568" cy="38425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dirty="0" smtClean="0">
                  <a:latin typeface="Calibri" pitchFamily="34" charset="0"/>
                </a:rPr>
                <a:t>Data logger</a:t>
              </a:r>
              <a:endParaRPr lang="en-US" sz="1400" dirty="0">
                <a:latin typeface="Calibri" pitchFamily="34" charset="0"/>
              </a:endParaRPr>
            </a:p>
          </p:txBody>
        </p:sp>
        <p:sp>
          <p:nvSpPr>
            <p:cNvPr id="19" name="Rounded Rectangle 18"/>
            <p:cNvSpPr/>
            <p:nvPr/>
          </p:nvSpPr>
          <p:spPr>
            <a:xfrm>
              <a:off x="2667000" y="3044370"/>
              <a:ext cx="1314545" cy="4060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dirty="0" smtClean="0">
                  <a:latin typeface="Calibri" pitchFamily="34" charset="0"/>
                </a:rPr>
                <a:t>Data logger</a:t>
              </a:r>
              <a:endParaRPr lang="en-US" sz="1400" dirty="0">
                <a:latin typeface="Calibri" pitchFamily="34" charset="0"/>
              </a:endParaRPr>
            </a:p>
          </p:txBody>
        </p:sp>
        <p:sp>
          <p:nvSpPr>
            <p:cNvPr id="20" name="Rounded Rectangle 19"/>
            <p:cNvSpPr/>
            <p:nvPr/>
          </p:nvSpPr>
          <p:spPr>
            <a:xfrm>
              <a:off x="2667000" y="5181600"/>
              <a:ext cx="1247104" cy="41690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dirty="0" smtClean="0">
                  <a:latin typeface="Calibri" pitchFamily="34" charset="0"/>
                </a:rPr>
                <a:t>Data logger</a:t>
              </a:r>
              <a:endParaRPr lang="en-US" sz="1400" dirty="0">
                <a:latin typeface="Calibri" pitchFamily="34" charset="0"/>
              </a:endParaRPr>
            </a:p>
          </p:txBody>
        </p:sp>
        <p:cxnSp>
          <p:nvCxnSpPr>
            <p:cNvPr id="21" name="Straight Arrow Connector 20"/>
            <p:cNvCxnSpPr/>
            <p:nvPr/>
          </p:nvCxnSpPr>
          <p:spPr>
            <a:xfrm>
              <a:off x="1689888" y="1295400"/>
              <a:ext cx="915840" cy="68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a:off x="1676400" y="5484812"/>
              <a:ext cx="915840" cy="266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p:cNvCxnSpPr/>
            <p:nvPr/>
          </p:nvCxnSpPr>
          <p:spPr>
            <a:xfrm flipV="1">
              <a:off x="1676400" y="3261709"/>
              <a:ext cx="915840" cy="133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23"/>
            <p:cNvCxnSpPr/>
            <p:nvPr/>
          </p:nvCxnSpPr>
          <p:spPr>
            <a:xfrm flipV="1">
              <a:off x="1676400" y="2274737"/>
              <a:ext cx="902351" cy="96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5" name="Cloud 24"/>
            <p:cNvSpPr/>
            <p:nvPr/>
          </p:nvSpPr>
          <p:spPr>
            <a:xfrm>
              <a:off x="4876800" y="2438400"/>
              <a:ext cx="1981200" cy="1219200"/>
            </a:xfrm>
            <a:prstGeom prst="cloud">
              <a:avLst/>
            </a:prstGeom>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dirty="0" smtClean="0">
                  <a:latin typeface="Calibri" pitchFamily="34" charset="0"/>
                </a:rPr>
                <a:t>INTERNET</a:t>
              </a:r>
              <a:endParaRPr lang="en-US" sz="1400" dirty="0">
                <a:latin typeface="Calibri" pitchFamily="34" charset="0"/>
              </a:endParaRPr>
            </a:p>
          </p:txBody>
        </p:sp>
        <p:cxnSp>
          <p:nvCxnSpPr>
            <p:cNvPr id="26" name="Straight Arrow Connector 25"/>
            <p:cNvCxnSpPr/>
            <p:nvPr/>
          </p:nvCxnSpPr>
          <p:spPr>
            <a:xfrm>
              <a:off x="4022011" y="1273252"/>
              <a:ext cx="1464389" cy="12413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Straight Arrow Connector 26"/>
            <p:cNvCxnSpPr/>
            <p:nvPr/>
          </p:nvCxnSpPr>
          <p:spPr>
            <a:xfrm>
              <a:off x="4048988" y="2216680"/>
              <a:ext cx="1056411" cy="4503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p:nvPr/>
          </p:nvCxnSpPr>
          <p:spPr>
            <a:xfrm>
              <a:off x="4075965" y="3261709"/>
              <a:ext cx="800835" cy="148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9" name="Straight Arrow Connector 28"/>
            <p:cNvCxnSpPr/>
            <p:nvPr/>
          </p:nvCxnSpPr>
          <p:spPr>
            <a:xfrm rot="5400000" flipH="1" flipV="1">
              <a:off x="3682865" y="3682489"/>
              <a:ext cx="1599823" cy="12452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30" name="Picture 29" descr="Related image"/>
            <p:cNvPicPr>
              <a:picLocks noChangeAspect="1" noChangeArrowheads="1"/>
            </p:cNvPicPr>
            <p:nvPr/>
          </p:nvPicPr>
          <p:blipFill>
            <a:blip r:embed="rId4" cstate="print"/>
            <a:srcRect/>
            <a:stretch>
              <a:fillRect/>
            </a:stretch>
          </p:blipFill>
          <p:spPr bwMode="auto">
            <a:xfrm>
              <a:off x="7391400" y="1606550"/>
              <a:ext cx="865970" cy="685560"/>
            </a:xfrm>
            <a:prstGeom prst="rect">
              <a:avLst/>
            </a:prstGeom>
            <a:ln>
              <a:noFill/>
            </a:ln>
            <a:effectLst>
              <a:outerShdw blurRad="292100" dist="139700" dir="2700000" algn="tl" rotWithShape="0">
                <a:srgbClr val="333333">
                  <a:alpha val="65000"/>
                </a:srgbClr>
              </a:outerShdw>
            </a:effectLst>
          </p:spPr>
        </p:pic>
        <p:pic>
          <p:nvPicPr>
            <p:cNvPr id="31" name="Picture 30" descr="Related image"/>
            <p:cNvPicPr>
              <a:picLocks noChangeAspect="1" noChangeArrowheads="1"/>
            </p:cNvPicPr>
            <p:nvPr/>
          </p:nvPicPr>
          <p:blipFill>
            <a:blip r:embed="rId4" cstate="print"/>
            <a:srcRect/>
            <a:stretch>
              <a:fillRect/>
            </a:stretch>
          </p:blipFill>
          <p:spPr bwMode="auto">
            <a:xfrm>
              <a:off x="7315200" y="5035550"/>
              <a:ext cx="969147" cy="767242"/>
            </a:xfrm>
            <a:prstGeom prst="rect">
              <a:avLst/>
            </a:prstGeom>
            <a:ln>
              <a:noFill/>
            </a:ln>
            <a:effectLst>
              <a:outerShdw blurRad="292100" dist="139700" dir="2700000" algn="tl" rotWithShape="0">
                <a:srgbClr val="333333">
                  <a:alpha val="65000"/>
                </a:srgbClr>
              </a:outerShdw>
            </a:effectLst>
          </p:spPr>
        </p:pic>
        <p:sp>
          <p:nvSpPr>
            <p:cNvPr id="32" name="TextBox 38"/>
            <p:cNvSpPr txBox="1"/>
            <p:nvPr/>
          </p:nvSpPr>
          <p:spPr>
            <a:xfrm>
              <a:off x="7086601" y="762000"/>
              <a:ext cx="1904999" cy="73866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Web based data centre </a:t>
              </a:r>
            </a:p>
            <a:p>
              <a:r>
                <a:rPr lang="en-US" sz="1400" dirty="0" smtClean="0"/>
                <a:t>data monitoring &amp; </a:t>
              </a:r>
            </a:p>
            <a:p>
              <a:r>
                <a:rPr lang="en-US" sz="1400" dirty="0" smtClean="0"/>
                <a:t>control station</a:t>
              </a:r>
              <a:endParaRPr lang="en-US" sz="1400" dirty="0"/>
            </a:p>
          </p:txBody>
        </p:sp>
        <p:sp>
          <p:nvSpPr>
            <p:cNvPr id="33" name="TextBox 39"/>
            <p:cNvSpPr txBox="1"/>
            <p:nvPr/>
          </p:nvSpPr>
          <p:spPr>
            <a:xfrm>
              <a:off x="7193803" y="2318657"/>
              <a:ext cx="1344010"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accent2">
                      <a:lumMod val="50000"/>
                    </a:schemeClr>
                  </a:solidFill>
                </a:rPr>
                <a:t>Remote location </a:t>
              </a:r>
            </a:p>
            <a:p>
              <a:r>
                <a:rPr lang="en-US" sz="1400" dirty="0">
                  <a:solidFill>
                    <a:schemeClr val="accent2">
                      <a:lumMod val="50000"/>
                    </a:schemeClr>
                  </a:solidFill>
                </a:rPr>
                <a:t>           </a:t>
              </a:r>
              <a:r>
                <a:rPr lang="en-US" sz="1400" dirty="0" smtClean="0">
                  <a:solidFill>
                    <a:schemeClr val="accent2">
                      <a:lumMod val="50000"/>
                    </a:schemeClr>
                  </a:solidFill>
                </a:rPr>
                <a:t>1</a:t>
              </a:r>
              <a:endParaRPr lang="en-US" sz="1400" dirty="0">
                <a:solidFill>
                  <a:schemeClr val="accent2">
                    <a:lumMod val="50000"/>
                  </a:schemeClr>
                </a:solidFill>
              </a:endParaRPr>
            </a:p>
          </p:txBody>
        </p:sp>
        <p:sp>
          <p:nvSpPr>
            <p:cNvPr id="34" name="TextBox 40"/>
            <p:cNvSpPr txBox="1"/>
            <p:nvPr/>
          </p:nvSpPr>
          <p:spPr>
            <a:xfrm>
              <a:off x="7210854" y="5801380"/>
              <a:ext cx="1344010"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accent2">
                      <a:lumMod val="50000"/>
                    </a:schemeClr>
                  </a:solidFill>
                </a:rPr>
                <a:t>Remote location </a:t>
              </a:r>
            </a:p>
            <a:p>
              <a:r>
                <a:rPr lang="en-US" sz="1400" dirty="0">
                  <a:solidFill>
                    <a:schemeClr val="accent2">
                      <a:lumMod val="50000"/>
                    </a:schemeClr>
                  </a:solidFill>
                </a:rPr>
                <a:t>           </a:t>
              </a:r>
              <a:r>
                <a:rPr lang="en-US" sz="1400" dirty="0" smtClean="0">
                  <a:solidFill>
                    <a:schemeClr val="accent2">
                      <a:lumMod val="50000"/>
                    </a:schemeClr>
                  </a:solidFill>
                </a:rPr>
                <a:t>2</a:t>
              </a:r>
              <a:endParaRPr lang="en-US" sz="1400" dirty="0">
                <a:solidFill>
                  <a:schemeClr val="accent2">
                    <a:lumMod val="50000"/>
                  </a:schemeClr>
                </a:solidFill>
              </a:endParaRPr>
            </a:p>
          </p:txBody>
        </p:sp>
        <p:sp>
          <p:nvSpPr>
            <p:cNvPr id="35" name="TextBox 41"/>
            <p:cNvSpPr txBox="1"/>
            <p:nvPr/>
          </p:nvSpPr>
          <p:spPr>
            <a:xfrm>
              <a:off x="7194505" y="4115658"/>
              <a:ext cx="1737290" cy="73866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Web based data centre </a:t>
              </a:r>
            </a:p>
            <a:p>
              <a:r>
                <a:rPr lang="en-US" sz="1400" dirty="0" smtClean="0"/>
                <a:t>data monitoring &amp; </a:t>
              </a:r>
            </a:p>
            <a:p>
              <a:r>
                <a:rPr lang="en-US" sz="1400" dirty="0" smtClean="0"/>
                <a:t>control station</a:t>
              </a:r>
              <a:endParaRPr lang="en-US" sz="1400" dirty="0"/>
            </a:p>
          </p:txBody>
        </p:sp>
        <p:sp>
          <p:nvSpPr>
            <p:cNvPr id="36" name="Rectangle 35"/>
            <p:cNvSpPr/>
            <p:nvPr/>
          </p:nvSpPr>
          <p:spPr>
            <a:xfrm>
              <a:off x="4876800" y="5410200"/>
              <a:ext cx="1828800" cy="9144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dirty="0" smtClean="0">
                  <a:latin typeface="Calibri" pitchFamily="34" charset="0"/>
                </a:rPr>
                <a:t>Remote web server with logging system</a:t>
              </a:r>
              <a:endParaRPr lang="en-US" sz="1400" dirty="0">
                <a:latin typeface="Calibri" pitchFamily="34" charset="0"/>
              </a:endParaRPr>
            </a:p>
          </p:txBody>
        </p:sp>
        <p:cxnSp>
          <p:nvCxnSpPr>
            <p:cNvPr id="37" name="Straight Arrow Connector 36"/>
            <p:cNvCxnSpPr/>
            <p:nvPr/>
          </p:nvCxnSpPr>
          <p:spPr>
            <a:xfrm rot="5400000">
              <a:off x="4685506" y="4456906"/>
              <a:ext cx="1752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Straight Arrow Connector 37"/>
            <p:cNvCxnSpPr/>
            <p:nvPr/>
          </p:nvCxnSpPr>
          <p:spPr>
            <a:xfrm rot="5400000" flipH="1" flipV="1">
              <a:off x="5218906" y="4533900"/>
              <a:ext cx="1753394" cy="79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 xmlns:p14="http://schemas.microsoft.com/office/powerpoint/2010/main" val="403149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80000" y="0"/>
            <a:ext cx="10032000" cy="108000"/>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alphaModFix amt="15000"/>
            <a:extLst>
              <a:ext uri="{28A0092B-C50C-407E-A947-70E740481C1C}">
                <a14:useLocalDpi xmlns="" xmlns:a14="http://schemas.microsoft.com/office/drawing/2010/main" val="0"/>
              </a:ext>
            </a:extLst>
          </a:blip>
          <a:stretch>
            <a:fillRect/>
          </a:stretch>
        </p:blipFill>
        <p:spPr>
          <a:xfrm>
            <a:off x="11168120" y="128635"/>
            <a:ext cx="708449" cy="958976"/>
          </a:xfrm>
          <a:prstGeom prst="rect">
            <a:avLst/>
          </a:prstGeom>
          <a:noFill/>
        </p:spPr>
      </p:pic>
      <p:sp>
        <p:nvSpPr>
          <p:cNvPr id="11" name="TextBox 10"/>
          <p:cNvSpPr txBox="1"/>
          <p:nvPr/>
        </p:nvSpPr>
        <p:spPr>
          <a:xfrm>
            <a:off x="379779" y="298744"/>
            <a:ext cx="9753600" cy="584775"/>
          </a:xfrm>
          <a:prstGeom prst="rect">
            <a:avLst/>
          </a:prstGeom>
          <a:noFill/>
        </p:spPr>
        <p:txBody>
          <a:bodyPr wrap="square" rtlCol="0">
            <a:spAutoFit/>
          </a:bodyPr>
          <a:lstStyle/>
          <a:p>
            <a:r>
              <a:rPr lang="en-US" sz="3200" dirty="0" smtClean="0">
                <a:solidFill>
                  <a:srgbClr val="008BD4"/>
                </a:solidFill>
                <a:latin typeface="+mj-lt"/>
                <a:ea typeface="+mj-ea"/>
                <a:cs typeface="+mj-cs"/>
              </a:rPr>
              <a:t>Major Sensors / Devices </a:t>
            </a:r>
            <a:r>
              <a:rPr lang="en-US" sz="3200" b="1" dirty="0">
                <a:solidFill>
                  <a:schemeClr val="accent5">
                    <a:lumMod val="75000"/>
                  </a:schemeClr>
                </a:solidFill>
              </a:rPr>
              <a:t>	</a:t>
            </a:r>
          </a:p>
        </p:txBody>
      </p:sp>
      <p:sp>
        <p:nvSpPr>
          <p:cNvPr id="14" name="TextBox 13"/>
          <p:cNvSpPr txBox="1"/>
          <p:nvPr/>
        </p:nvSpPr>
        <p:spPr>
          <a:xfrm>
            <a:off x="458609" y="965367"/>
            <a:ext cx="10480634" cy="5786199"/>
          </a:xfrm>
          <a:prstGeom prst="rect">
            <a:avLst/>
          </a:prstGeom>
          <a:noFill/>
        </p:spPr>
        <p:txBody>
          <a:bodyPr wrap="square" rtlCol="0">
            <a:spAutoFit/>
          </a:bodyPr>
          <a:lstStyle/>
          <a:p>
            <a:pPr indent="290513" algn="just">
              <a:lnSpc>
                <a:spcPct val="150000"/>
              </a:lnSpc>
              <a:buFont typeface="Arial" pitchFamily="34" charset="0"/>
              <a:buChar char="•"/>
            </a:pPr>
            <a:r>
              <a:rPr lang="en-US" dirty="0" smtClean="0">
                <a:solidFill>
                  <a:schemeClr val="accent5">
                    <a:lumMod val="75000"/>
                  </a:schemeClr>
                </a:solidFill>
                <a:latin typeface="Cambria" pitchFamily="18" charset="0"/>
              </a:rPr>
              <a:t>Irradiance</a:t>
            </a:r>
            <a:r>
              <a:rPr lang="en-US" dirty="0" smtClean="0">
                <a:solidFill>
                  <a:schemeClr val="accent5">
                    <a:lumMod val="75000"/>
                  </a:schemeClr>
                </a:solidFill>
              </a:rPr>
              <a:t> Sensor</a:t>
            </a:r>
            <a:endParaRPr lang="en-US" dirty="0">
              <a:solidFill>
                <a:schemeClr val="accent5">
                  <a:lumMod val="75000"/>
                </a:schemeClr>
              </a:solidFill>
            </a:endParaRPr>
          </a:p>
          <a:p>
            <a:pPr marL="290513" algn="just">
              <a:lnSpc>
                <a:spcPct val="150000"/>
              </a:lnSpc>
            </a:pPr>
            <a:r>
              <a:rPr lang="en-US" sz="1400" dirty="0" smtClean="0">
                <a:latin typeface="Calibri" pitchFamily="34" charset="0"/>
              </a:rPr>
              <a:t>Solar irradiation sensors is for measuring solar irradiance levels, particularly for monitoring photovoltaic systems. The design of the sensor element, corresponds to the photovoltaic module, make these sensors ideally suited as a reference for monitoring photovoltaic systems.</a:t>
            </a:r>
          </a:p>
          <a:p>
            <a:pPr marL="290513" algn="just">
              <a:lnSpc>
                <a:spcPct val="150000"/>
              </a:lnSpc>
            </a:pPr>
            <a:endParaRPr lang="en-US" sz="800" dirty="0" smtClean="0">
              <a:latin typeface="Calibri" panose="020F0502020204030204" pitchFamily="34" charset="0"/>
            </a:endParaRPr>
          </a:p>
          <a:p>
            <a:pPr indent="290513" algn="just">
              <a:lnSpc>
                <a:spcPct val="150000"/>
              </a:lnSpc>
              <a:buFont typeface="Arial" pitchFamily="34" charset="0"/>
              <a:buChar char="•"/>
            </a:pPr>
            <a:r>
              <a:rPr lang="en-US" dirty="0" smtClean="0">
                <a:solidFill>
                  <a:schemeClr val="accent5">
                    <a:lumMod val="75000"/>
                  </a:schemeClr>
                </a:solidFill>
              </a:rPr>
              <a:t>Module Temperature Sensor</a:t>
            </a:r>
          </a:p>
          <a:p>
            <a:pPr marL="290513" algn="just">
              <a:lnSpc>
                <a:spcPct val="150000"/>
              </a:lnSpc>
            </a:pPr>
            <a:r>
              <a:rPr lang="en-US" sz="1400" dirty="0" smtClean="0">
                <a:latin typeface="Calibri" pitchFamily="34" charset="0"/>
              </a:rPr>
              <a:t>This sensor is generally used for measuring the temperature of surfaces. The module temperature can be measured by fastening the sensor to the rear of the solar module. The temperature of a solar module plays a crucial role in determining its output. Monitoring the temperature allows estimates to be made on the nature of the output curve</a:t>
            </a:r>
          </a:p>
          <a:p>
            <a:pPr marL="290513" algn="just">
              <a:lnSpc>
                <a:spcPct val="150000"/>
              </a:lnSpc>
            </a:pPr>
            <a:endParaRPr lang="en-US" sz="800" dirty="0" smtClean="0">
              <a:latin typeface="Calibri" pitchFamily="34" charset="0"/>
            </a:endParaRPr>
          </a:p>
          <a:p>
            <a:pPr indent="290513" algn="just">
              <a:lnSpc>
                <a:spcPct val="150000"/>
              </a:lnSpc>
              <a:buFont typeface="Arial" pitchFamily="34" charset="0"/>
              <a:buChar char="•"/>
            </a:pPr>
            <a:r>
              <a:rPr lang="en-US" dirty="0" smtClean="0">
                <a:solidFill>
                  <a:schemeClr val="accent5">
                    <a:lumMod val="75000"/>
                  </a:schemeClr>
                </a:solidFill>
              </a:rPr>
              <a:t>Ambient &amp; Humidity Sensor</a:t>
            </a:r>
          </a:p>
          <a:p>
            <a:pPr marL="290513" algn="just">
              <a:lnSpc>
                <a:spcPct val="150000"/>
              </a:lnSpc>
            </a:pPr>
            <a:r>
              <a:rPr lang="en-US" sz="1400" dirty="0" smtClean="0">
                <a:latin typeface="Calibri" pitchFamily="34" charset="0"/>
              </a:rPr>
              <a:t>Temperature sensors measure air temperature, while humidity sensors measure air humidity. Both sensors are often applied in combination to reduce cost. This Temperature sensors should always be mounted at a height of at least 10m to ensure sufficient distance from heat radiating from the earth.</a:t>
            </a:r>
          </a:p>
          <a:p>
            <a:pPr marL="290513" algn="just">
              <a:lnSpc>
                <a:spcPct val="150000"/>
              </a:lnSpc>
            </a:pPr>
            <a:endParaRPr lang="en-US" sz="800" dirty="0" smtClean="0">
              <a:latin typeface="Calibri" pitchFamily="34" charset="0"/>
            </a:endParaRPr>
          </a:p>
          <a:p>
            <a:pPr indent="290513" algn="just">
              <a:lnSpc>
                <a:spcPct val="150000"/>
              </a:lnSpc>
              <a:buFont typeface="Arial" pitchFamily="34" charset="0"/>
              <a:buChar char="•"/>
            </a:pPr>
            <a:r>
              <a:rPr lang="en-US" dirty="0" smtClean="0">
                <a:solidFill>
                  <a:schemeClr val="accent5">
                    <a:lumMod val="75000"/>
                  </a:schemeClr>
                </a:solidFill>
              </a:rPr>
              <a:t>Wind speed &amp; wind direction sensor</a:t>
            </a:r>
          </a:p>
          <a:p>
            <a:pPr marL="290513" algn="just">
              <a:lnSpc>
                <a:spcPct val="150000"/>
              </a:lnSpc>
            </a:pPr>
            <a:r>
              <a:rPr lang="en-US" sz="1400" dirty="0" smtClean="0">
                <a:latin typeface="Calibri" pitchFamily="34" charset="0"/>
              </a:rPr>
              <a:t>Both sensors come with combination, wind speed sensor measures speed of the wind lies between 0-80m/s while wind direction sensor measures the direction the wind is flowing having range between 0-360 Deg.</a:t>
            </a:r>
            <a:r>
              <a:rPr lang="en-US" sz="1600" dirty="0" smtClean="0">
                <a:solidFill>
                  <a:schemeClr val="accent5">
                    <a:lumMod val="75000"/>
                  </a:schemeClr>
                </a:solidFill>
              </a:rPr>
              <a:t> </a:t>
            </a:r>
            <a:endParaRPr lang="en-US" sz="1600" dirty="0">
              <a:solidFill>
                <a:schemeClr val="accent5">
                  <a:lumMod val="75000"/>
                </a:schemeClr>
              </a:solidFill>
            </a:endParaRPr>
          </a:p>
        </p:txBody>
      </p:sp>
    </p:spTree>
    <p:extLst>
      <p:ext uri="{BB962C8B-B14F-4D97-AF65-F5344CB8AC3E}">
        <p14:creationId xmlns="" xmlns:p14="http://schemas.microsoft.com/office/powerpoint/2010/main" val="40314957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80000" y="0"/>
            <a:ext cx="10032000" cy="108000"/>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alphaModFix amt="15000"/>
            <a:extLst>
              <a:ext uri="{28A0092B-C50C-407E-A947-70E740481C1C}">
                <a14:useLocalDpi xmlns="" xmlns:a14="http://schemas.microsoft.com/office/drawing/2010/main" val="0"/>
              </a:ext>
            </a:extLst>
          </a:blip>
          <a:stretch>
            <a:fillRect/>
          </a:stretch>
        </p:blipFill>
        <p:spPr>
          <a:xfrm>
            <a:off x="11168120" y="128635"/>
            <a:ext cx="708449" cy="958976"/>
          </a:xfrm>
          <a:prstGeom prst="rect">
            <a:avLst/>
          </a:prstGeom>
          <a:noFill/>
        </p:spPr>
      </p:pic>
      <p:sp>
        <p:nvSpPr>
          <p:cNvPr id="9" name="TextBox 8"/>
          <p:cNvSpPr txBox="1"/>
          <p:nvPr/>
        </p:nvSpPr>
        <p:spPr>
          <a:xfrm>
            <a:off x="527254" y="482727"/>
            <a:ext cx="10595428" cy="6047809"/>
          </a:xfrm>
          <a:prstGeom prst="rect">
            <a:avLst/>
          </a:prstGeom>
          <a:noFill/>
        </p:spPr>
        <p:txBody>
          <a:bodyPr wrap="square" rtlCol="0">
            <a:spAutoFit/>
          </a:bodyPr>
          <a:lstStyle/>
          <a:p>
            <a:pPr indent="290513" algn="just">
              <a:lnSpc>
                <a:spcPct val="150000"/>
              </a:lnSpc>
              <a:buFont typeface="Arial" pitchFamily="34" charset="0"/>
              <a:buChar char="•"/>
            </a:pPr>
            <a:r>
              <a:rPr lang="en-US" dirty="0" smtClean="0">
                <a:solidFill>
                  <a:schemeClr val="accent5">
                    <a:lumMod val="75000"/>
                  </a:schemeClr>
                </a:solidFill>
                <a:latin typeface="Cambria" pitchFamily="18" charset="0"/>
              </a:rPr>
              <a:t>Inverter</a:t>
            </a:r>
          </a:p>
          <a:p>
            <a:pPr marL="290513" algn="just">
              <a:lnSpc>
                <a:spcPct val="150000"/>
              </a:lnSpc>
            </a:pPr>
            <a:r>
              <a:rPr lang="en-US" sz="1400" dirty="0" smtClean="0">
                <a:latin typeface="Calibri" pitchFamily="34" charset="0"/>
              </a:rPr>
              <a:t>The DC power from the solar panels is sent to an inverter, where it is converted into alternating current (AC) power, or standard electrical current used by your home. This Inverter is in-built with RS485 &amp; RS232 for real time data transfer.</a:t>
            </a:r>
          </a:p>
          <a:p>
            <a:pPr indent="290513" algn="just">
              <a:lnSpc>
                <a:spcPct val="150000"/>
              </a:lnSpc>
              <a:buFont typeface="Arial" pitchFamily="34" charset="0"/>
              <a:buChar char="•"/>
            </a:pPr>
            <a:r>
              <a:rPr lang="en-US" dirty="0" smtClean="0">
                <a:solidFill>
                  <a:schemeClr val="accent5">
                    <a:lumMod val="75000"/>
                  </a:schemeClr>
                </a:solidFill>
                <a:latin typeface="Cambria" pitchFamily="18" charset="0"/>
              </a:rPr>
              <a:t>Data logger </a:t>
            </a:r>
          </a:p>
          <a:p>
            <a:pPr marL="290513" algn="just">
              <a:lnSpc>
                <a:spcPct val="150000"/>
              </a:lnSpc>
            </a:pPr>
            <a:r>
              <a:rPr lang="en-US" sz="1400" dirty="0" smtClean="0">
                <a:latin typeface="Calibri" pitchFamily="34" charset="0"/>
              </a:rPr>
              <a:t>A data logger (also data recorder) is an electronic device that records data over time or in relation to location either with a built in instrument or sensor or via external instruments and sensors.</a:t>
            </a:r>
          </a:p>
          <a:p>
            <a:pPr marL="290513" algn="just">
              <a:lnSpc>
                <a:spcPct val="150000"/>
              </a:lnSpc>
            </a:pPr>
            <a:r>
              <a:rPr lang="en-US" sz="1400" dirty="0" smtClean="0">
                <a:latin typeface="Calibri" pitchFamily="34" charset="0"/>
              </a:rPr>
              <a:t>Here, we are using a GPS based data logger having in-built SIM with RS485 / RS232  for sending the data on server.</a:t>
            </a:r>
          </a:p>
          <a:p>
            <a:pPr marL="290513" algn="just">
              <a:lnSpc>
                <a:spcPct val="150000"/>
              </a:lnSpc>
            </a:pPr>
            <a:endParaRPr lang="en-US" sz="1400" dirty="0" smtClean="0">
              <a:solidFill>
                <a:schemeClr val="accent5">
                  <a:lumMod val="75000"/>
                </a:schemeClr>
              </a:solidFill>
              <a:latin typeface="Calibri" pitchFamily="34" charset="0"/>
            </a:endParaRPr>
          </a:p>
          <a:p>
            <a:pPr marL="290513" indent="-117475" algn="just">
              <a:lnSpc>
                <a:spcPct val="150000"/>
              </a:lnSpc>
            </a:pPr>
            <a:r>
              <a:rPr lang="en-US" sz="3200" dirty="0" smtClean="0">
                <a:solidFill>
                  <a:srgbClr val="008BD4"/>
                </a:solidFill>
                <a:latin typeface="+mj-lt"/>
                <a:ea typeface="+mj-ea"/>
                <a:cs typeface="+mj-cs"/>
              </a:rPr>
              <a:t>Solution</a:t>
            </a:r>
            <a:r>
              <a:rPr lang="en-US" sz="2400" b="1" dirty="0" smtClean="0">
                <a:solidFill>
                  <a:schemeClr val="accent5">
                    <a:lumMod val="75000"/>
                  </a:schemeClr>
                </a:solidFill>
              </a:rPr>
              <a:t> </a:t>
            </a:r>
            <a:r>
              <a:rPr lang="en-US" sz="3200" dirty="0" smtClean="0">
                <a:solidFill>
                  <a:srgbClr val="008BD4"/>
                </a:solidFill>
                <a:latin typeface="+mj-lt"/>
                <a:ea typeface="+mj-ea"/>
                <a:cs typeface="+mj-cs"/>
              </a:rPr>
              <a:t>Outline</a:t>
            </a:r>
          </a:p>
          <a:p>
            <a:pPr marL="290513" algn="just">
              <a:lnSpc>
                <a:spcPct val="150000"/>
              </a:lnSpc>
            </a:pPr>
            <a:endParaRPr lang="en-US" sz="800" b="1" dirty="0" smtClean="0">
              <a:solidFill>
                <a:schemeClr val="accent5">
                  <a:lumMod val="75000"/>
                </a:schemeClr>
              </a:solidFill>
            </a:endParaRPr>
          </a:p>
          <a:p>
            <a:pPr marL="576263" indent="-292100" algn="just">
              <a:lnSpc>
                <a:spcPct val="150000"/>
              </a:lnSpc>
              <a:buFont typeface="Arial" pitchFamily="34" charset="0"/>
              <a:buChar char="•"/>
            </a:pPr>
            <a:r>
              <a:rPr lang="en-US" sz="1400" dirty="0" smtClean="0">
                <a:latin typeface="Calibri" pitchFamily="34" charset="0"/>
              </a:rPr>
              <a:t>We need to place all the Solar sensors around the Solar PV panels on a given site.</a:t>
            </a:r>
          </a:p>
          <a:p>
            <a:pPr marL="576263" indent="-292100" algn="just">
              <a:lnSpc>
                <a:spcPct val="150000"/>
              </a:lnSpc>
              <a:buFont typeface="Arial" pitchFamily="34" charset="0"/>
              <a:buChar char="•"/>
            </a:pPr>
            <a:r>
              <a:rPr lang="en-US" sz="1400" dirty="0" smtClean="0">
                <a:latin typeface="Calibri" pitchFamily="34" charset="0"/>
              </a:rPr>
              <a:t>And, each site is having the sensors such as irradiance, module temp., ambient &amp; humidity, wind speed &amp; direction and inverters integrated / connected via RS485 to the data logger (in-built SIM)</a:t>
            </a:r>
          </a:p>
          <a:p>
            <a:pPr marL="576263" indent="-292100" algn="just">
              <a:lnSpc>
                <a:spcPct val="150000"/>
              </a:lnSpc>
              <a:buFont typeface="Arial" pitchFamily="34" charset="0"/>
              <a:buChar char="•"/>
            </a:pPr>
            <a:r>
              <a:rPr lang="en-US" sz="1400" dirty="0" smtClean="0">
                <a:latin typeface="Calibri" pitchFamily="34" charset="0"/>
              </a:rPr>
              <a:t>With the help of Data logger having in-built GSM device, operational and process data is monitored locally in real time and transmitted to a central location for analysis via the Internet.</a:t>
            </a:r>
          </a:p>
          <a:p>
            <a:pPr marL="576263" indent="-292100" algn="just">
              <a:lnSpc>
                <a:spcPct val="150000"/>
              </a:lnSpc>
              <a:buFont typeface="Arial" pitchFamily="34" charset="0"/>
              <a:buChar char="•"/>
            </a:pPr>
            <a:r>
              <a:rPr lang="en-US" sz="1400" dirty="0" smtClean="0">
                <a:latin typeface="Calibri" pitchFamily="34" charset="0"/>
              </a:rPr>
              <a:t>Now, the Data logger send the real time data to local / cloud server through HTTP / TCP </a:t>
            </a:r>
          </a:p>
          <a:p>
            <a:pPr marL="576263" indent="-292100" algn="just">
              <a:lnSpc>
                <a:spcPct val="150000"/>
              </a:lnSpc>
              <a:buFont typeface="Arial" pitchFamily="34" charset="0"/>
              <a:buChar char="•"/>
            </a:pPr>
            <a:r>
              <a:rPr lang="en-US" sz="1400" dirty="0" smtClean="0">
                <a:latin typeface="Calibri" pitchFamily="34" charset="0"/>
              </a:rPr>
              <a:t>From there we can monitor, analyze the total power generation, generate alerts, alarms, reports, etc for each sites</a:t>
            </a:r>
          </a:p>
        </p:txBody>
      </p:sp>
    </p:spTree>
    <p:extLst>
      <p:ext uri="{BB962C8B-B14F-4D97-AF65-F5344CB8AC3E}">
        <p14:creationId xmlns="" xmlns:p14="http://schemas.microsoft.com/office/powerpoint/2010/main" val="40314957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1080000" y="0"/>
            <a:ext cx="10032000" cy="108000"/>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4">
            <a:alphaModFix amt="15000"/>
            <a:extLst>
              <a:ext uri="{28A0092B-C50C-407E-A947-70E740481C1C}">
                <a14:useLocalDpi xmlns="" xmlns:a14="http://schemas.microsoft.com/office/drawing/2010/main" val="0"/>
              </a:ext>
            </a:extLst>
          </a:blip>
          <a:stretch>
            <a:fillRect/>
          </a:stretch>
        </p:blipFill>
        <p:spPr>
          <a:xfrm>
            <a:off x="11168120" y="128635"/>
            <a:ext cx="708449" cy="958976"/>
          </a:xfrm>
          <a:prstGeom prst="rect">
            <a:avLst/>
          </a:prstGeom>
          <a:noFill/>
        </p:spPr>
      </p:pic>
      <p:sp>
        <p:nvSpPr>
          <p:cNvPr id="9" name="TextBox 8"/>
          <p:cNvSpPr txBox="1"/>
          <p:nvPr/>
        </p:nvSpPr>
        <p:spPr>
          <a:xfrm>
            <a:off x="587424" y="596759"/>
            <a:ext cx="3652982" cy="338554"/>
          </a:xfrm>
          <a:prstGeom prst="rect">
            <a:avLst/>
          </a:prstGeom>
          <a:noFill/>
        </p:spPr>
        <p:txBody>
          <a:bodyPr wrap="square" rtlCol="0">
            <a:spAutoFit/>
          </a:bodyPr>
          <a:lstStyle/>
          <a:p>
            <a:r>
              <a:rPr lang="en-US" sz="1600" dirty="0" smtClean="0">
                <a:solidFill>
                  <a:schemeClr val="accent5">
                    <a:lumMod val="75000"/>
                  </a:schemeClr>
                </a:solidFill>
              </a:rPr>
              <a:t>Monitoring Parameters</a:t>
            </a:r>
            <a:endParaRPr lang="en-US" sz="1600" dirty="0">
              <a:solidFill>
                <a:schemeClr val="accent5">
                  <a:lumMod val="75000"/>
                </a:schemeClr>
              </a:solidFill>
            </a:endParaRPr>
          </a:p>
        </p:txBody>
      </p:sp>
      <p:sp>
        <p:nvSpPr>
          <p:cNvPr id="10" name="TextBox 9"/>
          <p:cNvSpPr txBox="1"/>
          <p:nvPr/>
        </p:nvSpPr>
        <p:spPr>
          <a:xfrm>
            <a:off x="684407" y="1088569"/>
            <a:ext cx="3410857" cy="1600438"/>
          </a:xfrm>
          <a:prstGeom prst="rect">
            <a:avLst/>
          </a:prstGeom>
          <a:noFill/>
        </p:spPr>
        <p:txBody>
          <a:bodyPr wrap="square" rtlCol="0">
            <a:spAutoFit/>
          </a:bodyPr>
          <a:lstStyle/>
          <a:p>
            <a:pPr marL="285750" indent="-285750">
              <a:buFont typeface="Wingdings" panose="05000000000000000000" pitchFamily="2" charset="2"/>
              <a:buChar char="§"/>
            </a:pPr>
            <a:r>
              <a:rPr lang="en-US" sz="1400" dirty="0" smtClean="0">
                <a:latin typeface="Calibri" panose="020F0502020204030204" pitchFamily="34" charset="0"/>
              </a:rPr>
              <a:t>Sunlight radiation intensity</a:t>
            </a:r>
          </a:p>
          <a:p>
            <a:pPr marL="285750" indent="-285750">
              <a:buFont typeface="Wingdings" panose="05000000000000000000" pitchFamily="2" charset="2"/>
              <a:buChar char="§"/>
            </a:pPr>
            <a:r>
              <a:rPr lang="en-US" sz="1400" dirty="0" smtClean="0">
                <a:latin typeface="Calibri" panose="020F0502020204030204" pitchFamily="34" charset="0"/>
              </a:rPr>
              <a:t>Module Temperature</a:t>
            </a:r>
          </a:p>
          <a:p>
            <a:pPr marL="285750" indent="-285750">
              <a:buFont typeface="Wingdings" panose="05000000000000000000" pitchFamily="2" charset="2"/>
              <a:buChar char="§"/>
            </a:pPr>
            <a:r>
              <a:rPr lang="en-US" sz="1400" dirty="0" smtClean="0">
                <a:latin typeface="Calibri" panose="020F0502020204030204" pitchFamily="34" charset="0"/>
              </a:rPr>
              <a:t>Ambient Temperature</a:t>
            </a:r>
          </a:p>
          <a:p>
            <a:pPr marL="285750" indent="-285750">
              <a:buFont typeface="Wingdings" panose="05000000000000000000" pitchFamily="2" charset="2"/>
              <a:buChar char="§"/>
            </a:pPr>
            <a:r>
              <a:rPr lang="en-US" sz="1400" dirty="0" smtClean="0">
                <a:latin typeface="Calibri" panose="020F0502020204030204" pitchFamily="34" charset="0"/>
              </a:rPr>
              <a:t>Humidity</a:t>
            </a:r>
          </a:p>
          <a:p>
            <a:pPr marL="285750" indent="-285750">
              <a:buFont typeface="Wingdings" panose="05000000000000000000" pitchFamily="2" charset="2"/>
              <a:buChar char="§"/>
            </a:pPr>
            <a:r>
              <a:rPr lang="en-US" sz="1400" dirty="0" smtClean="0">
                <a:latin typeface="Calibri" panose="020F0502020204030204" pitchFamily="34" charset="0"/>
              </a:rPr>
              <a:t>Wind speed</a:t>
            </a:r>
          </a:p>
          <a:p>
            <a:pPr marL="285750" indent="-285750">
              <a:buFont typeface="Wingdings" panose="05000000000000000000" pitchFamily="2" charset="2"/>
              <a:buChar char="§"/>
            </a:pPr>
            <a:r>
              <a:rPr lang="en-US" sz="1400" dirty="0" smtClean="0">
                <a:latin typeface="Calibri" panose="020F0502020204030204" pitchFamily="34" charset="0"/>
              </a:rPr>
              <a:t>Wind direction</a:t>
            </a:r>
          </a:p>
          <a:p>
            <a:pPr marL="285750" indent="-285750"/>
            <a:endParaRPr lang="en-US" sz="1400" dirty="0" smtClean="0">
              <a:latin typeface="Calibri" panose="020F0502020204030204" pitchFamily="34" charset="0"/>
            </a:endParaRPr>
          </a:p>
        </p:txBody>
      </p:sp>
      <p:sp>
        <p:nvSpPr>
          <p:cNvPr id="13" name="TextBox 12"/>
          <p:cNvSpPr txBox="1"/>
          <p:nvPr/>
        </p:nvSpPr>
        <p:spPr>
          <a:xfrm>
            <a:off x="530504" y="2760963"/>
            <a:ext cx="5708294" cy="584775"/>
          </a:xfrm>
          <a:prstGeom prst="rect">
            <a:avLst/>
          </a:prstGeom>
          <a:noFill/>
        </p:spPr>
        <p:txBody>
          <a:bodyPr wrap="none" rtlCol="0">
            <a:spAutoFit/>
          </a:bodyPr>
          <a:lstStyle/>
          <a:p>
            <a:r>
              <a:rPr lang="en-US" sz="3200" dirty="0" smtClean="0">
                <a:solidFill>
                  <a:srgbClr val="008BD4"/>
                </a:solidFill>
                <a:latin typeface="+mj-lt"/>
                <a:ea typeface="+mj-ea"/>
                <a:cs typeface="+mj-cs"/>
              </a:rPr>
              <a:t>Data</a:t>
            </a:r>
            <a:r>
              <a:rPr lang="en-US" sz="2000" dirty="0" smtClean="0">
                <a:latin typeface="Calibri" pitchFamily="34" charset="0"/>
              </a:rPr>
              <a:t> </a:t>
            </a:r>
            <a:r>
              <a:rPr lang="en-US" sz="3200" dirty="0" smtClean="0">
                <a:solidFill>
                  <a:srgbClr val="008BD4"/>
                </a:solidFill>
                <a:latin typeface="+mj-lt"/>
                <a:ea typeface="+mj-ea"/>
                <a:cs typeface="+mj-cs"/>
              </a:rPr>
              <a:t>Format &amp; Message</a:t>
            </a:r>
            <a:r>
              <a:rPr lang="en-US" sz="2000" b="1" dirty="0" smtClean="0">
                <a:solidFill>
                  <a:schemeClr val="accent5">
                    <a:lumMod val="75000"/>
                  </a:schemeClr>
                </a:solidFill>
                <a:latin typeface="Calibri" pitchFamily="34" charset="0"/>
              </a:rPr>
              <a:t> </a:t>
            </a:r>
            <a:r>
              <a:rPr lang="en-US" sz="3200" dirty="0" smtClean="0">
                <a:solidFill>
                  <a:srgbClr val="008BD4"/>
                </a:solidFill>
                <a:latin typeface="+mj-lt"/>
                <a:ea typeface="+mj-ea"/>
                <a:cs typeface="+mj-cs"/>
              </a:rPr>
              <a:t>Structure</a:t>
            </a:r>
          </a:p>
        </p:txBody>
      </p:sp>
      <p:sp>
        <p:nvSpPr>
          <p:cNvPr id="14" name="TextBox 13"/>
          <p:cNvSpPr txBox="1"/>
          <p:nvPr/>
        </p:nvSpPr>
        <p:spPr>
          <a:xfrm>
            <a:off x="655391" y="3468914"/>
            <a:ext cx="9434287" cy="1877437"/>
          </a:xfrm>
          <a:prstGeom prst="rect">
            <a:avLst/>
          </a:prstGeom>
          <a:noFill/>
        </p:spPr>
        <p:txBody>
          <a:bodyPr wrap="square" rtlCol="0">
            <a:spAutoFit/>
          </a:bodyPr>
          <a:lstStyle/>
          <a:p>
            <a:pPr marL="284163" indent="-284163">
              <a:buFont typeface="Wingdings" pitchFamily="2" charset="2"/>
              <a:buChar char="v"/>
            </a:pPr>
            <a:r>
              <a:rPr lang="en-US" sz="1700" b="1" dirty="0" smtClean="0">
                <a:solidFill>
                  <a:schemeClr val="accent5">
                    <a:lumMod val="75000"/>
                  </a:schemeClr>
                </a:solidFill>
              </a:rPr>
              <a:t>Solar sensor Data Format:</a:t>
            </a:r>
          </a:p>
          <a:p>
            <a:endParaRPr lang="en-US" dirty="0" smtClean="0"/>
          </a:p>
          <a:p>
            <a:r>
              <a:rPr lang="en-US" sz="1600" b="1" i="1" dirty="0" smtClean="0">
                <a:solidFill>
                  <a:srgbClr val="002060"/>
                </a:solidFill>
                <a:latin typeface="Calibri" pitchFamily="34" charset="0"/>
              </a:rPr>
              <a:t>2018-07-04,10:05:24,7.7,8.1,28,194,29,38,41,1054, 9.3,59</a:t>
            </a:r>
          </a:p>
          <a:p>
            <a:endParaRPr lang="en-US" dirty="0" smtClean="0">
              <a:solidFill>
                <a:schemeClr val="tx2">
                  <a:lumMod val="90000"/>
                  <a:lumOff val="10000"/>
                </a:schemeClr>
              </a:solidFill>
              <a:latin typeface="Calibri" pitchFamily="34" charset="0"/>
            </a:endParaRPr>
          </a:p>
          <a:p>
            <a:endParaRPr lang="en-US" sz="1200" dirty="0" smtClean="0">
              <a:solidFill>
                <a:schemeClr val="tx2">
                  <a:lumMod val="90000"/>
                  <a:lumOff val="10000"/>
                </a:schemeClr>
              </a:solidFill>
              <a:latin typeface="Calibri" pitchFamily="34" charset="0"/>
            </a:endParaRPr>
          </a:p>
          <a:p>
            <a:pPr marL="284163" indent="-284163">
              <a:buFont typeface="Wingdings" pitchFamily="2" charset="2"/>
              <a:buChar char="q"/>
            </a:pPr>
            <a:r>
              <a:rPr lang="en-US" dirty="0" smtClean="0">
                <a:solidFill>
                  <a:schemeClr val="tx2">
                    <a:lumMod val="90000"/>
                    <a:lumOff val="10000"/>
                  </a:schemeClr>
                </a:solidFill>
                <a:latin typeface="Calibri" pitchFamily="34" charset="0"/>
              </a:rPr>
              <a:t>Explanation:</a:t>
            </a:r>
            <a:endParaRPr lang="en-US" sz="1600" dirty="0" smtClean="0">
              <a:solidFill>
                <a:schemeClr val="accent5">
                  <a:lumMod val="75000"/>
                </a:schemeClr>
              </a:solidFill>
            </a:endParaRPr>
          </a:p>
          <a:p>
            <a:endParaRPr lang="en-US" dirty="0"/>
          </a:p>
        </p:txBody>
      </p:sp>
      <p:graphicFrame>
        <p:nvGraphicFramePr>
          <p:cNvPr id="15" name="Table 14"/>
          <p:cNvGraphicFramePr>
            <a:graphicFrameLocks noGrp="1"/>
          </p:cNvGraphicFramePr>
          <p:nvPr/>
        </p:nvGraphicFramePr>
        <p:xfrm>
          <a:off x="742465" y="5335199"/>
          <a:ext cx="8127999" cy="892683"/>
        </p:xfrm>
        <a:graphic>
          <a:graphicData uri="http://schemas.openxmlformats.org/drawingml/2006/table">
            <a:tbl>
              <a:tblPr firstRow="1" bandRow="1">
                <a:tableStyleId>{69012ECD-51FC-41F1-AA8D-1B2483CD663E}</a:tableStyleId>
              </a:tblPr>
              <a:tblGrid>
                <a:gridCol w="1219200"/>
                <a:gridCol w="456540"/>
                <a:gridCol w="540987"/>
                <a:gridCol w="738909"/>
                <a:gridCol w="738909"/>
                <a:gridCol w="738909"/>
                <a:gridCol w="738909"/>
                <a:gridCol w="738909"/>
                <a:gridCol w="738909"/>
                <a:gridCol w="738909"/>
                <a:gridCol w="738909"/>
              </a:tblGrid>
              <a:tr h="370840">
                <a:tc>
                  <a:txBody>
                    <a:bodyPr/>
                    <a:lstStyle/>
                    <a:p>
                      <a:pPr algn="ctr"/>
                      <a:r>
                        <a:rPr lang="en-US" sz="1400" dirty="0" smtClean="0"/>
                        <a:t>A</a:t>
                      </a:r>
                      <a:endParaRPr lang="en-US" sz="1400" dirty="0">
                        <a:latin typeface="Calibri" pitchFamily="34" charset="0"/>
                      </a:endParaRPr>
                    </a:p>
                  </a:txBody>
                  <a:tcPr/>
                </a:tc>
                <a:tc>
                  <a:txBody>
                    <a:bodyPr/>
                    <a:lstStyle/>
                    <a:p>
                      <a:pPr algn="ctr"/>
                      <a:r>
                        <a:rPr lang="en-US" sz="1400" dirty="0" smtClean="0"/>
                        <a:t>B</a:t>
                      </a:r>
                      <a:endParaRPr lang="en-US" sz="1400" dirty="0">
                        <a:latin typeface="Calibri" pitchFamily="34" charset="0"/>
                      </a:endParaRPr>
                    </a:p>
                  </a:txBody>
                  <a:tcPr/>
                </a:tc>
                <a:tc>
                  <a:txBody>
                    <a:bodyPr/>
                    <a:lstStyle/>
                    <a:p>
                      <a:pPr algn="ctr"/>
                      <a:r>
                        <a:rPr lang="en-US" sz="1400" smtClean="0"/>
                        <a:t>C</a:t>
                      </a:r>
                      <a:endParaRPr lang="en-US" sz="1400" dirty="0">
                        <a:latin typeface="Calibri" pitchFamily="34" charset="0"/>
                      </a:endParaRPr>
                    </a:p>
                  </a:txBody>
                  <a:tcPr/>
                </a:tc>
                <a:tc>
                  <a:txBody>
                    <a:bodyPr/>
                    <a:lstStyle/>
                    <a:p>
                      <a:pPr algn="ctr"/>
                      <a:r>
                        <a:rPr lang="en-US" sz="1400" smtClean="0"/>
                        <a:t>D</a:t>
                      </a:r>
                      <a:endParaRPr lang="en-US" sz="1400" dirty="0">
                        <a:latin typeface="Calibri" pitchFamily="34" charset="0"/>
                      </a:endParaRPr>
                    </a:p>
                  </a:txBody>
                  <a:tcPr/>
                </a:tc>
                <a:tc>
                  <a:txBody>
                    <a:bodyPr/>
                    <a:lstStyle/>
                    <a:p>
                      <a:pPr algn="ctr"/>
                      <a:r>
                        <a:rPr lang="en-US" sz="1400" dirty="0" smtClean="0"/>
                        <a:t>E</a:t>
                      </a:r>
                      <a:endParaRPr lang="en-US" sz="1400" dirty="0">
                        <a:latin typeface="Calibri" pitchFamily="34" charset="0"/>
                      </a:endParaRPr>
                    </a:p>
                  </a:txBody>
                  <a:tcPr/>
                </a:tc>
                <a:tc>
                  <a:txBody>
                    <a:bodyPr/>
                    <a:lstStyle/>
                    <a:p>
                      <a:pPr algn="ctr"/>
                      <a:r>
                        <a:rPr lang="en-US" sz="1400" smtClean="0"/>
                        <a:t>F</a:t>
                      </a:r>
                      <a:endParaRPr lang="en-US" sz="1400" dirty="0">
                        <a:latin typeface="Calibri" pitchFamily="34" charset="0"/>
                      </a:endParaRPr>
                    </a:p>
                  </a:txBody>
                  <a:tcPr/>
                </a:tc>
                <a:tc>
                  <a:txBody>
                    <a:bodyPr/>
                    <a:lstStyle/>
                    <a:p>
                      <a:pPr algn="ctr"/>
                      <a:r>
                        <a:rPr lang="en-US" sz="1400" smtClean="0"/>
                        <a:t>G</a:t>
                      </a:r>
                      <a:endParaRPr lang="en-US" sz="1400" dirty="0">
                        <a:latin typeface="Calibri" pitchFamily="34" charset="0"/>
                      </a:endParaRPr>
                    </a:p>
                  </a:txBody>
                  <a:tcPr/>
                </a:tc>
                <a:tc>
                  <a:txBody>
                    <a:bodyPr/>
                    <a:lstStyle/>
                    <a:p>
                      <a:pPr algn="ctr"/>
                      <a:r>
                        <a:rPr lang="en-US" sz="1400" smtClean="0"/>
                        <a:t>H</a:t>
                      </a:r>
                      <a:endParaRPr lang="en-US" sz="1400" dirty="0">
                        <a:latin typeface="Calibri" pitchFamily="34" charset="0"/>
                      </a:endParaRPr>
                    </a:p>
                  </a:txBody>
                  <a:tcPr/>
                </a:tc>
                <a:tc>
                  <a:txBody>
                    <a:bodyPr/>
                    <a:lstStyle/>
                    <a:p>
                      <a:pPr algn="ctr"/>
                      <a:r>
                        <a:rPr lang="en-US" sz="1400" smtClean="0"/>
                        <a:t>I</a:t>
                      </a:r>
                      <a:endParaRPr lang="en-US" sz="1400" dirty="0">
                        <a:latin typeface="Calibri" pitchFamily="34" charset="0"/>
                      </a:endParaRPr>
                    </a:p>
                  </a:txBody>
                  <a:tcPr/>
                </a:tc>
                <a:tc>
                  <a:txBody>
                    <a:bodyPr/>
                    <a:lstStyle/>
                    <a:p>
                      <a:pPr algn="ctr"/>
                      <a:r>
                        <a:rPr lang="en-US" sz="1400" dirty="0" smtClean="0"/>
                        <a:t>J</a:t>
                      </a:r>
                      <a:endParaRPr lang="en-US" sz="1400" dirty="0">
                        <a:latin typeface="Calibri" pitchFamily="34" charset="0"/>
                      </a:endParaRPr>
                    </a:p>
                  </a:txBody>
                  <a:tcPr/>
                </a:tc>
                <a:tc>
                  <a:txBody>
                    <a:bodyPr/>
                    <a:lstStyle/>
                    <a:p>
                      <a:pPr algn="ctr"/>
                      <a:r>
                        <a:rPr lang="en-US" sz="1400" dirty="0" smtClean="0"/>
                        <a:t>K</a:t>
                      </a:r>
                      <a:endParaRPr lang="en-US" sz="1400" dirty="0">
                        <a:latin typeface="Calibri" pitchFamily="34" charset="0"/>
                      </a:endParaRPr>
                    </a:p>
                  </a:txBody>
                  <a:tcPr/>
                </a:tc>
              </a:tr>
              <a:tr h="370840">
                <a:tc>
                  <a:txBody>
                    <a:bodyPr/>
                    <a:lstStyle/>
                    <a:p>
                      <a:pPr marL="0" marR="0" algn="ctr">
                        <a:lnSpc>
                          <a:spcPct val="107000"/>
                        </a:lnSpc>
                        <a:spcBef>
                          <a:spcPts val="0"/>
                        </a:spcBef>
                        <a:spcAft>
                          <a:spcPts val="0"/>
                        </a:spcAft>
                      </a:pPr>
                      <a:r>
                        <a:rPr lang="en-US" sz="1600" dirty="0" smtClean="0"/>
                        <a:t>2007-07-12</a:t>
                      </a:r>
                    </a:p>
                    <a:p>
                      <a:pPr marL="0" marR="0" indent="0" algn="ctr" defTabSz="914400" rtl="0" eaLnBrk="1" fontAlgn="auto" latinLnBrk="0" hangingPunct="1">
                        <a:lnSpc>
                          <a:spcPct val="107000"/>
                        </a:lnSpc>
                        <a:spcBef>
                          <a:spcPts val="0"/>
                        </a:spcBef>
                        <a:spcAft>
                          <a:spcPts val="0"/>
                        </a:spcAft>
                        <a:buClrTx/>
                        <a:buSzTx/>
                        <a:buFontTx/>
                        <a:buNone/>
                        <a:tabLst/>
                        <a:defRPr/>
                      </a:pPr>
                      <a:r>
                        <a:rPr lang="en-US" sz="1600" dirty="0" smtClean="0"/>
                        <a:t>10:05:24</a:t>
                      </a:r>
                      <a:endParaRPr lang="en-US" sz="1600" dirty="0" smtClean="0">
                        <a:latin typeface="Calibri"/>
                        <a:ea typeface="Calibri"/>
                        <a:cs typeface="Times New Roman"/>
                      </a:endParaRPr>
                    </a:p>
                  </a:txBody>
                  <a:tcPr marL="68580" marR="68580" marT="0" marB="0" anchor="b"/>
                </a:tc>
                <a:tc>
                  <a:txBody>
                    <a:bodyPr/>
                    <a:lstStyle/>
                    <a:p>
                      <a:pPr algn="ctr"/>
                      <a:r>
                        <a:rPr lang="en-US" sz="1600" kern="1200" dirty="0" smtClean="0"/>
                        <a:t>7.7 </a:t>
                      </a:r>
                      <a:endParaRPr lang="en-US" sz="1600" kern="1200" dirty="0" smtClean="0">
                        <a:solidFill>
                          <a:srgbClr val="000000"/>
                        </a:solidFill>
                        <a:latin typeface="Calibri"/>
                        <a:ea typeface="Times New Roman"/>
                        <a:cs typeface="Times New Roman"/>
                      </a:endParaRPr>
                    </a:p>
                  </a:txBody>
                  <a:tcPr/>
                </a:tc>
                <a:tc>
                  <a:txBody>
                    <a:bodyPr/>
                    <a:lstStyle/>
                    <a:p>
                      <a:pPr algn="ctr"/>
                      <a:r>
                        <a:rPr lang="en-US" sz="1600" kern="1200" dirty="0" smtClean="0"/>
                        <a:t>8.1 </a:t>
                      </a:r>
                      <a:endParaRPr lang="en-US" sz="1600" kern="1200" dirty="0" smtClean="0">
                        <a:solidFill>
                          <a:srgbClr val="000000"/>
                        </a:solidFill>
                        <a:latin typeface="Calibri"/>
                        <a:ea typeface="Times New Roman"/>
                        <a:cs typeface="Times New Roman"/>
                      </a:endParaRPr>
                    </a:p>
                  </a:txBody>
                  <a:tcPr/>
                </a:tc>
                <a:tc>
                  <a:txBody>
                    <a:bodyPr/>
                    <a:lstStyle/>
                    <a:p>
                      <a:pPr algn="ctr"/>
                      <a:r>
                        <a:rPr lang="en-US" sz="1600" kern="1200" dirty="0" smtClean="0"/>
                        <a:t>28</a:t>
                      </a:r>
                      <a:endParaRPr lang="en-US" sz="1600" kern="1200" dirty="0" smtClean="0">
                        <a:solidFill>
                          <a:srgbClr val="000000"/>
                        </a:solidFill>
                        <a:latin typeface="Calibri"/>
                        <a:ea typeface="Times New Roman"/>
                        <a:cs typeface="Times New Roman"/>
                      </a:endParaRPr>
                    </a:p>
                  </a:txBody>
                  <a:tcPr/>
                </a:tc>
                <a:tc>
                  <a:txBody>
                    <a:bodyPr/>
                    <a:lstStyle/>
                    <a:p>
                      <a:pPr algn="ctr"/>
                      <a:r>
                        <a:rPr lang="en-US" sz="1600" kern="1200" dirty="0" smtClean="0"/>
                        <a:t>194</a:t>
                      </a:r>
                      <a:endParaRPr lang="en-US" sz="1600" kern="1200" dirty="0" smtClean="0">
                        <a:solidFill>
                          <a:srgbClr val="000000"/>
                        </a:solidFill>
                        <a:latin typeface="Calibri"/>
                        <a:ea typeface="Times New Roman"/>
                        <a:cs typeface="Times New Roman"/>
                      </a:endParaRPr>
                    </a:p>
                  </a:txBody>
                  <a:tcPr/>
                </a:tc>
                <a:tc>
                  <a:txBody>
                    <a:bodyPr/>
                    <a:lstStyle/>
                    <a:p>
                      <a:pPr algn="ctr"/>
                      <a:r>
                        <a:rPr lang="en-US" sz="1600" kern="1200" dirty="0" smtClean="0"/>
                        <a:t>29</a:t>
                      </a:r>
                      <a:endParaRPr lang="en-US" sz="1600" kern="1200" dirty="0" smtClean="0">
                        <a:solidFill>
                          <a:srgbClr val="000000"/>
                        </a:solidFill>
                        <a:latin typeface="Calibri"/>
                        <a:ea typeface="Times New Roman"/>
                        <a:cs typeface="Times New Roman"/>
                      </a:endParaRPr>
                    </a:p>
                  </a:txBody>
                  <a:tcPr/>
                </a:tc>
                <a:tc>
                  <a:txBody>
                    <a:bodyPr/>
                    <a:lstStyle/>
                    <a:p>
                      <a:pPr algn="ctr"/>
                      <a:r>
                        <a:rPr lang="en-US" sz="1600" kern="1200" dirty="0" smtClean="0"/>
                        <a:t>38</a:t>
                      </a:r>
                      <a:endParaRPr lang="en-US" sz="1600" kern="1200" dirty="0" smtClean="0">
                        <a:solidFill>
                          <a:srgbClr val="000000"/>
                        </a:solidFill>
                        <a:latin typeface="Calibri"/>
                        <a:ea typeface="Times New Roman"/>
                        <a:cs typeface="Times New Roman"/>
                      </a:endParaRPr>
                    </a:p>
                  </a:txBody>
                  <a:tcPr/>
                </a:tc>
                <a:tc>
                  <a:txBody>
                    <a:bodyPr/>
                    <a:lstStyle/>
                    <a:p>
                      <a:pPr algn="ctr"/>
                      <a:r>
                        <a:rPr lang="en-US" sz="1600" kern="1200" dirty="0" smtClean="0"/>
                        <a:t>41</a:t>
                      </a:r>
                      <a:endParaRPr lang="en-US" sz="1600" kern="1200" dirty="0" smtClean="0">
                        <a:solidFill>
                          <a:srgbClr val="000000"/>
                        </a:solidFill>
                        <a:latin typeface="Calibri"/>
                        <a:ea typeface="Times New Roman"/>
                        <a:cs typeface="Times New Roman"/>
                      </a:endParaRPr>
                    </a:p>
                  </a:txBody>
                  <a:tcPr/>
                </a:tc>
                <a:tc>
                  <a:txBody>
                    <a:bodyPr/>
                    <a:lstStyle/>
                    <a:p>
                      <a:pPr algn="ctr"/>
                      <a:r>
                        <a:rPr lang="en-US" sz="1600" kern="1200" dirty="0" smtClean="0"/>
                        <a:t>1054</a:t>
                      </a:r>
                      <a:endParaRPr lang="en-US" sz="1600" kern="1200" dirty="0" smtClean="0">
                        <a:solidFill>
                          <a:srgbClr val="000000"/>
                        </a:solidFill>
                        <a:latin typeface="Calibri"/>
                        <a:ea typeface="Times New Roman"/>
                        <a:cs typeface="Times New Roman"/>
                      </a:endParaRPr>
                    </a:p>
                  </a:txBody>
                  <a:tcPr/>
                </a:tc>
                <a:tc>
                  <a:txBody>
                    <a:bodyPr/>
                    <a:lstStyle/>
                    <a:p>
                      <a:pPr algn="ctr"/>
                      <a:r>
                        <a:rPr lang="en-US" sz="1600" kern="1200" dirty="0" smtClean="0"/>
                        <a:t>9.3</a:t>
                      </a:r>
                      <a:endParaRPr lang="en-US" sz="1600" kern="1200" dirty="0">
                        <a:solidFill>
                          <a:srgbClr val="000000"/>
                        </a:solidFill>
                        <a:latin typeface="Calibri"/>
                        <a:ea typeface="Times New Roman"/>
                        <a:cs typeface="Times New Roman"/>
                      </a:endParaRPr>
                    </a:p>
                  </a:txBody>
                  <a:tcPr/>
                </a:tc>
                <a:tc>
                  <a:txBody>
                    <a:bodyPr/>
                    <a:lstStyle/>
                    <a:p>
                      <a:pPr algn="ctr"/>
                      <a:r>
                        <a:rPr lang="en-US" sz="1600" kern="1200" dirty="0" smtClean="0"/>
                        <a:t>59</a:t>
                      </a:r>
                      <a:endParaRPr lang="en-US" sz="1600" kern="1200" dirty="0">
                        <a:solidFill>
                          <a:srgbClr val="000000"/>
                        </a:solidFill>
                        <a:latin typeface="Calibri"/>
                        <a:ea typeface="Times New Roman"/>
                        <a:cs typeface="Times New Roman"/>
                      </a:endParaRPr>
                    </a:p>
                  </a:txBody>
                  <a:tcPr/>
                </a:tc>
              </a:tr>
            </a:tbl>
          </a:graphicData>
        </a:graphic>
      </p:graphicFrame>
    </p:spTree>
    <p:extLst>
      <p:ext uri="{BB962C8B-B14F-4D97-AF65-F5344CB8AC3E}">
        <p14:creationId xmlns="" xmlns:p14="http://schemas.microsoft.com/office/powerpoint/2010/main" val="40314957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80000" y="0"/>
            <a:ext cx="10032000" cy="108000"/>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alphaModFix amt="15000"/>
            <a:extLst>
              <a:ext uri="{28A0092B-C50C-407E-A947-70E740481C1C}">
                <a14:useLocalDpi xmlns="" xmlns:a14="http://schemas.microsoft.com/office/drawing/2010/main" val="0"/>
              </a:ext>
            </a:extLst>
          </a:blip>
          <a:stretch>
            <a:fillRect/>
          </a:stretch>
        </p:blipFill>
        <p:spPr>
          <a:xfrm>
            <a:off x="11168120" y="128635"/>
            <a:ext cx="708449" cy="958976"/>
          </a:xfrm>
          <a:prstGeom prst="rect">
            <a:avLst/>
          </a:prstGeom>
          <a:noFill/>
        </p:spPr>
      </p:pic>
      <p:sp>
        <p:nvSpPr>
          <p:cNvPr id="9" name="TextBox 8"/>
          <p:cNvSpPr txBox="1"/>
          <p:nvPr/>
        </p:nvSpPr>
        <p:spPr>
          <a:xfrm>
            <a:off x="562303" y="755989"/>
            <a:ext cx="10546611" cy="2708434"/>
          </a:xfrm>
          <a:prstGeom prst="rect">
            <a:avLst/>
          </a:prstGeom>
          <a:noFill/>
        </p:spPr>
        <p:txBody>
          <a:bodyPr wrap="square" rtlCol="0">
            <a:spAutoFit/>
          </a:bodyPr>
          <a:lstStyle/>
          <a:p>
            <a:pPr marL="285750" lvl="0" indent="-285750"/>
            <a:r>
              <a:rPr lang="en-US" sz="1600" dirty="0" smtClean="0">
                <a:solidFill>
                  <a:schemeClr val="accent5">
                    <a:lumMod val="75000"/>
                  </a:schemeClr>
                </a:solidFill>
              </a:rPr>
              <a:t>Description</a:t>
            </a:r>
            <a:r>
              <a:rPr lang="en-US" sz="1600" b="1" i="1" dirty="0" smtClean="0">
                <a:latin typeface="Calibri" panose="020F0502020204030204" pitchFamily="34" charset="0"/>
              </a:rPr>
              <a:t>:</a:t>
            </a:r>
          </a:p>
          <a:p>
            <a:pPr marL="285750" lvl="0" indent="-285750"/>
            <a:endParaRPr lang="en-US" sz="1400" dirty="0" smtClean="0">
              <a:latin typeface="Calibri" panose="020F0502020204030204" pitchFamily="34" charset="0"/>
            </a:endParaRPr>
          </a:p>
          <a:p>
            <a:pPr marL="285750" lvl="0" indent="-285750"/>
            <a:r>
              <a:rPr lang="en-US" sz="1400" dirty="0" smtClean="0">
                <a:latin typeface="Calibri" panose="020F0502020204030204" pitchFamily="34" charset="0"/>
              </a:rPr>
              <a:t>Where,</a:t>
            </a:r>
          </a:p>
          <a:p>
            <a:pPr marL="285750" indent="-285750"/>
            <a:r>
              <a:rPr lang="en-US" sz="1400" b="1" dirty="0" smtClean="0">
                <a:latin typeface="Calibri" pitchFamily="34" charset="0"/>
              </a:rPr>
              <a:t>A :</a:t>
            </a:r>
            <a:r>
              <a:rPr lang="en-US" sz="1400" dirty="0" smtClean="0">
                <a:latin typeface="Calibri" pitchFamily="34" charset="0"/>
              </a:rPr>
              <a:t>      This observation was made on 12 July 2018 at 10:05:24</a:t>
            </a:r>
          </a:p>
          <a:p>
            <a:pPr marL="285750" indent="-285750"/>
            <a:r>
              <a:rPr lang="en-US" sz="1400" b="1" dirty="0" smtClean="0">
                <a:latin typeface="Calibri" pitchFamily="34" charset="0"/>
              </a:rPr>
              <a:t>B-D :</a:t>
            </a:r>
            <a:r>
              <a:rPr lang="en-US" sz="1400" dirty="0" smtClean="0">
                <a:latin typeface="Calibri" pitchFamily="34" charset="0"/>
              </a:rPr>
              <a:t>  The current wind speed, as measured at anemometer 0, was 7.7 MPH gusting to 8.1 MPH, and generating 28 pulses since the last record.</a:t>
            </a:r>
          </a:p>
          <a:p>
            <a:pPr marL="285750" indent="-285750"/>
            <a:r>
              <a:rPr lang="en-US" sz="1400" b="1" dirty="0" smtClean="0">
                <a:latin typeface="Calibri" pitchFamily="34" charset="0"/>
              </a:rPr>
              <a:t>K </a:t>
            </a:r>
            <a:r>
              <a:rPr lang="en-US" sz="1400" b="1" dirty="0" smtClean="0"/>
              <a:t>:</a:t>
            </a:r>
            <a:r>
              <a:rPr lang="en-US" sz="1400" dirty="0" smtClean="0"/>
              <a:t>     </a:t>
            </a:r>
            <a:r>
              <a:rPr lang="en-US" sz="1400" dirty="0" smtClean="0"/>
              <a:t> </a:t>
            </a:r>
            <a:r>
              <a:rPr lang="en-US" sz="1400" dirty="0" smtClean="0">
                <a:latin typeface="Calibri" pitchFamily="34" charset="0"/>
              </a:rPr>
              <a:t>The </a:t>
            </a:r>
            <a:r>
              <a:rPr lang="en-US" sz="1400" dirty="0" smtClean="0">
                <a:latin typeface="Calibri" pitchFamily="34" charset="0"/>
              </a:rPr>
              <a:t>wind direction was 194 degrees or 14 degrees west of south</a:t>
            </a:r>
          </a:p>
          <a:p>
            <a:pPr marL="285750" indent="-285750"/>
            <a:r>
              <a:rPr lang="en-US" sz="1400" b="1" dirty="0" smtClean="0">
                <a:latin typeface="Calibri" pitchFamily="34" charset="0"/>
              </a:rPr>
              <a:t>L :       </a:t>
            </a:r>
            <a:r>
              <a:rPr lang="en-US" sz="1400" dirty="0" smtClean="0">
                <a:latin typeface="Calibri" pitchFamily="34" charset="0"/>
              </a:rPr>
              <a:t>The ambient temperature was 29 degrees Celsius</a:t>
            </a:r>
          </a:p>
          <a:p>
            <a:pPr marL="285750" indent="-285750"/>
            <a:r>
              <a:rPr lang="en-US" sz="1400" b="1" dirty="0" smtClean="0">
                <a:latin typeface="Calibri" pitchFamily="34" charset="0"/>
              </a:rPr>
              <a:t>G:       </a:t>
            </a:r>
            <a:r>
              <a:rPr lang="en-US" sz="1400" dirty="0" smtClean="0">
                <a:latin typeface="Calibri" pitchFamily="34" charset="0"/>
              </a:rPr>
              <a:t>The module temperature was 38 degree Celsius</a:t>
            </a:r>
          </a:p>
          <a:p>
            <a:pPr marL="285750" indent="-285750"/>
            <a:r>
              <a:rPr lang="en-US" sz="1400" b="1" dirty="0" smtClean="0">
                <a:latin typeface="Calibri" pitchFamily="34" charset="0"/>
              </a:rPr>
              <a:t>H </a:t>
            </a:r>
            <a:r>
              <a:rPr lang="en-US" sz="1400" b="1" dirty="0" smtClean="0">
                <a:latin typeface="Calibri" pitchFamily="34" charset="0"/>
              </a:rPr>
              <a:t>:     </a:t>
            </a:r>
            <a:r>
              <a:rPr lang="en-US" sz="1400" dirty="0" smtClean="0">
                <a:latin typeface="Calibri" pitchFamily="34" charset="0"/>
              </a:rPr>
              <a:t>The humidity was  41 %</a:t>
            </a:r>
          </a:p>
          <a:p>
            <a:pPr marL="285750" indent="-285750"/>
            <a:r>
              <a:rPr lang="en-US" sz="1400" b="1" dirty="0" smtClean="0">
                <a:latin typeface="Calibri" pitchFamily="34" charset="0"/>
              </a:rPr>
              <a:t>I :</a:t>
            </a:r>
            <a:r>
              <a:rPr lang="en-US" sz="1400" dirty="0" smtClean="0">
                <a:latin typeface="Calibri" pitchFamily="34" charset="0"/>
              </a:rPr>
              <a:t>       </a:t>
            </a:r>
            <a:r>
              <a:rPr lang="en-US" sz="1400" dirty="0" smtClean="0">
                <a:latin typeface="Calibri" pitchFamily="34" charset="0"/>
              </a:rPr>
              <a:t> The </a:t>
            </a:r>
            <a:r>
              <a:rPr lang="en-US" sz="1400" dirty="0" smtClean="0">
                <a:latin typeface="Calibri" pitchFamily="34" charset="0"/>
              </a:rPr>
              <a:t>radiation intensity was 1054 W/m2</a:t>
            </a:r>
          </a:p>
          <a:p>
            <a:pPr marL="285750" indent="-285750"/>
            <a:r>
              <a:rPr lang="en-US" sz="1400" b="1" dirty="0" smtClean="0">
                <a:latin typeface="Calibri" pitchFamily="34" charset="0"/>
              </a:rPr>
              <a:t>J :</a:t>
            </a:r>
            <a:r>
              <a:rPr lang="en-US" sz="1400" dirty="0" smtClean="0"/>
              <a:t>      </a:t>
            </a:r>
            <a:r>
              <a:rPr lang="en-US" sz="1400" dirty="0" smtClean="0"/>
              <a:t>  </a:t>
            </a:r>
            <a:r>
              <a:rPr lang="en-US" sz="1400" dirty="0" smtClean="0">
                <a:latin typeface="Calibri" pitchFamily="34" charset="0"/>
              </a:rPr>
              <a:t>The </a:t>
            </a:r>
            <a:r>
              <a:rPr lang="en-US" sz="1400" dirty="0" smtClean="0">
                <a:latin typeface="Calibri" pitchFamily="34" charset="0"/>
              </a:rPr>
              <a:t>data logger was being supplied with 9.3 VDC </a:t>
            </a:r>
          </a:p>
          <a:p>
            <a:pPr marL="285750" indent="-285750"/>
            <a:r>
              <a:rPr lang="en-US" sz="1400" b="1" dirty="0" smtClean="0">
                <a:latin typeface="Calibri" pitchFamily="34" charset="0"/>
              </a:rPr>
              <a:t>K </a:t>
            </a:r>
            <a:r>
              <a:rPr lang="en-US" sz="1400" dirty="0" smtClean="0">
                <a:latin typeface="Calibri" pitchFamily="34" charset="0"/>
              </a:rPr>
              <a:t>:     </a:t>
            </a:r>
            <a:r>
              <a:rPr lang="en-US" sz="1400" dirty="0" smtClean="0">
                <a:latin typeface="Calibri" pitchFamily="34" charset="0"/>
              </a:rPr>
              <a:t>  The </a:t>
            </a:r>
            <a:r>
              <a:rPr lang="en-US" sz="1400" dirty="0" smtClean="0">
                <a:latin typeface="Calibri" pitchFamily="34" charset="0"/>
              </a:rPr>
              <a:t>checksum for the record is 59</a:t>
            </a:r>
          </a:p>
        </p:txBody>
      </p:sp>
      <p:sp>
        <p:nvSpPr>
          <p:cNvPr id="10" name="TextBox 9"/>
          <p:cNvSpPr txBox="1"/>
          <p:nvPr/>
        </p:nvSpPr>
        <p:spPr>
          <a:xfrm>
            <a:off x="586056" y="3867791"/>
            <a:ext cx="10435771" cy="1384995"/>
          </a:xfrm>
          <a:prstGeom prst="rect">
            <a:avLst/>
          </a:prstGeom>
          <a:noFill/>
        </p:spPr>
        <p:txBody>
          <a:bodyPr wrap="square" rtlCol="0">
            <a:spAutoFit/>
          </a:bodyPr>
          <a:lstStyle/>
          <a:p>
            <a:pPr marL="284163" indent="-284163">
              <a:buFont typeface="Wingdings" pitchFamily="2" charset="2"/>
              <a:buChar char="v"/>
            </a:pPr>
            <a:r>
              <a:rPr lang="en-US" sz="1700" b="1" dirty="0" smtClean="0">
                <a:solidFill>
                  <a:schemeClr val="accent5">
                    <a:lumMod val="75000"/>
                  </a:schemeClr>
                </a:solidFill>
              </a:rPr>
              <a:t>Solar Inverter Data Format </a:t>
            </a:r>
            <a:r>
              <a:rPr lang="en-US" sz="1600" dirty="0" smtClean="0">
                <a:solidFill>
                  <a:schemeClr val="accent5">
                    <a:lumMod val="75000"/>
                  </a:schemeClr>
                </a:solidFill>
              </a:rPr>
              <a:t>:</a:t>
            </a:r>
          </a:p>
          <a:p>
            <a:endParaRPr lang="en-US" b="1" dirty="0" smtClean="0">
              <a:latin typeface="Calibri" pitchFamily="34" charset="0"/>
            </a:endParaRPr>
          </a:p>
          <a:p>
            <a:pPr indent="231775">
              <a:buFont typeface="Wingdings" pitchFamily="2" charset="2"/>
              <a:buChar char="§"/>
            </a:pPr>
            <a:r>
              <a:rPr lang="en-US" sz="1600" b="1" dirty="0" smtClean="0">
                <a:latin typeface="Calibri" pitchFamily="34" charset="0"/>
              </a:rPr>
              <a:t>TCP Client sends data through Modbus</a:t>
            </a:r>
          </a:p>
          <a:p>
            <a:endParaRPr lang="en-US" sz="1600" dirty="0" smtClean="0">
              <a:latin typeface="Calibri" pitchFamily="34" charset="0"/>
            </a:endParaRPr>
          </a:p>
          <a:p>
            <a:pPr indent="231775"/>
            <a:r>
              <a:rPr lang="en-US" sz="1600" b="1" i="1" dirty="0" smtClean="0">
                <a:solidFill>
                  <a:srgbClr val="002060"/>
                </a:solidFill>
                <a:latin typeface="Calibri" pitchFamily="34" charset="0"/>
              </a:rPr>
              <a:t>01 01 00 00 00 06 01 04 13 87 00 30</a:t>
            </a:r>
          </a:p>
        </p:txBody>
      </p:sp>
      <p:sp>
        <p:nvSpPr>
          <p:cNvPr id="11" name="Rectangle 1"/>
          <p:cNvSpPr>
            <a:spLocks noChangeArrowheads="1"/>
          </p:cNvSpPr>
          <p:nvPr/>
        </p:nvSpPr>
        <p:spPr bwMode="auto">
          <a:xfrm>
            <a:off x="781500" y="5399314"/>
            <a:ext cx="9652000" cy="5078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Note: </a:t>
            </a:r>
            <a:r>
              <a:rPr lang="en-US" sz="1600" dirty="0" smtClean="0">
                <a:latin typeface="Calibri" pitchFamily="34" charset="0"/>
                <a:ea typeface="Calibri" pitchFamily="34" charset="0"/>
                <a:cs typeface="Times New Roman" pitchFamily="18" charset="0"/>
              </a:rPr>
              <a:t>T</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he first 5 bytes are 01 01 00 00 00 and the sixth byte is the length of the data frame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40314957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80000" y="0"/>
            <a:ext cx="10032000" cy="108000"/>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alphaModFix amt="15000"/>
            <a:extLst>
              <a:ext uri="{28A0092B-C50C-407E-A947-70E740481C1C}">
                <a14:useLocalDpi xmlns="" xmlns:a14="http://schemas.microsoft.com/office/drawing/2010/main" val="0"/>
              </a:ext>
            </a:extLst>
          </a:blip>
          <a:stretch>
            <a:fillRect/>
          </a:stretch>
        </p:blipFill>
        <p:spPr>
          <a:xfrm>
            <a:off x="11168120" y="128635"/>
            <a:ext cx="708449" cy="958976"/>
          </a:xfrm>
          <a:prstGeom prst="rect">
            <a:avLst/>
          </a:prstGeom>
          <a:noFill/>
        </p:spPr>
      </p:pic>
      <p:sp>
        <p:nvSpPr>
          <p:cNvPr id="9" name="Rectangle 1"/>
          <p:cNvSpPr>
            <a:spLocks noChangeArrowheads="1"/>
          </p:cNvSpPr>
          <p:nvPr/>
        </p:nvSpPr>
        <p:spPr bwMode="auto">
          <a:xfrm>
            <a:off x="738729" y="500788"/>
            <a:ext cx="8302171" cy="34624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chemeClr val="accent5">
                    <a:lumMod val="75000"/>
                  </a:schemeClr>
                </a:solidFill>
              </a:rPr>
              <a:t>Explanation of data sent by TCP client:</a:t>
            </a:r>
          </a:p>
        </p:txBody>
      </p:sp>
      <p:graphicFrame>
        <p:nvGraphicFramePr>
          <p:cNvPr id="10" name="Table 9"/>
          <p:cNvGraphicFramePr>
            <a:graphicFrameLocks noGrp="1"/>
          </p:cNvGraphicFramePr>
          <p:nvPr/>
        </p:nvGraphicFramePr>
        <p:xfrm>
          <a:off x="880623" y="1261037"/>
          <a:ext cx="7111998" cy="2618620"/>
        </p:xfrm>
        <a:graphic>
          <a:graphicData uri="http://schemas.openxmlformats.org/drawingml/2006/table">
            <a:tbl>
              <a:tblPr firstRow="1" bandRow="1">
                <a:tableStyleId>{5C22544A-7EE6-4342-B048-85BDC9FD1C3A}</a:tableStyleId>
              </a:tblPr>
              <a:tblGrid>
                <a:gridCol w="783817"/>
                <a:gridCol w="1660628"/>
                <a:gridCol w="1355073"/>
                <a:gridCol w="3312480"/>
              </a:tblGrid>
              <a:tr h="509215">
                <a:tc>
                  <a:txBody>
                    <a:bodyPr/>
                    <a:lstStyle/>
                    <a:p>
                      <a:pPr algn="ctr"/>
                      <a:r>
                        <a:rPr lang="en-US" sz="1600" dirty="0" smtClean="0">
                          <a:latin typeface="Calibri" pitchFamily="34" charset="0"/>
                        </a:rPr>
                        <a:t>Data</a:t>
                      </a:r>
                      <a:endParaRPr lang="en-US" sz="1600" dirty="0">
                        <a:latin typeface="Calibri" pitchFamily="34" charset="0"/>
                      </a:endParaRPr>
                    </a:p>
                  </a:txBody>
                  <a:tcPr/>
                </a:tc>
                <a:tc>
                  <a:txBody>
                    <a:bodyPr/>
                    <a:lstStyle/>
                    <a:p>
                      <a:pPr algn="ctr"/>
                      <a:r>
                        <a:rPr lang="en-US" sz="1600" dirty="0" smtClean="0">
                          <a:latin typeface="Calibri" pitchFamily="34" charset="0"/>
                        </a:rPr>
                        <a:t>Definition</a:t>
                      </a:r>
                      <a:endParaRPr lang="en-US" sz="1600" dirty="0">
                        <a:latin typeface="Calibri" pitchFamily="34" charset="0"/>
                      </a:endParaRPr>
                    </a:p>
                  </a:txBody>
                  <a:tcPr/>
                </a:tc>
                <a:tc>
                  <a:txBody>
                    <a:bodyPr/>
                    <a:lstStyle/>
                    <a:p>
                      <a:pPr algn="ctr"/>
                      <a:r>
                        <a:rPr lang="en-US" sz="1600" dirty="0" smtClean="0">
                          <a:latin typeface="Calibri" pitchFamily="34" charset="0"/>
                        </a:rPr>
                        <a:t>Length</a:t>
                      </a:r>
                      <a:endParaRPr lang="en-US" sz="1600" dirty="0">
                        <a:latin typeface="Calibri" pitchFamily="34" charset="0"/>
                      </a:endParaRPr>
                    </a:p>
                  </a:txBody>
                  <a:tcPr/>
                </a:tc>
                <a:tc>
                  <a:txBody>
                    <a:bodyPr/>
                    <a:lstStyle/>
                    <a:p>
                      <a:pPr algn="ctr"/>
                      <a:r>
                        <a:rPr lang="en-US" sz="1600" dirty="0" smtClean="0">
                          <a:latin typeface="Calibri" pitchFamily="34" charset="0"/>
                        </a:rPr>
                        <a:t>Note</a:t>
                      </a:r>
                      <a:endParaRPr lang="en-US" sz="1600" dirty="0">
                        <a:latin typeface="Calibri" pitchFamily="34" charset="0"/>
                      </a:endParaRPr>
                    </a:p>
                  </a:txBody>
                  <a:tcPr/>
                </a:tc>
              </a:tr>
              <a:tr h="427741">
                <a:tc>
                  <a:txBody>
                    <a:bodyPr/>
                    <a:lstStyle/>
                    <a:p>
                      <a:r>
                        <a:rPr lang="en-US" sz="1350" kern="1200" dirty="0" smtClean="0">
                          <a:solidFill>
                            <a:schemeClr val="dk1"/>
                          </a:solidFill>
                          <a:latin typeface="Calibri" pitchFamily="34" charset="0"/>
                          <a:ea typeface="+mn-ea"/>
                          <a:cs typeface="+mn-cs"/>
                        </a:rPr>
                        <a:t>0x01</a:t>
                      </a:r>
                      <a:endParaRPr lang="en-US" sz="1350" dirty="0">
                        <a:latin typeface="Calibri" pitchFamily="34" charset="0"/>
                      </a:endParaRPr>
                    </a:p>
                  </a:txBody>
                  <a:tcPr/>
                </a:tc>
                <a:tc>
                  <a:txBody>
                    <a:bodyPr/>
                    <a:lstStyle/>
                    <a:p>
                      <a:pPr marL="67945" marR="0">
                        <a:spcBef>
                          <a:spcPts val="305"/>
                        </a:spcBef>
                        <a:spcAft>
                          <a:spcPts val="0"/>
                        </a:spcAft>
                      </a:pPr>
                      <a:r>
                        <a:rPr lang="en-US" sz="1350" kern="1200" dirty="0" smtClean="0">
                          <a:solidFill>
                            <a:schemeClr val="dk1"/>
                          </a:solidFill>
                          <a:latin typeface="Calibri" pitchFamily="34" charset="0"/>
                          <a:ea typeface="+mn-ea"/>
                          <a:cs typeface="+mn-cs"/>
                        </a:rPr>
                        <a:t>Device address</a:t>
                      </a:r>
                    </a:p>
                  </a:txBody>
                  <a:tcPr marL="0" marR="0" marT="0" marB="0"/>
                </a:tc>
                <a:tc>
                  <a:txBody>
                    <a:bodyPr/>
                    <a:lstStyle/>
                    <a:p>
                      <a:pPr marL="51435" marR="122555" algn="ctr">
                        <a:spcBef>
                          <a:spcPts val="305"/>
                        </a:spcBef>
                        <a:spcAft>
                          <a:spcPts val="0"/>
                        </a:spcAft>
                      </a:pPr>
                      <a:r>
                        <a:rPr lang="en-US" sz="1350" kern="1200" dirty="0" smtClean="0">
                          <a:solidFill>
                            <a:schemeClr val="dk1"/>
                          </a:solidFill>
                          <a:latin typeface="Calibri" pitchFamily="34" charset="0"/>
                          <a:ea typeface="+mn-ea"/>
                          <a:cs typeface="+mn-cs"/>
                        </a:rPr>
                        <a:t>1 byte</a:t>
                      </a:r>
                    </a:p>
                  </a:txBody>
                  <a:tcPr marL="0" marR="0" marT="0" marB="0"/>
                </a:tc>
                <a:tc>
                  <a:txBody>
                    <a:bodyPr/>
                    <a:lstStyle/>
                    <a:p>
                      <a:pPr marL="67310" marR="0">
                        <a:spcBef>
                          <a:spcPts val="0"/>
                        </a:spcBef>
                        <a:spcAft>
                          <a:spcPts val="0"/>
                        </a:spcAft>
                      </a:pPr>
                      <a:r>
                        <a:rPr lang="en-US" sz="1350" kern="1200" dirty="0" smtClean="0">
                          <a:solidFill>
                            <a:schemeClr val="dk1"/>
                          </a:solidFill>
                          <a:latin typeface="Calibri" pitchFamily="34" charset="0"/>
                          <a:ea typeface="+mn-ea"/>
                          <a:cs typeface="+mn-cs"/>
                        </a:rPr>
                        <a:t>Communication address of the actual device</a:t>
                      </a:r>
                    </a:p>
                  </a:txBody>
                  <a:tcPr marL="0" marR="0" marT="0" marB="0"/>
                </a:tc>
              </a:tr>
              <a:tr h="544930">
                <a:tc>
                  <a:txBody>
                    <a:bodyPr/>
                    <a:lstStyle/>
                    <a:p>
                      <a:r>
                        <a:rPr lang="en-US" sz="1350" kern="1200" dirty="0" smtClean="0">
                          <a:solidFill>
                            <a:schemeClr val="dk1"/>
                          </a:solidFill>
                          <a:latin typeface="Calibri" pitchFamily="34" charset="0"/>
                          <a:ea typeface="+mn-ea"/>
                          <a:cs typeface="+mn-cs"/>
                        </a:rPr>
                        <a:t>0x04</a:t>
                      </a:r>
                      <a:endParaRPr lang="en-US" sz="1350" dirty="0">
                        <a:latin typeface="Calibri" pitchFamily="34" charset="0"/>
                      </a:endParaRPr>
                    </a:p>
                  </a:txBody>
                  <a:tcPr/>
                </a:tc>
                <a:tc>
                  <a:txBody>
                    <a:bodyPr/>
                    <a:lstStyle/>
                    <a:p>
                      <a:pPr marL="67945" marR="0">
                        <a:spcBef>
                          <a:spcPts val="300"/>
                        </a:spcBef>
                        <a:spcAft>
                          <a:spcPts val="0"/>
                        </a:spcAft>
                      </a:pPr>
                      <a:r>
                        <a:rPr lang="en-US" sz="1350" kern="1200" dirty="0" smtClean="0">
                          <a:solidFill>
                            <a:schemeClr val="dk1"/>
                          </a:solidFill>
                          <a:latin typeface="Calibri" pitchFamily="34" charset="0"/>
                          <a:ea typeface="+mn-ea"/>
                          <a:cs typeface="+mn-cs"/>
                        </a:rPr>
                        <a:t>Function code</a:t>
                      </a:r>
                    </a:p>
                  </a:txBody>
                  <a:tcPr marL="0" marR="0" marT="0" marB="0"/>
                </a:tc>
                <a:tc>
                  <a:txBody>
                    <a:bodyPr/>
                    <a:lstStyle/>
                    <a:p>
                      <a:pPr marL="0" marR="0">
                        <a:spcBef>
                          <a:spcPts val="40"/>
                        </a:spcBef>
                        <a:spcAft>
                          <a:spcPts val="0"/>
                        </a:spcAft>
                      </a:pPr>
                      <a:endParaRPr lang="en-US" sz="1350" kern="1200" dirty="0" smtClean="0">
                        <a:solidFill>
                          <a:schemeClr val="dk1"/>
                        </a:solidFill>
                        <a:latin typeface="Calibri" pitchFamily="34" charset="0"/>
                        <a:ea typeface="+mn-ea"/>
                        <a:cs typeface="+mn-cs"/>
                      </a:endParaRPr>
                    </a:p>
                    <a:p>
                      <a:pPr marL="51435" marR="122555" algn="ctr">
                        <a:spcBef>
                          <a:spcPts val="0"/>
                        </a:spcBef>
                        <a:spcAft>
                          <a:spcPts val="0"/>
                        </a:spcAft>
                      </a:pPr>
                      <a:r>
                        <a:rPr lang="en-US" sz="1350" kern="1200" dirty="0" smtClean="0">
                          <a:solidFill>
                            <a:schemeClr val="dk1"/>
                          </a:solidFill>
                          <a:latin typeface="Calibri" pitchFamily="34" charset="0"/>
                          <a:ea typeface="+mn-ea"/>
                          <a:cs typeface="+mn-cs"/>
                        </a:rPr>
                        <a:t>1 byte</a:t>
                      </a:r>
                    </a:p>
                  </a:txBody>
                  <a:tcPr marL="0" marR="0" marT="0" marB="0"/>
                </a:tc>
                <a:tc>
                  <a:txBody>
                    <a:bodyPr/>
                    <a:lstStyle/>
                    <a:p>
                      <a:pPr marL="67310" marR="0">
                        <a:spcBef>
                          <a:spcPts val="300"/>
                        </a:spcBef>
                        <a:spcAft>
                          <a:spcPts val="0"/>
                        </a:spcAft>
                      </a:pPr>
                      <a:r>
                        <a:rPr lang="en-US" sz="1350" kern="1200" dirty="0" smtClean="0">
                          <a:solidFill>
                            <a:schemeClr val="dk1"/>
                          </a:solidFill>
                          <a:latin typeface="Calibri" pitchFamily="34" charset="0"/>
                          <a:ea typeface="+mn-ea"/>
                          <a:cs typeface="+mn-cs"/>
                        </a:rPr>
                        <a:t>Modbus function code to read the runnin</a:t>
                      </a:r>
                      <a:r>
                        <a:rPr lang="en-US" sz="1350" kern="1200" baseline="0" dirty="0" smtClean="0">
                          <a:solidFill>
                            <a:schemeClr val="dk1"/>
                          </a:solidFill>
                          <a:latin typeface="Calibri" pitchFamily="34" charset="0"/>
                          <a:ea typeface="+mn-ea"/>
                          <a:cs typeface="+mn-cs"/>
                        </a:rPr>
                        <a:t>g </a:t>
                      </a:r>
                      <a:r>
                        <a:rPr lang="en-US" sz="1350" kern="1200" dirty="0" smtClean="0">
                          <a:solidFill>
                            <a:schemeClr val="dk1"/>
                          </a:solidFill>
                          <a:latin typeface="Calibri" pitchFamily="34" charset="0"/>
                          <a:ea typeface="+mn-ea"/>
                          <a:cs typeface="+mn-cs"/>
                        </a:rPr>
                        <a:t>information</a:t>
                      </a:r>
                    </a:p>
                  </a:txBody>
                  <a:tcPr marL="0" marR="0" marT="0" marB="0"/>
                </a:tc>
              </a:tr>
              <a:tr h="574227">
                <a:tc>
                  <a:txBody>
                    <a:bodyPr/>
                    <a:lstStyle/>
                    <a:p>
                      <a:r>
                        <a:rPr lang="en-US" sz="1350" kern="1200" dirty="0" smtClean="0">
                          <a:solidFill>
                            <a:schemeClr val="dk1"/>
                          </a:solidFill>
                          <a:latin typeface="Calibri" pitchFamily="34" charset="0"/>
                          <a:ea typeface="+mn-ea"/>
                          <a:cs typeface="+mn-cs"/>
                        </a:rPr>
                        <a:t>0x13</a:t>
                      </a:r>
                    </a:p>
                    <a:p>
                      <a:r>
                        <a:rPr lang="en-US" sz="1350" kern="1200" dirty="0" smtClean="0">
                          <a:solidFill>
                            <a:schemeClr val="dk1"/>
                          </a:solidFill>
                          <a:latin typeface="Calibri" pitchFamily="34" charset="0"/>
                          <a:ea typeface="+mn-ea"/>
                          <a:cs typeface="+mn-cs"/>
                        </a:rPr>
                        <a:t>0x87</a:t>
                      </a:r>
                      <a:endParaRPr lang="en-US" sz="1350" dirty="0">
                        <a:latin typeface="Calibri" pitchFamily="34" charset="0"/>
                      </a:endParaRPr>
                    </a:p>
                  </a:txBody>
                  <a:tcPr/>
                </a:tc>
                <a:tc>
                  <a:txBody>
                    <a:bodyPr/>
                    <a:lstStyle/>
                    <a:p>
                      <a:pPr marL="67945" marR="0">
                        <a:spcBef>
                          <a:spcPts val="760"/>
                        </a:spcBef>
                        <a:spcAft>
                          <a:spcPts val="0"/>
                        </a:spcAft>
                      </a:pPr>
                      <a:r>
                        <a:rPr lang="en-US" sz="1350" kern="1200" dirty="0" smtClean="0">
                          <a:solidFill>
                            <a:schemeClr val="dk1"/>
                          </a:solidFill>
                          <a:latin typeface="Calibri" pitchFamily="34" charset="0"/>
                          <a:ea typeface="+mn-ea"/>
                          <a:cs typeface="+mn-cs"/>
                        </a:rPr>
                        <a:t>Start register</a:t>
                      </a:r>
                    </a:p>
                  </a:txBody>
                  <a:tcPr marL="0" marR="0" marT="0" marB="0"/>
                </a:tc>
                <a:tc>
                  <a:txBody>
                    <a:bodyPr/>
                    <a:lstStyle/>
                    <a:p>
                      <a:pPr marL="15875" marR="45720" algn="ctr">
                        <a:spcBef>
                          <a:spcPts val="760"/>
                        </a:spcBef>
                        <a:spcAft>
                          <a:spcPts val="0"/>
                        </a:spcAft>
                      </a:pPr>
                      <a:r>
                        <a:rPr lang="en-US" sz="1350" kern="1200" dirty="0" smtClean="0">
                          <a:solidFill>
                            <a:schemeClr val="dk1"/>
                          </a:solidFill>
                          <a:latin typeface="Calibri" pitchFamily="34" charset="0"/>
                          <a:ea typeface="+mn-ea"/>
                          <a:cs typeface="+mn-cs"/>
                        </a:rPr>
                        <a:t>2 bytes</a:t>
                      </a:r>
                    </a:p>
                  </a:txBody>
                  <a:tcPr marL="0" marR="0" marT="0" marB="0"/>
                </a:tc>
                <a:tc>
                  <a:txBody>
                    <a:bodyPr/>
                    <a:lstStyle/>
                    <a:p>
                      <a:r>
                        <a:rPr lang="en-US" sz="1350" kern="1200" dirty="0" smtClean="0">
                          <a:solidFill>
                            <a:schemeClr val="dk1"/>
                          </a:solidFill>
                          <a:latin typeface="Calibri" pitchFamily="34" charset="0"/>
                          <a:ea typeface="+mn-ea"/>
                          <a:cs typeface="+mn-cs"/>
                        </a:rPr>
                        <a:t>0x1387 = 4999, visit the data from register 4999</a:t>
                      </a:r>
                    </a:p>
                  </a:txBody>
                  <a:tcPr/>
                </a:tc>
              </a:tr>
              <a:tr h="562507">
                <a:tc>
                  <a:txBody>
                    <a:bodyPr/>
                    <a:lstStyle/>
                    <a:p>
                      <a:r>
                        <a:rPr lang="en-US" sz="1350" kern="1200" dirty="0" smtClean="0">
                          <a:solidFill>
                            <a:schemeClr val="dk1"/>
                          </a:solidFill>
                          <a:latin typeface="Calibri" pitchFamily="34" charset="0"/>
                          <a:ea typeface="+mn-ea"/>
                          <a:cs typeface="+mn-cs"/>
                        </a:rPr>
                        <a:t>0x00</a:t>
                      </a:r>
                    </a:p>
                    <a:p>
                      <a:r>
                        <a:rPr lang="en-US" sz="1350" kern="1200" dirty="0" smtClean="0">
                          <a:solidFill>
                            <a:schemeClr val="dk1"/>
                          </a:solidFill>
                          <a:latin typeface="Calibri" pitchFamily="34" charset="0"/>
                          <a:ea typeface="+mn-ea"/>
                          <a:cs typeface="+mn-cs"/>
                        </a:rPr>
                        <a:t>0x30</a:t>
                      </a:r>
                      <a:endParaRPr lang="en-US" sz="1350" dirty="0">
                        <a:latin typeface="Calibri" pitchFamily="34" charset="0"/>
                      </a:endParaRPr>
                    </a:p>
                  </a:txBody>
                  <a:tcPr/>
                </a:tc>
                <a:tc>
                  <a:txBody>
                    <a:bodyPr/>
                    <a:lstStyle/>
                    <a:p>
                      <a:pPr marL="67945" marR="0">
                        <a:spcBef>
                          <a:spcPts val="305"/>
                        </a:spcBef>
                        <a:spcAft>
                          <a:spcPts val="0"/>
                        </a:spcAft>
                        <a:tabLst>
                          <a:tab pos="495935" algn="l"/>
                        </a:tabLst>
                      </a:pPr>
                      <a:r>
                        <a:rPr lang="en-US" sz="1350" kern="1200" dirty="0" smtClean="0">
                          <a:solidFill>
                            <a:schemeClr val="dk1"/>
                          </a:solidFill>
                          <a:latin typeface="Calibri" pitchFamily="34" charset="0"/>
                          <a:ea typeface="+mn-ea"/>
                          <a:cs typeface="+mn-cs"/>
                        </a:rPr>
                        <a:t>Read	the registers</a:t>
                      </a:r>
                    </a:p>
                  </a:txBody>
                  <a:tcPr marL="0" marR="0" marT="0" marB="0"/>
                </a:tc>
                <a:tc>
                  <a:txBody>
                    <a:bodyPr/>
                    <a:lstStyle/>
                    <a:p>
                      <a:pPr marL="15240" marR="45720" algn="ctr">
                        <a:spcBef>
                          <a:spcPts val="0"/>
                        </a:spcBef>
                        <a:spcAft>
                          <a:spcPts val="0"/>
                        </a:spcAft>
                      </a:pPr>
                      <a:r>
                        <a:rPr lang="en-US" sz="1350" kern="1200" dirty="0" smtClean="0">
                          <a:solidFill>
                            <a:schemeClr val="dk1"/>
                          </a:solidFill>
                          <a:latin typeface="Calibri" pitchFamily="34" charset="0"/>
                          <a:ea typeface="+mn-ea"/>
                          <a:cs typeface="+mn-cs"/>
                        </a:rPr>
                        <a:t>2 bytes</a:t>
                      </a:r>
                    </a:p>
                  </a:txBody>
                  <a:tcPr marL="0" marR="0" marT="0" marB="0"/>
                </a:tc>
                <a:tc>
                  <a:txBody>
                    <a:bodyPr/>
                    <a:lstStyle/>
                    <a:p>
                      <a:pPr marL="67310" marR="0">
                        <a:spcBef>
                          <a:spcPts val="305"/>
                        </a:spcBef>
                        <a:spcAft>
                          <a:spcPts val="0"/>
                        </a:spcAft>
                      </a:pPr>
                      <a:r>
                        <a:rPr lang="en-US" sz="1350" kern="1200" dirty="0" smtClean="0">
                          <a:solidFill>
                            <a:schemeClr val="dk1"/>
                          </a:solidFill>
                          <a:latin typeface="Calibri" pitchFamily="34" charset="0"/>
                          <a:ea typeface="+mn-ea"/>
                          <a:cs typeface="+mn-cs"/>
                        </a:rPr>
                        <a:t>Read continually the data stored in the 48</a:t>
                      </a:r>
                    </a:p>
                    <a:p>
                      <a:pPr marL="67310" marR="0">
                        <a:spcBef>
                          <a:spcPts val="580"/>
                        </a:spcBef>
                        <a:spcAft>
                          <a:spcPts val="0"/>
                        </a:spcAft>
                      </a:pPr>
                      <a:r>
                        <a:rPr lang="en-US" sz="1350" kern="1200" dirty="0" smtClean="0">
                          <a:solidFill>
                            <a:schemeClr val="dk1"/>
                          </a:solidFill>
                          <a:latin typeface="Calibri" pitchFamily="34" charset="0"/>
                          <a:ea typeface="+mn-ea"/>
                          <a:cs typeface="+mn-cs"/>
                        </a:rPr>
                        <a:t>registers.</a:t>
                      </a:r>
                    </a:p>
                  </a:txBody>
                  <a:tcPr marL="0" marR="0" marT="0" marB="0"/>
                </a:tc>
              </a:tr>
            </a:tbl>
          </a:graphicData>
        </a:graphic>
      </p:graphicFrame>
      <p:sp>
        <p:nvSpPr>
          <p:cNvPr id="14" name="Rectangle 13"/>
          <p:cNvSpPr/>
          <p:nvPr/>
        </p:nvSpPr>
        <p:spPr>
          <a:xfrm>
            <a:off x="880623" y="4583830"/>
            <a:ext cx="9887226" cy="1323439"/>
          </a:xfrm>
          <a:prstGeom prst="rect">
            <a:avLst/>
          </a:prstGeom>
        </p:spPr>
        <p:txBody>
          <a:bodyPr wrap="square">
            <a:spAutoFit/>
          </a:bodyPr>
          <a:lstStyle/>
          <a:p>
            <a:pPr indent="231775">
              <a:buFont typeface="Wingdings" pitchFamily="2" charset="2"/>
              <a:buChar char="§"/>
            </a:pPr>
            <a:r>
              <a:rPr lang="en-US" sz="1600" b="1" dirty="0" smtClean="0">
                <a:latin typeface="Calibri" pitchFamily="34" charset="0"/>
              </a:rPr>
              <a:t>TCP Server returns data:</a:t>
            </a:r>
          </a:p>
          <a:p>
            <a:pPr indent="231775"/>
            <a:endParaRPr lang="en-US" sz="1600" b="1" i="1" dirty="0" smtClean="0">
              <a:solidFill>
                <a:srgbClr val="002060"/>
              </a:solidFill>
              <a:latin typeface="Calibri" pitchFamily="34" charset="0"/>
            </a:endParaRPr>
          </a:p>
          <a:p>
            <a:pPr marL="231775"/>
            <a:r>
              <a:rPr lang="en-US" sz="1600" b="1" i="1" dirty="0" smtClean="0">
                <a:solidFill>
                  <a:srgbClr val="002060"/>
                </a:solidFill>
                <a:latin typeface="Calibri" pitchFamily="34" charset="0"/>
              </a:rPr>
              <a:t>01 01 00 00 00 63 02 04 60 00 27 01 2C 00 01 04 D3 E3 1E 00 01 01 3E 00 00 01 A2 01 B0 01 BA 19 64 00 70 17 84 00 80 19 69 00 70 AE 78 00 01 00 DD 00 E7 00 DA 04 B0 04 6A 04 A6 00 00 00 00 00 00 00 00 00 00 00 00 8A 9F 00 01 06 35 00 00 03 DE 01 F6 03 E6 00 00 07 DD 00 05 00 0B 00 0E 00 03 00 06 00 00 00 00 00 00</a:t>
            </a:r>
          </a:p>
        </p:txBody>
      </p:sp>
    </p:spTree>
    <p:extLst>
      <p:ext uri="{BB962C8B-B14F-4D97-AF65-F5344CB8AC3E}">
        <p14:creationId xmlns="" xmlns:p14="http://schemas.microsoft.com/office/powerpoint/2010/main" val="40314957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80000" y="0"/>
            <a:ext cx="10032000" cy="108000"/>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alphaModFix amt="15000"/>
            <a:extLst>
              <a:ext uri="{28A0092B-C50C-407E-A947-70E740481C1C}">
                <a14:useLocalDpi xmlns="" xmlns:a14="http://schemas.microsoft.com/office/drawing/2010/main" val="0"/>
              </a:ext>
            </a:extLst>
          </a:blip>
          <a:stretch>
            <a:fillRect/>
          </a:stretch>
        </p:blipFill>
        <p:spPr>
          <a:xfrm>
            <a:off x="11168120" y="128635"/>
            <a:ext cx="708449" cy="958976"/>
          </a:xfrm>
          <a:prstGeom prst="rect">
            <a:avLst/>
          </a:prstGeom>
          <a:noFill/>
        </p:spPr>
      </p:pic>
      <p:sp>
        <p:nvSpPr>
          <p:cNvPr id="11" name="Rectangle 10"/>
          <p:cNvSpPr>
            <a:spLocks noChangeArrowheads="1"/>
          </p:cNvSpPr>
          <p:nvPr/>
        </p:nvSpPr>
        <p:spPr bwMode="auto">
          <a:xfrm>
            <a:off x="938683" y="426869"/>
            <a:ext cx="8302171" cy="34624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chemeClr val="accent5">
                    <a:lumMod val="75000"/>
                  </a:schemeClr>
                </a:solidFill>
              </a:rPr>
              <a:t>Explanation</a:t>
            </a:r>
            <a:r>
              <a:rPr kumimoji="0" lang="en-US" sz="165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lang="en-US" sz="1600" dirty="0" smtClean="0">
                <a:solidFill>
                  <a:schemeClr val="accent5">
                    <a:lumMod val="75000"/>
                  </a:schemeClr>
                </a:solidFill>
              </a:rPr>
              <a:t>of data receive by TCP server:</a:t>
            </a:r>
          </a:p>
        </p:txBody>
      </p:sp>
      <p:graphicFrame>
        <p:nvGraphicFramePr>
          <p:cNvPr id="13" name="Table 12"/>
          <p:cNvGraphicFramePr>
            <a:graphicFrameLocks noGrp="1"/>
          </p:cNvGraphicFramePr>
          <p:nvPr/>
        </p:nvGraphicFramePr>
        <p:xfrm>
          <a:off x="1080000" y="966409"/>
          <a:ext cx="8713576" cy="5605018"/>
        </p:xfrm>
        <a:graphic>
          <a:graphicData uri="http://schemas.openxmlformats.org/drawingml/2006/table">
            <a:tbl>
              <a:tblPr firstRow="1" bandRow="1">
                <a:tableStyleId>{5C22544A-7EE6-4342-B048-85BDC9FD1C3A}</a:tableStyleId>
              </a:tblPr>
              <a:tblGrid>
                <a:gridCol w="1051535"/>
                <a:gridCol w="1860346"/>
                <a:gridCol w="677902"/>
                <a:gridCol w="5123793"/>
              </a:tblGrid>
              <a:tr h="370840">
                <a:tc>
                  <a:txBody>
                    <a:bodyPr/>
                    <a:lstStyle/>
                    <a:p>
                      <a:r>
                        <a:rPr lang="en-US" sz="1600" b="1" kern="1200" dirty="0" smtClean="0">
                          <a:solidFill>
                            <a:schemeClr val="lt1"/>
                          </a:solidFill>
                          <a:latin typeface="Calibri" pitchFamily="34" charset="0"/>
                          <a:ea typeface="+mn-ea"/>
                          <a:cs typeface="+mn-cs"/>
                        </a:rPr>
                        <a:t>Data</a:t>
                      </a:r>
                      <a:endParaRPr lang="en-US" sz="1600" b="0" dirty="0">
                        <a:latin typeface="Calibri" pitchFamily="34" charset="0"/>
                      </a:endParaRPr>
                    </a:p>
                  </a:txBody>
                  <a:tcPr/>
                </a:tc>
                <a:tc>
                  <a:txBody>
                    <a:bodyPr/>
                    <a:lstStyle/>
                    <a:p>
                      <a:r>
                        <a:rPr lang="en-US" sz="1600" b="1" kern="1200" dirty="0" smtClean="0">
                          <a:solidFill>
                            <a:schemeClr val="lt1"/>
                          </a:solidFill>
                          <a:latin typeface="Calibri" pitchFamily="34" charset="0"/>
                          <a:ea typeface="+mn-ea"/>
                          <a:cs typeface="+mn-cs"/>
                        </a:rPr>
                        <a:t>Definition</a:t>
                      </a:r>
                      <a:endParaRPr lang="en-US" sz="1600" dirty="0">
                        <a:latin typeface="Calibri" pitchFamily="34" charset="0"/>
                      </a:endParaRPr>
                    </a:p>
                  </a:txBody>
                  <a:tcPr/>
                </a:tc>
                <a:tc>
                  <a:txBody>
                    <a:bodyPr/>
                    <a:lstStyle/>
                    <a:p>
                      <a:r>
                        <a:rPr lang="en-US" sz="1600" b="1" kern="1200" dirty="0" smtClean="0">
                          <a:solidFill>
                            <a:schemeClr val="lt1"/>
                          </a:solidFill>
                          <a:latin typeface="Calibri" pitchFamily="34" charset="0"/>
                          <a:ea typeface="+mn-ea"/>
                          <a:cs typeface="+mn-cs"/>
                        </a:rPr>
                        <a:t>Length</a:t>
                      </a:r>
                      <a:endParaRPr lang="en-US" sz="1600" dirty="0">
                        <a:latin typeface="Calibri" pitchFamily="34" charset="0"/>
                      </a:endParaRPr>
                    </a:p>
                  </a:txBody>
                  <a:tcPr/>
                </a:tc>
                <a:tc>
                  <a:txBody>
                    <a:bodyPr/>
                    <a:lstStyle/>
                    <a:p>
                      <a:r>
                        <a:rPr lang="en-US" sz="1600" b="1" kern="1200" dirty="0" smtClean="0">
                          <a:solidFill>
                            <a:schemeClr val="lt1"/>
                          </a:solidFill>
                          <a:latin typeface="Calibri" pitchFamily="34" charset="0"/>
                          <a:ea typeface="+mn-ea"/>
                          <a:cs typeface="+mn-cs"/>
                        </a:rPr>
                        <a:t>Note</a:t>
                      </a:r>
                      <a:endParaRPr lang="en-US" sz="1600" dirty="0">
                        <a:latin typeface="Calibri" pitchFamily="34" charset="0"/>
                      </a:endParaRPr>
                    </a:p>
                  </a:txBody>
                  <a:tcPr/>
                </a:tc>
              </a:tr>
              <a:tr h="370840">
                <a:tc>
                  <a:txBody>
                    <a:bodyPr/>
                    <a:lstStyle/>
                    <a:p>
                      <a:r>
                        <a:rPr lang="en-US" sz="1350" kern="1200" dirty="0" smtClean="0">
                          <a:solidFill>
                            <a:schemeClr val="dk1"/>
                          </a:solidFill>
                          <a:latin typeface="Calibri" pitchFamily="34" charset="0"/>
                          <a:ea typeface="+mn-ea"/>
                          <a:cs typeface="+mn-cs"/>
                        </a:rPr>
                        <a:t>0x01</a:t>
                      </a:r>
                      <a:endParaRPr lang="en-US" sz="1350" dirty="0">
                        <a:latin typeface="Calibri" pitchFamily="34" charset="0"/>
                      </a:endParaRPr>
                    </a:p>
                  </a:txBody>
                  <a:tcPr/>
                </a:tc>
                <a:tc>
                  <a:txBody>
                    <a:bodyPr/>
                    <a:lstStyle/>
                    <a:p>
                      <a:r>
                        <a:rPr lang="en-US" sz="1350" kern="1200" dirty="0" smtClean="0">
                          <a:solidFill>
                            <a:schemeClr val="dk1"/>
                          </a:solidFill>
                          <a:latin typeface="Calibri" pitchFamily="34" charset="0"/>
                          <a:ea typeface="+mn-ea"/>
                          <a:cs typeface="+mn-cs"/>
                        </a:rPr>
                        <a:t>Device address</a:t>
                      </a:r>
                      <a:endParaRPr lang="en-US" sz="1350" dirty="0">
                        <a:latin typeface="Calibri" pitchFamily="34" charset="0"/>
                      </a:endParaRPr>
                    </a:p>
                  </a:txBody>
                  <a:tcPr/>
                </a:tc>
                <a:tc>
                  <a:txBody>
                    <a:bodyPr/>
                    <a:lstStyle/>
                    <a:p>
                      <a:pPr marL="67945" marR="0">
                        <a:lnSpc>
                          <a:spcPct val="107000"/>
                        </a:lnSpc>
                        <a:spcBef>
                          <a:spcPts val="0"/>
                        </a:spcBef>
                        <a:spcAft>
                          <a:spcPts val="0"/>
                        </a:spcAft>
                      </a:pPr>
                      <a:r>
                        <a:rPr lang="en-US" sz="1350" dirty="0" smtClean="0">
                          <a:latin typeface="Calibri" pitchFamily="34" charset="0"/>
                          <a:ea typeface="Calibri"/>
                          <a:cs typeface="Calibri"/>
                        </a:rPr>
                        <a:t>1 </a:t>
                      </a:r>
                      <a:r>
                        <a:rPr lang="en-US" sz="1350" dirty="0">
                          <a:latin typeface="Calibri" pitchFamily="34" charset="0"/>
                          <a:ea typeface="Calibri"/>
                          <a:cs typeface="Calibri"/>
                        </a:rPr>
                        <a:t>byte</a:t>
                      </a:r>
                    </a:p>
                  </a:txBody>
                  <a:tcPr marL="0" marR="0" marT="0" marB="0"/>
                </a:tc>
                <a:tc>
                  <a:txBody>
                    <a:bodyPr/>
                    <a:lstStyle/>
                    <a:p>
                      <a:r>
                        <a:rPr lang="en-US" sz="1350" kern="1200" dirty="0" smtClean="0">
                          <a:solidFill>
                            <a:schemeClr val="dk1"/>
                          </a:solidFill>
                          <a:latin typeface="Calibri" pitchFamily="34" charset="0"/>
                          <a:ea typeface="+mn-ea"/>
                          <a:cs typeface="+mn-cs"/>
                        </a:rPr>
                        <a:t>Communication address of the actual Device</a:t>
                      </a:r>
                      <a:endParaRPr lang="en-US" sz="1350" dirty="0">
                        <a:latin typeface="Calibri" pitchFamily="34" charset="0"/>
                      </a:endParaRPr>
                    </a:p>
                  </a:txBody>
                  <a:tcPr/>
                </a:tc>
              </a:tr>
              <a:tr h="370840">
                <a:tc>
                  <a:txBody>
                    <a:bodyPr/>
                    <a:lstStyle/>
                    <a:p>
                      <a:pPr marL="67945" marR="0">
                        <a:lnSpc>
                          <a:spcPct val="107000"/>
                        </a:lnSpc>
                        <a:spcBef>
                          <a:spcPts val="0"/>
                        </a:spcBef>
                        <a:spcAft>
                          <a:spcPts val="0"/>
                        </a:spcAft>
                      </a:pPr>
                      <a:r>
                        <a:rPr lang="en-US" sz="1350" dirty="0" smtClean="0">
                          <a:latin typeface="Calibri" pitchFamily="34" charset="0"/>
                          <a:ea typeface="Calibri"/>
                          <a:cs typeface="Calibri"/>
                        </a:rPr>
                        <a:t>0x04</a:t>
                      </a:r>
                      <a:endParaRPr lang="en-US" sz="1350" dirty="0">
                        <a:latin typeface="Calibri" pitchFamily="34" charset="0"/>
                        <a:ea typeface="Calibri"/>
                        <a:cs typeface="Calibri"/>
                      </a:endParaRPr>
                    </a:p>
                  </a:txBody>
                  <a:tcPr marL="0" marR="0" marT="0" marB="0"/>
                </a:tc>
                <a:tc>
                  <a:txBody>
                    <a:bodyPr/>
                    <a:lstStyle/>
                    <a:p>
                      <a:pPr marL="67945" marR="0">
                        <a:lnSpc>
                          <a:spcPct val="107000"/>
                        </a:lnSpc>
                        <a:spcBef>
                          <a:spcPts val="300"/>
                        </a:spcBef>
                        <a:spcAft>
                          <a:spcPts val="0"/>
                        </a:spcAft>
                      </a:pPr>
                      <a:r>
                        <a:rPr lang="en-US" sz="1350" dirty="0" smtClean="0">
                          <a:latin typeface="Calibri" pitchFamily="34" charset="0"/>
                          <a:ea typeface="Calibri"/>
                          <a:cs typeface="Calibri"/>
                        </a:rPr>
                        <a:t>Function code</a:t>
                      </a:r>
                      <a:endParaRPr lang="en-US" sz="1350" dirty="0">
                        <a:latin typeface="Calibri" pitchFamily="34" charset="0"/>
                        <a:ea typeface="Calibri"/>
                        <a:cs typeface="Calibri"/>
                      </a:endParaRPr>
                    </a:p>
                  </a:txBody>
                  <a:tcPr marL="0" marR="0" marT="0" marB="0"/>
                </a:tc>
                <a:tc>
                  <a:txBody>
                    <a:bodyPr/>
                    <a:lstStyle/>
                    <a:p>
                      <a:pPr marL="67945" marR="0">
                        <a:lnSpc>
                          <a:spcPct val="107000"/>
                        </a:lnSpc>
                        <a:spcBef>
                          <a:spcPts val="0"/>
                        </a:spcBef>
                        <a:spcAft>
                          <a:spcPts val="0"/>
                        </a:spcAft>
                      </a:pPr>
                      <a:r>
                        <a:rPr lang="en-US" sz="1350" dirty="0" smtClean="0">
                          <a:latin typeface="Calibri" pitchFamily="34" charset="0"/>
                          <a:ea typeface="Calibri"/>
                          <a:cs typeface="Calibri"/>
                        </a:rPr>
                        <a:t>1 </a:t>
                      </a:r>
                      <a:r>
                        <a:rPr lang="en-US" sz="1350" dirty="0">
                          <a:latin typeface="Calibri" pitchFamily="34" charset="0"/>
                          <a:ea typeface="Calibri"/>
                          <a:cs typeface="Calibri"/>
                        </a:rPr>
                        <a:t>byte</a:t>
                      </a:r>
                    </a:p>
                  </a:txBody>
                  <a:tcPr marL="0" marR="0" marT="0" marB="0"/>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Modbus function code to read </a:t>
                      </a:r>
                      <a:r>
                        <a:rPr lang="en-US" sz="1350" dirty="0" smtClean="0">
                          <a:latin typeface="Calibri" pitchFamily="34" charset="0"/>
                          <a:ea typeface="Calibri"/>
                          <a:cs typeface="Calibri"/>
                        </a:rPr>
                        <a:t>the running </a:t>
                      </a:r>
                      <a:r>
                        <a:rPr lang="en-US" sz="1350" dirty="0">
                          <a:latin typeface="Calibri" pitchFamily="34" charset="0"/>
                          <a:ea typeface="Calibri"/>
                          <a:cs typeface="Calibri"/>
                        </a:rPr>
                        <a:t>information</a:t>
                      </a:r>
                    </a:p>
                  </a:txBody>
                  <a:tcPr marL="0" marR="0" marT="0" marB="0"/>
                </a:tc>
              </a:tr>
              <a:tr h="370840">
                <a:tc>
                  <a:txBody>
                    <a:bodyPr/>
                    <a:lstStyle/>
                    <a:p>
                      <a:r>
                        <a:rPr lang="en-US" sz="1350" kern="1200" dirty="0" smtClean="0">
                          <a:solidFill>
                            <a:schemeClr val="dk1"/>
                          </a:solidFill>
                          <a:latin typeface="Calibri" pitchFamily="34" charset="0"/>
                          <a:ea typeface="+mn-ea"/>
                          <a:cs typeface="+mn-cs"/>
                        </a:rPr>
                        <a:t>0x60</a:t>
                      </a:r>
                      <a:endParaRPr lang="en-US" sz="1350" dirty="0">
                        <a:latin typeface="Calibri" pitchFamily="34" charset="0"/>
                      </a:endParaRPr>
                    </a:p>
                  </a:txBody>
                  <a:tcPr/>
                </a:tc>
                <a:tc>
                  <a:txBody>
                    <a:bodyPr/>
                    <a:lstStyle/>
                    <a:p>
                      <a:pPr marL="67945" marR="0">
                        <a:lnSpc>
                          <a:spcPct val="107000"/>
                        </a:lnSpc>
                        <a:spcBef>
                          <a:spcPts val="300"/>
                        </a:spcBef>
                        <a:spcAft>
                          <a:spcPts val="0"/>
                        </a:spcAft>
                      </a:pPr>
                      <a:r>
                        <a:rPr lang="en-US" sz="1350" dirty="0" smtClean="0">
                          <a:latin typeface="Calibri" pitchFamily="34" charset="0"/>
                          <a:ea typeface="Calibri"/>
                          <a:cs typeface="Calibri"/>
                        </a:rPr>
                        <a:t>Data length</a:t>
                      </a:r>
                      <a:endParaRPr lang="en-US" sz="1350" dirty="0">
                        <a:latin typeface="Calibri" pitchFamily="34" charset="0"/>
                        <a:ea typeface="Calibri"/>
                        <a:cs typeface="Calibri"/>
                      </a:endParaRPr>
                    </a:p>
                  </a:txBody>
                  <a:tcPr marL="0" marR="0" marT="0" marB="0"/>
                </a:tc>
                <a:tc>
                  <a:txBody>
                    <a:bodyPr/>
                    <a:lstStyle/>
                    <a:p>
                      <a:pPr marL="67945" marR="0">
                        <a:lnSpc>
                          <a:spcPct val="107000"/>
                        </a:lnSpc>
                        <a:spcBef>
                          <a:spcPts val="0"/>
                        </a:spcBef>
                        <a:spcAft>
                          <a:spcPts val="0"/>
                        </a:spcAft>
                      </a:pPr>
                      <a:r>
                        <a:rPr lang="en-US" sz="1350" dirty="0" smtClean="0">
                          <a:latin typeface="Calibri" pitchFamily="34" charset="0"/>
                          <a:ea typeface="Calibri"/>
                          <a:cs typeface="Calibri"/>
                        </a:rPr>
                        <a:t>1 </a:t>
                      </a:r>
                      <a:r>
                        <a:rPr lang="en-US" sz="1350" dirty="0">
                          <a:latin typeface="Calibri" pitchFamily="34" charset="0"/>
                          <a:ea typeface="Calibri"/>
                          <a:cs typeface="Calibri"/>
                        </a:rPr>
                        <a:t>byte</a:t>
                      </a:r>
                    </a:p>
                  </a:txBody>
                  <a:tcPr marL="0" marR="0" marT="0" marB="0"/>
                </a:tc>
                <a:tc>
                  <a:txBody>
                    <a:bodyPr/>
                    <a:lstStyle/>
                    <a:p>
                      <a:r>
                        <a:rPr lang="en-US" sz="1350" kern="1200" dirty="0" smtClean="0">
                          <a:solidFill>
                            <a:schemeClr val="dk1"/>
                          </a:solidFill>
                          <a:latin typeface="Calibri" pitchFamily="34" charset="0"/>
                          <a:ea typeface="+mn-ea"/>
                          <a:cs typeface="+mn-cs"/>
                        </a:rPr>
                        <a:t>96 bytes of the data behind this data Frame</a:t>
                      </a:r>
                      <a:endParaRPr lang="en-US" sz="1350" dirty="0">
                        <a:latin typeface="Calibri" pitchFamily="34" charset="0"/>
                      </a:endParaRPr>
                    </a:p>
                  </a:txBody>
                  <a:tcPr/>
                </a:tc>
              </a:tr>
              <a:tr h="370840">
                <a:tc>
                  <a:txBody>
                    <a:bodyPr/>
                    <a:lstStyle/>
                    <a:p>
                      <a:pPr marL="67945" marR="0">
                        <a:lnSpc>
                          <a:spcPct val="107000"/>
                        </a:lnSpc>
                        <a:spcBef>
                          <a:spcPts val="0"/>
                        </a:spcBef>
                        <a:spcAft>
                          <a:spcPts val="0"/>
                        </a:spcAft>
                      </a:pPr>
                      <a:r>
                        <a:rPr lang="en-US" sz="1350" dirty="0" smtClean="0">
                          <a:latin typeface="Calibri" pitchFamily="34" charset="0"/>
                          <a:ea typeface="Calibri"/>
                          <a:cs typeface="Calibri"/>
                        </a:rPr>
                        <a:t>0x00 </a:t>
                      </a:r>
                      <a:r>
                        <a:rPr lang="en-US" sz="1350" dirty="0">
                          <a:latin typeface="Calibri" pitchFamily="34" charset="0"/>
                          <a:ea typeface="Calibri"/>
                          <a:cs typeface="Calibri"/>
                        </a:rPr>
                        <a:t>0x27</a:t>
                      </a:r>
                    </a:p>
                  </a:txBody>
                  <a:tcPr marL="0" marR="0" marT="0" marB="0"/>
                </a:tc>
                <a:tc>
                  <a:txBody>
                    <a:bodyPr/>
                    <a:lstStyle/>
                    <a:p>
                      <a:r>
                        <a:rPr lang="en-US" sz="1350" kern="1200" dirty="0" smtClean="0">
                          <a:solidFill>
                            <a:schemeClr val="dk1"/>
                          </a:solidFill>
                          <a:latin typeface="Calibri" pitchFamily="34" charset="0"/>
                          <a:ea typeface="+mn-ea"/>
                          <a:cs typeface="+mn-cs"/>
                        </a:rPr>
                        <a:t>Device type code</a:t>
                      </a:r>
                      <a:endParaRPr lang="en-US" sz="1350" dirty="0">
                        <a:latin typeface="Calibri" pitchFamily="34" charset="0"/>
                      </a:endParaRPr>
                    </a:p>
                  </a:txBody>
                  <a:tcPr/>
                </a:tc>
                <a:tc>
                  <a:txBody>
                    <a:bodyPr/>
                    <a:lstStyle/>
                    <a:p>
                      <a:pPr marL="67945" marR="0">
                        <a:lnSpc>
                          <a:spcPct val="107000"/>
                        </a:lnSpc>
                        <a:spcBef>
                          <a:spcPts val="0"/>
                        </a:spcBef>
                        <a:spcAft>
                          <a:spcPts val="0"/>
                        </a:spcAft>
                      </a:pPr>
                      <a:r>
                        <a:rPr lang="en-US" sz="1350" dirty="0" smtClean="0">
                          <a:latin typeface="Calibri" pitchFamily="34" charset="0"/>
                          <a:ea typeface="Calibri"/>
                          <a:cs typeface="Calibri"/>
                        </a:rPr>
                        <a:t>2 </a:t>
                      </a:r>
                      <a:r>
                        <a:rPr lang="en-US" sz="1350" dirty="0">
                          <a:latin typeface="Calibri" pitchFamily="34" charset="0"/>
                          <a:ea typeface="Calibri"/>
                          <a:cs typeface="Calibri"/>
                        </a:rPr>
                        <a:t>byte</a:t>
                      </a:r>
                    </a:p>
                  </a:txBody>
                  <a:tcPr marL="0" marR="0" marT="0" marB="0"/>
                </a:tc>
                <a:tc>
                  <a:txBody>
                    <a:bodyPr/>
                    <a:lstStyle/>
                    <a:p>
                      <a:r>
                        <a:rPr lang="en-US" sz="1350" kern="1200" dirty="0" smtClean="0">
                          <a:solidFill>
                            <a:schemeClr val="dk1"/>
                          </a:solidFill>
                          <a:latin typeface="Calibri" pitchFamily="34" charset="0"/>
                          <a:ea typeface="+mn-ea"/>
                          <a:cs typeface="+mn-cs"/>
                        </a:rPr>
                        <a:t>Inverter SG30KTL</a:t>
                      </a:r>
                      <a:endParaRPr lang="en-US" sz="1350" dirty="0">
                        <a:latin typeface="Calibri" pitchFamily="34" charset="0"/>
                      </a:endParaRPr>
                    </a:p>
                  </a:txBody>
                  <a:tcPr/>
                </a:tc>
              </a:tr>
              <a:tr h="370840">
                <a:tc>
                  <a:txBody>
                    <a:bodyPr/>
                    <a:lstStyle/>
                    <a:p>
                      <a:pPr marL="67945" marR="0">
                        <a:lnSpc>
                          <a:spcPct val="107000"/>
                        </a:lnSpc>
                        <a:spcBef>
                          <a:spcPts val="0"/>
                        </a:spcBef>
                        <a:spcAft>
                          <a:spcPts val="0"/>
                        </a:spcAft>
                      </a:pPr>
                      <a:r>
                        <a:rPr lang="en-US" sz="1350" dirty="0" smtClean="0">
                          <a:latin typeface="Calibri" pitchFamily="34" charset="0"/>
                          <a:ea typeface="Calibri"/>
                          <a:cs typeface="Calibri"/>
                        </a:rPr>
                        <a:t>0x012C</a:t>
                      </a:r>
                      <a:endParaRPr lang="en-US" sz="1350" dirty="0">
                        <a:latin typeface="Calibri" pitchFamily="34" charset="0"/>
                        <a:ea typeface="Calibri"/>
                        <a:cs typeface="Calibri"/>
                      </a:endParaRPr>
                    </a:p>
                  </a:txBody>
                  <a:tcPr marL="0" marR="0" marT="0" marB="0"/>
                </a:tc>
                <a:tc>
                  <a:txBody>
                    <a:bodyPr/>
                    <a:lstStyle/>
                    <a:p>
                      <a:r>
                        <a:rPr lang="en-US" sz="1350" kern="1200" dirty="0" smtClean="0">
                          <a:solidFill>
                            <a:schemeClr val="dk1"/>
                          </a:solidFill>
                          <a:latin typeface="Calibri" pitchFamily="34" charset="0"/>
                          <a:ea typeface="+mn-ea"/>
                          <a:cs typeface="+mn-cs"/>
                        </a:rPr>
                        <a:t>Nominal Output power</a:t>
                      </a:r>
                      <a:endParaRPr lang="en-US" sz="1350" dirty="0">
                        <a:latin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50" dirty="0" smtClean="0">
                          <a:latin typeface="Calibri" pitchFamily="34" charset="0"/>
                          <a:ea typeface="Calibri"/>
                          <a:cs typeface="Calibri"/>
                        </a:rPr>
                        <a:t>2 byte</a:t>
                      </a:r>
                    </a:p>
                  </a:txBody>
                  <a:tcPr/>
                </a:tc>
                <a:tc>
                  <a:txBody>
                    <a:bodyPr/>
                    <a:lstStyle/>
                    <a:p>
                      <a:r>
                        <a:rPr lang="en-US" sz="1350" kern="1200" dirty="0" smtClean="0">
                          <a:solidFill>
                            <a:schemeClr val="dk1"/>
                          </a:solidFill>
                          <a:latin typeface="Calibri" pitchFamily="34" charset="0"/>
                          <a:ea typeface="+mn-ea"/>
                          <a:cs typeface="+mn-cs"/>
                        </a:rPr>
                        <a:t>0x12C = 300, according to the protocol definition, it is 30.0kW</a:t>
                      </a:r>
                      <a:endParaRPr lang="en-US" sz="1350" dirty="0">
                        <a:latin typeface="Calibri" pitchFamily="34" charset="0"/>
                      </a:endParaRPr>
                    </a:p>
                  </a:txBody>
                  <a:tcPr/>
                </a:tc>
              </a:tr>
              <a:tr h="370840">
                <a:tc>
                  <a:txBody>
                    <a:bodyPr/>
                    <a:lstStyle/>
                    <a:p>
                      <a:pPr marL="0" marR="0">
                        <a:lnSpc>
                          <a:spcPct val="107000"/>
                        </a:lnSpc>
                        <a:spcBef>
                          <a:spcPts val="40"/>
                        </a:spcBef>
                        <a:spcAft>
                          <a:spcPts val="0"/>
                        </a:spcAft>
                      </a:pPr>
                      <a:r>
                        <a:rPr lang="en-US" sz="1350" dirty="0" smtClean="0">
                          <a:latin typeface="Calibri" pitchFamily="34" charset="0"/>
                          <a:ea typeface="Calibri"/>
                          <a:cs typeface="Calibri"/>
                        </a:rPr>
                        <a:t>  0x00</a:t>
                      </a:r>
                    </a:p>
                    <a:p>
                      <a:pPr marL="0" marR="0">
                        <a:lnSpc>
                          <a:spcPct val="107000"/>
                        </a:lnSpc>
                        <a:spcBef>
                          <a:spcPts val="40"/>
                        </a:spcBef>
                        <a:spcAft>
                          <a:spcPts val="0"/>
                        </a:spcAft>
                      </a:pPr>
                      <a:r>
                        <a:rPr lang="en-US" sz="1350" dirty="0" smtClean="0">
                          <a:latin typeface="Calibri" pitchFamily="34" charset="0"/>
                          <a:ea typeface="Calibri"/>
                          <a:cs typeface="Calibri"/>
                        </a:rPr>
                        <a:t>  0x01</a:t>
                      </a:r>
                      <a:endParaRPr lang="en-US" sz="1350" dirty="0">
                        <a:latin typeface="Calibri" pitchFamily="34" charset="0"/>
                        <a:ea typeface="Calibri"/>
                        <a:cs typeface="Calibri"/>
                      </a:endParaRPr>
                    </a:p>
                  </a:txBody>
                  <a:tcPr marL="0" marR="0" marT="0" marB="0"/>
                </a:tc>
                <a:tc>
                  <a:txBody>
                    <a:bodyPr/>
                    <a:lstStyle/>
                    <a:p>
                      <a:r>
                        <a:rPr lang="en-US" sz="1350" kern="1200" dirty="0" smtClean="0">
                          <a:solidFill>
                            <a:schemeClr val="dk1"/>
                          </a:solidFill>
                          <a:latin typeface="Calibri" pitchFamily="34" charset="0"/>
                          <a:ea typeface="+mn-ea"/>
                          <a:cs typeface="+mn-cs"/>
                        </a:rPr>
                        <a:t>Output type</a:t>
                      </a:r>
                      <a:endParaRPr lang="en-US" sz="1350" dirty="0">
                        <a:latin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50" dirty="0" smtClean="0">
                          <a:latin typeface="Calibri" pitchFamily="34" charset="0"/>
                          <a:ea typeface="Calibri"/>
                          <a:cs typeface="Calibri"/>
                        </a:rPr>
                        <a:t>2 byte</a:t>
                      </a:r>
                    </a:p>
                  </a:txBody>
                  <a:tcPr/>
                </a:tc>
                <a:tc>
                  <a:txBody>
                    <a:bodyPr/>
                    <a:lstStyle/>
                    <a:p>
                      <a:r>
                        <a:rPr lang="en-US" sz="1350" kern="1200" dirty="0" smtClean="0">
                          <a:solidFill>
                            <a:schemeClr val="dk1"/>
                          </a:solidFill>
                          <a:latin typeface="Calibri" pitchFamily="34" charset="0"/>
                          <a:ea typeface="+mn-ea"/>
                          <a:cs typeface="+mn-cs"/>
                        </a:rPr>
                        <a:t>According to the protocol, it is 3P4L</a:t>
                      </a:r>
                      <a:endParaRPr lang="en-US" sz="1350" dirty="0">
                        <a:latin typeface="Calibri" pitchFamily="34" charset="0"/>
                      </a:endParaRPr>
                    </a:p>
                  </a:txBody>
                  <a:tcPr/>
                </a:tc>
              </a:tr>
              <a:tr h="370840">
                <a:tc>
                  <a:txBody>
                    <a:bodyPr/>
                    <a:lstStyle/>
                    <a:p>
                      <a:pPr marL="0" marR="0">
                        <a:lnSpc>
                          <a:spcPct val="107000"/>
                        </a:lnSpc>
                        <a:spcBef>
                          <a:spcPts val="40"/>
                        </a:spcBef>
                        <a:spcAft>
                          <a:spcPts val="0"/>
                        </a:spcAft>
                      </a:pPr>
                      <a:r>
                        <a:rPr lang="en-US" sz="1350" dirty="0" smtClean="0">
                          <a:latin typeface="Calibri" pitchFamily="34" charset="0"/>
                          <a:ea typeface="Calibri"/>
                          <a:cs typeface="Calibri"/>
                        </a:rPr>
                        <a:t>  0x04</a:t>
                      </a:r>
                    </a:p>
                    <a:p>
                      <a:pPr marL="0" marR="0">
                        <a:lnSpc>
                          <a:spcPct val="107000"/>
                        </a:lnSpc>
                        <a:spcBef>
                          <a:spcPts val="40"/>
                        </a:spcBef>
                        <a:spcAft>
                          <a:spcPts val="0"/>
                        </a:spcAft>
                      </a:pPr>
                      <a:r>
                        <a:rPr lang="en-US" sz="1350" dirty="0" smtClean="0">
                          <a:latin typeface="Calibri" pitchFamily="34" charset="0"/>
                          <a:ea typeface="Calibri"/>
                          <a:cs typeface="Calibri"/>
                        </a:rPr>
                        <a:t>  </a:t>
                      </a:r>
                      <a:r>
                        <a:rPr lang="en-US" sz="1350" dirty="0">
                          <a:latin typeface="Calibri" pitchFamily="34" charset="0"/>
                          <a:ea typeface="Calibri"/>
                          <a:cs typeface="Calibri"/>
                        </a:rPr>
                        <a:t>0xD3</a:t>
                      </a:r>
                    </a:p>
                  </a:txBody>
                  <a:tcPr marL="0" marR="0" marT="0" marB="0"/>
                </a:tc>
                <a:tc>
                  <a:txBody>
                    <a:bodyPr/>
                    <a:lstStyle/>
                    <a:p>
                      <a:r>
                        <a:rPr lang="en-US" sz="1350" kern="1200" dirty="0" smtClean="0">
                          <a:solidFill>
                            <a:schemeClr val="dk1"/>
                          </a:solidFill>
                          <a:latin typeface="Calibri" pitchFamily="34" charset="0"/>
                          <a:ea typeface="+mn-ea"/>
                          <a:cs typeface="+mn-cs"/>
                        </a:rPr>
                        <a:t>Daily power yields</a:t>
                      </a:r>
                      <a:endParaRPr lang="en-US" sz="1350" dirty="0">
                        <a:latin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50" dirty="0" smtClean="0">
                          <a:latin typeface="Calibri" pitchFamily="34" charset="0"/>
                          <a:ea typeface="Calibri"/>
                          <a:cs typeface="Calibri"/>
                        </a:rPr>
                        <a:t>2 byte</a:t>
                      </a:r>
                    </a:p>
                  </a:txBody>
                  <a:tcPr/>
                </a:tc>
                <a:tc>
                  <a:txBody>
                    <a:bodyPr/>
                    <a:lstStyle/>
                    <a:p>
                      <a:r>
                        <a:rPr lang="en-US" sz="1350" kern="1200" dirty="0" smtClean="0">
                          <a:solidFill>
                            <a:schemeClr val="dk1"/>
                          </a:solidFill>
                          <a:latin typeface="Calibri" pitchFamily="34" charset="0"/>
                          <a:ea typeface="+mn-ea"/>
                          <a:cs typeface="+mn-cs"/>
                        </a:rPr>
                        <a:t>According to the protocol, it is 123.5KWh</a:t>
                      </a:r>
                      <a:endParaRPr lang="en-US" sz="1350" dirty="0">
                        <a:latin typeface="Calibri" pitchFamily="34" charset="0"/>
                      </a:endParaRPr>
                    </a:p>
                  </a:txBody>
                  <a:tcPr/>
                </a:tc>
              </a:tr>
              <a:tr h="370840">
                <a:tc>
                  <a:txBody>
                    <a:bodyPr/>
                    <a:lstStyle/>
                    <a:p>
                      <a:pPr marL="0" marR="0">
                        <a:lnSpc>
                          <a:spcPct val="107000"/>
                        </a:lnSpc>
                        <a:spcBef>
                          <a:spcPts val="40"/>
                        </a:spcBef>
                        <a:spcAft>
                          <a:spcPts val="0"/>
                        </a:spcAft>
                      </a:pPr>
                      <a:r>
                        <a:rPr lang="en-US" sz="1350" dirty="0" smtClean="0">
                          <a:latin typeface="Calibri" pitchFamily="34" charset="0"/>
                          <a:ea typeface="Calibri"/>
                          <a:cs typeface="Calibri"/>
                        </a:rPr>
                        <a:t>  0xE3  </a:t>
                      </a:r>
                      <a:r>
                        <a:rPr lang="en-US" sz="1350" dirty="0">
                          <a:latin typeface="Calibri" pitchFamily="34" charset="0"/>
                          <a:ea typeface="Calibri"/>
                          <a:cs typeface="Calibri"/>
                        </a:rPr>
                        <a:t>0x1E</a:t>
                      </a:r>
                    </a:p>
                    <a:p>
                      <a:pPr marL="0" marR="0">
                        <a:lnSpc>
                          <a:spcPct val="107000"/>
                        </a:lnSpc>
                        <a:spcBef>
                          <a:spcPts val="40"/>
                        </a:spcBef>
                        <a:spcAft>
                          <a:spcPts val="0"/>
                        </a:spcAft>
                      </a:pPr>
                      <a:r>
                        <a:rPr lang="en-US" sz="1350" dirty="0" smtClean="0">
                          <a:latin typeface="Calibri" pitchFamily="34" charset="0"/>
                          <a:ea typeface="Calibri"/>
                          <a:cs typeface="Calibri"/>
                        </a:rPr>
                        <a:t>  0x00  0x01</a:t>
                      </a:r>
                      <a:endParaRPr lang="en-US" sz="1350" dirty="0">
                        <a:latin typeface="Calibri" pitchFamily="34" charset="0"/>
                        <a:ea typeface="Calibri"/>
                        <a:cs typeface="Calibri"/>
                      </a:endParaRPr>
                    </a:p>
                  </a:txBody>
                  <a:tcPr marL="0" marR="0" marT="0" marB="0"/>
                </a:tc>
                <a:tc>
                  <a:txBody>
                    <a:bodyPr/>
                    <a:lstStyle/>
                    <a:p>
                      <a:r>
                        <a:rPr lang="en-US" sz="1350" kern="1200" dirty="0" smtClean="0">
                          <a:solidFill>
                            <a:schemeClr val="dk1"/>
                          </a:solidFill>
                          <a:latin typeface="Calibri" pitchFamily="34" charset="0"/>
                          <a:ea typeface="+mn-ea"/>
                          <a:cs typeface="+mn-cs"/>
                        </a:rPr>
                        <a:t>Total power yields</a:t>
                      </a:r>
                      <a:endParaRPr lang="en-US" sz="1350" dirty="0">
                        <a:latin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50" dirty="0" smtClean="0">
                          <a:latin typeface="Calibri" pitchFamily="34" charset="0"/>
                          <a:ea typeface="Calibri"/>
                          <a:cs typeface="Calibri"/>
                        </a:rPr>
                        <a:t>4 byte</a:t>
                      </a:r>
                    </a:p>
                    <a:p>
                      <a:endParaRPr lang="en-US" sz="1350" dirty="0">
                        <a:latin typeface="Calibri" pitchFamily="34" charset="0"/>
                      </a:endParaRPr>
                    </a:p>
                  </a:txBody>
                  <a:tcPr/>
                </a:tc>
                <a:tc>
                  <a:txBody>
                    <a:bodyPr/>
                    <a:lstStyle/>
                    <a:p>
                      <a:r>
                        <a:rPr lang="en-US" sz="1350" kern="1200" dirty="0" smtClean="0">
                          <a:solidFill>
                            <a:schemeClr val="dk1"/>
                          </a:solidFill>
                          <a:latin typeface="Calibri" pitchFamily="34" charset="0"/>
                          <a:ea typeface="+mn-ea"/>
                          <a:cs typeface="+mn-cs"/>
                        </a:rPr>
                        <a:t>According to the protocol, it is 123678KWh. Note that for U32 data, the sequence of byte is 2143, data needs to</a:t>
                      </a:r>
                    </a:p>
                    <a:p>
                      <a:r>
                        <a:rPr lang="en-US" sz="1350" kern="1200" dirty="0" smtClean="0">
                          <a:solidFill>
                            <a:schemeClr val="dk1"/>
                          </a:solidFill>
                          <a:latin typeface="Calibri" pitchFamily="34" charset="0"/>
                          <a:ea typeface="+mn-ea"/>
                          <a:cs typeface="+mn-cs"/>
                        </a:rPr>
                        <a:t>re-splitting to 0x0001E31E = 123678</a:t>
                      </a:r>
                      <a:endParaRPr lang="en-US" sz="1350" dirty="0">
                        <a:latin typeface="Calibri" pitchFamily="34" charset="0"/>
                      </a:endParaRPr>
                    </a:p>
                  </a:txBody>
                  <a:tcPr/>
                </a:tc>
              </a:tr>
              <a:tr h="370840">
                <a:tc>
                  <a:txBody>
                    <a:bodyPr/>
                    <a:lstStyle/>
                    <a:p>
                      <a:pPr marL="0" marR="0">
                        <a:lnSpc>
                          <a:spcPct val="107000"/>
                        </a:lnSpc>
                        <a:spcBef>
                          <a:spcPts val="40"/>
                        </a:spcBef>
                        <a:spcAft>
                          <a:spcPts val="0"/>
                        </a:spcAft>
                      </a:pPr>
                      <a:r>
                        <a:rPr lang="en-US" sz="1350" dirty="0" smtClean="0">
                          <a:latin typeface="Calibri" pitchFamily="34" charset="0"/>
                          <a:ea typeface="Calibri"/>
                          <a:cs typeface="Calibri"/>
                        </a:rPr>
                        <a:t>  0x01  </a:t>
                      </a:r>
                      <a:r>
                        <a:rPr lang="en-US" sz="1350" dirty="0">
                          <a:latin typeface="Calibri" pitchFamily="34" charset="0"/>
                          <a:ea typeface="Calibri"/>
                          <a:cs typeface="Calibri"/>
                        </a:rPr>
                        <a:t>0x3E</a:t>
                      </a:r>
                    </a:p>
                    <a:p>
                      <a:pPr marL="0" marR="0">
                        <a:lnSpc>
                          <a:spcPct val="107000"/>
                        </a:lnSpc>
                        <a:spcBef>
                          <a:spcPts val="40"/>
                        </a:spcBef>
                        <a:spcAft>
                          <a:spcPts val="0"/>
                        </a:spcAft>
                      </a:pPr>
                      <a:r>
                        <a:rPr lang="en-US" sz="1350" dirty="0" smtClean="0">
                          <a:latin typeface="Calibri" pitchFamily="34" charset="0"/>
                          <a:ea typeface="Calibri"/>
                          <a:cs typeface="Calibri"/>
                        </a:rPr>
                        <a:t>  0x00  </a:t>
                      </a:r>
                      <a:r>
                        <a:rPr lang="en-US" sz="1350" dirty="0" err="1" smtClean="0">
                          <a:latin typeface="Calibri" pitchFamily="34" charset="0"/>
                          <a:ea typeface="Calibri"/>
                          <a:cs typeface="Calibri"/>
                        </a:rPr>
                        <a:t>0x00</a:t>
                      </a:r>
                      <a:endParaRPr lang="en-US" sz="1350" dirty="0">
                        <a:latin typeface="Calibri" pitchFamily="34" charset="0"/>
                        <a:ea typeface="Calibri"/>
                        <a:cs typeface="Calibri"/>
                      </a:endParaRPr>
                    </a:p>
                  </a:txBody>
                  <a:tcPr marL="0" marR="0" marT="0" marB="0"/>
                </a:tc>
                <a:tc>
                  <a:txBody>
                    <a:bodyPr/>
                    <a:lstStyle/>
                    <a:p>
                      <a:r>
                        <a:rPr lang="en-US" sz="1350" kern="1200" dirty="0" smtClean="0">
                          <a:solidFill>
                            <a:schemeClr val="dk1"/>
                          </a:solidFill>
                          <a:latin typeface="Calibri" pitchFamily="34" charset="0"/>
                          <a:ea typeface="+mn-ea"/>
                          <a:cs typeface="+mn-cs"/>
                        </a:rPr>
                        <a:t>Total runtime</a:t>
                      </a:r>
                      <a:endParaRPr lang="en-US" sz="1350" dirty="0">
                        <a:latin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50" dirty="0" smtClean="0">
                          <a:latin typeface="Calibri" pitchFamily="34" charset="0"/>
                          <a:ea typeface="Calibri"/>
                          <a:cs typeface="Calibri"/>
                        </a:rPr>
                        <a:t>4 byte</a:t>
                      </a:r>
                    </a:p>
                  </a:txBody>
                  <a:tcPr/>
                </a:tc>
                <a:tc>
                  <a:txBody>
                    <a:bodyPr/>
                    <a:lstStyle/>
                    <a:p>
                      <a:r>
                        <a:rPr lang="en-US" sz="1350" kern="1200" dirty="0" smtClean="0">
                          <a:solidFill>
                            <a:schemeClr val="dk1"/>
                          </a:solidFill>
                          <a:latin typeface="Calibri" pitchFamily="34" charset="0"/>
                          <a:ea typeface="+mn-ea"/>
                          <a:cs typeface="+mn-cs"/>
                        </a:rPr>
                        <a:t>According to the protocol, it is  318h.  Note that for U32 data, the sequence of byte is 2143, data needs to re-splitting to</a:t>
                      </a:r>
                    </a:p>
                    <a:p>
                      <a:r>
                        <a:rPr lang="en-US" sz="1350" kern="1200" dirty="0" smtClean="0">
                          <a:solidFill>
                            <a:schemeClr val="dk1"/>
                          </a:solidFill>
                          <a:latin typeface="Calibri" pitchFamily="34" charset="0"/>
                          <a:ea typeface="+mn-ea"/>
                          <a:cs typeface="+mn-cs"/>
                        </a:rPr>
                        <a:t>0x0000013E = 318</a:t>
                      </a:r>
                      <a:endParaRPr lang="en-US" sz="1350" dirty="0" smtClean="0">
                        <a:latin typeface="Calibri" pitchFamily="34" charset="0"/>
                      </a:endParaRPr>
                    </a:p>
                  </a:txBody>
                  <a:tcPr/>
                </a:tc>
              </a:tr>
              <a:tr h="370840">
                <a:tc>
                  <a:txBody>
                    <a:bodyPr/>
                    <a:lstStyle/>
                    <a:p>
                      <a:pPr marL="0" marR="0">
                        <a:lnSpc>
                          <a:spcPct val="107000"/>
                        </a:lnSpc>
                        <a:spcBef>
                          <a:spcPts val="40"/>
                        </a:spcBef>
                        <a:spcAft>
                          <a:spcPts val="0"/>
                        </a:spcAft>
                      </a:pPr>
                      <a:r>
                        <a:rPr lang="en-US" sz="1350" dirty="0" smtClean="0">
                          <a:latin typeface="Calibri" pitchFamily="34" charset="0"/>
                          <a:ea typeface="Calibri"/>
                          <a:cs typeface="Calibri"/>
                        </a:rPr>
                        <a:t>  0x01 </a:t>
                      </a:r>
                      <a:r>
                        <a:rPr lang="en-US" sz="1350" dirty="0">
                          <a:latin typeface="Calibri" pitchFamily="34" charset="0"/>
                          <a:ea typeface="Calibri"/>
                          <a:cs typeface="Calibri"/>
                        </a:rPr>
                        <a:t>0xA2</a:t>
                      </a:r>
                    </a:p>
                  </a:txBody>
                  <a:tcPr marL="0" marR="0" marT="0" marB="0"/>
                </a:tc>
                <a:tc>
                  <a:txBody>
                    <a:bodyPr/>
                    <a:lstStyle/>
                    <a:p>
                      <a:r>
                        <a:rPr lang="en-US" sz="1350" kern="1200" dirty="0" smtClean="0">
                          <a:solidFill>
                            <a:schemeClr val="dk1"/>
                          </a:solidFill>
                          <a:latin typeface="Calibri" pitchFamily="34" charset="0"/>
                          <a:ea typeface="+mn-ea"/>
                          <a:cs typeface="+mn-cs"/>
                        </a:rPr>
                        <a:t>Internal temperature</a:t>
                      </a:r>
                      <a:endParaRPr lang="en-US" sz="1350" dirty="0">
                        <a:latin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50" dirty="0" smtClean="0">
                          <a:latin typeface="Calibri" pitchFamily="34" charset="0"/>
                          <a:ea typeface="Calibri"/>
                          <a:cs typeface="Calibri"/>
                        </a:rPr>
                        <a:t>2 byte</a:t>
                      </a:r>
                    </a:p>
                    <a:p>
                      <a:endParaRPr lang="en-US" sz="1350" dirty="0">
                        <a:latin typeface="Calibri" pitchFamily="34" charset="0"/>
                      </a:endParaRPr>
                    </a:p>
                  </a:txBody>
                  <a:tcPr/>
                </a:tc>
                <a:tc>
                  <a:txBody>
                    <a:bodyPr/>
                    <a:lstStyle/>
                    <a:p>
                      <a:r>
                        <a:rPr lang="en-US" sz="1350" kern="1200" dirty="0" smtClean="0">
                          <a:solidFill>
                            <a:schemeClr val="dk1"/>
                          </a:solidFill>
                          <a:latin typeface="+mn-lt"/>
                          <a:ea typeface="+mn-ea"/>
                          <a:cs typeface="+mn-cs"/>
                        </a:rPr>
                        <a:t>According to the protocol, it is 41.8℃</a:t>
                      </a:r>
                      <a:endParaRPr lang="en-US" sz="1350" dirty="0">
                        <a:latin typeface="Calibri" pitchFamily="34" charset="0"/>
                      </a:endParaRPr>
                    </a:p>
                  </a:txBody>
                  <a:tcPr/>
                </a:tc>
              </a:tr>
              <a:tr h="370840">
                <a:tc>
                  <a:txBody>
                    <a:bodyPr/>
                    <a:lstStyle/>
                    <a:p>
                      <a:pPr marL="0" marR="0">
                        <a:lnSpc>
                          <a:spcPct val="107000"/>
                        </a:lnSpc>
                        <a:spcBef>
                          <a:spcPts val="40"/>
                        </a:spcBef>
                        <a:spcAft>
                          <a:spcPts val="0"/>
                        </a:spcAft>
                      </a:pPr>
                      <a:r>
                        <a:rPr lang="en-US" sz="1350" dirty="0" smtClean="0">
                          <a:latin typeface="Calibri" pitchFamily="34" charset="0"/>
                          <a:ea typeface="Calibri"/>
                          <a:cs typeface="Calibri"/>
                        </a:rPr>
                        <a:t>  0x01 </a:t>
                      </a:r>
                      <a:r>
                        <a:rPr lang="en-US" sz="1350" dirty="0">
                          <a:latin typeface="Calibri" pitchFamily="34" charset="0"/>
                          <a:ea typeface="Calibri"/>
                          <a:cs typeface="Calibri"/>
                        </a:rPr>
                        <a:t>0xB0</a:t>
                      </a:r>
                    </a:p>
                  </a:txBody>
                  <a:tcPr marL="0" marR="0" marT="0" marB="0"/>
                </a:tc>
                <a:tc>
                  <a:txBody>
                    <a:bodyPr/>
                    <a:lstStyle/>
                    <a:p>
                      <a:r>
                        <a:rPr lang="en-US" sz="1350" kern="1200" dirty="0" smtClean="0">
                          <a:solidFill>
                            <a:schemeClr val="dk1"/>
                          </a:solidFill>
                          <a:latin typeface="Calibri" pitchFamily="34" charset="0"/>
                          <a:ea typeface="+mn-ea"/>
                          <a:cs typeface="+mn-cs"/>
                        </a:rPr>
                        <a:t>Reserved</a:t>
                      </a:r>
                      <a:endParaRPr lang="en-US" sz="1350" dirty="0">
                        <a:latin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50" dirty="0" smtClean="0">
                          <a:latin typeface="Calibri" pitchFamily="34" charset="0"/>
                          <a:ea typeface="Calibri"/>
                          <a:cs typeface="Calibri"/>
                        </a:rPr>
                        <a:t>2 byte</a:t>
                      </a:r>
                    </a:p>
                  </a:txBody>
                  <a:tcPr/>
                </a:tc>
                <a:tc>
                  <a:txBody>
                    <a:bodyPr/>
                    <a:lstStyle/>
                    <a:p>
                      <a:r>
                        <a:rPr lang="en-US" sz="1350" kern="1200" dirty="0" smtClean="0">
                          <a:solidFill>
                            <a:schemeClr val="dk1"/>
                          </a:solidFill>
                          <a:latin typeface="+mn-lt"/>
                          <a:ea typeface="+mn-ea"/>
                          <a:cs typeface="+mn-cs"/>
                        </a:rPr>
                        <a:t>According to the protocol, this data is Invalid,</a:t>
                      </a:r>
                      <a:r>
                        <a:rPr lang="en-US" sz="1350" kern="1200" baseline="0" dirty="0" smtClean="0">
                          <a:solidFill>
                            <a:schemeClr val="dk1"/>
                          </a:solidFill>
                          <a:latin typeface="+mn-lt"/>
                          <a:ea typeface="+mn-ea"/>
                          <a:cs typeface="+mn-cs"/>
                        </a:rPr>
                        <a:t> CRC</a:t>
                      </a:r>
                      <a:endParaRPr lang="en-US" sz="1350" dirty="0">
                        <a:latin typeface="Calibri" pitchFamily="34" charset="0"/>
                      </a:endParaRPr>
                    </a:p>
                  </a:txBody>
                  <a:tcPr/>
                </a:tc>
              </a:tr>
            </a:tbl>
          </a:graphicData>
        </a:graphic>
      </p:graphicFrame>
    </p:spTree>
    <p:extLst>
      <p:ext uri="{BB962C8B-B14F-4D97-AF65-F5344CB8AC3E}">
        <p14:creationId xmlns="" xmlns:p14="http://schemas.microsoft.com/office/powerpoint/2010/main" val="40314957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64234" y="-15766"/>
            <a:ext cx="10032000" cy="108000"/>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alphaModFix amt="15000"/>
            <a:extLst>
              <a:ext uri="{28A0092B-C50C-407E-A947-70E740481C1C}">
                <a14:useLocalDpi xmlns="" xmlns:a14="http://schemas.microsoft.com/office/drawing/2010/main" val="0"/>
              </a:ext>
            </a:extLst>
          </a:blip>
          <a:stretch>
            <a:fillRect/>
          </a:stretch>
        </p:blipFill>
        <p:spPr>
          <a:xfrm>
            <a:off x="11168120" y="128635"/>
            <a:ext cx="708449" cy="958976"/>
          </a:xfrm>
          <a:prstGeom prst="rect">
            <a:avLst/>
          </a:prstGeom>
          <a:noFill/>
        </p:spPr>
      </p:pic>
      <p:graphicFrame>
        <p:nvGraphicFramePr>
          <p:cNvPr id="12" name="Table 11"/>
          <p:cNvGraphicFramePr>
            <a:graphicFrameLocks noGrp="1"/>
          </p:cNvGraphicFramePr>
          <p:nvPr/>
        </p:nvGraphicFramePr>
        <p:xfrm>
          <a:off x="926147" y="995443"/>
          <a:ext cx="8128000" cy="5395214"/>
        </p:xfrm>
        <a:graphic>
          <a:graphicData uri="http://schemas.openxmlformats.org/drawingml/2006/table">
            <a:tbl>
              <a:tblPr firstRow="1" bandRow="1">
                <a:tableStyleId>{5C22544A-7EE6-4342-B048-85BDC9FD1C3A}</a:tableStyleId>
              </a:tblPr>
              <a:tblGrid>
                <a:gridCol w="957942"/>
                <a:gridCol w="1886857"/>
                <a:gridCol w="885371"/>
                <a:gridCol w="4397830"/>
              </a:tblGrid>
              <a:tr h="370840">
                <a:tc>
                  <a:txBody>
                    <a:bodyPr/>
                    <a:lstStyle/>
                    <a:p>
                      <a:r>
                        <a:rPr lang="en-US" sz="1600" b="1" kern="1200" dirty="0" smtClean="0">
                          <a:solidFill>
                            <a:schemeClr val="lt1"/>
                          </a:solidFill>
                          <a:latin typeface="Calibri" pitchFamily="34" charset="0"/>
                          <a:ea typeface="+mn-ea"/>
                          <a:cs typeface="+mn-cs"/>
                        </a:rPr>
                        <a:t>Data</a:t>
                      </a:r>
                      <a:endParaRPr lang="en-US" sz="1600" b="0" dirty="0">
                        <a:latin typeface="Calibri" pitchFamily="34" charset="0"/>
                      </a:endParaRPr>
                    </a:p>
                  </a:txBody>
                  <a:tcPr/>
                </a:tc>
                <a:tc>
                  <a:txBody>
                    <a:bodyPr/>
                    <a:lstStyle/>
                    <a:p>
                      <a:r>
                        <a:rPr lang="en-US" sz="1600" b="1" kern="1200" dirty="0" smtClean="0">
                          <a:solidFill>
                            <a:schemeClr val="lt1"/>
                          </a:solidFill>
                          <a:latin typeface="Calibri" pitchFamily="34" charset="0"/>
                          <a:ea typeface="+mn-ea"/>
                          <a:cs typeface="+mn-cs"/>
                        </a:rPr>
                        <a:t>Definition</a:t>
                      </a:r>
                      <a:endParaRPr lang="en-US" sz="1600" dirty="0">
                        <a:latin typeface="Calibri" pitchFamily="34" charset="0"/>
                      </a:endParaRPr>
                    </a:p>
                  </a:txBody>
                  <a:tcPr/>
                </a:tc>
                <a:tc>
                  <a:txBody>
                    <a:bodyPr/>
                    <a:lstStyle/>
                    <a:p>
                      <a:r>
                        <a:rPr lang="en-US" sz="1600" b="1" kern="1200" dirty="0" smtClean="0">
                          <a:solidFill>
                            <a:schemeClr val="lt1"/>
                          </a:solidFill>
                          <a:latin typeface="Calibri" pitchFamily="34" charset="0"/>
                          <a:ea typeface="+mn-ea"/>
                          <a:cs typeface="+mn-cs"/>
                        </a:rPr>
                        <a:t>Length</a:t>
                      </a:r>
                      <a:endParaRPr lang="en-US" sz="1600" dirty="0">
                        <a:latin typeface="Calibri" pitchFamily="34" charset="0"/>
                      </a:endParaRPr>
                    </a:p>
                  </a:txBody>
                  <a:tcPr/>
                </a:tc>
                <a:tc>
                  <a:txBody>
                    <a:bodyPr/>
                    <a:lstStyle/>
                    <a:p>
                      <a:r>
                        <a:rPr lang="en-US" sz="1600" b="1" kern="1200" dirty="0" smtClean="0">
                          <a:solidFill>
                            <a:schemeClr val="lt1"/>
                          </a:solidFill>
                          <a:latin typeface="Calibri" pitchFamily="34" charset="0"/>
                          <a:ea typeface="+mn-ea"/>
                          <a:cs typeface="+mn-cs"/>
                        </a:rPr>
                        <a:t>Note</a:t>
                      </a:r>
                      <a:endParaRPr lang="en-US" sz="1600" dirty="0">
                        <a:latin typeface="Calibri" pitchFamily="34" charset="0"/>
                      </a:endParaRPr>
                    </a:p>
                  </a:txBody>
                  <a:tcPr/>
                </a:tc>
              </a:tr>
              <a:tr h="370840">
                <a:tc>
                  <a:txBody>
                    <a:bodyPr/>
                    <a:lstStyle/>
                    <a:p>
                      <a:r>
                        <a:rPr lang="en-US" sz="1350" kern="1200" dirty="0" smtClean="0">
                          <a:solidFill>
                            <a:schemeClr val="dk1"/>
                          </a:solidFill>
                          <a:latin typeface="Calibri" pitchFamily="34" charset="0"/>
                          <a:ea typeface="+mn-ea"/>
                          <a:cs typeface="+mn-cs"/>
                        </a:rPr>
                        <a:t>0x01 0XBA</a:t>
                      </a:r>
                      <a:endParaRPr lang="en-US" sz="1350" dirty="0">
                        <a:latin typeface="Calibri" pitchFamily="34" charset="0"/>
                      </a:endParaRPr>
                    </a:p>
                  </a:txBody>
                  <a:tcPr/>
                </a:tc>
                <a:tc>
                  <a:txBody>
                    <a:bodyPr/>
                    <a:lstStyle/>
                    <a:p>
                      <a:r>
                        <a:rPr lang="en-US" sz="1350" kern="1200" dirty="0" smtClean="0">
                          <a:solidFill>
                            <a:schemeClr val="dk1"/>
                          </a:solidFill>
                          <a:latin typeface="Calibri" pitchFamily="34" charset="0"/>
                          <a:ea typeface="+mn-ea"/>
                          <a:cs typeface="+mn-cs"/>
                        </a:rPr>
                        <a:t>DC voltage1</a:t>
                      </a:r>
                      <a:endParaRPr lang="en-US" sz="1350" dirty="0">
                        <a:latin typeface="Calibri" pitchFamily="34" charset="0"/>
                      </a:endParaRPr>
                    </a:p>
                  </a:txBody>
                  <a:tcPr/>
                </a:tc>
                <a:tc>
                  <a:txBody>
                    <a:bodyPr/>
                    <a:lstStyle/>
                    <a:p>
                      <a:pPr marL="67945" marR="0">
                        <a:lnSpc>
                          <a:spcPct val="107000"/>
                        </a:lnSpc>
                        <a:spcBef>
                          <a:spcPts val="0"/>
                        </a:spcBef>
                        <a:spcAft>
                          <a:spcPts val="0"/>
                        </a:spcAft>
                      </a:pPr>
                      <a:r>
                        <a:rPr lang="en-US" sz="1350" dirty="0" smtClean="0">
                          <a:latin typeface="Calibri" pitchFamily="34" charset="0"/>
                          <a:ea typeface="Calibri"/>
                          <a:cs typeface="Calibri"/>
                        </a:rPr>
                        <a:t>2 </a:t>
                      </a:r>
                      <a:r>
                        <a:rPr lang="en-US" sz="1350" dirty="0">
                          <a:latin typeface="Calibri" pitchFamily="34" charset="0"/>
                          <a:ea typeface="Calibri"/>
                          <a:cs typeface="Calibri"/>
                        </a:rPr>
                        <a:t>byte</a:t>
                      </a:r>
                    </a:p>
                  </a:txBody>
                  <a:tcPr marL="0" marR="0" marT="0" marB="0"/>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According to the protocol, this data is DC Voltage 1</a:t>
                      </a:r>
                    </a:p>
                  </a:txBody>
                  <a:tcPr marL="0" marR="0" marT="0" marB="0"/>
                </a:tc>
              </a:tr>
              <a:tr h="370840">
                <a:tc>
                  <a:txBody>
                    <a:bodyPr/>
                    <a:lstStyle/>
                    <a:p>
                      <a:pPr marL="67945" marR="0">
                        <a:lnSpc>
                          <a:spcPct val="107000"/>
                        </a:lnSpc>
                        <a:spcBef>
                          <a:spcPts val="0"/>
                        </a:spcBef>
                        <a:spcAft>
                          <a:spcPts val="0"/>
                        </a:spcAft>
                      </a:pPr>
                      <a:r>
                        <a:rPr lang="en-US" sz="1350" kern="1200" dirty="0" smtClean="0">
                          <a:solidFill>
                            <a:schemeClr val="dk1"/>
                          </a:solidFill>
                          <a:latin typeface="Calibri" pitchFamily="34" charset="0"/>
                          <a:ea typeface="+mn-ea"/>
                          <a:cs typeface="+mn-cs"/>
                        </a:rPr>
                        <a:t>0x19</a:t>
                      </a:r>
                    </a:p>
                    <a:p>
                      <a:pPr marL="67945" marR="0">
                        <a:lnSpc>
                          <a:spcPct val="107000"/>
                        </a:lnSpc>
                        <a:spcBef>
                          <a:spcPts val="0"/>
                        </a:spcBef>
                        <a:spcAft>
                          <a:spcPts val="0"/>
                        </a:spcAft>
                      </a:pPr>
                      <a:r>
                        <a:rPr lang="en-US" sz="1350" kern="1200" dirty="0" smtClean="0">
                          <a:solidFill>
                            <a:schemeClr val="dk1"/>
                          </a:solidFill>
                          <a:latin typeface="Calibri" pitchFamily="34" charset="0"/>
                          <a:ea typeface="+mn-ea"/>
                          <a:cs typeface="+mn-cs"/>
                        </a:rPr>
                        <a:t>0x64</a:t>
                      </a:r>
                      <a:endParaRPr lang="en-US" sz="1350" dirty="0">
                        <a:latin typeface="Calibri" pitchFamily="34" charset="0"/>
                        <a:ea typeface="Calibri"/>
                        <a:cs typeface="Calibri"/>
                      </a:endParaRPr>
                    </a:p>
                  </a:txBody>
                  <a:tcPr marL="0" marR="0" marT="0" marB="0"/>
                </a:tc>
                <a:tc>
                  <a:txBody>
                    <a:bodyPr/>
                    <a:lstStyle/>
                    <a:p>
                      <a:pPr marL="67945" marR="0">
                        <a:lnSpc>
                          <a:spcPct val="107000"/>
                        </a:lnSpc>
                        <a:spcBef>
                          <a:spcPts val="300"/>
                        </a:spcBef>
                        <a:spcAft>
                          <a:spcPts val="0"/>
                        </a:spcAft>
                      </a:pPr>
                      <a:r>
                        <a:rPr lang="en-US" sz="1350" kern="1200" dirty="0" smtClean="0">
                          <a:solidFill>
                            <a:schemeClr val="dk1"/>
                          </a:solidFill>
                          <a:latin typeface="Calibri" pitchFamily="34" charset="0"/>
                          <a:ea typeface="+mn-ea"/>
                          <a:cs typeface="+mn-cs"/>
                        </a:rPr>
                        <a:t>DC current 1</a:t>
                      </a:r>
                      <a:endParaRPr lang="en-US" sz="1350" dirty="0">
                        <a:latin typeface="Calibri" pitchFamily="34" charset="0"/>
                        <a:ea typeface="Calibri"/>
                        <a:cs typeface="Calibri"/>
                      </a:endParaRPr>
                    </a:p>
                  </a:txBody>
                  <a:tcPr marL="0" marR="0" marT="0" marB="0"/>
                </a:tc>
                <a:tc>
                  <a:txBody>
                    <a:bodyPr/>
                    <a:lstStyle/>
                    <a:p>
                      <a:pPr marL="67945" marR="0">
                        <a:lnSpc>
                          <a:spcPct val="107000"/>
                        </a:lnSpc>
                        <a:spcBef>
                          <a:spcPts val="0"/>
                        </a:spcBef>
                        <a:spcAft>
                          <a:spcPts val="0"/>
                        </a:spcAft>
                      </a:pPr>
                      <a:r>
                        <a:rPr lang="en-US" sz="1350" dirty="0" smtClean="0">
                          <a:latin typeface="Calibri" pitchFamily="34" charset="0"/>
                          <a:ea typeface="Calibri"/>
                          <a:cs typeface="Calibri"/>
                        </a:rPr>
                        <a:t>2 </a:t>
                      </a:r>
                      <a:r>
                        <a:rPr lang="en-US" sz="1350" dirty="0">
                          <a:latin typeface="Calibri" pitchFamily="34" charset="0"/>
                          <a:ea typeface="Calibri"/>
                          <a:cs typeface="Calibri"/>
                        </a:rPr>
                        <a:t>byte</a:t>
                      </a:r>
                    </a:p>
                  </a:txBody>
                  <a:tcPr marL="0" marR="0" marT="0" marB="0"/>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According to the protocol, this data is DC Current 1</a:t>
                      </a:r>
                    </a:p>
                  </a:txBody>
                  <a:tcPr marL="0" marR="0" marT="0" marB="0"/>
                </a:tc>
              </a:tr>
              <a:tr h="370840">
                <a:tc>
                  <a:txBody>
                    <a:bodyPr/>
                    <a:lstStyle/>
                    <a:p>
                      <a:r>
                        <a:rPr lang="en-US" sz="1350" kern="1200" dirty="0" smtClean="0">
                          <a:solidFill>
                            <a:schemeClr val="dk1"/>
                          </a:solidFill>
                          <a:latin typeface="Calibri" pitchFamily="34" charset="0"/>
                          <a:ea typeface="+mn-ea"/>
                          <a:cs typeface="+mn-cs"/>
                        </a:rPr>
                        <a:t>0x00 </a:t>
                      </a:r>
                    </a:p>
                    <a:p>
                      <a:r>
                        <a:rPr lang="en-US" sz="1350" kern="1200" dirty="0" smtClean="0">
                          <a:solidFill>
                            <a:schemeClr val="dk1"/>
                          </a:solidFill>
                          <a:latin typeface="Calibri" pitchFamily="34" charset="0"/>
                          <a:ea typeface="+mn-ea"/>
                          <a:cs typeface="+mn-cs"/>
                        </a:rPr>
                        <a:t>0x70</a:t>
                      </a:r>
                      <a:endParaRPr lang="en-US" sz="1350" dirty="0">
                        <a:latin typeface="Calibri" pitchFamily="34" charset="0"/>
                      </a:endParaRPr>
                    </a:p>
                  </a:txBody>
                  <a:tcPr/>
                </a:tc>
                <a:tc>
                  <a:txBody>
                    <a:bodyPr/>
                    <a:lstStyle/>
                    <a:p>
                      <a:pPr marL="67945" marR="0">
                        <a:lnSpc>
                          <a:spcPct val="107000"/>
                        </a:lnSpc>
                        <a:spcBef>
                          <a:spcPts val="300"/>
                        </a:spcBef>
                        <a:spcAft>
                          <a:spcPts val="0"/>
                        </a:spcAft>
                      </a:pPr>
                      <a:r>
                        <a:rPr lang="en-US" sz="1350" kern="1200" dirty="0" smtClean="0">
                          <a:solidFill>
                            <a:schemeClr val="dk1"/>
                          </a:solidFill>
                          <a:latin typeface="Calibri" pitchFamily="34" charset="0"/>
                          <a:ea typeface="+mn-ea"/>
                          <a:cs typeface="+mn-cs"/>
                        </a:rPr>
                        <a:t>DC voltage2</a:t>
                      </a:r>
                      <a:endParaRPr lang="en-US" sz="1350" dirty="0">
                        <a:latin typeface="Calibri" pitchFamily="34" charset="0"/>
                        <a:ea typeface="Calibri"/>
                        <a:cs typeface="Calibri"/>
                      </a:endParaRPr>
                    </a:p>
                  </a:txBody>
                  <a:tcPr marL="0" marR="0" marT="0" marB="0"/>
                </a:tc>
                <a:tc>
                  <a:txBody>
                    <a:bodyPr/>
                    <a:lstStyle/>
                    <a:p>
                      <a:pPr marL="67945" marR="0">
                        <a:lnSpc>
                          <a:spcPct val="107000"/>
                        </a:lnSpc>
                        <a:spcBef>
                          <a:spcPts val="0"/>
                        </a:spcBef>
                        <a:spcAft>
                          <a:spcPts val="0"/>
                        </a:spcAft>
                      </a:pPr>
                      <a:r>
                        <a:rPr lang="en-US" sz="1350" dirty="0" smtClean="0">
                          <a:latin typeface="Calibri" pitchFamily="34" charset="0"/>
                          <a:ea typeface="Calibri"/>
                          <a:cs typeface="Calibri"/>
                        </a:rPr>
                        <a:t>2 </a:t>
                      </a:r>
                      <a:r>
                        <a:rPr lang="en-US" sz="1350" dirty="0">
                          <a:latin typeface="Calibri" pitchFamily="34" charset="0"/>
                          <a:ea typeface="Calibri"/>
                          <a:cs typeface="Calibri"/>
                        </a:rPr>
                        <a:t>byte</a:t>
                      </a:r>
                    </a:p>
                  </a:txBody>
                  <a:tcPr marL="0" marR="0" marT="0" marB="0"/>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According to the protocol, this data is DC Voltage 2</a:t>
                      </a:r>
                    </a:p>
                  </a:txBody>
                  <a:tcPr marL="0" marR="0" marT="0" marB="0"/>
                </a:tc>
              </a:tr>
              <a:tr h="370840">
                <a:tc>
                  <a:txBody>
                    <a:bodyPr/>
                    <a:lstStyle/>
                    <a:p>
                      <a:pPr marL="67945" marR="0">
                        <a:lnSpc>
                          <a:spcPct val="107000"/>
                        </a:lnSpc>
                        <a:spcBef>
                          <a:spcPts val="0"/>
                        </a:spcBef>
                        <a:spcAft>
                          <a:spcPts val="0"/>
                        </a:spcAft>
                      </a:pPr>
                      <a:r>
                        <a:rPr lang="en-US" sz="1350" kern="1200" dirty="0" smtClean="0">
                          <a:solidFill>
                            <a:schemeClr val="dk1"/>
                          </a:solidFill>
                          <a:latin typeface="Calibri" pitchFamily="34" charset="0"/>
                          <a:ea typeface="+mn-ea"/>
                          <a:cs typeface="+mn-cs"/>
                        </a:rPr>
                        <a:t>0x17 </a:t>
                      </a:r>
                    </a:p>
                    <a:p>
                      <a:pPr marL="67945" marR="0">
                        <a:lnSpc>
                          <a:spcPct val="107000"/>
                        </a:lnSpc>
                        <a:spcBef>
                          <a:spcPts val="0"/>
                        </a:spcBef>
                        <a:spcAft>
                          <a:spcPts val="0"/>
                        </a:spcAft>
                      </a:pPr>
                      <a:r>
                        <a:rPr lang="en-US" sz="1350" kern="1200" dirty="0" smtClean="0">
                          <a:solidFill>
                            <a:schemeClr val="dk1"/>
                          </a:solidFill>
                          <a:latin typeface="Calibri" pitchFamily="34" charset="0"/>
                          <a:ea typeface="+mn-ea"/>
                          <a:cs typeface="+mn-cs"/>
                        </a:rPr>
                        <a:t>0x84</a:t>
                      </a:r>
                      <a:endParaRPr lang="en-US" sz="1350" dirty="0">
                        <a:latin typeface="Calibri" pitchFamily="34" charset="0"/>
                        <a:ea typeface="Calibri"/>
                        <a:cs typeface="Calibri"/>
                      </a:endParaRPr>
                    </a:p>
                  </a:txBody>
                  <a:tcPr marL="0" marR="0" marT="0" marB="0"/>
                </a:tc>
                <a:tc>
                  <a:txBody>
                    <a:bodyPr/>
                    <a:lstStyle/>
                    <a:p>
                      <a:r>
                        <a:rPr lang="en-US" sz="1350" kern="1200" dirty="0" smtClean="0">
                          <a:solidFill>
                            <a:schemeClr val="dk1"/>
                          </a:solidFill>
                          <a:latin typeface="Calibri" pitchFamily="34" charset="0"/>
                          <a:ea typeface="+mn-ea"/>
                          <a:cs typeface="+mn-cs"/>
                        </a:rPr>
                        <a:t>DC current 2</a:t>
                      </a:r>
                      <a:endParaRPr lang="en-US" sz="1350" dirty="0">
                        <a:latin typeface="Calibri" pitchFamily="34" charset="0"/>
                      </a:endParaRPr>
                    </a:p>
                  </a:txBody>
                  <a:tcPr/>
                </a:tc>
                <a:tc>
                  <a:txBody>
                    <a:bodyPr/>
                    <a:lstStyle/>
                    <a:p>
                      <a:pPr marL="67945" marR="0">
                        <a:lnSpc>
                          <a:spcPct val="107000"/>
                        </a:lnSpc>
                        <a:spcBef>
                          <a:spcPts val="0"/>
                        </a:spcBef>
                        <a:spcAft>
                          <a:spcPts val="0"/>
                        </a:spcAft>
                      </a:pPr>
                      <a:r>
                        <a:rPr lang="en-US" sz="1350" dirty="0" smtClean="0">
                          <a:latin typeface="Calibri" pitchFamily="34" charset="0"/>
                          <a:ea typeface="Calibri"/>
                          <a:cs typeface="Calibri"/>
                        </a:rPr>
                        <a:t>2 </a:t>
                      </a:r>
                      <a:r>
                        <a:rPr lang="en-US" sz="1350" dirty="0">
                          <a:latin typeface="Calibri" pitchFamily="34" charset="0"/>
                          <a:ea typeface="Calibri"/>
                          <a:cs typeface="Calibri"/>
                        </a:rPr>
                        <a:t>byte</a:t>
                      </a:r>
                    </a:p>
                  </a:txBody>
                  <a:tcPr marL="0" marR="0" marT="0" marB="0"/>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According to the protocol, this data is DC Current 2</a:t>
                      </a:r>
                    </a:p>
                  </a:txBody>
                  <a:tcPr marL="0" marR="0" marT="0" marB="0"/>
                </a:tc>
              </a:tr>
              <a:tr h="370840">
                <a:tc>
                  <a:txBody>
                    <a:bodyPr/>
                    <a:lstStyle/>
                    <a:p>
                      <a:pPr marL="67945" marR="0">
                        <a:lnSpc>
                          <a:spcPct val="107000"/>
                        </a:lnSpc>
                        <a:spcBef>
                          <a:spcPts val="0"/>
                        </a:spcBef>
                        <a:spcAft>
                          <a:spcPts val="0"/>
                        </a:spcAft>
                      </a:pPr>
                      <a:r>
                        <a:rPr lang="en-US" sz="1350" kern="1200" dirty="0" smtClean="0">
                          <a:solidFill>
                            <a:schemeClr val="dk1"/>
                          </a:solidFill>
                          <a:latin typeface="Calibri" pitchFamily="34" charset="0"/>
                          <a:ea typeface="+mn-ea"/>
                          <a:cs typeface="+mn-cs"/>
                        </a:rPr>
                        <a:t>0x00</a:t>
                      </a:r>
                    </a:p>
                    <a:p>
                      <a:pPr marL="67945" marR="0">
                        <a:lnSpc>
                          <a:spcPct val="107000"/>
                        </a:lnSpc>
                        <a:spcBef>
                          <a:spcPts val="0"/>
                        </a:spcBef>
                        <a:spcAft>
                          <a:spcPts val="0"/>
                        </a:spcAft>
                      </a:pPr>
                      <a:r>
                        <a:rPr lang="en-US" sz="1350" kern="1200" dirty="0" smtClean="0">
                          <a:solidFill>
                            <a:schemeClr val="dk1"/>
                          </a:solidFill>
                          <a:latin typeface="Calibri" pitchFamily="34" charset="0"/>
                          <a:ea typeface="+mn-ea"/>
                          <a:cs typeface="+mn-cs"/>
                        </a:rPr>
                        <a:t>0x80</a:t>
                      </a:r>
                      <a:endParaRPr lang="en-US" sz="1350" dirty="0">
                        <a:latin typeface="Calibri" pitchFamily="34" charset="0"/>
                        <a:ea typeface="Calibri"/>
                        <a:cs typeface="Calibri"/>
                      </a:endParaRPr>
                    </a:p>
                  </a:txBody>
                  <a:tcPr marL="0" marR="0" marT="0" marB="0"/>
                </a:tc>
                <a:tc>
                  <a:txBody>
                    <a:bodyPr/>
                    <a:lstStyle/>
                    <a:p>
                      <a:r>
                        <a:rPr lang="en-US" sz="1350" kern="1200" dirty="0" smtClean="0">
                          <a:solidFill>
                            <a:schemeClr val="dk1"/>
                          </a:solidFill>
                          <a:latin typeface="Calibri" pitchFamily="34" charset="0"/>
                          <a:ea typeface="+mn-ea"/>
                          <a:cs typeface="+mn-cs"/>
                        </a:rPr>
                        <a:t>DC voltage3</a:t>
                      </a:r>
                      <a:endParaRPr lang="en-US" sz="1350" dirty="0">
                        <a:latin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50" dirty="0" smtClean="0">
                          <a:latin typeface="Calibri" pitchFamily="34" charset="0"/>
                          <a:ea typeface="Calibri"/>
                          <a:cs typeface="Calibri"/>
                        </a:rPr>
                        <a:t>2byte</a:t>
                      </a:r>
                    </a:p>
                    <a:p>
                      <a:endParaRPr lang="en-US" sz="1350" dirty="0">
                        <a:latin typeface="Calibri" pitchFamily="34" charset="0"/>
                      </a:endParaRPr>
                    </a:p>
                  </a:txBody>
                  <a:tcPr/>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According to the protocol, this data is DC Voltage 3</a:t>
                      </a:r>
                    </a:p>
                  </a:txBody>
                  <a:tcPr marL="0" marR="0" marT="0" marB="0"/>
                </a:tc>
              </a:tr>
              <a:tr h="370840">
                <a:tc>
                  <a:txBody>
                    <a:bodyPr/>
                    <a:lstStyle/>
                    <a:p>
                      <a:pPr marL="0" marR="0">
                        <a:lnSpc>
                          <a:spcPct val="107000"/>
                        </a:lnSpc>
                        <a:spcBef>
                          <a:spcPts val="40"/>
                        </a:spcBef>
                        <a:spcAft>
                          <a:spcPts val="0"/>
                        </a:spcAft>
                      </a:pPr>
                      <a:r>
                        <a:rPr lang="en-US" sz="1350" kern="1200" dirty="0" smtClean="0">
                          <a:solidFill>
                            <a:schemeClr val="dk1"/>
                          </a:solidFill>
                          <a:latin typeface="Calibri" pitchFamily="34" charset="0"/>
                          <a:ea typeface="+mn-ea"/>
                          <a:cs typeface="+mn-cs"/>
                        </a:rPr>
                        <a:t>  0x19</a:t>
                      </a:r>
                    </a:p>
                    <a:p>
                      <a:pPr marL="0" marR="0">
                        <a:lnSpc>
                          <a:spcPct val="107000"/>
                        </a:lnSpc>
                        <a:spcBef>
                          <a:spcPts val="40"/>
                        </a:spcBef>
                        <a:spcAft>
                          <a:spcPts val="0"/>
                        </a:spcAft>
                      </a:pPr>
                      <a:r>
                        <a:rPr lang="en-US" sz="1350" kern="1200" dirty="0" smtClean="0">
                          <a:solidFill>
                            <a:schemeClr val="dk1"/>
                          </a:solidFill>
                          <a:latin typeface="Calibri" pitchFamily="34" charset="0"/>
                          <a:ea typeface="+mn-ea"/>
                          <a:cs typeface="+mn-cs"/>
                        </a:rPr>
                        <a:t>  0x69</a:t>
                      </a:r>
                      <a:endParaRPr lang="en-US" sz="1350" dirty="0">
                        <a:latin typeface="Calibri" pitchFamily="34" charset="0"/>
                        <a:ea typeface="Calibri"/>
                        <a:cs typeface="Calibri"/>
                      </a:endParaRPr>
                    </a:p>
                  </a:txBody>
                  <a:tcPr marL="0" marR="0" marT="0" marB="0"/>
                </a:tc>
                <a:tc>
                  <a:txBody>
                    <a:bodyPr/>
                    <a:lstStyle/>
                    <a:p>
                      <a:r>
                        <a:rPr lang="en-US" sz="1350" kern="1200" dirty="0" smtClean="0">
                          <a:solidFill>
                            <a:schemeClr val="dk1"/>
                          </a:solidFill>
                          <a:latin typeface="Calibri" pitchFamily="34" charset="0"/>
                          <a:ea typeface="+mn-ea"/>
                          <a:cs typeface="+mn-cs"/>
                        </a:rPr>
                        <a:t>DC current 3</a:t>
                      </a:r>
                      <a:endParaRPr lang="en-US" sz="1350" dirty="0">
                        <a:latin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50" dirty="0" smtClean="0">
                          <a:latin typeface="Calibri" pitchFamily="34" charset="0"/>
                          <a:ea typeface="Calibri"/>
                          <a:cs typeface="Calibri"/>
                        </a:rPr>
                        <a:t>2 byte</a:t>
                      </a:r>
                    </a:p>
                  </a:txBody>
                  <a:tcPr/>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According to the protocol, this data is DC Current 3</a:t>
                      </a:r>
                    </a:p>
                  </a:txBody>
                  <a:tcPr marL="0" marR="0" marT="0" marB="0"/>
                </a:tc>
              </a:tr>
              <a:tr h="370840">
                <a:tc>
                  <a:txBody>
                    <a:bodyPr/>
                    <a:lstStyle/>
                    <a:p>
                      <a:pPr marL="58738" marR="0" indent="-58738">
                        <a:lnSpc>
                          <a:spcPct val="107000"/>
                        </a:lnSpc>
                        <a:spcBef>
                          <a:spcPts val="40"/>
                        </a:spcBef>
                        <a:spcAft>
                          <a:spcPts val="0"/>
                        </a:spcAft>
                      </a:pPr>
                      <a:r>
                        <a:rPr lang="en-US" sz="1350" i="1" kern="1200" dirty="0" smtClean="0">
                          <a:solidFill>
                            <a:schemeClr val="dk1"/>
                          </a:solidFill>
                          <a:latin typeface="Calibri" pitchFamily="34" charset="0"/>
                          <a:ea typeface="+mn-ea"/>
                          <a:cs typeface="+mn-cs"/>
                        </a:rPr>
                        <a:t>  </a:t>
                      </a:r>
                      <a:r>
                        <a:rPr lang="en-US" sz="1350" i="0" kern="1200" dirty="0" smtClean="0">
                          <a:solidFill>
                            <a:schemeClr val="dk1"/>
                          </a:solidFill>
                          <a:latin typeface="Calibri" pitchFamily="34" charset="0"/>
                          <a:ea typeface="+mn-ea"/>
                          <a:cs typeface="+mn-cs"/>
                        </a:rPr>
                        <a:t>0x00  0x70              0xAE  0x78</a:t>
                      </a:r>
                      <a:endParaRPr lang="en-US" sz="1350" i="0" dirty="0">
                        <a:latin typeface="Calibri" pitchFamily="34" charset="0"/>
                        <a:ea typeface="Calibri"/>
                        <a:cs typeface="Calibri"/>
                      </a:endParaRPr>
                    </a:p>
                  </a:txBody>
                  <a:tcPr marL="0" marR="0" marT="0" marB="0"/>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Total DC Power</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50" dirty="0" smtClean="0">
                          <a:latin typeface="Calibri" pitchFamily="34" charset="0"/>
                          <a:ea typeface="Calibri"/>
                          <a:cs typeface="Calibri"/>
                        </a:rPr>
                        <a:t>4 byte</a:t>
                      </a:r>
                    </a:p>
                  </a:txBody>
                  <a:tcPr/>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According to the protocol, this data is Total DC Power</a:t>
                      </a:r>
                    </a:p>
                  </a:txBody>
                  <a:tcPr marL="0" marR="0" marT="0" marB="0"/>
                </a:tc>
              </a:tr>
              <a:tr h="370840">
                <a:tc>
                  <a:txBody>
                    <a:bodyPr/>
                    <a:lstStyle/>
                    <a:p>
                      <a:pPr marL="0" marR="0">
                        <a:lnSpc>
                          <a:spcPct val="107000"/>
                        </a:lnSpc>
                        <a:spcBef>
                          <a:spcPts val="40"/>
                        </a:spcBef>
                        <a:spcAft>
                          <a:spcPts val="0"/>
                        </a:spcAft>
                      </a:pPr>
                      <a:r>
                        <a:rPr lang="en-US" sz="1350" kern="1200" dirty="0" smtClean="0">
                          <a:solidFill>
                            <a:schemeClr val="dk1"/>
                          </a:solidFill>
                          <a:latin typeface="Calibri" pitchFamily="34" charset="0"/>
                          <a:ea typeface="+mn-ea"/>
                          <a:cs typeface="+mn-cs"/>
                        </a:rPr>
                        <a:t>  0X00 </a:t>
                      </a:r>
                    </a:p>
                    <a:p>
                      <a:pPr marL="0" marR="0">
                        <a:lnSpc>
                          <a:spcPct val="107000"/>
                        </a:lnSpc>
                        <a:spcBef>
                          <a:spcPts val="40"/>
                        </a:spcBef>
                        <a:spcAft>
                          <a:spcPts val="0"/>
                        </a:spcAft>
                      </a:pPr>
                      <a:r>
                        <a:rPr lang="en-US" sz="1350" kern="1200" dirty="0" smtClean="0">
                          <a:solidFill>
                            <a:schemeClr val="dk1"/>
                          </a:solidFill>
                          <a:latin typeface="Calibri" pitchFamily="34" charset="0"/>
                          <a:ea typeface="+mn-ea"/>
                          <a:cs typeface="+mn-cs"/>
                        </a:rPr>
                        <a:t>  0X10</a:t>
                      </a:r>
                      <a:endParaRPr lang="en-US" sz="1350" dirty="0">
                        <a:latin typeface="Calibri" pitchFamily="34" charset="0"/>
                        <a:ea typeface="Calibri"/>
                        <a:cs typeface="Calibri"/>
                      </a:endParaRPr>
                    </a:p>
                  </a:txBody>
                  <a:tcPr marL="0" marR="0" marT="0" marB="0"/>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A-B Line voltage/phase A voltage</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50" dirty="0" smtClean="0">
                          <a:latin typeface="Calibri" pitchFamily="34" charset="0"/>
                          <a:ea typeface="Calibri"/>
                          <a:cs typeface="Calibri"/>
                        </a:rPr>
                        <a:t>2 byte</a:t>
                      </a:r>
                    </a:p>
                    <a:p>
                      <a:endParaRPr lang="en-US" sz="1350" dirty="0">
                        <a:latin typeface="Calibri" pitchFamily="34" charset="0"/>
                      </a:endParaRPr>
                    </a:p>
                  </a:txBody>
                  <a:tcPr/>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According to the protocol, this data is DC Voltage in A Phase</a:t>
                      </a:r>
                    </a:p>
                  </a:txBody>
                  <a:tcPr marL="0" marR="0" marT="0" marB="0"/>
                </a:tc>
              </a:tr>
              <a:tr h="370840">
                <a:tc>
                  <a:txBody>
                    <a:bodyPr/>
                    <a:lstStyle/>
                    <a:p>
                      <a:pPr marL="0" marR="0">
                        <a:lnSpc>
                          <a:spcPct val="107000"/>
                        </a:lnSpc>
                        <a:spcBef>
                          <a:spcPts val="40"/>
                        </a:spcBef>
                        <a:spcAft>
                          <a:spcPts val="0"/>
                        </a:spcAft>
                      </a:pPr>
                      <a:r>
                        <a:rPr lang="en-US" sz="1350" kern="1200" dirty="0" smtClean="0">
                          <a:solidFill>
                            <a:schemeClr val="dk1"/>
                          </a:solidFill>
                          <a:latin typeface="Calibri" pitchFamily="34" charset="0"/>
                          <a:ea typeface="+mn-ea"/>
                          <a:cs typeface="+mn-cs"/>
                        </a:rPr>
                        <a:t>  0x00</a:t>
                      </a:r>
                    </a:p>
                    <a:p>
                      <a:pPr marL="0" marR="0">
                        <a:lnSpc>
                          <a:spcPct val="107000"/>
                        </a:lnSpc>
                        <a:spcBef>
                          <a:spcPts val="40"/>
                        </a:spcBef>
                        <a:spcAft>
                          <a:spcPts val="0"/>
                        </a:spcAft>
                      </a:pPr>
                      <a:r>
                        <a:rPr lang="en-US" sz="1350" kern="1200" dirty="0" smtClean="0">
                          <a:solidFill>
                            <a:schemeClr val="dk1"/>
                          </a:solidFill>
                          <a:latin typeface="Calibri" pitchFamily="34" charset="0"/>
                          <a:ea typeface="+mn-ea"/>
                          <a:cs typeface="+mn-cs"/>
                        </a:rPr>
                        <a:t>  0XDD</a:t>
                      </a:r>
                      <a:endParaRPr lang="en-US" sz="1350" dirty="0">
                        <a:latin typeface="Calibri" pitchFamily="34" charset="0"/>
                        <a:ea typeface="Calibri"/>
                        <a:cs typeface="Calibri"/>
                      </a:endParaRPr>
                    </a:p>
                  </a:txBody>
                  <a:tcPr marL="0" marR="0" marT="0" marB="0"/>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B-C Line voltage/phase B voltage</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50" dirty="0" smtClean="0">
                          <a:latin typeface="Calibri" pitchFamily="34" charset="0"/>
                          <a:ea typeface="Calibri"/>
                          <a:cs typeface="Calibri"/>
                        </a:rPr>
                        <a:t>2 byte</a:t>
                      </a:r>
                    </a:p>
                  </a:txBody>
                  <a:tcPr/>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According to the protocol, this data is DC Voltage in B Phase</a:t>
                      </a:r>
                    </a:p>
                  </a:txBody>
                  <a:tcPr marL="0" marR="0" marT="0" marB="0"/>
                </a:tc>
              </a:tr>
              <a:tr h="370840">
                <a:tc>
                  <a:txBody>
                    <a:bodyPr/>
                    <a:lstStyle/>
                    <a:p>
                      <a:pPr marL="0" marR="0">
                        <a:lnSpc>
                          <a:spcPct val="107000"/>
                        </a:lnSpc>
                        <a:spcBef>
                          <a:spcPts val="40"/>
                        </a:spcBef>
                        <a:spcAft>
                          <a:spcPts val="0"/>
                        </a:spcAft>
                      </a:pPr>
                      <a:r>
                        <a:rPr lang="en-US" sz="1350" kern="1200" dirty="0" smtClean="0">
                          <a:solidFill>
                            <a:schemeClr val="dk1"/>
                          </a:solidFill>
                          <a:latin typeface="Calibri" pitchFamily="34" charset="0"/>
                          <a:ea typeface="+mn-ea"/>
                          <a:cs typeface="+mn-cs"/>
                        </a:rPr>
                        <a:t>  0X00 </a:t>
                      </a:r>
                    </a:p>
                    <a:p>
                      <a:pPr marL="0" marR="0">
                        <a:lnSpc>
                          <a:spcPct val="107000"/>
                        </a:lnSpc>
                        <a:spcBef>
                          <a:spcPts val="40"/>
                        </a:spcBef>
                        <a:spcAft>
                          <a:spcPts val="0"/>
                        </a:spcAft>
                      </a:pPr>
                      <a:r>
                        <a:rPr lang="en-US" sz="1350" kern="1200" dirty="0" smtClean="0">
                          <a:solidFill>
                            <a:schemeClr val="dk1"/>
                          </a:solidFill>
                          <a:latin typeface="Calibri" pitchFamily="34" charset="0"/>
                          <a:ea typeface="+mn-ea"/>
                          <a:cs typeface="+mn-cs"/>
                        </a:rPr>
                        <a:t>  0XE7</a:t>
                      </a:r>
                      <a:endParaRPr lang="en-US" sz="1350" dirty="0">
                        <a:latin typeface="Calibri" pitchFamily="34" charset="0"/>
                        <a:ea typeface="Calibri"/>
                        <a:cs typeface="Calibri"/>
                      </a:endParaRPr>
                    </a:p>
                  </a:txBody>
                  <a:tcPr marL="0" marR="0" marT="0" marB="0"/>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C-A Line voltage/phase C voltage</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50" dirty="0" smtClean="0">
                          <a:latin typeface="Calibri" pitchFamily="34" charset="0"/>
                          <a:ea typeface="Calibri"/>
                          <a:cs typeface="Calibri"/>
                        </a:rPr>
                        <a:t>2 byte</a:t>
                      </a:r>
                    </a:p>
                    <a:p>
                      <a:endParaRPr lang="en-US" sz="1350" dirty="0">
                        <a:latin typeface="Calibri" pitchFamily="34" charset="0"/>
                      </a:endParaRPr>
                    </a:p>
                  </a:txBody>
                  <a:tcPr/>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According to the protocol, this data is DC Voltage in C  Phase</a:t>
                      </a:r>
                    </a:p>
                  </a:txBody>
                  <a:tcPr marL="0" marR="0" marT="0" marB="0"/>
                </a:tc>
              </a:tr>
              <a:tr h="370840">
                <a:tc>
                  <a:txBody>
                    <a:bodyPr/>
                    <a:lstStyle/>
                    <a:p>
                      <a:pPr marL="0" marR="0">
                        <a:lnSpc>
                          <a:spcPct val="107000"/>
                        </a:lnSpc>
                        <a:spcBef>
                          <a:spcPts val="40"/>
                        </a:spcBef>
                        <a:spcAft>
                          <a:spcPts val="0"/>
                        </a:spcAft>
                      </a:pPr>
                      <a:r>
                        <a:rPr lang="en-US" sz="1350" kern="1200" dirty="0" smtClean="0">
                          <a:solidFill>
                            <a:schemeClr val="dk1"/>
                          </a:solidFill>
                          <a:latin typeface="Calibri" pitchFamily="34" charset="0"/>
                          <a:ea typeface="+mn-ea"/>
                          <a:cs typeface="+mn-cs"/>
                        </a:rPr>
                        <a:t>  0X00 </a:t>
                      </a:r>
                    </a:p>
                    <a:p>
                      <a:pPr marL="0" marR="0">
                        <a:lnSpc>
                          <a:spcPct val="107000"/>
                        </a:lnSpc>
                        <a:spcBef>
                          <a:spcPts val="40"/>
                        </a:spcBef>
                        <a:spcAft>
                          <a:spcPts val="0"/>
                        </a:spcAft>
                      </a:pPr>
                      <a:r>
                        <a:rPr lang="en-US" sz="1350" kern="1200" dirty="0" smtClean="0">
                          <a:solidFill>
                            <a:schemeClr val="dk1"/>
                          </a:solidFill>
                          <a:latin typeface="Calibri" pitchFamily="34" charset="0"/>
                          <a:ea typeface="+mn-ea"/>
                          <a:cs typeface="+mn-cs"/>
                        </a:rPr>
                        <a:t>  0XDA</a:t>
                      </a:r>
                      <a:endParaRPr lang="en-US" sz="1350" dirty="0">
                        <a:latin typeface="Calibri" pitchFamily="34" charset="0"/>
                        <a:ea typeface="Calibri"/>
                        <a:cs typeface="Calibri"/>
                      </a:endParaRPr>
                    </a:p>
                  </a:txBody>
                  <a:tcPr marL="0" marR="0" marT="0" marB="0"/>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Phase A Current</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50" dirty="0" smtClean="0">
                          <a:latin typeface="Calibri" pitchFamily="34" charset="0"/>
                          <a:ea typeface="Calibri"/>
                          <a:cs typeface="Calibri"/>
                        </a:rPr>
                        <a:t>2 byte</a:t>
                      </a:r>
                    </a:p>
                  </a:txBody>
                  <a:tcPr/>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According to the protocol, this data is DC Current in A Phase</a:t>
                      </a:r>
                    </a:p>
                  </a:txBody>
                  <a:tcPr marL="0" marR="0" marT="0" marB="0"/>
                </a:tc>
              </a:tr>
            </a:tbl>
          </a:graphicData>
        </a:graphic>
      </p:graphicFrame>
      <p:sp>
        <p:nvSpPr>
          <p:cNvPr id="13" name="Rectangle 12"/>
          <p:cNvSpPr>
            <a:spLocks noChangeArrowheads="1"/>
          </p:cNvSpPr>
          <p:nvPr/>
        </p:nvSpPr>
        <p:spPr bwMode="auto">
          <a:xfrm>
            <a:off x="859831" y="364107"/>
            <a:ext cx="8302171"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chemeClr val="accent5">
                    <a:lumMod val="75000"/>
                  </a:schemeClr>
                </a:solidFill>
              </a:rPr>
              <a:t>Continued</a:t>
            </a:r>
            <a:r>
              <a:rPr lang="en-US" dirty="0" smtClean="0"/>
              <a:t>:</a:t>
            </a:r>
          </a:p>
        </p:txBody>
      </p:sp>
    </p:spTree>
    <p:extLst>
      <p:ext uri="{BB962C8B-B14F-4D97-AF65-F5344CB8AC3E}">
        <p14:creationId xmlns="" xmlns:p14="http://schemas.microsoft.com/office/powerpoint/2010/main" val="40314957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80000" y="0"/>
            <a:ext cx="10032000" cy="108000"/>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alphaModFix amt="15000"/>
            <a:extLst>
              <a:ext uri="{28A0092B-C50C-407E-A947-70E740481C1C}">
                <a14:useLocalDpi xmlns="" xmlns:a14="http://schemas.microsoft.com/office/drawing/2010/main" val="0"/>
              </a:ext>
            </a:extLst>
          </a:blip>
          <a:stretch>
            <a:fillRect/>
          </a:stretch>
        </p:blipFill>
        <p:spPr>
          <a:xfrm>
            <a:off x="11168120" y="128635"/>
            <a:ext cx="708449" cy="958976"/>
          </a:xfrm>
          <a:prstGeom prst="rect">
            <a:avLst/>
          </a:prstGeom>
          <a:noFill/>
        </p:spPr>
      </p:pic>
      <p:graphicFrame>
        <p:nvGraphicFramePr>
          <p:cNvPr id="12" name="Table 11"/>
          <p:cNvGraphicFramePr>
            <a:graphicFrameLocks noGrp="1"/>
          </p:cNvGraphicFramePr>
          <p:nvPr/>
        </p:nvGraphicFramePr>
        <p:xfrm>
          <a:off x="1073050" y="966414"/>
          <a:ext cx="8128000" cy="5527294"/>
        </p:xfrm>
        <a:graphic>
          <a:graphicData uri="http://schemas.openxmlformats.org/drawingml/2006/table">
            <a:tbl>
              <a:tblPr firstRow="1" bandRow="1">
                <a:tableStyleId>{5C22544A-7EE6-4342-B048-85BDC9FD1C3A}</a:tableStyleId>
              </a:tblPr>
              <a:tblGrid>
                <a:gridCol w="1103082"/>
                <a:gridCol w="1741717"/>
                <a:gridCol w="885371"/>
                <a:gridCol w="4397830"/>
              </a:tblGrid>
              <a:tr h="370840">
                <a:tc>
                  <a:txBody>
                    <a:bodyPr/>
                    <a:lstStyle/>
                    <a:p>
                      <a:r>
                        <a:rPr lang="en-US" sz="1600" b="1" kern="1200" dirty="0" smtClean="0">
                          <a:solidFill>
                            <a:schemeClr val="lt1"/>
                          </a:solidFill>
                          <a:latin typeface="Calibri" pitchFamily="34" charset="0"/>
                          <a:ea typeface="+mn-ea"/>
                          <a:cs typeface="+mn-cs"/>
                        </a:rPr>
                        <a:t>Data</a:t>
                      </a:r>
                      <a:endParaRPr lang="en-US" sz="1600" b="0" dirty="0">
                        <a:latin typeface="Calibri" pitchFamily="34" charset="0"/>
                      </a:endParaRPr>
                    </a:p>
                  </a:txBody>
                  <a:tcPr/>
                </a:tc>
                <a:tc>
                  <a:txBody>
                    <a:bodyPr/>
                    <a:lstStyle/>
                    <a:p>
                      <a:r>
                        <a:rPr lang="en-US" sz="1600" b="1" kern="1200" dirty="0" smtClean="0">
                          <a:solidFill>
                            <a:schemeClr val="lt1"/>
                          </a:solidFill>
                          <a:latin typeface="Calibri" pitchFamily="34" charset="0"/>
                          <a:ea typeface="+mn-ea"/>
                          <a:cs typeface="+mn-cs"/>
                        </a:rPr>
                        <a:t>Definition</a:t>
                      </a:r>
                      <a:endParaRPr lang="en-US" sz="1600" dirty="0">
                        <a:latin typeface="Calibri" pitchFamily="34" charset="0"/>
                      </a:endParaRPr>
                    </a:p>
                  </a:txBody>
                  <a:tcPr/>
                </a:tc>
                <a:tc>
                  <a:txBody>
                    <a:bodyPr/>
                    <a:lstStyle/>
                    <a:p>
                      <a:r>
                        <a:rPr lang="en-US" sz="1600" b="1" kern="1200" dirty="0" smtClean="0">
                          <a:solidFill>
                            <a:schemeClr val="lt1"/>
                          </a:solidFill>
                          <a:latin typeface="Calibri" pitchFamily="34" charset="0"/>
                          <a:ea typeface="+mn-ea"/>
                          <a:cs typeface="+mn-cs"/>
                        </a:rPr>
                        <a:t>Length</a:t>
                      </a:r>
                      <a:endParaRPr lang="en-US" sz="1600" dirty="0">
                        <a:latin typeface="Calibri" pitchFamily="34" charset="0"/>
                      </a:endParaRPr>
                    </a:p>
                  </a:txBody>
                  <a:tcPr/>
                </a:tc>
                <a:tc>
                  <a:txBody>
                    <a:bodyPr/>
                    <a:lstStyle/>
                    <a:p>
                      <a:r>
                        <a:rPr lang="en-US" sz="1600" b="1" kern="1200" dirty="0" smtClean="0">
                          <a:solidFill>
                            <a:schemeClr val="lt1"/>
                          </a:solidFill>
                          <a:latin typeface="Calibri" pitchFamily="34" charset="0"/>
                          <a:ea typeface="+mn-ea"/>
                          <a:cs typeface="+mn-cs"/>
                        </a:rPr>
                        <a:t>Note</a:t>
                      </a:r>
                      <a:endParaRPr lang="en-US" sz="1600" dirty="0">
                        <a:latin typeface="Calibri" pitchFamily="34" charset="0"/>
                      </a:endParaRPr>
                    </a:p>
                  </a:txBody>
                  <a:tcPr/>
                </a:tc>
              </a:tr>
              <a:tr h="370840">
                <a:tc>
                  <a:txBody>
                    <a:bodyPr/>
                    <a:lstStyle/>
                    <a:p>
                      <a:r>
                        <a:rPr lang="en-US" sz="1350" kern="1200" dirty="0" smtClean="0">
                          <a:solidFill>
                            <a:schemeClr val="dk1"/>
                          </a:solidFill>
                          <a:latin typeface="Calibri" pitchFamily="34" charset="0"/>
                          <a:ea typeface="+mn-ea"/>
                          <a:cs typeface="+mn-cs"/>
                        </a:rPr>
                        <a:t>0x04 </a:t>
                      </a:r>
                    </a:p>
                    <a:p>
                      <a:r>
                        <a:rPr lang="en-US" sz="1350" kern="1200" dirty="0" smtClean="0">
                          <a:solidFill>
                            <a:schemeClr val="dk1"/>
                          </a:solidFill>
                          <a:latin typeface="Calibri" pitchFamily="34" charset="0"/>
                          <a:ea typeface="+mn-ea"/>
                          <a:cs typeface="+mn-cs"/>
                        </a:rPr>
                        <a:t>0xB0</a:t>
                      </a:r>
                      <a:endParaRPr lang="en-US" sz="1350" dirty="0">
                        <a:latin typeface="Calibri" pitchFamily="34" charset="0"/>
                      </a:endParaRPr>
                    </a:p>
                  </a:txBody>
                  <a:tcPr/>
                </a:tc>
                <a:tc>
                  <a:txBody>
                    <a:bodyPr/>
                    <a:lstStyle/>
                    <a:p>
                      <a:r>
                        <a:rPr lang="en-US" sz="1350" kern="1200" dirty="0" smtClean="0">
                          <a:solidFill>
                            <a:schemeClr val="dk1"/>
                          </a:solidFill>
                          <a:latin typeface="Calibri" pitchFamily="34" charset="0"/>
                          <a:ea typeface="+mn-ea"/>
                          <a:cs typeface="+mn-cs"/>
                        </a:rPr>
                        <a:t>Phase B Current</a:t>
                      </a:r>
                      <a:endParaRPr lang="en-US" sz="1350" dirty="0">
                        <a:latin typeface="Calibri" pitchFamily="34" charset="0"/>
                      </a:endParaRPr>
                    </a:p>
                  </a:txBody>
                  <a:tcPr/>
                </a:tc>
                <a:tc>
                  <a:txBody>
                    <a:bodyPr/>
                    <a:lstStyle/>
                    <a:p>
                      <a:pPr marL="67945" marR="0">
                        <a:lnSpc>
                          <a:spcPct val="107000"/>
                        </a:lnSpc>
                        <a:spcBef>
                          <a:spcPts val="0"/>
                        </a:spcBef>
                        <a:spcAft>
                          <a:spcPts val="0"/>
                        </a:spcAft>
                      </a:pPr>
                      <a:r>
                        <a:rPr lang="en-US" sz="1350" dirty="0" smtClean="0">
                          <a:latin typeface="Calibri" pitchFamily="34" charset="0"/>
                          <a:ea typeface="Calibri"/>
                          <a:cs typeface="Calibri"/>
                        </a:rPr>
                        <a:t>2 </a:t>
                      </a:r>
                      <a:r>
                        <a:rPr lang="en-US" sz="1350" dirty="0">
                          <a:latin typeface="Calibri" pitchFamily="34" charset="0"/>
                          <a:ea typeface="Calibri"/>
                          <a:cs typeface="Calibri"/>
                        </a:rPr>
                        <a:t>byte</a:t>
                      </a:r>
                    </a:p>
                  </a:txBody>
                  <a:tcPr marL="0" marR="0" marT="0" marB="0"/>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According to the protocol, this data is DC Current in B Phase</a:t>
                      </a:r>
                    </a:p>
                  </a:txBody>
                  <a:tcPr marL="0" marR="0" marT="0" marB="0"/>
                </a:tc>
              </a:tr>
              <a:tr h="370840">
                <a:tc>
                  <a:txBody>
                    <a:bodyPr/>
                    <a:lstStyle/>
                    <a:p>
                      <a:pPr marL="67945" marR="0">
                        <a:lnSpc>
                          <a:spcPct val="107000"/>
                        </a:lnSpc>
                        <a:spcBef>
                          <a:spcPts val="0"/>
                        </a:spcBef>
                        <a:spcAft>
                          <a:spcPts val="0"/>
                        </a:spcAft>
                      </a:pPr>
                      <a:r>
                        <a:rPr lang="en-US" sz="1350" kern="1200" dirty="0" smtClean="0">
                          <a:solidFill>
                            <a:schemeClr val="dk1"/>
                          </a:solidFill>
                          <a:latin typeface="Calibri" pitchFamily="34" charset="0"/>
                          <a:ea typeface="+mn-ea"/>
                          <a:cs typeface="+mn-cs"/>
                        </a:rPr>
                        <a:t> 0x04</a:t>
                      </a:r>
                    </a:p>
                    <a:p>
                      <a:pPr marL="67945" marR="0">
                        <a:lnSpc>
                          <a:spcPct val="107000"/>
                        </a:lnSpc>
                        <a:spcBef>
                          <a:spcPts val="0"/>
                        </a:spcBef>
                        <a:spcAft>
                          <a:spcPts val="0"/>
                        </a:spcAft>
                      </a:pPr>
                      <a:r>
                        <a:rPr lang="en-US" sz="1350" kern="1200" dirty="0" smtClean="0">
                          <a:solidFill>
                            <a:schemeClr val="dk1"/>
                          </a:solidFill>
                          <a:latin typeface="Calibri" pitchFamily="34" charset="0"/>
                          <a:ea typeface="+mn-ea"/>
                          <a:cs typeface="+mn-cs"/>
                        </a:rPr>
                        <a:t> 0x6A</a:t>
                      </a:r>
                      <a:endParaRPr lang="en-US" sz="1350" dirty="0">
                        <a:latin typeface="Calibri" pitchFamily="34" charset="0"/>
                        <a:ea typeface="Calibri"/>
                        <a:cs typeface="Calibri"/>
                      </a:endParaRPr>
                    </a:p>
                  </a:txBody>
                  <a:tcPr marL="0" marR="0" marT="0" marB="0"/>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Phase C Current</a:t>
                      </a:r>
                    </a:p>
                  </a:txBody>
                  <a:tcPr marL="0" marR="0" marT="0" marB="0"/>
                </a:tc>
                <a:tc>
                  <a:txBody>
                    <a:bodyPr/>
                    <a:lstStyle/>
                    <a:p>
                      <a:pPr marL="67945" marR="0">
                        <a:lnSpc>
                          <a:spcPct val="107000"/>
                        </a:lnSpc>
                        <a:spcBef>
                          <a:spcPts val="0"/>
                        </a:spcBef>
                        <a:spcAft>
                          <a:spcPts val="0"/>
                        </a:spcAft>
                      </a:pPr>
                      <a:r>
                        <a:rPr lang="en-US" sz="1350" dirty="0" smtClean="0">
                          <a:latin typeface="Calibri" pitchFamily="34" charset="0"/>
                          <a:ea typeface="Calibri"/>
                          <a:cs typeface="Calibri"/>
                        </a:rPr>
                        <a:t>2 </a:t>
                      </a:r>
                      <a:r>
                        <a:rPr lang="en-US" sz="1350" dirty="0">
                          <a:latin typeface="Calibri" pitchFamily="34" charset="0"/>
                          <a:ea typeface="Calibri"/>
                          <a:cs typeface="Calibri"/>
                        </a:rPr>
                        <a:t>byte</a:t>
                      </a:r>
                    </a:p>
                  </a:txBody>
                  <a:tcPr marL="0" marR="0" marT="0" marB="0"/>
                </a:tc>
                <a:tc>
                  <a:txBody>
                    <a:bodyPr/>
                    <a:lstStyle/>
                    <a:p>
                      <a:pPr marL="67945" marR="0">
                        <a:lnSpc>
                          <a:spcPct val="107000"/>
                        </a:lnSpc>
                        <a:spcBef>
                          <a:spcPts val="300"/>
                        </a:spcBef>
                        <a:spcAft>
                          <a:spcPts val="0"/>
                        </a:spcAft>
                      </a:pPr>
                      <a:r>
                        <a:rPr lang="en-US" sz="1350" dirty="0">
                          <a:latin typeface="Calibri" pitchFamily="34" charset="0"/>
                        </a:rPr>
                        <a:t>According to the protocol, this data is DC Current in C  Phase</a:t>
                      </a:r>
                    </a:p>
                  </a:txBody>
                  <a:tcPr marL="0" marR="0" marT="0" marB="0"/>
                </a:tc>
              </a:tr>
              <a:tr h="370840">
                <a:tc>
                  <a:txBody>
                    <a:bodyPr/>
                    <a:lstStyle/>
                    <a:p>
                      <a:r>
                        <a:rPr lang="en-US" sz="1350" i="0" kern="1200" dirty="0" smtClean="0">
                          <a:solidFill>
                            <a:schemeClr val="dk1"/>
                          </a:solidFill>
                          <a:latin typeface="Calibri" pitchFamily="34" charset="0"/>
                          <a:ea typeface="+mn-ea"/>
                          <a:cs typeface="+mn-cs"/>
                        </a:rPr>
                        <a:t>0x04  0x A6 0x00  0x 00</a:t>
                      </a:r>
                      <a:endParaRPr lang="en-US" sz="1350" i="0" dirty="0">
                        <a:latin typeface="Calibri" pitchFamily="34" charset="0"/>
                      </a:endParaRPr>
                    </a:p>
                  </a:txBody>
                  <a:tcPr/>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Reserved</a:t>
                      </a:r>
                    </a:p>
                  </a:txBody>
                  <a:tcPr marL="0" marR="0" marT="0" marB="0"/>
                </a:tc>
                <a:tc>
                  <a:txBody>
                    <a:bodyPr/>
                    <a:lstStyle/>
                    <a:p>
                      <a:pPr marL="67945" marR="0">
                        <a:lnSpc>
                          <a:spcPct val="107000"/>
                        </a:lnSpc>
                        <a:spcBef>
                          <a:spcPts val="0"/>
                        </a:spcBef>
                        <a:spcAft>
                          <a:spcPts val="0"/>
                        </a:spcAft>
                      </a:pPr>
                      <a:r>
                        <a:rPr lang="en-US" sz="1350" dirty="0" smtClean="0">
                          <a:latin typeface="Calibri" pitchFamily="34" charset="0"/>
                          <a:ea typeface="Calibri"/>
                          <a:cs typeface="Calibri"/>
                        </a:rPr>
                        <a:t>4 </a:t>
                      </a:r>
                      <a:r>
                        <a:rPr lang="en-US" sz="1350" dirty="0">
                          <a:latin typeface="Calibri" pitchFamily="34" charset="0"/>
                          <a:ea typeface="Calibri"/>
                          <a:cs typeface="Calibri"/>
                        </a:rPr>
                        <a:t>byte</a:t>
                      </a:r>
                    </a:p>
                  </a:txBody>
                  <a:tcPr marL="0" marR="0" marT="0" marB="0"/>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According to the protocol, this data is invalid</a:t>
                      </a:r>
                    </a:p>
                  </a:txBody>
                  <a:tcPr marL="0" marR="0" marT="0" marB="0"/>
                </a:tc>
              </a:tr>
              <a:tr h="370840">
                <a:tc>
                  <a:txBody>
                    <a:bodyPr/>
                    <a:lstStyle/>
                    <a:p>
                      <a:pPr marL="67945" marR="0">
                        <a:lnSpc>
                          <a:spcPct val="107000"/>
                        </a:lnSpc>
                        <a:spcBef>
                          <a:spcPts val="0"/>
                        </a:spcBef>
                        <a:spcAft>
                          <a:spcPts val="0"/>
                        </a:spcAft>
                      </a:pPr>
                      <a:r>
                        <a:rPr lang="en-US" sz="1350" i="0" kern="1200" dirty="0" smtClean="0">
                          <a:solidFill>
                            <a:schemeClr val="dk1"/>
                          </a:solidFill>
                          <a:latin typeface="Calibri" pitchFamily="34" charset="0"/>
                          <a:ea typeface="+mn-ea"/>
                          <a:cs typeface="+mn-cs"/>
                        </a:rPr>
                        <a:t>0x00  0x 00 0x00  0x 00</a:t>
                      </a:r>
                      <a:endParaRPr lang="en-US" sz="1350" i="0" dirty="0">
                        <a:latin typeface="Calibri" pitchFamily="34" charset="0"/>
                        <a:ea typeface="Calibri"/>
                        <a:cs typeface="Calibri"/>
                      </a:endParaRPr>
                    </a:p>
                  </a:txBody>
                  <a:tcPr marL="0" marR="0" marT="0" marB="0"/>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Reserved</a:t>
                      </a:r>
                    </a:p>
                  </a:txBody>
                  <a:tcPr marL="0" marR="0" marT="0" marB="0"/>
                </a:tc>
                <a:tc>
                  <a:txBody>
                    <a:bodyPr/>
                    <a:lstStyle/>
                    <a:p>
                      <a:pPr marL="67945" marR="0">
                        <a:lnSpc>
                          <a:spcPct val="107000"/>
                        </a:lnSpc>
                        <a:spcBef>
                          <a:spcPts val="0"/>
                        </a:spcBef>
                        <a:spcAft>
                          <a:spcPts val="0"/>
                        </a:spcAft>
                      </a:pPr>
                      <a:r>
                        <a:rPr lang="en-US" sz="1350" dirty="0" smtClean="0">
                          <a:latin typeface="Calibri" pitchFamily="34" charset="0"/>
                          <a:ea typeface="Calibri"/>
                          <a:cs typeface="Calibri"/>
                        </a:rPr>
                        <a:t>4 </a:t>
                      </a:r>
                      <a:r>
                        <a:rPr lang="en-US" sz="1350" dirty="0">
                          <a:latin typeface="Calibri" pitchFamily="34" charset="0"/>
                          <a:ea typeface="Calibri"/>
                          <a:cs typeface="Calibri"/>
                        </a:rPr>
                        <a:t>byte</a:t>
                      </a:r>
                    </a:p>
                  </a:txBody>
                  <a:tcPr marL="0" marR="0" marT="0" marB="0"/>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According to the protocol, this data is invalid</a:t>
                      </a:r>
                    </a:p>
                  </a:txBody>
                  <a:tcPr marL="0" marR="0" marT="0" marB="0"/>
                </a:tc>
              </a:tr>
              <a:tr h="370840">
                <a:tc>
                  <a:txBody>
                    <a:bodyPr/>
                    <a:lstStyle/>
                    <a:p>
                      <a:pPr marL="67945" marR="0">
                        <a:lnSpc>
                          <a:spcPct val="107000"/>
                        </a:lnSpc>
                        <a:spcBef>
                          <a:spcPts val="0"/>
                        </a:spcBef>
                        <a:spcAft>
                          <a:spcPts val="0"/>
                        </a:spcAft>
                      </a:pPr>
                      <a:r>
                        <a:rPr lang="en-US" sz="1350" i="0" kern="1200" dirty="0" smtClean="0">
                          <a:solidFill>
                            <a:schemeClr val="dk1"/>
                          </a:solidFill>
                          <a:latin typeface="Calibri" pitchFamily="34" charset="0"/>
                          <a:ea typeface="+mn-ea"/>
                          <a:cs typeface="+mn-cs"/>
                        </a:rPr>
                        <a:t>0x00  0x 00 0x00  0x 00</a:t>
                      </a:r>
                      <a:endParaRPr lang="en-US" sz="1350" i="0" dirty="0">
                        <a:latin typeface="Calibri" pitchFamily="34" charset="0"/>
                        <a:ea typeface="Calibri"/>
                        <a:cs typeface="Calibri"/>
                      </a:endParaRPr>
                    </a:p>
                  </a:txBody>
                  <a:tcPr marL="0" marR="0" marT="0" marB="0"/>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Reserved</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50" dirty="0" smtClean="0">
                          <a:latin typeface="Calibri" pitchFamily="34" charset="0"/>
                          <a:ea typeface="Calibri"/>
                          <a:cs typeface="Calibri"/>
                        </a:rPr>
                        <a:t>4byte</a:t>
                      </a:r>
                    </a:p>
                    <a:p>
                      <a:endParaRPr lang="en-US" sz="1350" dirty="0">
                        <a:latin typeface="Calibri" pitchFamily="34" charset="0"/>
                      </a:endParaRPr>
                    </a:p>
                  </a:txBody>
                  <a:tcPr/>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According to the protocol, this data is invalid</a:t>
                      </a:r>
                    </a:p>
                  </a:txBody>
                  <a:tcPr marL="0" marR="0" marT="0" marB="0"/>
                </a:tc>
              </a:tr>
              <a:tr h="370840">
                <a:tc>
                  <a:txBody>
                    <a:bodyPr/>
                    <a:lstStyle/>
                    <a:p>
                      <a:pPr marL="58738" marR="0" indent="-58738">
                        <a:lnSpc>
                          <a:spcPct val="107000"/>
                        </a:lnSpc>
                        <a:spcBef>
                          <a:spcPts val="40"/>
                        </a:spcBef>
                        <a:spcAft>
                          <a:spcPts val="0"/>
                        </a:spcAft>
                      </a:pPr>
                      <a:r>
                        <a:rPr lang="en-US" sz="1350" kern="1200" dirty="0" smtClean="0">
                          <a:solidFill>
                            <a:schemeClr val="dk1"/>
                          </a:solidFill>
                          <a:latin typeface="Calibri" pitchFamily="34" charset="0"/>
                          <a:ea typeface="+mn-ea"/>
                          <a:cs typeface="+mn-cs"/>
                        </a:rPr>
                        <a:t>  </a:t>
                      </a:r>
                      <a:r>
                        <a:rPr lang="en-US" sz="1350" i="0" kern="1200" dirty="0" smtClean="0">
                          <a:solidFill>
                            <a:schemeClr val="dk1"/>
                          </a:solidFill>
                          <a:latin typeface="Calibri" pitchFamily="34" charset="0"/>
                          <a:ea typeface="+mn-ea"/>
                          <a:cs typeface="+mn-cs"/>
                        </a:rPr>
                        <a:t>0x00  0x 00    0x8A  0x 9F</a:t>
                      </a:r>
                      <a:endParaRPr lang="en-US" sz="1350" i="0" dirty="0">
                        <a:latin typeface="Calibri" pitchFamily="34" charset="0"/>
                        <a:ea typeface="Calibri"/>
                        <a:cs typeface="Calibri"/>
                      </a:endParaRPr>
                    </a:p>
                  </a:txBody>
                  <a:tcPr marL="0" marR="0" marT="0" marB="0"/>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Total Active Power</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50" dirty="0" smtClean="0">
                          <a:latin typeface="Calibri" pitchFamily="34" charset="0"/>
                          <a:ea typeface="Calibri"/>
                          <a:cs typeface="Calibri"/>
                        </a:rPr>
                        <a:t>4 byte</a:t>
                      </a:r>
                    </a:p>
                  </a:txBody>
                  <a:tcPr/>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According to the protocol, this data is Total Active Power</a:t>
                      </a:r>
                    </a:p>
                  </a:txBody>
                  <a:tcPr marL="0" marR="0" marT="0" marB="0"/>
                </a:tc>
              </a:tr>
              <a:tr h="370840">
                <a:tc>
                  <a:txBody>
                    <a:bodyPr/>
                    <a:lstStyle/>
                    <a:p>
                      <a:pPr marL="58738" marR="0" indent="-58738">
                        <a:lnSpc>
                          <a:spcPct val="107000"/>
                        </a:lnSpc>
                        <a:spcBef>
                          <a:spcPts val="40"/>
                        </a:spcBef>
                        <a:spcAft>
                          <a:spcPts val="0"/>
                        </a:spcAft>
                      </a:pPr>
                      <a:r>
                        <a:rPr lang="en-US" sz="1350" i="1" kern="1200" dirty="0" smtClean="0">
                          <a:solidFill>
                            <a:schemeClr val="dk1"/>
                          </a:solidFill>
                          <a:latin typeface="Calibri" pitchFamily="34" charset="0"/>
                          <a:ea typeface="+mn-ea"/>
                          <a:cs typeface="+mn-cs"/>
                        </a:rPr>
                        <a:t>  </a:t>
                      </a:r>
                      <a:r>
                        <a:rPr lang="en-US" sz="1350" i="0" kern="1200" dirty="0" smtClean="0">
                          <a:solidFill>
                            <a:schemeClr val="dk1"/>
                          </a:solidFill>
                          <a:latin typeface="Calibri" pitchFamily="34" charset="0"/>
                          <a:ea typeface="+mn-ea"/>
                          <a:cs typeface="+mn-cs"/>
                        </a:rPr>
                        <a:t>0x00  0x 01     0x06  0x35</a:t>
                      </a:r>
                      <a:endParaRPr lang="en-US" sz="1350" i="0" dirty="0">
                        <a:latin typeface="Calibri" pitchFamily="34" charset="0"/>
                        <a:ea typeface="Calibri"/>
                        <a:cs typeface="Calibri"/>
                      </a:endParaRPr>
                    </a:p>
                  </a:txBody>
                  <a:tcPr marL="0" marR="0" marT="0" marB="0"/>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Total Reactive Power</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50" dirty="0" smtClean="0">
                          <a:latin typeface="Calibri" pitchFamily="34" charset="0"/>
                          <a:ea typeface="Calibri"/>
                          <a:cs typeface="Calibri"/>
                        </a:rPr>
                        <a:t>4 byte</a:t>
                      </a:r>
                    </a:p>
                  </a:txBody>
                  <a:tcPr/>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According to the protocol, this data is Total Reactive Power</a:t>
                      </a:r>
                    </a:p>
                  </a:txBody>
                  <a:tcPr marL="0" marR="0" marT="0" marB="0"/>
                </a:tc>
              </a:tr>
              <a:tr h="370840">
                <a:tc>
                  <a:txBody>
                    <a:bodyPr/>
                    <a:lstStyle/>
                    <a:p>
                      <a:pPr marL="0" marR="0">
                        <a:lnSpc>
                          <a:spcPct val="107000"/>
                        </a:lnSpc>
                        <a:spcBef>
                          <a:spcPts val="40"/>
                        </a:spcBef>
                        <a:spcAft>
                          <a:spcPts val="0"/>
                        </a:spcAft>
                      </a:pPr>
                      <a:r>
                        <a:rPr lang="en-US" sz="1350" kern="1200" dirty="0" smtClean="0">
                          <a:solidFill>
                            <a:schemeClr val="dk1"/>
                          </a:solidFill>
                          <a:latin typeface="Calibri" pitchFamily="34" charset="0"/>
                          <a:ea typeface="+mn-ea"/>
                          <a:cs typeface="+mn-cs"/>
                        </a:rPr>
                        <a:t>  0x00  </a:t>
                      </a:r>
                      <a:endParaRPr lang="en-US" sz="1350" kern="1200" dirty="0" smtClean="0">
                        <a:solidFill>
                          <a:schemeClr val="dk1"/>
                        </a:solidFill>
                        <a:latin typeface="Calibri" pitchFamily="34" charset="0"/>
                        <a:ea typeface="+mn-ea"/>
                        <a:cs typeface="+mn-cs"/>
                      </a:endParaRPr>
                    </a:p>
                    <a:p>
                      <a:pPr marL="0" marR="0">
                        <a:lnSpc>
                          <a:spcPct val="107000"/>
                        </a:lnSpc>
                        <a:spcBef>
                          <a:spcPts val="40"/>
                        </a:spcBef>
                        <a:spcAft>
                          <a:spcPts val="0"/>
                        </a:spcAft>
                      </a:pPr>
                      <a:r>
                        <a:rPr lang="en-US" sz="1350" kern="1200" dirty="0" smtClean="0">
                          <a:solidFill>
                            <a:schemeClr val="dk1"/>
                          </a:solidFill>
                          <a:latin typeface="Calibri" pitchFamily="34" charset="0"/>
                          <a:ea typeface="+mn-ea"/>
                          <a:cs typeface="+mn-cs"/>
                        </a:rPr>
                        <a:t>  0x00</a:t>
                      </a:r>
                      <a:endParaRPr lang="en-US" sz="1350" dirty="0">
                        <a:latin typeface="Calibri" pitchFamily="34" charset="0"/>
                        <a:ea typeface="Calibri"/>
                        <a:cs typeface="Calibri"/>
                      </a:endParaRPr>
                    </a:p>
                  </a:txBody>
                  <a:tcPr marL="0" marR="0" marT="0" marB="0"/>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Power Factor </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50" dirty="0" smtClean="0">
                          <a:latin typeface="Calibri" pitchFamily="34" charset="0"/>
                          <a:ea typeface="Calibri"/>
                          <a:cs typeface="Calibri"/>
                        </a:rPr>
                        <a:t>2 byte</a:t>
                      </a:r>
                    </a:p>
                    <a:p>
                      <a:endParaRPr lang="en-US" sz="1350" dirty="0">
                        <a:latin typeface="Calibri" pitchFamily="34" charset="0"/>
                      </a:endParaRPr>
                    </a:p>
                  </a:txBody>
                  <a:tcPr/>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According to the protocol, this data is Power Factor</a:t>
                      </a:r>
                    </a:p>
                  </a:txBody>
                  <a:tcPr marL="0" marR="0" marT="0" marB="0"/>
                </a:tc>
              </a:tr>
              <a:tr h="370840">
                <a:tc>
                  <a:txBody>
                    <a:bodyPr/>
                    <a:lstStyle/>
                    <a:p>
                      <a:pPr marL="0" marR="0">
                        <a:lnSpc>
                          <a:spcPct val="107000"/>
                        </a:lnSpc>
                        <a:spcBef>
                          <a:spcPts val="40"/>
                        </a:spcBef>
                        <a:spcAft>
                          <a:spcPts val="0"/>
                        </a:spcAft>
                      </a:pPr>
                      <a:r>
                        <a:rPr lang="en-US" sz="1350" kern="1200" dirty="0" smtClean="0">
                          <a:solidFill>
                            <a:schemeClr val="dk1"/>
                          </a:solidFill>
                          <a:latin typeface="Calibri" pitchFamily="34" charset="0"/>
                          <a:ea typeface="+mn-ea"/>
                          <a:cs typeface="+mn-cs"/>
                        </a:rPr>
                        <a:t>  0x03</a:t>
                      </a:r>
                    </a:p>
                    <a:p>
                      <a:pPr marL="0" marR="0">
                        <a:lnSpc>
                          <a:spcPct val="107000"/>
                        </a:lnSpc>
                        <a:spcBef>
                          <a:spcPts val="40"/>
                        </a:spcBef>
                        <a:spcAft>
                          <a:spcPts val="0"/>
                        </a:spcAft>
                      </a:pPr>
                      <a:r>
                        <a:rPr lang="en-US" sz="1350" kern="1200" dirty="0" smtClean="0">
                          <a:solidFill>
                            <a:schemeClr val="dk1"/>
                          </a:solidFill>
                          <a:latin typeface="Calibri" pitchFamily="34" charset="0"/>
                          <a:ea typeface="+mn-ea"/>
                          <a:cs typeface="+mn-cs"/>
                        </a:rPr>
                        <a:t>  0xDE</a:t>
                      </a:r>
                      <a:endParaRPr lang="en-US" sz="1350" dirty="0">
                        <a:latin typeface="Calibri" pitchFamily="34" charset="0"/>
                        <a:ea typeface="Calibri"/>
                        <a:cs typeface="Calibri"/>
                      </a:endParaRPr>
                    </a:p>
                  </a:txBody>
                  <a:tcPr marL="0" marR="0" marT="0" marB="0"/>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Grid Frequency</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50" dirty="0" smtClean="0">
                          <a:latin typeface="Calibri" pitchFamily="34" charset="0"/>
                          <a:ea typeface="Calibri"/>
                          <a:cs typeface="Calibri"/>
                        </a:rPr>
                        <a:t>2 byte</a:t>
                      </a:r>
                    </a:p>
                  </a:txBody>
                  <a:tcPr/>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According to the protocol, this data is Frequency</a:t>
                      </a:r>
                    </a:p>
                  </a:txBody>
                  <a:tcPr marL="0" marR="0" marT="0" marB="0"/>
                </a:tc>
              </a:tr>
              <a:tr h="370840">
                <a:tc>
                  <a:txBody>
                    <a:bodyPr/>
                    <a:lstStyle/>
                    <a:p>
                      <a:pPr marL="0" marR="0">
                        <a:lnSpc>
                          <a:spcPct val="107000"/>
                        </a:lnSpc>
                        <a:spcBef>
                          <a:spcPts val="40"/>
                        </a:spcBef>
                        <a:spcAft>
                          <a:spcPts val="0"/>
                        </a:spcAft>
                      </a:pPr>
                      <a:r>
                        <a:rPr lang="en-US" sz="1350" kern="1200" dirty="0" smtClean="0">
                          <a:solidFill>
                            <a:schemeClr val="dk1"/>
                          </a:solidFill>
                          <a:latin typeface="Calibri" pitchFamily="34" charset="0"/>
                          <a:ea typeface="+mn-ea"/>
                          <a:cs typeface="+mn-cs"/>
                        </a:rPr>
                        <a:t>  0x01 </a:t>
                      </a:r>
                    </a:p>
                    <a:p>
                      <a:pPr marL="0" marR="0">
                        <a:lnSpc>
                          <a:spcPct val="107000"/>
                        </a:lnSpc>
                        <a:spcBef>
                          <a:spcPts val="40"/>
                        </a:spcBef>
                        <a:spcAft>
                          <a:spcPts val="0"/>
                        </a:spcAft>
                      </a:pPr>
                      <a:r>
                        <a:rPr lang="en-US" sz="1350" kern="1200" dirty="0" smtClean="0">
                          <a:solidFill>
                            <a:schemeClr val="dk1"/>
                          </a:solidFill>
                          <a:latin typeface="Calibri" pitchFamily="34" charset="0"/>
                          <a:ea typeface="+mn-ea"/>
                          <a:cs typeface="+mn-cs"/>
                        </a:rPr>
                        <a:t>  0xF6</a:t>
                      </a:r>
                      <a:endParaRPr lang="en-US" sz="1350" dirty="0">
                        <a:latin typeface="Calibri" pitchFamily="34" charset="0"/>
                        <a:ea typeface="Calibri"/>
                        <a:cs typeface="Calibri"/>
                      </a:endParaRPr>
                    </a:p>
                  </a:txBody>
                  <a:tcPr marL="0" marR="0" marT="0" marB="0"/>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Reserved</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50" dirty="0" smtClean="0">
                          <a:latin typeface="Calibri" pitchFamily="34" charset="0"/>
                          <a:ea typeface="Calibri"/>
                          <a:cs typeface="Calibri"/>
                        </a:rPr>
                        <a:t>2 byte</a:t>
                      </a:r>
                    </a:p>
                    <a:p>
                      <a:endParaRPr lang="en-US" sz="1350" dirty="0">
                        <a:latin typeface="Calibri" pitchFamily="34" charset="0"/>
                      </a:endParaRPr>
                    </a:p>
                  </a:txBody>
                  <a:tcPr/>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According to the protocol, this data is invalid</a:t>
                      </a:r>
                    </a:p>
                  </a:txBody>
                  <a:tcPr marL="0" marR="0" marT="0" marB="0"/>
                </a:tc>
              </a:tr>
              <a:tr h="370840">
                <a:tc>
                  <a:txBody>
                    <a:bodyPr/>
                    <a:lstStyle/>
                    <a:p>
                      <a:pPr marL="0" marR="0">
                        <a:lnSpc>
                          <a:spcPct val="107000"/>
                        </a:lnSpc>
                        <a:spcBef>
                          <a:spcPts val="40"/>
                        </a:spcBef>
                        <a:spcAft>
                          <a:spcPts val="0"/>
                        </a:spcAft>
                      </a:pPr>
                      <a:r>
                        <a:rPr lang="en-US" sz="1350" kern="1200" dirty="0" smtClean="0">
                          <a:solidFill>
                            <a:schemeClr val="dk1"/>
                          </a:solidFill>
                          <a:latin typeface="Calibri" pitchFamily="34" charset="0"/>
                          <a:ea typeface="+mn-ea"/>
                          <a:cs typeface="+mn-cs"/>
                        </a:rPr>
                        <a:t>  0x03 </a:t>
                      </a:r>
                    </a:p>
                    <a:p>
                      <a:pPr marL="0" marR="0">
                        <a:lnSpc>
                          <a:spcPct val="107000"/>
                        </a:lnSpc>
                        <a:spcBef>
                          <a:spcPts val="40"/>
                        </a:spcBef>
                        <a:spcAft>
                          <a:spcPts val="0"/>
                        </a:spcAft>
                      </a:pPr>
                      <a:r>
                        <a:rPr lang="en-US" sz="1350" kern="1200" dirty="0" smtClean="0">
                          <a:solidFill>
                            <a:schemeClr val="dk1"/>
                          </a:solidFill>
                          <a:latin typeface="Calibri" pitchFamily="34" charset="0"/>
                          <a:ea typeface="+mn-ea"/>
                          <a:cs typeface="+mn-cs"/>
                        </a:rPr>
                        <a:t>  0XE6</a:t>
                      </a:r>
                      <a:endParaRPr lang="en-US" sz="1350" dirty="0">
                        <a:latin typeface="Calibri" pitchFamily="34" charset="0"/>
                        <a:ea typeface="Calibri"/>
                        <a:cs typeface="Calibri"/>
                      </a:endParaRPr>
                    </a:p>
                  </a:txBody>
                  <a:tcPr marL="0" marR="0" marT="0" marB="0"/>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Nominal Reactive power</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50" dirty="0" smtClean="0">
                          <a:latin typeface="Calibri" pitchFamily="34" charset="0"/>
                          <a:ea typeface="Calibri"/>
                          <a:cs typeface="Calibri"/>
                        </a:rPr>
                        <a:t>2 byte</a:t>
                      </a:r>
                    </a:p>
                  </a:txBody>
                  <a:tcPr/>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According to the protocol, this data is Nominal Reactive Power</a:t>
                      </a:r>
                    </a:p>
                  </a:txBody>
                  <a:tcPr marL="0" marR="0" marT="0" marB="0"/>
                </a:tc>
              </a:tr>
            </a:tbl>
          </a:graphicData>
        </a:graphic>
      </p:graphicFrame>
      <p:sp>
        <p:nvSpPr>
          <p:cNvPr id="13" name="Rectangle 12"/>
          <p:cNvSpPr>
            <a:spLocks noChangeArrowheads="1"/>
          </p:cNvSpPr>
          <p:nvPr/>
        </p:nvSpPr>
        <p:spPr bwMode="auto">
          <a:xfrm>
            <a:off x="985959" y="348341"/>
            <a:ext cx="8302171"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chemeClr val="accent5">
                    <a:lumMod val="75000"/>
                  </a:schemeClr>
                </a:solidFill>
              </a:rPr>
              <a:t>Continued</a:t>
            </a:r>
            <a:r>
              <a:rPr lang="en-US" dirty="0" smtClean="0"/>
              <a:t>:</a:t>
            </a:r>
          </a:p>
        </p:txBody>
      </p:sp>
    </p:spTree>
    <p:extLst>
      <p:ext uri="{BB962C8B-B14F-4D97-AF65-F5344CB8AC3E}">
        <p14:creationId xmlns="" xmlns:p14="http://schemas.microsoft.com/office/powerpoint/2010/main" val="4031495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42" y="-271520"/>
            <a:ext cx="10515600" cy="1325563"/>
          </a:xfrm>
        </p:spPr>
        <p:txBody>
          <a:bodyPr/>
          <a:lstStyle/>
          <a:p>
            <a:r>
              <a:rPr lang="en-US" dirty="0">
                <a:solidFill>
                  <a:srgbClr val="008BD4"/>
                </a:solidFill>
              </a:rPr>
              <a:t>Contents</a:t>
            </a:r>
          </a:p>
        </p:txBody>
      </p:sp>
      <p:sp>
        <p:nvSpPr>
          <p:cNvPr id="3" name="Rectangle 2"/>
          <p:cNvSpPr/>
          <p:nvPr/>
        </p:nvSpPr>
        <p:spPr>
          <a:xfrm>
            <a:off x="328378" y="693648"/>
            <a:ext cx="4054435" cy="6509474"/>
          </a:xfrm>
          <a:prstGeom prst="rect">
            <a:avLst/>
          </a:prstGeom>
        </p:spPr>
        <p:txBody>
          <a:bodyPr wrap="square">
            <a:spAutoFit/>
          </a:bodyPr>
          <a:lstStyle/>
          <a:p>
            <a:pPr marL="285750" indent="-285750" defTabSz="408194">
              <a:spcAft>
                <a:spcPts val="600"/>
              </a:spcAft>
              <a:buClr>
                <a:srgbClr val="FFC000"/>
              </a:buClr>
              <a:buFont typeface="Wingdings" panose="05000000000000000000" pitchFamily="2" charset="2"/>
              <a:buChar char="§"/>
            </a:pPr>
            <a:r>
              <a:rPr lang="en-US" sz="1400" b="1" i="1" dirty="0">
                <a:solidFill>
                  <a:schemeClr val="tx1">
                    <a:lumMod val="75000"/>
                    <a:lumOff val="25000"/>
                  </a:schemeClr>
                </a:solidFill>
                <a:latin typeface="Arial" pitchFamily="34" charset="0"/>
                <a:cs typeface="Arial" pitchFamily="34" charset="0"/>
              </a:rPr>
              <a:t>About us</a:t>
            </a:r>
          </a:p>
          <a:p>
            <a:pPr marL="285750" indent="-285750" defTabSz="408194">
              <a:spcAft>
                <a:spcPts val="600"/>
              </a:spcAft>
              <a:buClr>
                <a:srgbClr val="FFC000"/>
              </a:buClr>
              <a:buFont typeface="Wingdings" panose="05000000000000000000" pitchFamily="2" charset="2"/>
              <a:buChar char="§"/>
            </a:pPr>
            <a:r>
              <a:rPr lang="en-US" sz="1400" b="1" i="1" dirty="0" smtClean="0">
                <a:solidFill>
                  <a:schemeClr val="tx1">
                    <a:lumMod val="75000"/>
                    <a:lumOff val="25000"/>
                  </a:schemeClr>
                </a:solidFill>
                <a:latin typeface="Arial" pitchFamily="34" charset="0"/>
                <a:cs typeface="Arial" pitchFamily="34" charset="0"/>
              </a:rPr>
              <a:t>Industries Served</a:t>
            </a:r>
          </a:p>
          <a:p>
            <a:pPr marL="285750" lvl="1" indent="-285750" defTabSz="408194">
              <a:spcAft>
                <a:spcPts val="600"/>
              </a:spcAft>
              <a:buClr>
                <a:srgbClr val="FFC000"/>
              </a:buClr>
              <a:buFont typeface="Wingdings" panose="05000000000000000000" pitchFamily="2" charset="2"/>
              <a:buChar char="§"/>
            </a:pPr>
            <a:r>
              <a:rPr lang="en-US" sz="1400" b="1" i="1" dirty="0" err="1" smtClean="0">
                <a:solidFill>
                  <a:schemeClr val="tx1">
                    <a:lumMod val="75000"/>
                    <a:lumOff val="25000"/>
                  </a:schemeClr>
                </a:solidFill>
                <a:latin typeface="Arial" pitchFamily="34" charset="0"/>
                <a:cs typeface="Arial" pitchFamily="34" charset="0"/>
              </a:rPr>
              <a:t>Lumbini</a:t>
            </a:r>
            <a:r>
              <a:rPr lang="en-US" sz="1400" b="1" i="1" dirty="0" smtClean="0">
                <a:solidFill>
                  <a:schemeClr val="tx1">
                    <a:lumMod val="75000"/>
                    <a:lumOff val="25000"/>
                  </a:schemeClr>
                </a:solidFill>
                <a:latin typeface="Arial" pitchFamily="34" charset="0"/>
                <a:cs typeface="Arial" pitchFamily="34" charset="0"/>
              </a:rPr>
              <a:t> Solution Architecture</a:t>
            </a:r>
          </a:p>
          <a:p>
            <a:pPr marL="285750" lvl="1" indent="-285750" defTabSz="408194">
              <a:spcAft>
                <a:spcPts val="600"/>
              </a:spcAft>
              <a:buClr>
                <a:srgbClr val="FFC000"/>
              </a:buClr>
              <a:buFont typeface="Wingdings" panose="05000000000000000000" pitchFamily="2" charset="2"/>
              <a:buChar char="§"/>
            </a:pPr>
            <a:r>
              <a:rPr lang="en-US" sz="1400" b="1" i="1" dirty="0" smtClean="0">
                <a:solidFill>
                  <a:schemeClr val="tx1">
                    <a:lumMod val="75000"/>
                    <a:lumOff val="25000"/>
                  </a:schemeClr>
                </a:solidFill>
                <a:latin typeface="Arial" pitchFamily="34" charset="0"/>
                <a:cs typeface="Arial" pitchFamily="34" charset="0"/>
              </a:rPr>
              <a:t>Our Products</a:t>
            </a:r>
          </a:p>
          <a:p>
            <a:pPr marL="285750" lvl="1" indent="-285750" defTabSz="408194">
              <a:spcAft>
                <a:spcPts val="600"/>
              </a:spcAft>
              <a:buClr>
                <a:srgbClr val="FFC000"/>
              </a:buClr>
              <a:buFont typeface="Wingdings" panose="05000000000000000000" pitchFamily="2" charset="2"/>
              <a:buChar char="§"/>
            </a:pPr>
            <a:r>
              <a:rPr lang="en-US" sz="1400" b="1" i="1" dirty="0" smtClean="0">
                <a:solidFill>
                  <a:schemeClr val="tx1">
                    <a:lumMod val="75000"/>
                    <a:lumOff val="25000"/>
                  </a:schemeClr>
                </a:solidFill>
                <a:latin typeface="Arial" pitchFamily="34" charset="0"/>
                <a:cs typeface="Arial" pitchFamily="34" charset="0"/>
              </a:rPr>
              <a:t>Best Practices &amp; </a:t>
            </a:r>
            <a:r>
              <a:rPr lang="en-US" sz="1400" b="1" i="1" dirty="0" smtClean="0">
                <a:solidFill>
                  <a:schemeClr val="tx1">
                    <a:lumMod val="75000"/>
                    <a:lumOff val="25000"/>
                  </a:schemeClr>
                </a:solidFill>
                <a:latin typeface="Arial" pitchFamily="34" charset="0"/>
                <a:cs typeface="Arial" pitchFamily="34" charset="0"/>
              </a:rPr>
              <a:t>Features</a:t>
            </a:r>
          </a:p>
          <a:p>
            <a:pPr marL="285750" lvl="1" indent="-285750" defTabSz="408194">
              <a:spcAft>
                <a:spcPts val="600"/>
              </a:spcAft>
              <a:buClr>
                <a:srgbClr val="FFC000"/>
              </a:buClr>
              <a:buFont typeface="Wingdings" panose="05000000000000000000" pitchFamily="2" charset="2"/>
              <a:buChar char="§"/>
            </a:pPr>
            <a:r>
              <a:rPr lang="en-US" sz="1400" b="1" i="1" dirty="0" err="1" smtClean="0">
                <a:solidFill>
                  <a:schemeClr val="tx1">
                    <a:lumMod val="75000"/>
                    <a:lumOff val="25000"/>
                  </a:schemeClr>
                </a:solidFill>
                <a:latin typeface="Arial" pitchFamily="34" charset="0"/>
                <a:cs typeface="Arial" pitchFamily="34" charset="0"/>
              </a:rPr>
              <a:t>Lumbini’s</a:t>
            </a:r>
            <a:r>
              <a:rPr lang="en-US" sz="1400" b="1" i="1" dirty="0" smtClean="0">
                <a:solidFill>
                  <a:schemeClr val="tx1">
                    <a:lumMod val="75000"/>
                    <a:lumOff val="25000"/>
                  </a:schemeClr>
                </a:solidFill>
                <a:latin typeface="Arial" pitchFamily="34" charset="0"/>
                <a:cs typeface="Arial" pitchFamily="34" charset="0"/>
              </a:rPr>
              <a:t> Remote Monitoring System</a:t>
            </a:r>
          </a:p>
          <a:p>
            <a:pPr marL="285750" lvl="1" indent="-285750" defTabSz="408194">
              <a:spcAft>
                <a:spcPts val="600"/>
              </a:spcAft>
              <a:buClr>
                <a:srgbClr val="FFC000"/>
              </a:buClr>
              <a:buFont typeface="Wingdings" panose="05000000000000000000" pitchFamily="2" charset="2"/>
              <a:buChar char="§"/>
            </a:pPr>
            <a:r>
              <a:rPr lang="en-US" sz="1400" b="1" i="1" dirty="0" smtClean="0">
                <a:solidFill>
                  <a:schemeClr val="tx1">
                    <a:lumMod val="75000"/>
                    <a:lumOff val="25000"/>
                  </a:schemeClr>
                </a:solidFill>
                <a:latin typeface="Arial" pitchFamily="34" charset="0"/>
                <a:cs typeface="Arial" pitchFamily="34" charset="0"/>
              </a:rPr>
              <a:t>System Architecture for one Solar Site 	</a:t>
            </a:r>
          </a:p>
          <a:p>
            <a:pPr marL="285750" lvl="1" indent="-285750" defTabSz="408194">
              <a:spcAft>
                <a:spcPts val="600"/>
              </a:spcAft>
              <a:buClr>
                <a:srgbClr val="FFC000"/>
              </a:buClr>
              <a:buFont typeface="Wingdings" panose="05000000000000000000" pitchFamily="2" charset="2"/>
              <a:buChar char="§"/>
            </a:pPr>
            <a:r>
              <a:rPr lang="en-US" sz="1400" b="1" i="1" dirty="0" smtClean="0">
                <a:solidFill>
                  <a:schemeClr val="tx1">
                    <a:lumMod val="75000"/>
                    <a:lumOff val="25000"/>
                  </a:schemeClr>
                </a:solidFill>
                <a:latin typeface="Arial" pitchFamily="34" charset="0"/>
                <a:cs typeface="Arial" pitchFamily="34" charset="0"/>
              </a:rPr>
              <a:t>System Architecture for multiple </a:t>
            </a:r>
            <a:r>
              <a:rPr lang="en-US" sz="1400" b="1" i="1" dirty="0" smtClean="0">
                <a:solidFill>
                  <a:schemeClr val="tx1">
                    <a:lumMod val="75000"/>
                    <a:lumOff val="25000"/>
                  </a:schemeClr>
                </a:solidFill>
                <a:latin typeface="Arial" pitchFamily="34" charset="0"/>
                <a:cs typeface="Arial" pitchFamily="34" charset="0"/>
              </a:rPr>
              <a:t>Solar </a:t>
            </a:r>
            <a:r>
              <a:rPr lang="en-US" sz="1400" b="1" i="1" dirty="0" smtClean="0">
                <a:solidFill>
                  <a:schemeClr val="tx1">
                    <a:lumMod val="75000"/>
                    <a:lumOff val="25000"/>
                  </a:schemeClr>
                </a:solidFill>
                <a:latin typeface="Arial" pitchFamily="34" charset="0"/>
                <a:cs typeface="Arial" pitchFamily="34" charset="0"/>
              </a:rPr>
              <a:t>Sites</a:t>
            </a:r>
          </a:p>
          <a:p>
            <a:pPr marL="285750" lvl="1" indent="-285750" defTabSz="408194">
              <a:spcAft>
                <a:spcPts val="600"/>
              </a:spcAft>
              <a:buClr>
                <a:srgbClr val="FFC000"/>
              </a:buClr>
              <a:buFont typeface="Wingdings" panose="05000000000000000000" pitchFamily="2" charset="2"/>
              <a:buChar char="§"/>
            </a:pPr>
            <a:r>
              <a:rPr lang="en-US" sz="1400" b="1" i="1" dirty="0" smtClean="0">
                <a:solidFill>
                  <a:schemeClr val="tx1">
                    <a:lumMod val="75000"/>
                    <a:lumOff val="25000"/>
                  </a:schemeClr>
                </a:solidFill>
                <a:latin typeface="Arial" pitchFamily="34" charset="0"/>
                <a:cs typeface="Arial" pitchFamily="34" charset="0"/>
              </a:rPr>
              <a:t> Major Sensors / Devices 	</a:t>
            </a:r>
          </a:p>
          <a:p>
            <a:pPr marL="285750" lvl="1" indent="-285750" defTabSz="408194">
              <a:spcAft>
                <a:spcPts val="600"/>
              </a:spcAft>
              <a:buClr>
                <a:srgbClr val="FFC000"/>
              </a:buClr>
              <a:buFont typeface="Wingdings" panose="05000000000000000000" pitchFamily="2" charset="2"/>
              <a:buChar char="§"/>
            </a:pPr>
            <a:r>
              <a:rPr lang="en-US" sz="1400" b="1" i="1" dirty="0" smtClean="0">
                <a:solidFill>
                  <a:schemeClr val="tx1">
                    <a:lumMod val="75000"/>
                    <a:lumOff val="25000"/>
                  </a:schemeClr>
                </a:solidFill>
                <a:latin typeface="Arial" pitchFamily="34" charset="0"/>
                <a:cs typeface="Arial" pitchFamily="34" charset="0"/>
              </a:rPr>
              <a:t>Solution Outline</a:t>
            </a:r>
          </a:p>
          <a:p>
            <a:pPr marL="285750" lvl="1" indent="-285750" defTabSz="408194">
              <a:spcAft>
                <a:spcPts val="600"/>
              </a:spcAft>
              <a:buClr>
                <a:srgbClr val="FFC000"/>
              </a:buClr>
              <a:buFont typeface="Wingdings" panose="05000000000000000000" pitchFamily="2" charset="2"/>
              <a:buChar char="§"/>
            </a:pPr>
            <a:r>
              <a:rPr lang="en-US" sz="1400" b="1" i="1" dirty="0" smtClean="0">
                <a:solidFill>
                  <a:schemeClr val="tx1">
                    <a:lumMod val="75000"/>
                    <a:lumOff val="25000"/>
                  </a:schemeClr>
                </a:solidFill>
                <a:latin typeface="Arial" pitchFamily="34" charset="0"/>
                <a:cs typeface="Arial" pitchFamily="34" charset="0"/>
              </a:rPr>
              <a:t>Data format &amp; message structure</a:t>
            </a:r>
          </a:p>
          <a:p>
            <a:pPr marL="568325" lvl="1" indent="-222250" defTabSz="408194">
              <a:spcAft>
                <a:spcPts val="600"/>
              </a:spcAft>
              <a:buClr>
                <a:srgbClr val="FFC000"/>
              </a:buClr>
              <a:buFont typeface="Courier New" pitchFamily="49" charset="0"/>
              <a:buChar char="o"/>
            </a:pPr>
            <a:r>
              <a:rPr lang="en-US" sz="1400" b="1" i="1" dirty="0" smtClean="0">
                <a:solidFill>
                  <a:schemeClr val="tx1">
                    <a:lumMod val="75000"/>
                    <a:lumOff val="25000"/>
                  </a:schemeClr>
                </a:solidFill>
                <a:latin typeface="Arial" pitchFamily="34" charset="0"/>
                <a:cs typeface="Arial" pitchFamily="34" charset="0"/>
              </a:rPr>
              <a:t>Solar Sensors</a:t>
            </a:r>
          </a:p>
          <a:p>
            <a:pPr marL="568325" lvl="1" indent="-222250" defTabSz="408194">
              <a:spcAft>
                <a:spcPts val="600"/>
              </a:spcAft>
              <a:buClr>
                <a:srgbClr val="FFC000"/>
              </a:buClr>
              <a:buFont typeface="Courier New" pitchFamily="49" charset="0"/>
              <a:buChar char="o"/>
            </a:pPr>
            <a:r>
              <a:rPr lang="en-US" sz="1400" b="1" i="1" dirty="0" smtClean="0">
                <a:solidFill>
                  <a:schemeClr val="tx1">
                    <a:lumMod val="75000"/>
                    <a:lumOff val="25000"/>
                  </a:schemeClr>
                </a:solidFill>
                <a:latin typeface="Arial" pitchFamily="34" charset="0"/>
                <a:cs typeface="Arial" pitchFamily="34" charset="0"/>
              </a:rPr>
              <a:t>Solar Inverter</a:t>
            </a:r>
          </a:p>
          <a:p>
            <a:pPr marL="285750" lvl="1" indent="-285750" defTabSz="408194">
              <a:spcAft>
                <a:spcPts val="600"/>
              </a:spcAft>
              <a:buClr>
                <a:srgbClr val="FFC000"/>
              </a:buClr>
              <a:buFont typeface="Wingdings" panose="05000000000000000000" pitchFamily="2" charset="2"/>
              <a:buChar char="§"/>
            </a:pPr>
            <a:r>
              <a:rPr lang="en-US" sz="1400" b="1" i="1" dirty="0" smtClean="0">
                <a:solidFill>
                  <a:schemeClr val="tx1">
                    <a:lumMod val="75000"/>
                    <a:lumOff val="25000"/>
                  </a:schemeClr>
                </a:solidFill>
                <a:latin typeface="Arial" pitchFamily="34" charset="0"/>
                <a:cs typeface="Arial" pitchFamily="34" charset="0"/>
              </a:rPr>
              <a:t>Description &amp; Explanation of message Structure</a:t>
            </a:r>
          </a:p>
          <a:p>
            <a:pPr marL="285750" lvl="1" indent="-285750" defTabSz="408194">
              <a:spcAft>
                <a:spcPts val="600"/>
              </a:spcAft>
              <a:buClr>
                <a:srgbClr val="FFC000"/>
              </a:buClr>
              <a:buFont typeface="Wingdings" panose="05000000000000000000" pitchFamily="2" charset="2"/>
              <a:buChar char="§"/>
            </a:pPr>
            <a:r>
              <a:rPr lang="en-US" sz="1400" b="1" i="1" dirty="0" smtClean="0">
                <a:solidFill>
                  <a:schemeClr val="tx1">
                    <a:lumMod val="75000"/>
                    <a:lumOff val="25000"/>
                  </a:schemeClr>
                </a:solidFill>
                <a:latin typeface="Arial" pitchFamily="34" charset="0"/>
                <a:cs typeface="Arial" pitchFamily="34" charset="0"/>
              </a:rPr>
              <a:t>Solar Monitoring System  </a:t>
            </a:r>
            <a:r>
              <a:rPr lang="en-US" sz="1400" b="1" i="1" dirty="0" smtClean="0">
                <a:solidFill>
                  <a:schemeClr val="tx1">
                    <a:lumMod val="75000"/>
                    <a:lumOff val="25000"/>
                  </a:schemeClr>
                </a:solidFill>
                <a:latin typeface="Arial" pitchFamily="34" charset="0"/>
                <a:cs typeface="Arial" pitchFamily="34" charset="0"/>
              </a:rPr>
              <a:t>&amp; Dashboard </a:t>
            </a:r>
            <a:r>
              <a:rPr lang="en-US" sz="1400" b="1" i="1" dirty="0" smtClean="0">
                <a:solidFill>
                  <a:schemeClr val="tx1">
                    <a:lumMod val="75000"/>
                    <a:lumOff val="25000"/>
                  </a:schemeClr>
                </a:solidFill>
                <a:latin typeface="Arial" pitchFamily="34" charset="0"/>
                <a:cs typeface="Arial" pitchFamily="34" charset="0"/>
              </a:rPr>
              <a:t>View</a:t>
            </a:r>
          </a:p>
          <a:p>
            <a:pPr marL="285750" lvl="1" indent="-285750" defTabSz="408194">
              <a:spcAft>
                <a:spcPts val="600"/>
              </a:spcAft>
              <a:buClr>
                <a:srgbClr val="FFC000"/>
              </a:buClr>
              <a:buFont typeface="Wingdings" panose="05000000000000000000" pitchFamily="2" charset="2"/>
              <a:buChar char="§"/>
            </a:pPr>
            <a:r>
              <a:rPr lang="en-US" sz="1400" b="1" i="1" dirty="0" smtClean="0">
                <a:solidFill>
                  <a:schemeClr val="tx1">
                    <a:lumMod val="75000"/>
                    <a:lumOff val="25000"/>
                  </a:schemeClr>
                </a:solidFill>
                <a:latin typeface="Arial" pitchFamily="34" charset="0"/>
                <a:cs typeface="Arial" pitchFamily="34" charset="0"/>
              </a:rPr>
              <a:t>Focus Industry Verticals</a:t>
            </a:r>
          </a:p>
          <a:p>
            <a:pPr marL="285750" lvl="1" indent="-285750" defTabSz="408194">
              <a:spcAft>
                <a:spcPts val="600"/>
              </a:spcAft>
              <a:buClr>
                <a:srgbClr val="FFC000"/>
              </a:buClr>
              <a:buFont typeface="Wingdings" panose="05000000000000000000" pitchFamily="2" charset="2"/>
              <a:buChar char="§"/>
            </a:pPr>
            <a:r>
              <a:rPr lang="en-US" sz="1400" b="1" i="1" dirty="0" smtClean="0">
                <a:solidFill>
                  <a:schemeClr val="tx1">
                    <a:lumMod val="75000"/>
                    <a:lumOff val="25000"/>
                  </a:schemeClr>
                </a:solidFill>
                <a:latin typeface="Arial" pitchFamily="34" charset="0"/>
                <a:cs typeface="Arial" pitchFamily="34" charset="0"/>
              </a:rPr>
              <a:t>Our Clients &amp; Partners</a:t>
            </a:r>
            <a:endParaRPr lang="en-US" sz="1400" b="1" i="1" dirty="0" smtClean="0">
              <a:solidFill>
                <a:schemeClr val="tx1">
                  <a:lumMod val="75000"/>
                  <a:lumOff val="25000"/>
                </a:schemeClr>
              </a:solidFill>
              <a:latin typeface="Arial" pitchFamily="34" charset="0"/>
              <a:cs typeface="Arial" pitchFamily="34" charset="0"/>
            </a:endParaRPr>
          </a:p>
          <a:p>
            <a:pPr marL="285750" lvl="1" indent="-285750" defTabSz="408194">
              <a:spcAft>
                <a:spcPts val="600"/>
              </a:spcAft>
              <a:buClr>
                <a:srgbClr val="FFC000"/>
              </a:buClr>
              <a:buFont typeface="Wingdings" panose="05000000000000000000" pitchFamily="2" charset="2"/>
              <a:buChar char="§"/>
            </a:pPr>
            <a:r>
              <a:rPr lang="en-US" sz="1400" b="1" i="1" dirty="0" smtClean="0">
                <a:solidFill>
                  <a:schemeClr val="tx1">
                    <a:lumMod val="75000"/>
                    <a:lumOff val="25000"/>
                  </a:schemeClr>
                </a:solidFill>
                <a:latin typeface="Arial" pitchFamily="34" charset="0"/>
                <a:cs typeface="Arial" pitchFamily="34" charset="0"/>
              </a:rPr>
              <a:t>Why </a:t>
            </a:r>
            <a:r>
              <a:rPr lang="en-US" sz="1400" b="1" i="1" dirty="0" err="1" smtClean="0">
                <a:solidFill>
                  <a:schemeClr val="tx1">
                    <a:lumMod val="75000"/>
                    <a:lumOff val="25000"/>
                  </a:schemeClr>
                </a:solidFill>
                <a:latin typeface="Arial" pitchFamily="34" charset="0"/>
                <a:cs typeface="Arial" pitchFamily="34" charset="0"/>
              </a:rPr>
              <a:t>Lumbini</a:t>
            </a:r>
            <a:r>
              <a:rPr lang="en-US" sz="1400" b="1" i="1" dirty="0" smtClean="0">
                <a:solidFill>
                  <a:schemeClr val="tx1">
                    <a:lumMod val="75000"/>
                    <a:lumOff val="25000"/>
                  </a:schemeClr>
                </a:solidFill>
                <a:latin typeface="Arial" pitchFamily="34" charset="0"/>
                <a:cs typeface="Arial" pitchFamily="34" charset="0"/>
              </a:rPr>
              <a:t> Elite ?</a:t>
            </a:r>
          </a:p>
          <a:p>
            <a:pPr marL="285750" lvl="1" indent="-285750" defTabSz="408194">
              <a:spcAft>
                <a:spcPts val="600"/>
              </a:spcAft>
              <a:buClr>
                <a:srgbClr val="FFC000"/>
              </a:buClr>
              <a:buFont typeface="Wingdings" panose="05000000000000000000" pitchFamily="2" charset="2"/>
              <a:buChar char="§"/>
            </a:pPr>
            <a:r>
              <a:rPr lang="en-US" sz="1400" b="1" i="1" dirty="0" smtClean="0">
                <a:solidFill>
                  <a:schemeClr val="tx1">
                    <a:lumMod val="75000"/>
                    <a:lumOff val="25000"/>
                  </a:schemeClr>
                </a:solidFill>
                <a:latin typeface="Arial" pitchFamily="34" charset="0"/>
                <a:cs typeface="Arial" pitchFamily="34" charset="0"/>
              </a:rPr>
              <a:t>Contact Us</a:t>
            </a:r>
          </a:p>
          <a:p>
            <a:pPr marL="285750" indent="-285750" defTabSz="408194">
              <a:spcAft>
                <a:spcPts val="600"/>
              </a:spcAft>
              <a:buClr>
                <a:srgbClr val="FFC000"/>
              </a:buClr>
              <a:buFont typeface="Wingdings" panose="05000000000000000000" pitchFamily="2" charset="2"/>
              <a:buChar char="§"/>
            </a:pPr>
            <a:endParaRPr lang="en-US" sz="1400" dirty="0">
              <a:solidFill>
                <a:schemeClr val="bg1">
                  <a:lumMod val="50000"/>
                </a:schemeClr>
              </a:solidFill>
              <a:latin typeface="Arial" pitchFamily="34" charset="0"/>
              <a:cs typeface="Arial" pitchFamily="34" charset="0"/>
            </a:endParaRPr>
          </a:p>
        </p:txBody>
      </p:sp>
      <p:sp>
        <p:nvSpPr>
          <p:cNvPr id="18" name="Rectangle 17"/>
          <p:cNvSpPr/>
          <p:nvPr/>
        </p:nvSpPr>
        <p:spPr>
          <a:xfrm>
            <a:off x="1080000" y="0"/>
            <a:ext cx="10032000" cy="108000"/>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114579295.jpg"/>
          <p:cNvPicPr>
            <a:picLocks noChangeAspect="1"/>
          </p:cNvPicPr>
          <p:nvPr/>
        </p:nvPicPr>
        <p:blipFill rotWithShape="1">
          <a:blip r:embed="rId2">
            <a:extLst>
              <a:ext uri="{28A0092B-C50C-407E-A947-70E740481C1C}">
                <a14:useLocalDpi xmlns="" xmlns:a14="http://schemas.microsoft.com/office/drawing/2010/main" val="0"/>
              </a:ext>
            </a:extLst>
          </a:blip>
          <a:srcRect t="9478" b="15627"/>
          <a:stretch/>
        </p:blipFill>
        <p:spPr>
          <a:xfrm>
            <a:off x="4351281" y="138396"/>
            <a:ext cx="7837319" cy="6744894"/>
          </a:xfrm>
          <a:prstGeom prst="rect">
            <a:avLst/>
          </a:prstGeom>
        </p:spPr>
      </p:pic>
    </p:spTree>
    <p:extLst>
      <p:ext uri="{BB962C8B-B14F-4D97-AF65-F5344CB8AC3E}">
        <p14:creationId xmlns="" xmlns:p14="http://schemas.microsoft.com/office/powerpoint/2010/main" val="5251687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80000" y="0"/>
            <a:ext cx="10032000" cy="108000"/>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alphaModFix amt="15000"/>
            <a:extLst>
              <a:ext uri="{28A0092B-C50C-407E-A947-70E740481C1C}">
                <a14:useLocalDpi xmlns="" xmlns:a14="http://schemas.microsoft.com/office/drawing/2010/main" val="0"/>
              </a:ext>
            </a:extLst>
          </a:blip>
          <a:stretch>
            <a:fillRect/>
          </a:stretch>
        </p:blipFill>
        <p:spPr>
          <a:xfrm>
            <a:off x="11168120" y="128635"/>
            <a:ext cx="708449" cy="958976"/>
          </a:xfrm>
          <a:prstGeom prst="rect">
            <a:avLst/>
          </a:prstGeom>
          <a:noFill/>
        </p:spPr>
      </p:pic>
      <p:graphicFrame>
        <p:nvGraphicFramePr>
          <p:cNvPr id="7" name="Table 6"/>
          <p:cNvGraphicFramePr>
            <a:graphicFrameLocks noGrp="1"/>
          </p:cNvGraphicFramePr>
          <p:nvPr/>
        </p:nvGraphicFramePr>
        <p:xfrm>
          <a:off x="945670" y="1356289"/>
          <a:ext cx="8128000" cy="4301300"/>
        </p:xfrm>
        <a:graphic>
          <a:graphicData uri="http://schemas.openxmlformats.org/drawingml/2006/table">
            <a:tbl>
              <a:tblPr firstRow="1" bandRow="1">
                <a:tableStyleId>{5C22544A-7EE6-4342-B048-85BDC9FD1C3A}</a:tableStyleId>
              </a:tblPr>
              <a:tblGrid>
                <a:gridCol w="1103082"/>
                <a:gridCol w="1741717"/>
                <a:gridCol w="885371"/>
                <a:gridCol w="4397830"/>
              </a:tblGrid>
              <a:tr h="370840">
                <a:tc>
                  <a:txBody>
                    <a:bodyPr/>
                    <a:lstStyle/>
                    <a:p>
                      <a:r>
                        <a:rPr lang="en-US" sz="1600" b="1" kern="1200" dirty="0" smtClean="0">
                          <a:solidFill>
                            <a:schemeClr val="lt1"/>
                          </a:solidFill>
                          <a:latin typeface="Calibri" pitchFamily="34" charset="0"/>
                          <a:ea typeface="+mn-ea"/>
                          <a:cs typeface="+mn-cs"/>
                        </a:rPr>
                        <a:t>Data</a:t>
                      </a:r>
                      <a:endParaRPr lang="en-US" sz="1600" b="0" dirty="0">
                        <a:latin typeface="Calibri" pitchFamily="34" charset="0"/>
                      </a:endParaRPr>
                    </a:p>
                  </a:txBody>
                  <a:tcPr/>
                </a:tc>
                <a:tc>
                  <a:txBody>
                    <a:bodyPr/>
                    <a:lstStyle/>
                    <a:p>
                      <a:r>
                        <a:rPr lang="en-US" sz="1600" b="1" kern="1200" dirty="0" smtClean="0">
                          <a:solidFill>
                            <a:schemeClr val="lt1"/>
                          </a:solidFill>
                          <a:latin typeface="Calibri" pitchFamily="34" charset="0"/>
                          <a:ea typeface="+mn-ea"/>
                          <a:cs typeface="+mn-cs"/>
                        </a:rPr>
                        <a:t>Definition</a:t>
                      </a:r>
                      <a:endParaRPr lang="en-US" sz="1600" dirty="0">
                        <a:latin typeface="Calibri" pitchFamily="34" charset="0"/>
                      </a:endParaRPr>
                    </a:p>
                  </a:txBody>
                  <a:tcPr/>
                </a:tc>
                <a:tc>
                  <a:txBody>
                    <a:bodyPr/>
                    <a:lstStyle/>
                    <a:p>
                      <a:r>
                        <a:rPr lang="en-US" sz="1600" b="1" kern="1200" dirty="0" smtClean="0">
                          <a:solidFill>
                            <a:schemeClr val="lt1"/>
                          </a:solidFill>
                          <a:latin typeface="Calibri" pitchFamily="34" charset="0"/>
                          <a:ea typeface="+mn-ea"/>
                          <a:cs typeface="+mn-cs"/>
                        </a:rPr>
                        <a:t>Length</a:t>
                      </a:r>
                      <a:endParaRPr lang="en-US" sz="1600" dirty="0">
                        <a:latin typeface="Calibri" pitchFamily="34" charset="0"/>
                      </a:endParaRPr>
                    </a:p>
                  </a:txBody>
                  <a:tcPr/>
                </a:tc>
                <a:tc>
                  <a:txBody>
                    <a:bodyPr/>
                    <a:lstStyle/>
                    <a:p>
                      <a:r>
                        <a:rPr lang="en-US" sz="1600" b="1" kern="1200" dirty="0" smtClean="0">
                          <a:solidFill>
                            <a:schemeClr val="lt1"/>
                          </a:solidFill>
                          <a:latin typeface="Calibri" pitchFamily="34" charset="0"/>
                          <a:ea typeface="+mn-ea"/>
                          <a:cs typeface="+mn-cs"/>
                        </a:rPr>
                        <a:t>Note</a:t>
                      </a:r>
                      <a:endParaRPr lang="en-US" sz="1600" dirty="0">
                        <a:latin typeface="Calibri" pitchFamily="34" charset="0"/>
                      </a:endParaRPr>
                    </a:p>
                  </a:txBody>
                  <a:tcPr/>
                </a:tc>
              </a:tr>
              <a:tr h="370840">
                <a:tc>
                  <a:txBody>
                    <a:bodyPr/>
                    <a:lstStyle/>
                    <a:p>
                      <a:pPr marL="58738" marR="0" indent="-58738">
                        <a:lnSpc>
                          <a:spcPct val="107000"/>
                        </a:lnSpc>
                        <a:spcBef>
                          <a:spcPts val="40"/>
                        </a:spcBef>
                        <a:spcAft>
                          <a:spcPts val="0"/>
                        </a:spcAft>
                      </a:pPr>
                      <a:r>
                        <a:rPr lang="en-US" sz="1350" i="0" dirty="0" smtClean="0">
                          <a:latin typeface="Calibri" pitchFamily="34" charset="0"/>
                          <a:ea typeface="Calibri"/>
                          <a:cs typeface="Calibri"/>
                        </a:rPr>
                        <a:t>  0x00  0x </a:t>
                      </a:r>
                      <a:r>
                        <a:rPr lang="en-US" sz="1350" i="0" dirty="0">
                          <a:latin typeface="Calibri" pitchFamily="34" charset="0"/>
                          <a:ea typeface="Calibri"/>
                          <a:cs typeface="Calibri"/>
                        </a:rPr>
                        <a:t>00 </a:t>
                      </a:r>
                      <a:r>
                        <a:rPr lang="en-US" sz="1350" i="0" dirty="0" smtClean="0">
                          <a:latin typeface="Calibri" pitchFamily="34" charset="0"/>
                          <a:ea typeface="Calibri"/>
                          <a:cs typeface="Calibri"/>
                        </a:rPr>
                        <a:t>  0x07  0xDD</a:t>
                      </a:r>
                      <a:endParaRPr lang="en-US" sz="1350" i="0" dirty="0">
                        <a:latin typeface="Calibri" pitchFamily="34" charset="0"/>
                        <a:ea typeface="Calibri"/>
                        <a:cs typeface="Calibri"/>
                      </a:endParaRPr>
                    </a:p>
                  </a:txBody>
                  <a:tcPr marL="0" marR="0" marT="0" marB="0"/>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Reserved</a:t>
                      </a:r>
                    </a:p>
                  </a:txBody>
                  <a:tcPr marL="0" marR="0" marT="0" marB="0"/>
                </a:tc>
                <a:tc>
                  <a:txBody>
                    <a:bodyPr/>
                    <a:lstStyle/>
                    <a:p>
                      <a:pPr marL="67945" marR="0">
                        <a:lnSpc>
                          <a:spcPct val="107000"/>
                        </a:lnSpc>
                        <a:spcBef>
                          <a:spcPts val="0"/>
                        </a:spcBef>
                        <a:spcAft>
                          <a:spcPts val="0"/>
                        </a:spcAft>
                      </a:pPr>
                      <a:r>
                        <a:rPr lang="en-US" sz="1350" dirty="0" smtClean="0">
                          <a:latin typeface="Calibri" pitchFamily="34" charset="0"/>
                          <a:ea typeface="Calibri"/>
                          <a:cs typeface="Calibri"/>
                        </a:rPr>
                        <a:t>4 </a:t>
                      </a:r>
                      <a:r>
                        <a:rPr lang="en-US" sz="1350" dirty="0">
                          <a:latin typeface="Calibri" pitchFamily="34" charset="0"/>
                          <a:ea typeface="Calibri"/>
                          <a:cs typeface="Calibri"/>
                        </a:rPr>
                        <a:t>byte</a:t>
                      </a:r>
                    </a:p>
                  </a:txBody>
                  <a:tcPr marL="0" marR="0" marT="0" marB="0"/>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According to the protocol, this data is invalid</a:t>
                      </a:r>
                    </a:p>
                  </a:txBody>
                  <a:tcPr marL="0" marR="0" marT="0" marB="0"/>
                </a:tc>
              </a:tr>
              <a:tr h="370840">
                <a:tc>
                  <a:txBody>
                    <a:bodyPr/>
                    <a:lstStyle/>
                    <a:p>
                      <a:pPr marL="0" marR="0">
                        <a:lnSpc>
                          <a:spcPct val="107000"/>
                        </a:lnSpc>
                        <a:spcBef>
                          <a:spcPts val="40"/>
                        </a:spcBef>
                        <a:spcAft>
                          <a:spcPts val="0"/>
                        </a:spcAft>
                      </a:pPr>
                      <a:r>
                        <a:rPr lang="en-US" sz="1350" dirty="0" smtClean="0">
                          <a:latin typeface="Calibri" pitchFamily="34" charset="0"/>
                          <a:ea typeface="Calibri"/>
                          <a:cs typeface="Calibri"/>
                        </a:rPr>
                        <a:t>  0x00</a:t>
                      </a:r>
                    </a:p>
                    <a:p>
                      <a:pPr marL="0" marR="0">
                        <a:lnSpc>
                          <a:spcPct val="107000"/>
                        </a:lnSpc>
                        <a:spcBef>
                          <a:spcPts val="40"/>
                        </a:spcBef>
                        <a:spcAft>
                          <a:spcPts val="0"/>
                        </a:spcAft>
                      </a:pPr>
                      <a:r>
                        <a:rPr lang="en-US" sz="1350" dirty="0" smtClean="0">
                          <a:latin typeface="Calibri" pitchFamily="34" charset="0"/>
                          <a:ea typeface="Calibri"/>
                          <a:cs typeface="Calibri"/>
                        </a:rPr>
                        <a:t>  </a:t>
                      </a:r>
                      <a:r>
                        <a:rPr lang="en-US" sz="1350" dirty="0">
                          <a:latin typeface="Calibri" pitchFamily="34" charset="0"/>
                          <a:ea typeface="Calibri"/>
                          <a:cs typeface="Calibri"/>
                        </a:rPr>
                        <a:t>0x05</a:t>
                      </a:r>
                    </a:p>
                  </a:txBody>
                  <a:tcPr marL="0" marR="0" marT="0" marB="0"/>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Impedance to the ground in parallel connection</a:t>
                      </a:r>
                    </a:p>
                  </a:txBody>
                  <a:tcPr marL="0" marR="0" marT="0" marB="0"/>
                </a:tc>
                <a:tc>
                  <a:txBody>
                    <a:bodyPr/>
                    <a:lstStyle/>
                    <a:p>
                      <a:pPr marL="67945" marR="0">
                        <a:lnSpc>
                          <a:spcPct val="107000"/>
                        </a:lnSpc>
                        <a:spcBef>
                          <a:spcPts val="0"/>
                        </a:spcBef>
                        <a:spcAft>
                          <a:spcPts val="0"/>
                        </a:spcAft>
                      </a:pPr>
                      <a:r>
                        <a:rPr lang="en-US" sz="1350" dirty="0" smtClean="0">
                          <a:latin typeface="Calibri" pitchFamily="34" charset="0"/>
                          <a:ea typeface="Calibri"/>
                          <a:cs typeface="Calibri"/>
                        </a:rPr>
                        <a:t>2 </a:t>
                      </a:r>
                      <a:r>
                        <a:rPr lang="en-US" sz="1350" dirty="0">
                          <a:latin typeface="Calibri" pitchFamily="34" charset="0"/>
                          <a:ea typeface="Calibri"/>
                          <a:cs typeface="Calibri"/>
                        </a:rPr>
                        <a:t>byte</a:t>
                      </a:r>
                    </a:p>
                  </a:txBody>
                  <a:tcPr marL="0" marR="0" marT="0" marB="0"/>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According to the protocol, this data is Impedance</a:t>
                      </a:r>
                    </a:p>
                  </a:txBody>
                  <a:tcPr marL="0" marR="0" marT="0" marB="0"/>
                </a:tc>
              </a:tr>
              <a:tr h="370840">
                <a:tc>
                  <a:txBody>
                    <a:bodyPr/>
                    <a:lstStyle/>
                    <a:p>
                      <a:r>
                        <a:rPr lang="en-US" sz="1350" kern="1200" dirty="0" smtClean="0">
                          <a:solidFill>
                            <a:schemeClr val="dk1"/>
                          </a:solidFill>
                          <a:latin typeface="Calibri" pitchFamily="34" charset="0"/>
                          <a:ea typeface="+mn-ea"/>
                          <a:cs typeface="+mn-cs"/>
                        </a:rPr>
                        <a:t>0x00 </a:t>
                      </a:r>
                    </a:p>
                    <a:p>
                      <a:r>
                        <a:rPr lang="en-US" sz="1350" kern="1200" dirty="0" smtClean="0">
                          <a:solidFill>
                            <a:schemeClr val="dk1"/>
                          </a:solidFill>
                          <a:latin typeface="Calibri" pitchFamily="34" charset="0"/>
                          <a:ea typeface="+mn-ea"/>
                          <a:cs typeface="+mn-cs"/>
                        </a:rPr>
                        <a:t>0x0B</a:t>
                      </a:r>
                      <a:endParaRPr lang="en-US" sz="1350" dirty="0">
                        <a:latin typeface="Calibri" pitchFamily="34" charset="0"/>
                      </a:endParaRPr>
                    </a:p>
                  </a:txBody>
                  <a:tcPr/>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Reserved</a:t>
                      </a:r>
                    </a:p>
                  </a:txBody>
                  <a:tcPr marL="0" marR="0" marT="0" marB="0"/>
                </a:tc>
                <a:tc>
                  <a:txBody>
                    <a:bodyPr/>
                    <a:lstStyle/>
                    <a:p>
                      <a:pPr marL="67945" marR="0">
                        <a:lnSpc>
                          <a:spcPct val="107000"/>
                        </a:lnSpc>
                        <a:spcBef>
                          <a:spcPts val="0"/>
                        </a:spcBef>
                        <a:spcAft>
                          <a:spcPts val="0"/>
                        </a:spcAft>
                      </a:pPr>
                      <a:r>
                        <a:rPr lang="en-US" sz="1350" dirty="0" smtClean="0">
                          <a:latin typeface="Calibri" pitchFamily="34" charset="0"/>
                          <a:ea typeface="Calibri"/>
                          <a:cs typeface="Calibri"/>
                        </a:rPr>
                        <a:t>2 </a:t>
                      </a:r>
                      <a:r>
                        <a:rPr lang="en-US" sz="1350" dirty="0">
                          <a:latin typeface="Calibri" pitchFamily="34" charset="0"/>
                          <a:ea typeface="Calibri"/>
                          <a:cs typeface="Calibri"/>
                        </a:rPr>
                        <a:t>byte</a:t>
                      </a:r>
                    </a:p>
                  </a:txBody>
                  <a:tcPr marL="0" marR="0" marT="0" marB="0"/>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According to the protocol, this data is invalid</a:t>
                      </a:r>
                    </a:p>
                  </a:txBody>
                  <a:tcPr marL="0" marR="0" marT="0" marB="0"/>
                </a:tc>
              </a:tr>
              <a:tr h="370840">
                <a:tc>
                  <a:txBody>
                    <a:bodyPr/>
                    <a:lstStyle/>
                    <a:p>
                      <a:pPr marL="0" marR="0">
                        <a:lnSpc>
                          <a:spcPct val="107000"/>
                        </a:lnSpc>
                        <a:spcBef>
                          <a:spcPts val="40"/>
                        </a:spcBef>
                        <a:spcAft>
                          <a:spcPts val="0"/>
                        </a:spcAft>
                      </a:pPr>
                      <a:r>
                        <a:rPr lang="en-US" sz="1350" dirty="0" smtClean="0">
                          <a:latin typeface="Calibri" pitchFamily="34" charset="0"/>
                          <a:ea typeface="Calibri"/>
                          <a:cs typeface="Calibri"/>
                        </a:rPr>
                        <a:t>   0x00 </a:t>
                      </a:r>
                    </a:p>
                    <a:p>
                      <a:pPr marL="0" marR="0">
                        <a:lnSpc>
                          <a:spcPct val="107000"/>
                        </a:lnSpc>
                        <a:spcBef>
                          <a:spcPts val="40"/>
                        </a:spcBef>
                        <a:spcAft>
                          <a:spcPts val="0"/>
                        </a:spcAft>
                      </a:pPr>
                      <a:r>
                        <a:rPr lang="en-US" sz="1350" dirty="0" smtClean="0">
                          <a:latin typeface="Calibri" pitchFamily="34" charset="0"/>
                          <a:ea typeface="Calibri"/>
                          <a:cs typeface="Calibri"/>
                        </a:rPr>
                        <a:t>   0x0E</a:t>
                      </a:r>
                      <a:endParaRPr lang="en-US" sz="1350" dirty="0">
                        <a:latin typeface="Calibri" pitchFamily="34" charset="0"/>
                        <a:ea typeface="Calibri"/>
                        <a:cs typeface="Calibri"/>
                      </a:endParaRPr>
                    </a:p>
                  </a:txBody>
                  <a:tcPr marL="0" marR="0" marT="0" marB="0"/>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Daily running time</a:t>
                      </a:r>
                    </a:p>
                  </a:txBody>
                  <a:tcPr marL="0" marR="0" marT="0" marB="0"/>
                </a:tc>
                <a:tc>
                  <a:txBody>
                    <a:bodyPr/>
                    <a:lstStyle/>
                    <a:p>
                      <a:pPr marL="67945" marR="0">
                        <a:lnSpc>
                          <a:spcPct val="107000"/>
                        </a:lnSpc>
                        <a:spcBef>
                          <a:spcPts val="0"/>
                        </a:spcBef>
                        <a:spcAft>
                          <a:spcPts val="0"/>
                        </a:spcAft>
                      </a:pPr>
                      <a:r>
                        <a:rPr lang="en-US" sz="1350" dirty="0" smtClean="0">
                          <a:latin typeface="Calibri" pitchFamily="34" charset="0"/>
                          <a:ea typeface="Calibri"/>
                          <a:cs typeface="Calibri"/>
                        </a:rPr>
                        <a:t>2 </a:t>
                      </a:r>
                      <a:r>
                        <a:rPr lang="en-US" sz="1350" dirty="0">
                          <a:latin typeface="Calibri" pitchFamily="34" charset="0"/>
                          <a:ea typeface="Calibri"/>
                          <a:cs typeface="Calibri"/>
                        </a:rPr>
                        <a:t>byte</a:t>
                      </a:r>
                    </a:p>
                  </a:txBody>
                  <a:tcPr marL="0" marR="0" marT="0" marB="0"/>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According to the protocol, this data is Daily running time i.e.14</a:t>
                      </a:r>
                    </a:p>
                  </a:txBody>
                  <a:tcPr marL="0" marR="0" marT="0" marB="0"/>
                </a:tc>
              </a:tr>
              <a:tr h="370840">
                <a:tc>
                  <a:txBody>
                    <a:bodyPr/>
                    <a:lstStyle/>
                    <a:p>
                      <a:pPr marL="0" marR="0">
                        <a:lnSpc>
                          <a:spcPct val="107000"/>
                        </a:lnSpc>
                        <a:spcBef>
                          <a:spcPts val="40"/>
                        </a:spcBef>
                        <a:spcAft>
                          <a:spcPts val="0"/>
                        </a:spcAft>
                      </a:pPr>
                      <a:r>
                        <a:rPr lang="en-US" sz="1350" dirty="0" smtClean="0">
                          <a:latin typeface="Calibri" pitchFamily="34" charset="0"/>
                          <a:ea typeface="Calibri"/>
                          <a:cs typeface="Calibri"/>
                        </a:rPr>
                        <a:t>   0x00</a:t>
                      </a:r>
                    </a:p>
                    <a:p>
                      <a:pPr marL="0" marR="0">
                        <a:lnSpc>
                          <a:spcPct val="107000"/>
                        </a:lnSpc>
                        <a:spcBef>
                          <a:spcPts val="40"/>
                        </a:spcBef>
                        <a:spcAft>
                          <a:spcPts val="0"/>
                        </a:spcAft>
                      </a:pPr>
                      <a:r>
                        <a:rPr lang="en-US" sz="1350" dirty="0" smtClean="0">
                          <a:latin typeface="Calibri" pitchFamily="34" charset="0"/>
                          <a:ea typeface="Calibri"/>
                          <a:cs typeface="Calibri"/>
                        </a:rPr>
                        <a:t>   </a:t>
                      </a:r>
                      <a:r>
                        <a:rPr lang="en-US" sz="1350" dirty="0">
                          <a:latin typeface="Calibri" pitchFamily="34" charset="0"/>
                          <a:ea typeface="Calibri"/>
                          <a:cs typeface="Calibri"/>
                        </a:rPr>
                        <a:t>0x03</a:t>
                      </a:r>
                    </a:p>
                  </a:txBody>
                  <a:tcPr marL="0" marR="0" marT="0" marB="0"/>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Present country</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50" dirty="0" smtClean="0">
                          <a:latin typeface="Calibri" pitchFamily="34" charset="0"/>
                          <a:ea typeface="Calibri"/>
                          <a:cs typeface="Calibri"/>
                        </a:rPr>
                        <a:t>2</a:t>
                      </a:r>
                      <a:r>
                        <a:rPr lang="en-US" sz="1350" baseline="0" dirty="0" smtClean="0">
                          <a:latin typeface="Calibri" pitchFamily="34" charset="0"/>
                          <a:ea typeface="Calibri"/>
                          <a:cs typeface="Calibri"/>
                        </a:rPr>
                        <a:t> </a:t>
                      </a:r>
                      <a:r>
                        <a:rPr lang="en-US" sz="1350" dirty="0" smtClean="0">
                          <a:latin typeface="Calibri" pitchFamily="34" charset="0"/>
                          <a:ea typeface="Calibri"/>
                          <a:cs typeface="Calibri"/>
                        </a:rPr>
                        <a:t>byte</a:t>
                      </a:r>
                    </a:p>
                    <a:p>
                      <a:endParaRPr lang="en-US" sz="1350" dirty="0">
                        <a:latin typeface="Calibri" pitchFamily="34" charset="0"/>
                      </a:endParaRPr>
                    </a:p>
                  </a:txBody>
                  <a:tcPr/>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According to the protocol, this data is Country name</a:t>
                      </a:r>
                    </a:p>
                  </a:txBody>
                  <a:tcPr marL="0" marR="0" marT="0" marB="0"/>
                </a:tc>
              </a:tr>
              <a:tr h="370840">
                <a:tc>
                  <a:txBody>
                    <a:bodyPr/>
                    <a:lstStyle/>
                    <a:p>
                      <a:pPr marL="0" marR="0">
                        <a:lnSpc>
                          <a:spcPct val="107000"/>
                        </a:lnSpc>
                        <a:spcBef>
                          <a:spcPts val="40"/>
                        </a:spcBef>
                        <a:spcAft>
                          <a:spcPts val="0"/>
                        </a:spcAft>
                      </a:pPr>
                      <a:r>
                        <a:rPr lang="en-US" sz="1350" dirty="0" smtClean="0">
                          <a:latin typeface="Calibri" pitchFamily="34" charset="0"/>
                          <a:ea typeface="Calibri"/>
                          <a:cs typeface="Calibri"/>
                        </a:rPr>
                        <a:t>   0x00</a:t>
                      </a:r>
                    </a:p>
                    <a:p>
                      <a:pPr marL="0" marR="0">
                        <a:lnSpc>
                          <a:spcPct val="107000"/>
                        </a:lnSpc>
                        <a:spcBef>
                          <a:spcPts val="40"/>
                        </a:spcBef>
                        <a:spcAft>
                          <a:spcPts val="0"/>
                        </a:spcAft>
                      </a:pPr>
                      <a:r>
                        <a:rPr lang="en-US" sz="1350" dirty="0" smtClean="0">
                          <a:latin typeface="Calibri" pitchFamily="34" charset="0"/>
                          <a:ea typeface="Calibri"/>
                          <a:cs typeface="Calibri"/>
                        </a:rPr>
                        <a:t>   </a:t>
                      </a:r>
                      <a:r>
                        <a:rPr lang="en-US" sz="1350" dirty="0">
                          <a:latin typeface="Calibri" pitchFamily="34" charset="0"/>
                          <a:ea typeface="Calibri"/>
                          <a:cs typeface="Calibri"/>
                        </a:rPr>
                        <a:t>0x06</a:t>
                      </a:r>
                    </a:p>
                  </a:txBody>
                  <a:tcPr marL="0" marR="0" marT="0" marB="0"/>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DC Voltage 4 </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50" dirty="0" smtClean="0">
                          <a:latin typeface="Calibri" pitchFamily="34" charset="0"/>
                          <a:ea typeface="Calibri"/>
                          <a:cs typeface="Calibri"/>
                        </a:rPr>
                        <a:t>2 byte</a:t>
                      </a:r>
                    </a:p>
                  </a:txBody>
                  <a:tcPr/>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According to the protocol, this data is DC Voltage 4</a:t>
                      </a:r>
                    </a:p>
                  </a:txBody>
                  <a:tcPr marL="0" marR="0" marT="0" marB="0"/>
                </a:tc>
              </a:tr>
              <a:tr h="370840">
                <a:tc>
                  <a:txBody>
                    <a:bodyPr/>
                    <a:lstStyle/>
                    <a:p>
                      <a:pPr marL="0" marR="0">
                        <a:lnSpc>
                          <a:spcPct val="107000"/>
                        </a:lnSpc>
                        <a:spcBef>
                          <a:spcPts val="40"/>
                        </a:spcBef>
                        <a:spcAft>
                          <a:spcPts val="0"/>
                        </a:spcAft>
                      </a:pPr>
                      <a:r>
                        <a:rPr lang="en-US" sz="1350" dirty="0" smtClean="0">
                          <a:latin typeface="Calibri" pitchFamily="34" charset="0"/>
                          <a:ea typeface="Calibri"/>
                          <a:cs typeface="Calibri"/>
                        </a:rPr>
                        <a:t>   0x00</a:t>
                      </a:r>
                    </a:p>
                    <a:p>
                      <a:pPr marL="0" marR="0">
                        <a:lnSpc>
                          <a:spcPct val="107000"/>
                        </a:lnSpc>
                        <a:spcBef>
                          <a:spcPts val="40"/>
                        </a:spcBef>
                        <a:spcAft>
                          <a:spcPts val="0"/>
                        </a:spcAft>
                      </a:pPr>
                      <a:r>
                        <a:rPr lang="en-US" sz="1350" dirty="0" smtClean="0">
                          <a:latin typeface="Calibri" pitchFamily="34" charset="0"/>
                          <a:ea typeface="Calibri"/>
                          <a:cs typeface="Calibri"/>
                        </a:rPr>
                        <a:t>   </a:t>
                      </a:r>
                      <a:r>
                        <a:rPr lang="en-US" sz="1350" dirty="0">
                          <a:latin typeface="Calibri" pitchFamily="34" charset="0"/>
                          <a:ea typeface="Calibri"/>
                          <a:cs typeface="Calibri"/>
                        </a:rPr>
                        <a:t>0x00</a:t>
                      </a:r>
                    </a:p>
                  </a:txBody>
                  <a:tcPr marL="0" marR="0" marT="0" marB="0"/>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DC Current 4</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50" dirty="0" smtClean="0">
                          <a:latin typeface="Calibri" pitchFamily="34" charset="0"/>
                          <a:ea typeface="Calibri"/>
                          <a:cs typeface="Calibri"/>
                        </a:rPr>
                        <a:t>2 byte</a:t>
                      </a:r>
                    </a:p>
                  </a:txBody>
                  <a:tcPr/>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According to the protocol, this data is DC Current 4</a:t>
                      </a:r>
                    </a:p>
                  </a:txBody>
                  <a:tcPr marL="0" marR="0" marT="0" marB="0"/>
                </a:tc>
              </a:tr>
              <a:tr h="370840">
                <a:tc>
                  <a:txBody>
                    <a:bodyPr/>
                    <a:lstStyle/>
                    <a:p>
                      <a:pPr marL="115888" marR="0" indent="-115888">
                        <a:lnSpc>
                          <a:spcPct val="107000"/>
                        </a:lnSpc>
                        <a:spcBef>
                          <a:spcPts val="40"/>
                        </a:spcBef>
                        <a:spcAft>
                          <a:spcPts val="0"/>
                        </a:spcAft>
                      </a:pPr>
                      <a:r>
                        <a:rPr lang="en-US" sz="1350" kern="1200" dirty="0" smtClean="0">
                          <a:solidFill>
                            <a:schemeClr val="dk1"/>
                          </a:solidFill>
                          <a:latin typeface="Calibri" pitchFamily="34" charset="0"/>
                          <a:ea typeface="+mn-ea"/>
                          <a:cs typeface="+mn-cs"/>
                        </a:rPr>
                        <a:t>   0x00</a:t>
                      </a:r>
                      <a:r>
                        <a:rPr lang="en-US" sz="1350" kern="1200" baseline="0" dirty="0" smtClean="0">
                          <a:solidFill>
                            <a:schemeClr val="dk1"/>
                          </a:solidFill>
                          <a:latin typeface="Calibri" pitchFamily="34" charset="0"/>
                          <a:ea typeface="+mn-ea"/>
                          <a:cs typeface="+mn-cs"/>
                        </a:rPr>
                        <a:t> </a:t>
                      </a:r>
                      <a:r>
                        <a:rPr lang="en-US" sz="1350" kern="1200" dirty="0" smtClean="0">
                          <a:solidFill>
                            <a:schemeClr val="dk1"/>
                          </a:solidFill>
                          <a:latin typeface="Calibri" pitchFamily="34" charset="0"/>
                          <a:ea typeface="+mn-ea"/>
                          <a:cs typeface="+mn-cs"/>
                        </a:rPr>
                        <a:t> </a:t>
                      </a:r>
                      <a:r>
                        <a:rPr lang="en-US" sz="1350" kern="1200" dirty="0" err="1" smtClean="0">
                          <a:solidFill>
                            <a:schemeClr val="dk1"/>
                          </a:solidFill>
                          <a:latin typeface="Calibri" pitchFamily="34" charset="0"/>
                          <a:ea typeface="+mn-ea"/>
                          <a:cs typeface="+mn-cs"/>
                        </a:rPr>
                        <a:t>0x00</a:t>
                      </a:r>
                      <a:r>
                        <a:rPr lang="en-US" sz="1350" kern="1200" dirty="0" smtClean="0">
                          <a:solidFill>
                            <a:schemeClr val="dk1"/>
                          </a:solidFill>
                          <a:latin typeface="Calibri" pitchFamily="34" charset="0"/>
                          <a:ea typeface="+mn-ea"/>
                          <a:cs typeface="+mn-cs"/>
                        </a:rPr>
                        <a:t>   </a:t>
                      </a:r>
                      <a:r>
                        <a:rPr lang="en-US" sz="1350" kern="1200" dirty="0" err="1" smtClean="0">
                          <a:solidFill>
                            <a:schemeClr val="dk1"/>
                          </a:solidFill>
                          <a:latin typeface="Calibri" pitchFamily="34" charset="0"/>
                          <a:ea typeface="+mn-ea"/>
                          <a:cs typeface="+mn-cs"/>
                        </a:rPr>
                        <a:t>0x00</a:t>
                      </a:r>
                      <a:r>
                        <a:rPr lang="en-US" sz="1350" kern="1200" dirty="0" smtClean="0">
                          <a:solidFill>
                            <a:schemeClr val="dk1"/>
                          </a:solidFill>
                          <a:latin typeface="Calibri" pitchFamily="34" charset="0"/>
                          <a:ea typeface="+mn-ea"/>
                          <a:cs typeface="+mn-cs"/>
                        </a:rPr>
                        <a:t>   </a:t>
                      </a:r>
                      <a:r>
                        <a:rPr lang="en-US" sz="1350" kern="1200" dirty="0" err="1" smtClean="0">
                          <a:solidFill>
                            <a:schemeClr val="dk1"/>
                          </a:solidFill>
                          <a:latin typeface="Calibri" pitchFamily="34" charset="0"/>
                          <a:ea typeface="+mn-ea"/>
                          <a:cs typeface="+mn-cs"/>
                        </a:rPr>
                        <a:t>0x00</a:t>
                      </a:r>
                      <a:endParaRPr lang="en-US" sz="1350" dirty="0">
                        <a:latin typeface="Calibri" pitchFamily="34" charset="0"/>
                        <a:ea typeface="Calibri"/>
                        <a:cs typeface="Calibri"/>
                      </a:endParaRPr>
                    </a:p>
                  </a:txBody>
                  <a:tcPr marL="0" marR="0" marT="0" marB="0"/>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Reserved</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50" dirty="0" smtClean="0">
                          <a:latin typeface="Calibri" pitchFamily="34" charset="0"/>
                          <a:ea typeface="Calibri"/>
                          <a:cs typeface="Calibri"/>
                        </a:rPr>
                        <a:t>4 byte</a:t>
                      </a:r>
                    </a:p>
                    <a:p>
                      <a:endParaRPr lang="en-US" sz="1350" dirty="0">
                        <a:latin typeface="Calibri" pitchFamily="34" charset="0"/>
                      </a:endParaRPr>
                    </a:p>
                  </a:txBody>
                  <a:tcPr/>
                </a:tc>
                <a:tc>
                  <a:txBody>
                    <a:bodyPr/>
                    <a:lstStyle/>
                    <a:p>
                      <a:pPr marL="67945" marR="0">
                        <a:lnSpc>
                          <a:spcPct val="107000"/>
                        </a:lnSpc>
                        <a:spcBef>
                          <a:spcPts val="300"/>
                        </a:spcBef>
                        <a:spcAft>
                          <a:spcPts val="0"/>
                        </a:spcAft>
                      </a:pPr>
                      <a:r>
                        <a:rPr lang="en-US" sz="1350" dirty="0">
                          <a:latin typeface="Calibri" pitchFamily="34" charset="0"/>
                          <a:ea typeface="Calibri"/>
                          <a:cs typeface="Calibri"/>
                        </a:rPr>
                        <a:t>According to the protocol, this data is invalid</a:t>
                      </a:r>
                    </a:p>
                  </a:txBody>
                  <a:tcPr marL="0" marR="0" marT="0" marB="0"/>
                </a:tc>
              </a:tr>
            </a:tbl>
          </a:graphicData>
        </a:graphic>
      </p:graphicFrame>
      <p:sp>
        <p:nvSpPr>
          <p:cNvPr id="8" name="Rectangle 7"/>
          <p:cNvSpPr>
            <a:spLocks noChangeArrowheads="1"/>
          </p:cNvSpPr>
          <p:nvPr/>
        </p:nvSpPr>
        <p:spPr bwMode="auto">
          <a:xfrm>
            <a:off x="844065" y="585573"/>
            <a:ext cx="8302171" cy="34624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chemeClr val="accent5">
                    <a:lumMod val="75000"/>
                  </a:schemeClr>
                </a:solidFill>
              </a:rPr>
              <a:t>Continued</a:t>
            </a:r>
            <a:r>
              <a:rPr kumimoji="0" lang="en-US" sz="165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65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40314957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48460" y="1211238"/>
            <a:ext cx="4599711" cy="2031325"/>
          </a:xfrm>
          <a:prstGeom prst="rect">
            <a:avLst/>
          </a:prstGeom>
          <a:noFill/>
        </p:spPr>
        <p:txBody>
          <a:bodyPr wrap="square" rtlCol="0">
            <a:spAutoFit/>
          </a:bodyPr>
          <a:lstStyle/>
          <a:p>
            <a:pPr marL="285750" lvl="0" indent="-285750" algn="just">
              <a:buFont typeface="Wingdings" panose="05000000000000000000" pitchFamily="2" charset="2"/>
              <a:buChar char="§"/>
            </a:pPr>
            <a:r>
              <a:rPr lang="en-US" sz="1400" dirty="0">
                <a:latin typeface="Calibri" panose="020F0502020204030204" pitchFamily="34" charset="0"/>
              </a:rPr>
              <a:t>Customizable firmware based on project requirements</a:t>
            </a:r>
          </a:p>
          <a:p>
            <a:pPr marL="285750" lvl="0" indent="-285750" algn="just">
              <a:buFont typeface="Wingdings" panose="05000000000000000000" pitchFamily="2" charset="2"/>
              <a:buChar char="§"/>
            </a:pPr>
            <a:r>
              <a:rPr lang="en-US" sz="1400" dirty="0">
                <a:latin typeface="Calibri" panose="020F0502020204030204" pitchFamily="34" charset="0"/>
              </a:rPr>
              <a:t>Communication of data to  server on specific events on configured intervals</a:t>
            </a:r>
          </a:p>
          <a:p>
            <a:pPr marL="285750" lvl="0" indent="-285750" algn="just">
              <a:buFont typeface="Wingdings" panose="05000000000000000000" pitchFamily="2" charset="2"/>
              <a:buChar char="§"/>
            </a:pPr>
            <a:r>
              <a:rPr lang="en-US" sz="1400" dirty="0">
                <a:latin typeface="Calibri" panose="020F0502020204030204" pitchFamily="34" charset="0"/>
              </a:rPr>
              <a:t>Storing and forwarding of data in case of communication failures</a:t>
            </a:r>
          </a:p>
          <a:p>
            <a:pPr marL="285750" lvl="0" indent="-285750" algn="just">
              <a:buFont typeface="Wingdings" panose="05000000000000000000" pitchFamily="2" charset="2"/>
              <a:buChar char="§"/>
            </a:pPr>
            <a:r>
              <a:rPr lang="en-US" sz="1400" dirty="0">
                <a:latin typeface="Calibri" panose="020F0502020204030204" pitchFamily="34" charset="0"/>
              </a:rPr>
              <a:t>Supports protocol like HTTP, TCP/IP, UDP or FTP for data communication to the server</a:t>
            </a:r>
          </a:p>
          <a:p>
            <a:pPr marL="285750" indent="-285750" algn="just">
              <a:buFont typeface="Wingdings" panose="05000000000000000000" pitchFamily="2" charset="2"/>
              <a:buChar char="§"/>
            </a:pPr>
            <a:r>
              <a:rPr lang="en-US" sz="1400" dirty="0">
                <a:latin typeface="Calibri" panose="020F0502020204030204" pitchFamily="34" charset="0"/>
              </a:rPr>
              <a:t>Supports MQTT protocol for communication with MQTT </a:t>
            </a:r>
            <a:r>
              <a:rPr lang="en-US" sz="1400" dirty="0" smtClean="0">
                <a:latin typeface="Calibri" panose="020F0502020204030204" pitchFamily="34" charset="0"/>
              </a:rPr>
              <a:t>broker/server</a:t>
            </a:r>
            <a:endParaRPr lang="en-US" sz="1400" dirty="0">
              <a:latin typeface="Calibri" panose="020F0502020204030204" pitchFamily="34" charset="0"/>
            </a:endParaRPr>
          </a:p>
        </p:txBody>
      </p:sp>
      <p:sp>
        <p:nvSpPr>
          <p:cNvPr id="8" name="TextBox 7"/>
          <p:cNvSpPr txBox="1"/>
          <p:nvPr/>
        </p:nvSpPr>
        <p:spPr>
          <a:xfrm>
            <a:off x="848461" y="643483"/>
            <a:ext cx="1884219" cy="615553"/>
          </a:xfrm>
          <a:prstGeom prst="rect">
            <a:avLst/>
          </a:prstGeom>
          <a:noFill/>
        </p:spPr>
        <p:txBody>
          <a:bodyPr wrap="square" rtlCol="0">
            <a:spAutoFit/>
          </a:bodyPr>
          <a:lstStyle/>
          <a:p>
            <a:r>
              <a:rPr lang="en-US" sz="1600" dirty="0">
                <a:solidFill>
                  <a:schemeClr val="accent5">
                    <a:lumMod val="75000"/>
                  </a:schemeClr>
                </a:solidFill>
              </a:rPr>
              <a:t>Highlights</a:t>
            </a:r>
            <a:endParaRPr lang="en-US" dirty="0">
              <a:solidFill>
                <a:schemeClr val="accent5">
                  <a:lumMod val="75000"/>
                </a:schemeClr>
              </a:solidFill>
            </a:endParaRPr>
          </a:p>
          <a:p>
            <a:endParaRPr lang="en-US" dirty="0"/>
          </a:p>
        </p:txBody>
      </p:sp>
      <p:sp>
        <p:nvSpPr>
          <p:cNvPr id="9" name="TextBox 8"/>
          <p:cNvSpPr txBox="1"/>
          <p:nvPr/>
        </p:nvSpPr>
        <p:spPr>
          <a:xfrm>
            <a:off x="5840717" y="1195472"/>
            <a:ext cx="5158508" cy="2031325"/>
          </a:xfrm>
          <a:prstGeom prst="rect">
            <a:avLst/>
          </a:prstGeom>
          <a:noFill/>
        </p:spPr>
        <p:txBody>
          <a:bodyPr wrap="square" rtlCol="0">
            <a:spAutoFit/>
          </a:bodyPr>
          <a:lstStyle>
            <a:defPPr>
              <a:defRPr lang="en-US"/>
            </a:defPPr>
            <a:lvl1pPr lvl="0">
              <a:defRPr sz="1400"/>
            </a:lvl1pPr>
          </a:lstStyle>
          <a:p>
            <a:pPr marL="285750" lvl="0" indent="-285750" algn="just">
              <a:buFont typeface="Wingdings" panose="05000000000000000000" pitchFamily="2" charset="2"/>
              <a:buChar char="§"/>
            </a:pPr>
            <a:r>
              <a:rPr lang="en-US" dirty="0">
                <a:latin typeface="Calibri" panose="020F0502020204030204" pitchFamily="34" charset="0"/>
              </a:rPr>
              <a:t>Provision for implementing protocol like Modbus, DLMS, or any other protocol and acquire data from one or more devices connected to </a:t>
            </a:r>
            <a:r>
              <a:rPr lang="en-US" dirty="0" smtClean="0">
                <a:latin typeface="Calibri" panose="020F0502020204030204" pitchFamily="34" charset="0"/>
              </a:rPr>
              <a:t>RS232 </a:t>
            </a:r>
            <a:r>
              <a:rPr lang="en-US" dirty="0">
                <a:latin typeface="Calibri" panose="020F0502020204030204" pitchFamily="34" charset="0"/>
              </a:rPr>
              <a:t>or </a:t>
            </a:r>
            <a:r>
              <a:rPr lang="en-US" dirty="0" smtClean="0">
                <a:latin typeface="Calibri" panose="020F0502020204030204" pitchFamily="34" charset="0"/>
              </a:rPr>
              <a:t>RS485 </a:t>
            </a:r>
            <a:r>
              <a:rPr lang="en-US" dirty="0">
                <a:latin typeface="Calibri" panose="020F0502020204030204" pitchFamily="34" charset="0"/>
              </a:rPr>
              <a:t>ports.</a:t>
            </a:r>
          </a:p>
          <a:p>
            <a:pPr marL="285750" lvl="0" indent="-285750" algn="just">
              <a:buFont typeface="Wingdings" panose="05000000000000000000" pitchFamily="2" charset="2"/>
              <a:buChar char="§"/>
            </a:pPr>
            <a:r>
              <a:rPr lang="en-US" dirty="0">
                <a:latin typeface="Calibri" panose="020F0502020204030204" pitchFamily="34" charset="0"/>
              </a:rPr>
              <a:t>Facility to store mobile numbers in different groups for authorization and SMS alerts.</a:t>
            </a:r>
          </a:p>
          <a:p>
            <a:pPr marL="285750" lvl="0" indent="-285750" algn="just">
              <a:buFont typeface="Wingdings" panose="05000000000000000000" pitchFamily="2" charset="2"/>
              <a:buChar char="§"/>
            </a:pPr>
            <a:r>
              <a:rPr lang="en-US" dirty="0">
                <a:latin typeface="Calibri" panose="020F0502020204030204" pitchFamily="34" charset="0"/>
              </a:rPr>
              <a:t>Facility to go on low power mode when there is no communication and automatic wake up on incoming communication and serial events</a:t>
            </a:r>
          </a:p>
          <a:p>
            <a:pPr marL="285750" indent="-285750" algn="just">
              <a:buFont typeface="Wingdings" panose="05000000000000000000" pitchFamily="2" charset="2"/>
              <a:buChar char="§"/>
            </a:pPr>
            <a:r>
              <a:rPr lang="en-US" dirty="0">
                <a:latin typeface="Calibri" panose="020F0502020204030204" pitchFamily="34" charset="0"/>
              </a:rPr>
              <a:t>Watchdog timer &amp; Over the air updating of </a:t>
            </a:r>
            <a:r>
              <a:rPr lang="en-US" dirty="0" smtClean="0">
                <a:latin typeface="Calibri" panose="020F0502020204030204" pitchFamily="34" charset="0"/>
              </a:rPr>
              <a:t>firmware</a:t>
            </a:r>
            <a:endParaRPr lang="en-US" dirty="0">
              <a:latin typeface="Calibri" panose="020F0502020204030204" pitchFamily="34" charset="0"/>
            </a:endParaRPr>
          </a:p>
        </p:txBody>
      </p:sp>
      <p:sp>
        <p:nvSpPr>
          <p:cNvPr id="10" name="TextBox 9"/>
          <p:cNvSpPr txBox="1"/>
          <p:nvPr/>
        </p:nvSpPr>
        <p:spPr>
          <a:xfrm>
            <a:off x="5830401" y="4267282"/>
            <a:ext cx="5158508" cy="1384995"/>
          </a:xfrm>
          <a:prstGeom prst="rect">
            <a:avLst/>
          </a:prstGeom>
          <a:noFill/>
        </p:spPr>
        <p:txBody>
          <a:bodyPr wrap="square" rtlCol="0">
            <a:spAutoFit/>
          </a:bodyPr>
          <a:lstStyle>
            <a:defPPr>
              <a:defRPr lang="en-US"/>
            </a:defPPr>
            <a:lvl1pPr lvl="0">
              <a:defRPr sz="1400"/>
            </a:lvl1pPr>
          </a:lstStyle>
          <a:p>
            <a:pPr marL="285750" indent="-285750">
              <a:buFont typeface="Wingdings" panose="05000000000000000000" pitchFamily="2" charset="2"/>
              <a:buChar char="§"/>
            </a:pPr>
            <a:r>
              <a:rPr lang="en-US" dirty="0">
                <a:latin typeface="Calibri" panose="020F0502020204030204" pitchFamily="34" charset="0"/>
              </a:rPr>
              <a:t>9-24v DC input power</a:t>
            </a:r>
          </a:p>
          <a:p>
            <a:pPr marL="285750" indent="-285750">
              <a:buFont typeface="Wingdings" panose="05000000000000000000" pitchFamily="2" charset="2"/>
              <a:buChar char="§"/>
            </a:pPr>
            <a:r>
              <a:rPr lang="en-US" dirty="0">
                <a:latin typeface="Calibri" panose="020F0502020204030204" pitchFamily="34" charset="0"/>
              </a:rPr>
              <a:t>Sleep mode for low power consumption</a:t>
            </a:r>
          </a:p>
          <a:p>
            <a:pPr marL="285750" indent="-285750">
              <a:buFont typeface="Wingdings" panose="05000000000000000000" pitchFamily="2" charset="2"/>
              <a:buChar char="§"/>
            </a:pPr>
            <a:r>
              <a:rPr lang="en-US" dirty="0">
                <a:latin typeface="Calibri" panose="020F0502020204030204" pitchFamily="34" charset="0"/>
              </a:rPr>
              <a:t>Operating temperature: -40 -- +85 degree Celsius</a:t>
            </a:r>
          </a:p>
          <a:p>
            <a:pPr marL="285750" indent="-285750">
              <a:buFont typeface="Wingdings" panose="05000000000000000000" pitchFamily="2" charset="2"/>
              <a:buChar char="§"/>
            </a:pPr>
            <a:r>
              <a:rPr lang="en-US" dirty="0">
                <a:latin typeface="Calibri" panose="020F0502020204030204" pitchFamily="34" charset="0"/>
              </a:rPr>
              <a:t>Sensitivity: -109dBm ( 850/ 900 MHz),   -108dBm ( 1800/ 1900 MHz),</a:t>
            </a:r>
          </a:p>
          <a:p>
            <a:pPr marL="285750" indent="-285750">
              <a:buFont typeface="Wingdings" panose="05000000000000000000" pitchFamily="2" charset="2"/>
              <a:buChar char="§"/>
            </a:pPr>
            <a:endParaRPr lang="en-US" dirty="0">
              <a:latin typeface="Calibri" panose="020F0502020204030204" pitchFamily="34" charset="0"/>
            </a:endParaRPr>
          </a:p>
        </p:txBody>
      </p:sp>
      <p:sp>
        <p:nvSpPr>
          <p:cNvPr id="11" name="TextBox 10"/>
          <p:cNvSpPr txBox="1"/>
          <p:nvPr/>
        </p:nvSpPr>
        <p:spPr>
          <a:xfrm>
            <a:off x="899619" y="3718978"/>
            <a:ext cx="1884219" cy="615553"/>
          </a:xfrm>
          <a:prstGeom prst="rect">
            <a:avLst/>
          </a:prstGeom>
          <a:noFill/>
        </p:spPr>
        <p:txBody>
          <a:bodyPr wrap="square" rtlCol="0">
            <a:spAutoFit/>
          </a:bodyPr>
          <a:lstStyle/>
          <a:p>
            <a:r>
              <a:rPr lang="en-US" sz="1600" dirty="0">
                <a:solidFill>
                  <a:schemeClr val="accent5">
                    <a:lumMod val="75000"/>
                  </a:schemeClr>
                </a:solidFill>
              </a:rPr>
              <a:t>Features</a:t>
            </a:r>
            <a:endParaRPr lang="en-US" dirty="0">
              <a:solidFill>
                <a:schemeClr val="accent5">
                  <a:lumMod val="75000"/>
                </a:schemeClr>
              </a:solidFill>
            </a:endParaRPr>
          </a:p>
          <a:p>
            <a:endParaRPr lang="en-US" dirty="0"/>
          </a:p>
        </p:txBody>
      </p:sp>
      <p:sp>
        <p:nvSpPr>
          <p:cNvPr id="12" name="TextBox 11"/>
          <p:cNvSpPr txBox="1"/>
          <p:nvPr/>
        </p:nvSpPr>
        <p:spPr>
          <a:xfrm>
            <a:off x="899620" y="4251516"/>
            <a:ext cx="4100946" cy="1815882"/>
          </a:xfrm>
          <a:prstGeom prst="rect">
            <a:avLst/>
          </a:prstGeom>
          <a:noFill/>
        </p:spPr>
        <p:txBody>
          <a:bodyPr wrap="square" rtlCol="0">
            <a:spAutoFit/>
          </a:bodyPr>
          <a:lstStyle/>
          <a:p>
            <a:pPr marL="285750" lvl="0" indent="-285750" algn="just">
              <a:buFont typeface="Wingdings" panose="05000000000000000000" pitchFamily="2" charset="2"/>
              <a:buChar char="§"/>
            </a:pPr>
            <a:r>
              <a:rPr lang="en-US" sz="1400" dirty="0">
                <a:latin typeface="Calibri" panose="020F0502020204030204" pitchFamily="34" charset="0"/>
              </a:rPr>
              <a:t>RS 232 and /or RS 485 ports for data acquisition</a:t>
            </a:r>
          </a:p>
          <a:p>
            <a:pPr marL="285750" lvl="0" indent="-285750" algn="just">
              <a:buFont typeface="Wingdings" panose="05000000000000000000" pitchFamily="2" charset="2"/>
              <a:buChar char="§"/>
            </a:pPr>
            <a:r>
              <a:rPr lang="en-US" sz="1400" dirty="0">
                <a:latin typeface="Calibri" panose="020F0502020204030204" pitchFamily="34" charset="0"/>
              </a:rPr>
              <a:t>Supports protocol like HTTP, TCP/IP, UDP or FTP for data communication to the server</a:t>
            </a:r>
          </a:p>
          <a:p>
            <a:pPr marL="285750" lvl="0" indent="-285750" algn="just">
              <a:buFont typeface="Wingdings" panose="05000000000000000000" pitchFamily="2" charset="2"/>
              <a:buChar char="§"/>
            </a:pPr>
            <a:r>
              <a:rPr lang="en-US" sz="1400" dirty="0">
                <a:latin typeface="Calibri" panose="020F0502020204030204" pitchFamily="34" charset="0"/>
              </a:rPr>
              <a:t>Supports MQQT protocol</a:t>
            </a:r>
          </a:p>
          <a:p>
            <a:pPr marL="285750" lvl="0" indent="-285750" algn="just">
              <a:buFont typeface="Wingdings" panose="05000000000000000000" pitchFamily="2" charset="2"/>
              <a:buChar char="§"/>
            </a:pPr>
            <a:r>
              <a:rPr lang="en-US" sz="1400" dirty="0">
                <a:latin typeface="Calibri" panose="020F0502020204030204" pitchFamily="34" charset="0"/>
              </a:rPr>
              <a:t>Customizable firmware</a:t>
            </a:r>
          </a:p>
          <a:p>
            <a:pPr marL="285750" lvl="0" indent="-285750" algn="just">
              <a:buFont typeface="Wingdings" panose="05000000000000000000" pitchFamily="2" charset="2"/>
              <a:buChar char="§"/>
            </a:pPr>
            <a:r>
              <a:rPr lang="en-US" sz="1400" dirty="0">
                <a:latin typeface="Calibri" panose="020F0502020204030204" pitchFamily="34" charset="0"/>
              </a:rPr>
              <a:t>Built in RTC</a:t>
            </a:r>
          </a:p>
          <a:p>
            <a:pPr marL="285750" lvl="0" indent="-285750" algn="just">
              <a:buFont typeface="Wingdings" panose="05000000000000000000" pitchFamily="2" charset="2"/>
              <a:buChar char="§"/>
            </a:pPr>
            <a:r>
              <a:rPr lang="en-US" sz="1400" dirty="0">
                <a:latin typeface="Calibri" panose="020F0502020204030204" pitchFamily="34" charset="0"/>
              </a:rPr>
              <a:t>Low cost</a:t>
            </a:r>
          </a:p>
          <a:p>
            <a:pPr lvl="0" algn="just"/>
            <a:endParaRPr lang="en-US" sz="1400" dirty="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9934" y="331068"/>
            <a:ext cx="8873250" cy="2446824"/>
          </a:xfrm>
          <a:prstGeom prst="rect">
            <a:avLst/>
          </a:prstGeom>
        </p:spPr>
        <p:txBody>
          <a:bodyPr wrap="square">
            <a:spAutoFit/>
          </a:bodyPr>
          <a:lstStyle/>
          <a:p>
            <a:pPr algn="just">
              <a:lnSpc>
                <a:spcPct val="150000"/>
              </a:lnSpc>
            </a:pPr>
            <a:r>
              <a:rPr lang="en-US" sz="3200" dirty="0" smtClean="0">
                <a:solidFill>
                  <a:srgbClr val="008BD4"/>
                </a:solidFill>
                <a:latin typeface="+mj-lt"/>
                <a:ea typeface="+mj-ea"/>
                <a:cs typeface="+mj-cs"/>
              </a:rPr>
              <a:t>Monitoring</a:t>
            </a:r>
            <a:r>
              <a:rPr lang="en-US" sz="1600" b="1" dirty="0" smtClean="0">
                <a:solidFill>
                  <a:schemeClr val="accent5">
                    <a:lumMod val="75000"/>
                  </a:schemeClr>
                </a:solidFill>
              </a:rPr>
              <a:t> </a:t>
            </a:r>
            <a:r>
              <a:rPr lang="en-US" sz="3200" dirty="0" smtClean="0">
                <a:solidFill>
                  <a:srgbClr val="008BD4"/>
                </a:solidFill>
                <a:latin typeface="+mj-lt"/>
                <a:ea typeface="+mj-ea"/>
                <a:cs typeface="+mj-cs"/>
              </a:rPr>
              <a:t>Solution  &amp; Dashboard View:</a:t>
            </a:r>
          </a:p>
          <a:p>
            <a:pPr algn="just">
              <a:lnSpc>
                <a:spcPct val="200000"/>
              </a:lnSpc>
            </a:pPr>
            <a:r>
              <a:rPr lang="en-US" sz="1400" dirty="0" smtClean="0">
                <a:latin typeface="Calibri" panose="020F0502020204030204" pitchFamily="34" charset="0"/>
              </a:rPr>
              <a:t>The remote monitoring application will have 3 personas which </a:t>
            </a:r>
            <a:r>
              <a:rPr lang="en-US" sz="1400" dirty="0" smtClean="0">
                <a:latin typeface="Calibri" panose="020F0502020204030204" pitchFamily="34" charset="0"/>
              </a:rPr>
              <a:t>are:</a:t>
            </a:r>
            <a:endParaRPr lang="en-US" sz="1400" dirty="0" smtClean="0">
              <a:latin typeface="Calibri" panose="020F0502020204030204" pitchFamily="34" charset="0"/>
            </a:endParaRPr>
          </a:p>
          <a:p>
            <a:pPr marL="236538" lvl="1" indent="220663" algn="just">
              <a:lnSpc>
                <a:spcPct val="200000"/>
              </a:lnSpc>
              <a:buFont typeface="Arial" pitchFamily="34" charset="0"/>
              <a:buChar char="•"/>
            </a:pPr>
            <a:r>
              <a:rPr lang="en-US" sz="1400" dirty="0" smtClean="0">
                <a:solidFill>
                  <a:schemeClr val="accent5">
                    <a:lumMod val="75000"/>
                  </a:schemeClr>
                </a:solidFill>
                <a:latin typeface="Calibri" panose="020F0502020204030204" pitchFamily="34" charset="0"/>
              </a:rPr>
              <a:t>Super Admin</a:t>
            </a:r>
          </a:p>
          <a:p>
            <a:pPr marL="236538" lvl="1" indent="220663" algn="just">
              <a:lnSpc>
                <a:spcPct val="200000"/>
              </a:lnSpc>
              <a:buFont typeface="Arial" pitchFamily="34" charset="0"/>
              <a:buChar char="•"/>
            </a:pPr>
            <a:r>
              <a:rPr lang="en-US" sz="1400" dirty="0" smtClean="0">
                <a:solidFill>
                  <a:schemeClr val="accent5">
                    <a:lumMod val="75000"/>
                  </a:schemeClr>
                </a:solidFill>
                <a:latin typeface="Calibri" panose="020F0502020204030204" pitchFamily="34" charset="0"/>
              </a:rPr>
              <a:t>Technician</a:t>
            </a:r>
            <a:endParaRPr lang="en-US" sz="1400" dirty="0" smtClean="0">
              <a:latin typeface="Calibri" panose="020F0502020204030204" pitchFamily="34" charset="0"/>
            </a:endParaRPr>
          </a:p>
          <a:p>
            <a:pPr marL="236538" lvl="1" indent="220663" algn="just">
              <a:lnSpc>
                <a:spcPct val="150000"/>
              </a:lnSpc>
              <a:buFont typeface="Arial" pitchFamily="34" charset="0"/>
              <a:buChar char="•"/>
            </a:pPr>
            <a:r>
              <a:rPr lang="en-US" sz="1400" dirty="0" smtClean="0">
                <a:solidFill>
                  <a:schemeClr val="accent5">
                    <a:lumMod val="75000"/>
                  </a:schemeClr>
                </a:solidFill>
                <a:latin typeface="Calibri" panose="020F0502020204030204" pitchFamily="34" charset="0"/>
              </a:rPr>
              <a:t>Customer</a:t>
            </a:r>
            <a:endParaRPr lang="en-US" sz="1600" dirty="0">
              <a:solidFill>
                <a:schemeClr val="accent5">
                  <a:lumMod val="75000"/>
                </a:schemeClr>
              </a:solidFill>
            </a:endParaRPr>
          </a:p>
        </p:txBody>
      </p:sp>
      <p:sp>
        <p:nvSpPr>
          <p:cNvPr id="5" name="TextBox 4"/>
          <p:cNvSpPr txBox="1"/>
          <p:nvPr/>
        </p:nvSpPr>
        <p:spPr>
          <a:xfrm>
            <a:off x="6403203" y="6419183"/>
            <a:ext cx="1448025" cy="369332"/>
          </a:xfrm>
          <a:prstGeom prst="rect">
            <a:avLst/>
          </a:prstGeom>
          <a:noFill/>
        </p:spPr>
        <p:txBody>
          <a:bodyPr wrap="none" rtlCol="0">
            <a:spAutoFit/>
          </a:bodyPr>
          <a:lstStyle/>
          <a:p>
            <a:r>
              <a:rPr lang="en-US" dirty="0" smtClean="0">
                <a:solidFill>
                  <a:schemeClr val="accent5">
                    <a:lumMod val="75000"/>
                  </a:schemeClr>
                </a:solidFill>
              </a:rPr>
              <a:t>Login</a:t>
            </a:r>
            <a:r>
              <a:rPr lang="en-US" dirty="0" smtClean="0"/>
              <a:t> </a:t>
            </a:r>
            <a:r>
              <a:rPr lang="en-US" dirty="0" smtClean="0">
                <a:solidFill>
                  <a:schemeClr val="accent5">
                    <a:lumMod val="75000"/>
                  </a:schemeClr>
                </a:solidFill>
              </a:rPr>
              <a:t>Screen</a:t>
            </a:r>
            <a:r>
              <a:rPr lang="en-US" dirty="0" smtClean="0"/>
              <a:t> </a:t>
            </a:r>
            <a:endParaRPr lang="en-US" dirty="0"/>
          </a:p>
        </p:txBody>
      </p:sp>
      <p:pic>
        <p:nvPicPr>
          <p:cNvPr id="6" name="Picture 2"/>
          <p:cNvPicPr>
            <a:picLocks noChangeAspect="1" noChangeArrowheads="1"/>
          </p:cNvPicPr>
          <p:nvPr/>
        </p:nvPicPr>
        <p:blipFill>
          <a:blip r:embed="rId2"/>
          <a:srcRect/>
          <a:stretch>
            <a:fillRect/>
          </a:stretch>
        </p:blipFill>
        <p:spPr bwMode="auto">
          <a:xfrm>
            <a:off x="3219395" y="1953680"/>
            <a:ext cx="7932510" cy="4465503"/>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1164" y="308944"/>
            <a:ext cx="10150763" cy="1477328"/>
          </a:xfrm>
          <a:prstGeom prst="rect">
            <a:avLst/>
          </a:prstGeom>
          <a:noFill/>
        </p:spPr>
        <p:txBody>
          <a:bodyPr wrap="square" rtlCol="0">
            <a:spAutoFit/>
          </a:bodyPr>
          <a:lstStyle/>
          <a:p>
            <a:pPr algn="just">
              <a:lnSpc>
                <a:spcPct val="150000"/>
              </a:lnSpc>
            </a:pPr>
            <a:r>
              <a:rPr lang="en-US" dirty="0">
                <a:solidFill>
                  <a:schemeClr val="accent5">
                    <a:lumMod val="75000"/>
                  </a:schemeClr>
                </a:solidFill>
              </a:rPr>
              <a:t>Super Admin</a:t>
            </a:r>
          </a:p>
          <a:p>
            <a:pPr algn="just">
              <a:lnSpc>
                <a:spcPct val="150000"/>
              </a:lnSpc>
            </a:pPr>
            <a:r>
              <a:rPr lang="en-US" sz="1400" dirty="0">
                <a:latin typeface="Calibri" panose="020F0502020204030204" pitchFamily="34" charset="0"/>
              </a:rPr>
              <a:t>The Super Admin is the person who can remotely monitor all the sites in a single go. He is the one who has control over the operators. The monitoring services renders all the essential parameters in a graphical user interface (GUI) where he can inspect all the real time data on a graphical format. </a:t>
            </a:r>
            <a:endParaRPr lang="en-US" sz="1600" dirty="0">
              <a:solidFill>
                <a:schemeClr val="accent5">
                  <a:lumMod val="75000"/>
                </a:schemeClr>
              </a:solidFill>
            </a:endParaRPr>
          </a:p>
        </p:txBody>
      </p:sp>
      <p:pic>
        <p:nvPicPr>
          <p:cNvPr id="6" name="Picture 2" descr="C:\Users\Shubham\Desktop\Picture1.png"/>
          <p:cNvPicPr>
            <a:picLocks noChangeAspect="1" noChangeArrowheads="1"/>
          </p:cNvPicPr>
          <p:nvPr/>
        </p:nvPicPr>
        <p:blipFill>
          <a:blip r:embed="rId2"/>
          <a:srcRect/>
          <a:stretch>
            <a:fillRect/>
          </a:stretch>
        </p:blipFill>
        <p:spPr bwMode="auto">
          <a:xfrm>
            <a:off x="1736271" y="1835948"/>
            <a:ext cx="8456613" cy="4552950"/>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5401067" y="6403571"/>
            <a:ext cx="1945665" cy="369332"/>
          </a:xfrm>
          <a:prstGeom prst="rect">
            <a:avLst/>
          </a:prstGeom>
          <a:noFill/>
        </p:spPr>
        <p:txBody>
          <a:bodyPr wrap="square" rtlCol="0">
            <a:spAutoFit/>
          </a:bodyPr>
          <a:lstStyle/>
          <a:p>
            <a:r>
              <a:rPr lang="en-US" dirty="0" smtClean="0">
                <a:solidFill>
                  <a:schemeClr val="accent5">
                    <a:lumMod val="75000"/>
                  </a:schemeClr>
                </a:solidFill>
              </a:rPr>
              <a:t>Total Sites</a:t>
            </a:r>
            <a:r>
              <a:rPr lang="en-US"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80003" y="630621"/>
            <a:ext cx="10150763" cy="5724644"/>
          </a:xfrm>
          <a:prstGeom prst="rect">
            <a:avLst/>
          </a:prstGeom>
          <a:noFill/>
        </p:spPr>
        <p:txBody>
          <a:bodyPr wrap="square" rtlCol="0">
            <a:spAutoFit/>
          </a:bodyPr>
          <a:lstStyle/>
          <a:p>
            <a:pPr algn="just">
              <a:lnSpc>
                <a:spcPct val="150000"/>
              </a:lnSpc>
            </a:pPr>
            <a:r>
              <a:rPr lang="en-US" dirty="0">
                <a:solidFill>
                  <a:schemeClr val="accent5">
                    <a:lumMod val="75000"/>
                  </a:schemeClr>
                </a:solidFill>
              </a:rPr>
              <a:t>Operator</a:t>
            </a:r>
          </a:p>
          <a:p>
            <a:pPr marL="285750" indent="-285750" algn="just">
              <a:lnSpc>
                <a:spcPct val="150000"/>
              </a:lnSpc>
              <a:buFont typeface="Wingdings" panose="05000000000000000000" pitchFamily="2" charset="2"/>
              <a:buChar char="§"/>
            </a:pPr>
            <a:r>
              <a:rPr lang="en-US" sz="1400" dirty="0">
                <a:latin typeface="Calibri" panose="020F0502020204030204" pitchFamily="34" charset="0"/>
              </a:rPr>
              <a:t>The Operator is the person who can remotely monitor all the sites in a detailed format ( site wise)</a:t>
            </a:r>
          </a:p>
          <a:p>
            <a:pPr marL="285750" indent="-285750" algn="just">
              <a:lnSpc>
                <a:spcPct val="150000"/>
              </a:lnSpc>
              <a:buFont typeface="Wingdings" panose="05000000000000000000" pitchFamily="2" charset="2"/>
              <a:buChar char="§"/>
            </a:pPr>
            <a:r>
              <a:rPr lang="en-US" sz="1400" dirty="0">
                <a:latin typeface="Calibri" panose="020F0502020204030204" pitchFamily="34" charset="0"/>
              </a:rPr>
              <a:t>Ubiquitous visibility of real-time pump data over Mobile &amp; Cloud based Application</a:t>
            </a:r>
          </a:p>
          <a:p>
            <a:pPr marL="285750" indent="-285750" algn="just">
              <a:lnSpc>
                <a:spcPct val="150000"/>
              </a:lnSpc>
              <a:buFont typeface="Wingdings" panose="05000000000000000000" pitchFamily="2" charset="2"/>
              <a:buChar char="§"/>
            </a:pPr>
            <a:r>
              <a:rPr lang="en-US" sz="1400" dirty="0" smtClean="0">
                <a:latin typeface="Calibri" panose="020F0502020204030204" pitchFamily="34" charset="0"/>
              </a:rPr>
              <a:t>Analyzes </a:t>
            </a:r>
            <a:r>
              <a:rPr lang="en-US" sz="1400" dirty="0">
                <a:latin typeface="Calibri" panose="020F0502020204030204" pitchFamily="34" charset="0"/>
              </a:rPr>
              <a:t>and compares the massive volume of data between two sites. </a:t>
            </a:r>
          </a:p>
          <a:p>
            <a:pPr marL="285750" indent="-285750" algn="just">
              <a:lnSpc>
                <a:spcPct val="150000"/>
              </a:lnSpc>
              <a:buFont typeface="Wingdings" panose="05000000000000000000" pitchFamily="2" charset="2"/>
              <a:buChar char="§"/>
            </a:pPr>
            <a:r>
              <a:rPr lang="en-US" sz="1400" dirty="0">
                <a:latin typeface="Calibri" panose="020F0502020204030204" pitchFamily="34" charset="0"/>
              </a:rPr>
              <a:t>Predictive tools and customized alerts to schedule maintenance of connected System, which replaces the need for ongoing inspections</a:t>
            </a:r>
          </a:p>
          <a:p>
            <a:pPr marL="285750" lvl="1" indent="-285750" algn="just">
              <a:lnSpc>
                <a:spcPct val="150000"/>
              </a:lnSpc>
              <a:buFont typeface="Wingdings" panose="05000000000000000000" pitchFamily="2" charset="2"/>
              <a:buChar char="§"/>
            </a:pPr>
            <a:r>
              <a:rPr lang="en-US" sz="1400" dirty="0">
                <a:latin typeface="Calibri" panose="020F0502020204030204" pitchFamily="34" charset="0"/>
              </a:rPr>
              <a:t>Real time tabular and graphical views</a:t>
            </a:r>
          </a:p>
          <a:p>
            <a:pPr marL="285750" lvl="1" indent="-285750" algn="just">
              <a:lnSpc>
                <a:spcPct val="150000"/>
              </a:lnSpc>
              <a:buFont typeface="Wingdings" panose="05000000000000000000" pitchFamily="2" charset="2"/>
              <a:buChar char="§"/>
            </a:pPr>
            <a:r>
              <a:rPr lang="en-US" sz="1400" dirty="0">
                <a:latin typeface="Calibri" panose="020F0502020204030204" pitchFamily="34" charset="0"/>
              </a:rPr>
              <a:t>Viewing online data</a:t>
            </a:r>
          </a:p>
          <a:p>
            <a:pPr marL="285750" lvl="1" indent="-285750" algn="just">
              <a:lnSpc>
                <a:spcPct val="150000"/>
              </a:lnSpc>
              <a:buFont typeface="Wingdings" panose="05000000000000000000" pitchFamily="2" charset="2"/>
              <a:buChar char="§"/>
            </a:pPr>
            <a:r>
              <a:rPr lang="en-US" sz="1400" dirty="0">
                <a:latin typeface="Calibri" panose="020F0502020204030204" pitchFamily="34" charset="0"/>
              </a:rPr>
              <a:t>Viewing Historical Data</a:t>
            </a:r>
          </a:p>
          <a:p>
            <a:pPr marL="285750" lvl="1" indent="-285750" algn="just">
              <a:lnSpc>
                <a:spcPct val="150000"/>
              </a:lnSpc>
              <a:buFont typeface="Wingdings" panose="05000000000000000000" pitchFamily="2" charset="2"/>
              <a:buChar char="§"/>
            </a:pPr>
            <a:r>
              <a:rPr lang="en-US" sz="1400" dirty="0">
                <a:latin typeface="Calibri" panose="020F0502020204030204" pitchFamily="34" charset="0"/>
              </a:rPr>
              <a:t>Alarm Management</a:t>
            </a:r>
          </a:p>
          <a:p>
            <a:pPr marL="285750" lvl="1" indent="-285750" algn="just">
              <a:lnSpc>
                <a:spcPct val="150000"/>
              </a:lnSpc>
              <a:buFont typeface="Wingdings" panose="05000000000000000000" pitchFamily="2" charset="2"/>
              <a:buChar char="§"/>
            </a:pPr>
            <a:r>
              <a:rPr lang="en-US" sz="1400" dirty="0">
                <a:latin typeface="Calibri" panose="020F0502020204030204" pitchFamily="34" charset="0"/>
              </a:rPr>
              <a:t>View Reports </a:t>
            </a:r>
          </a:p>
          <a:p>
            <a:pPr marL="285750" indent="-285750" algn="just">
              <a:lnSpc>
                <a:spcPct val="150000"/>
              </a:lnSpc>
              <a:buFont typeface="Wingdings" panose="05000000000000000000" pitchFamily="2" charset="2"/>
              <a:buChar char="§"/>
            </a:pPr>
            <a:endParaRPr lang="en-US" sz="1400" dirty="0">
              <a:latin typeface="Calibri" panose="020F0502020204030204" pitchFamily="34" charset="0"/>
            </a:endParaRPr>
          </a:p>
          <a:p>
            <a:pPr algn="just">
              <a:lnSpc>
                <a:spcPct val="150000"/>
              </a:lnSpc>
            </a:pPr>
            <a:r>
              <a:rPr lang="en-US" sz="1600" dirty="0">
                <a:solidFill>
                  <a:schemeClr val="accent5">
                    <a:lumMod val="75000"/>
                  </a:schemeClr>
                </a:solidFill>
              </a:rPr>
              <a:t>Features</a:t>
            </a:r>
          </a:p>
          <a:p>
            <a:pPr marL="285750" indent="-285750" algn="just">
              <a:lnSpc>
                <a:spcPct val="150000"/>
              </a:lnSpc>
              <a:buFont typeface="Wingdings" panose="05000000000000000000" pitchFamily="2" charset="2"/>
              <a:buChar char="§"/>
            </a:pPr>
            <a:r>
              <a:rPr lang="en-US" sz="1400" dirty="0">
                <a:latin typeface="Calibri" panose="020F0502020204030204" pitchFamily="34" charset="0"/>
              </a:rPr>
              <a:t>There is also the facility to view the tabular and graphical data of the various parameters</a:t>
            </a:r>
          </a:p>
          <a:p>
            <a:pPr marL="285750" indent="-285750" algn="just">
              <a:lnSpc>
                <a:spcPct val="150000"/>
              </a:lnSpc>
              <a:buFont typeface="Wingdings" panose="05000000000000000000" pitchFamily="2" charset="2"/>
              <a:buChar char="§"/>
            </a:pPr>
            <a:r>
              <a:rPr lang="en-US" sz="1400" dirty="0">
                <a:latin typeface="Calibri" panose="020F0502020204030204" pitchFamily="34" charset="0"/>
              </a:rPr>
              <a:t>Zooming option for graphs</a:t>
            </a:r>
          </a:p>
          <a:p>
            <a:pPr marL="285750" indent="-285750" algn="just">
              <a:lnSpc>
                <a:spcPct val="150000"/>
              </a:lnSpc>
              <a:buFont typeface="Wingdings" panose="05000000000000000000" pitchFamily="2" charset="2"/>
              <a:buChar char="§"/>
            </a:pPr>
            <a:r>
              <a:rPr lang="en-US" sz="1400" dirty="0">
                <a:latin typeface="Calibri" panose="020F0502020204030204" pitchFamily="34" charset="0"/>
              </a:rPr>
              <a:t>Real time Interactive graphs</a:t>
            </a:r>
          </a:p>
          <a:p>
            <a:pPr marL="285750" indent="-285750" algn="just">
              <a:lnSpc>
                <a:spcPct val="150000"/>
              </a:lnSpc>
              <a:buFont typeface="Wingdings" panose="05000000000000000000" pitchFamily="2" charset="2"/>
              <a:buChar char="§"/>
            </a:pPr>
            <a:r>
              <a:rPr lang="en-US" sz="1400" dirty="0">
                <a:latin typeface="Calibri" panose="020F0502020204030204" pitchFamily="34" charset="0"/>
              </a:rPr>
              <a:t>Duration of the graph data can be </a:t>
            </a:r>
            <a:r>
              <a:rPr lang="en-US" sz="1400" dirty="0" smtClean="0">
                <a:latin typeface="Calibri" panose="020F0502020204030204" pitchFamily="34" charset="0"/>
              </a:rPr>
              <a:t>selected</a:t>
            </a:r>
            <a:endParaRPr lang="en-US" sz="1400" dirty="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51441" y="5986291"/>
            <a:ext cx="3405813" cy="369332"/>
          </a:xfrm>
          <a:prstGeom prst="rect">
            <a:avLst/>
          </a:prstGeom>
          <a:noFill/>
        </p:spPr>
        <p:txBody>
          <a:bodyPr wrap="square" rtlCol="0">
            <a:spAutoFit/>
          </a:bodyPr>
          <a:lstStyle/>
          <a:p>
            <a:r>
              <a:rPr lang="en-US" dirty="0">
                <a:solidFill>
                  <a:schemeClr val="accent5">
                    <a:lumMod val="75000"/>
                  </a:schemeClr>
                </a:solidFill>
              </a:rPr>
              <a:t>Dashboard</a:t>
            </a:r>
            <a:r>
              <a:rPr lang="en-US" dirty="0"/>
              <a:t> </a:t>
            </a:r>
            <a:r>
              <a:rPr lang="en-US" dirty="0">
                <a:solidFill>
                  <a:schemeClr val="accent5">
                    <a:lumMod val="75000"/>
                  </a:schemeClr>
                </a:solidFill>
              </a:rPr>
              <a:t>Screen for Operators</a:t>
            </a:r>
            <a:r>
              <a:rPr lang="en-US" dirty="0"/>
              <a:t> </a:t>
            </a:r>
          </a:p>
        </p:txBody>
      </p:sp>
      <p:pic>
        <p:nvPicPr>
          <p:cNvPr id="4" name="Picture 2"/>
          <p:cNvPicPr>
            <a:picLocks noChangeAspect="1" noChangeArrowheads="1"/>
          </p:cNvPicPr>
          <p:nvPr/>
        </p:nvPicPr>
        <p:blipFill>
          <a:blip r:embed="rId2"/>
          <a:srcRect/>
          <a:stretch>
            <a:fillRect/>
          </a:stretch>
        </p:blipFill>
        <p:spPr bwMode="auto">
          <a:xfrm>
            <a:off x="1474347" y="562406"/>
            <a:ext cx="9019721" cy="5156693"/>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80097" y="378626"/>
            <a:ext cx="2148115" cy="369332"/>
          </a:xfrm>
          <a:prstGeom prst="rect">
            <a:avLst/>
          </a:prstGeom>
          <a:noFill/>
        </p:spPr>
        <p:txBody>
          <a:bodyPr wrap="square" rtlCol="0">
            <a:spAutoFit/>
          </a:bodyPr>
          <a:lstStyle/>
          <a:p>
            <a:r>
              <a:rPr lang="en-US" dirty="0" smtClean="0">
                <a:solidFill>
                  <a:schemeClr val="accent5">
                    <a:lumMod val="75000"/>
                  </a:schemeClr>
                </a:solidFill>
                <a:latin typeface="Calibri" pitchFamily="34" charset="0"/>
              </a:rPr>
              <a:t>Each Site Info:</a:t>
            </a:r>
          </a:p>
        </p:txBody>
      </p:sp>
      <p:sp>
        <p:nvSpPr>
          <p:cNvPr id="6" name="TextBox 5"/>
          <p:cNvSpPr txBox="1"/>
          <p:nvPr/>
        </p:nvSpPr>
        <p:spPr>
          <a:xfrm>
            <a:off x="938154" y="828569"/>
            <a:ext cx="8069943" cy="1631216"/>
          </a:xfrm>
          <a:prstGeom prst="rect">
            <a:avLst/>
          </a:prstGeom>
          <a:noFill/>
        </p:spPr>
        <p:txBody>
          <a:bodyPr wrap="square" rtlCol="0">
            <a:spAutoFit/>
          </a:bodyPr>
          <a:lstStyle/>
          <a:p>
            <a:r>
              <a:rPr lang="en-US" sz="1600" dirty="0" smtClean="0">
                <a:latin typeface="Calibri" pitchFamily="34" charset="0"/>
              </a:rPr>
              <a:t>The Technician as well as admin will able to monitor each site’s which includes:</a:t>
            </a:r>
          </a:p>
          <a:p>
            <a:pPr marL="285750" indent="-285750" algn="just">
              <a:lnSpc>
                <a:spcPct val="150000"/>
              </a:lnSpc>
              <a:buFont typeface="Wingdings" panose="05000000000000000000" pitchFamily="2" charset="2"/>
              <a:buChar char="§"/>
            </a:pPr>
            <a:r>
              <a:rPr lang="en-US" sz="1400" dirty="0" smtClean="0">
                <a:latin typeface="Calibri" panose="020F0502020204030204" pitchFamily="34" charset="0"/>
              </a:rPr>
              <a:t>Whether the site is connected or disconnected</a:t>
            </a:r>
          </a:p>
          <a:p>
            <a:pPr marL="285750" indent="-285750" algn="just">
              <a:lnSpc>
                <a:spcPct val="150000"/>
              </a:lnSpc>
              <a:buFont typeface="Wingdings" panose="05000000000000000000" pitchFamily="2" charset="2"/>
              <a:buChar char="§"/>
            </a:pPr>
            <a:r>
              <a:rPr lang="en-US" sz="1400" dirty="0" smtClean="0">
                <a:latin typeface="Calibri" panose="020F0502020204030204" pitchFamily="34" charset="0"/>
              </a:rPr>
              <a:t>Power generation  </a:t>
            </a:r>
          </a:p>
          <a:p>
            <a:pPr marL="285750" indent="-285750" algn="just">
              <a:lnSpc>
                <a:spcPct val="150000"/>
              </a:lnSpc>
              <a:buFont typeface="Wingdings" panose="05000000000000000000" pitchFamily="2" charset="2"/>
              <a:buChar char="§"/>
            </a:pPr>
            <a:r>
              <a:rPr lang="en-US" sz="1400" dirty="0" smtClean="0">
                <a:latin typeface="Calibri" panose="020F0502020204030204" pitchFamily="34" charset="0"/>
              </a:rPr>
              <a:t>Radiation intensity</a:t>
            </a:r>
          </a:p>
          <a:p>
            <a:pPr marL="285750" indent="-285750" algn="just">
              <a:lnSpc>
                <a:spcPct val="150000"/>
              </a:lnSpc>
              <a:buFont typeface="Wingdings" panose="05000000000000000000" pitchFamily="2" charset="2"/>
              <a:buChar char="§"/>
            </a:pPr>
            <a:r>
              <a:rPr lang="en-US" sz="1400" dirty="0" smtClean="0">
                <a:latin typeface="Calibri" panose="020F0502020204030204" pitchFamily="34" charset="0"/>
              </a:rPr>
              <a:t>Ambient temperature</a:t>
            </a:r>
          </a:p>
        </p:txBody>
      </p:sp>
      <p:pic>
        <p:nvPicPr>
          <p:cNvPr id="7" name="Picture 3" descr="C:\Users\Shubham\Downloads\solar_data.jpg"/>
          <p:cNvPicPr>
            <a:picLocks noChangeAspect="1" noChangeArrowheads="1"/>
          </p:cNvPicPr>
          <p:nvPr/>
        </p:nvPicPr>
        <p:blipFill>
          <a:blip r:embed="rId2"/>
          <a:srcRect/>
          <a:stretch>
            <a:fillRect/>
          </a:stretch>
        </p:blipFill>
        <p:spPr bwMode="auto">
          <a:xfrm>
            <a:off x="1907136" y="2507084"/>
            <a:ext cx="7883250" cy="4155672"/>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161613" y="254936"/>
            <a:ext cx="1215957" cy="459036"/>
          </a:xfrm>
          <a:prstGeom prst="rect">
            <a:avLst/>
          </a:prstGeom>
          <a:noFill/>
        </p:spPr>
        <p:txBody>
          <a:bodyPr wrap="square" rtlCol="0">
            <a:spAutoFit/>
          </a:bodyPr>
          <a:lstStyle/>
          <a:p>
            <a:pPr algn="just">
              <a:lnSpc>
                <a:spcPct val="150000"/>
              </a:lnSpc>
            </a:pPr>
            <a:r>
              <a:rPr lang="en-US" dirty="0">
                <a:solidFill>
                  <a:schemeClr val="accent5">
                    <a:lumMod val="75000"/>
                  </a:schemeClr>
                </a:solidFill>
              </a:rPr>
              <a:t>Customer</a:t>
            </a:r>
          </a:p>
        </p:txBody>
      </p:sp>
      <p:sp>
        <p:nvSpPr>
          <p:cNvPr id="9" name="TextBox 8"/>
          <p:cNvSpPr txBox="1"/>
          <p:nvPr/>
        </p:nvSpPr>
        <p:spPr>
          <a:xfrm>
            <a:off x="1161613" y="705361"/>
            <a:ext cx="4299625" cy="954107"/>
          </a:xfrm>
          <a:prstGeom prst="rect">
            <a:avLst/>
          </a:prstGeom>
          <a:noFill/>
        </p:spPr>
        <p:txBody>
          <a:bodyPr wrap="square" rtlCol="0">
            <a:spAutoFit/>
          </a:bodyPr>
          <a:lstStyle/>
          <a:p>
            <a:pPr marL="285750" indent="-285750" algn="just">
              <a:buFont typeface="Wingdings" panose="05000000000000000000" pitchFamily="2" charset="2"/>
              <a:buChar char="§"/>
            </a:pPr>
            <a:r>
              <a:rPr lang="en-US" sz="1400" dirty="0">
                <a:latin typeface="Calibri" panose="020F0502020204030204" pitchFamily="34" charset="0"/>
              </a:rPr>
              <a:t>Owner of the site</a:t>
            </a:r>
          </a:p>
          <a:p>
            <a:pPr marL="285750" indent="-285750" algn="just">
              <a:buFont typeface="Wingdings" panose="05000000000000000000" pitchFamily="2" charset="2"/>
              <a:buChar char="§"/>
            </a:pPr>
            <a:r>
              <a:rPr lang="en-US" sz="1400" dirty="0">
                <a:latin typeface="Calibri" panose="020F0502020204030204" pitchFamily="34" charset="0"/>
              </a:rPr>
              <a:t>Views the essential parameters such as water flow, power generation, run hour.</a:t>
            </a:r>
          </a:p>
          <a:p>
            <a:pPr marL="285750" lvl="1" indent="-285750" algn="just">
              <a:buFont typeface="Wingdings" panose="05000000000000000000" pitchFamily="2" charset="2"/>
              <a:buChar char="§"/>
            </a:pPr>
            <a:r>
              <a:rPr lang="en-US" sz="1400" dirty="0">
                <a:latin typeface="Calibri" panose="020F0502020204030204" pitchFamily="34" charset="0"/>
              </a:rPr>
              <a:t>Real time tabular and graphical views</a:t>
            </a:r>
            <a:endParaRPr lang="en-US" dirty="0">
              <a:solidFill>
                <a:schemeClr val="accent5">
                  <a:lumMod val="75000"/>
                </a:schemeClr>
              </a:solidFill>
            </a:endParaRPr>
          </a:p>
        </p:txBody>
      </p:sp>
      <p:sp>
        <p:nvSpPr>
          <p:cNvPr id="10" name="TextBox 9"/>
          <p:cNvSpPr txBox="1"/>
          <p:nvPr/>
        </p:nvSpPr>
        <p:spPr>
          <a:xfrm>
            <a:off x="5808191" y="709385"/>
            <a:ext cx="4299625" cy="738664"/>
          </a:xfrm>
          <a:prstGeom prst="rect">
            <a:avLst/>
          </a:prstGeom>
          <a:noFill/>
        </p:spPr>
        <p:txBody>
          <a:bodyPr wrap="square" rtlCol="0">
            <a:spAutoFit/>
          </a:bodyPr>
          <a:lstStyle/>
          <a:p>
            <a:pPr marL="285750" lvl="1" indent="-285750" algn="just">
              <a:buFont typeface="Wingdings" panose="05000000000000000000" pitchFamily="2" charset="2"/>
              <a:buChar char="§"/>
            </a:pPr>
            <a:r>
              <a:rPr lang="en-US" sz="1400" dirty="0">
                <a:latin typeface="Calibri" panose="020F0502020204030204" pitchFamily="34" charset="0"/>
              </a:rPr>
              <a:t>Can request for service of the site </a:t>
            </a:r>
          </a:p>
          <a:p>
            <a:pPr marL="285750" lvl="1" indent="-285750" algn="just">
              <a:buFont typeface="Wingdings" panose="05000000000000000000" pitchFamily="2" charset="2"/>
              <a:buChar char="§"/>
            </a:pPr>
            <a:r>
              <a:rPr lang="en-US" sz="1400" dirty="0">
                <a:latin typeface="Calibri" panose="020F0502020204030204" pitchFamily="34" charset="0"/>
              </a:rPr>
              <a:t>Gets notification/ alarms form the operator regarding his site.</a:t>
            </a:r>
          </a:p>
        </p:txBody>
      </p:sp>
      <p:pic>
        <p:nvPicPr>
          <p:cNvPr id="11" name="Picture 2" descr="C:\Users\Shubham\Downloads\solar_site.jpg"/>
          <p:cNvPicPr>
            <a:picLocks noChangeAspect="1" noChangeArrowheads="1"/>
          </p:cNvPicPr>
          <p:nvPr/>
        </p:nvPicPr>
        <p:blipFill>
          <a:blip r:embed="rId2"/>
          <a:srcRect/>
          <a:stretch>
            <a:fillRect/>
          </a:stretch>
        </p:blipFill>
        <p:spPr bwMode="auto">
          <a:xfrm>
            <a:off x="1922318" y="1807191"/>
            <a:ext cx="8010525" cy="493395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50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82902" y="535021"/>
            <a:ext cx="10773222" cy="5678478"/>
          </a:xfrm>
          <a:prstGeom prst="rect">
            <a:avLst/>
          </a:prstGeom>
          <a:noFill/>
        </p:spPr>
        <p:txBody>
          <a:bodyPr wrap="square" rtlCol="0">
            <a:spAutoFit/>
          </a:bodyPr>
          <a:lstStyle/>
          <a:p>
            <a:pPr lvl="0" algn="just">
              <a:lnSpc>
                <a:spcPct val="150000"/>
              </a:lnSpc>
            </a:pPr>
            <a:r>
              <a:rPr lang="en-US" sz="1600" dirty="0">
                <a:solidFill>
                  <a:schemeClr val="accent5">
                    <a:lumMod val="75000"/>
                  </a:schemeClr>
                </a:solidFill>
              </a:rPr>
              <a:t>Features of the Remote Monitoring Solution</a:t>
            </a:r>
          </a:p>
          <a:p>
            <a:pPr marL="285750" lvl="0" indent="-285750" algn="just">
              <a:lnSpc>
                <a:spcPct val="150000"/>
              </a:lnSpc>
              <a:buFont typeface="Wingdings" panose="05000000000000000000" pitchFamily="2" charset="2"/>
              <a:buChar char="§"/>
            </a:pPr>
            <a:r>
              <a:rPr lang="en-US" sz="1400" dirty="0">
                <a:latin typeface="Calibri" panose="020F0502020204030204" pitchFamily="34" charset="0"/>
              </a:rPr>
              <a:t>Ubiquitous visibility of real-time pump data over Mobile &amp; Cloud based Application</a:t>
            </a:r>
          </a:p>
          <a:p>
            <a:pPr marL="285750" lvl="0" indent="-285750" algn="just">
              <a:lnSpc>
                <a:spcPct val="150000"/>
              </a:lnSpc>
              <a:buFont typeface="Wingdings" panose="05000000000000000000" pitchFamily="2" charset="2"/>
              <a:buChar char="§"/>
            </a:pPr>
            <a:r>
              <a:rPr lang="en-US" sz="1400" dirty="0">
                <a:latin typeface="Calibri" panose="020F0502020204030204" pitchFamily="34" charset="0"/>
              </a:rPr>
              <a:t>Centralized Application to remotely monitor the pumps distributed across geographies</a:t>
            </a:r>
          </a:p>
          <a:p>
            <a:pPr marL="285750" lvl="0" indent="-285750" algn="just">
              <a:lnSpc>
                <a:spcPct val="150000"/>
              </a:lnSpc>
              <a:buFont typeface="Wingdings" panose="05000000000000000000" pitchFamily="2" charset="2"/>
              <a:buChar char="§"/>
            </a:pPr>
            <a:r>
              <a:rPr lang="en-US" sz="1400" dirty="0">
                <a:latin typeface="Calibri" panose="020F0502020204030204" pitchFamily="34" charset="0"/>
              </a:rPr>
              <a:t>Transparent Visibility for Operators to manage and analyze massive volumes of collected data </a:t>
            </a:r>
          </a:p>
          <a:p>
            <a:pPr marL="285750" lvl="0" indent="-285750" algn="just">
              <a:lnSpc>
                <a:spcPct val="150000"/>
              </a:lnSpc>
              <a:buFont typeface="Wingdings" panose="05000000000000000000" pitchFamily="2" charset="2"/>
              <a:buChar char="§"/>
            </a:pPr>
            <a:r>
              <a:rPr lang="en-US" sz="1400" dirty="0">
                <a:latin typeface="Calibri" panose="020F0502020204030204" pitchFamily="34" charset="0"/>
              </a:rPr>
              <a:t>Interactive dashboards with customized widgets facilitating world class UI/UX experience.</a:t>
            </a:r>
          </a:p>
          <a:p>
            <a:pPr marL="285750" lvl="0" indent="-285750" algn="just">
              <a:lnSpc>
                <a:spcPct val="150000"/>
              </a:lnSpc>
              <a:buFont typeface="Wingdings" panose="05000000000000000000" pitchFamily="2" charset="2"/>
              <a:buChar char="§"/>
            </a:pPr>
            <a:r>
              <a:rPr lang="en-US" sz="1400" dirty="0">
                <a:latin typeface="Calibri" panose="020F0502020204030204" pitchFamily="34" charset="0"/>
              </a:rPr>
              <a:t>Predictive tools and customized alerts for operators to schedule maintenance of connected System, by replacing the need for ongoing inspections.</a:t>
            </a:r>
          </a:p>
          <a:p>
            <a:pPr marL="285750" lvl="0" indent="-285750" algn="just">
              <a:lnSpc>
                <a:spcPct val="150000"/>
              </a:lnSpc>
              <a:buFont typeface="Wingdings" panose="05000000000000000000" pitchFamily="2" charset="2"/>
              <a:buChar char="§"/>
            </a:pPr>
            <a:r>
              <a:rPr lang="en-US" sz="1400" dirty="0">
                <a:latin typeface="Calibri" panose="020F0502020204030204" pitchFamily="34" charset="0"/>
              </a:rPr>
              <a:t>SMS/ Email/ Dashboard/ Mobile App Alerts/ Events</a:t>
            </a:r>
          </a:p>
          <a:p>
            <a:pPr marL="285750" lvl="0" indent="-285750" algn="just">
              <a:lnSpc>
                <a:spcPct val="150000"/>
              </a:lnSpc>
              <a:buFont typeface="Wingdings" panose="05000000000000000000" pitchFamily="2" charset="2"/>
              <a:buChar char="§"/>
            </a:pPr>
            <a:r>
              <a:rPr lang="en-US" sz="1400" dirty="0">
                <a:latin typeface="Calibri" panose="020F0502020204030204" pitchFamily="34" charset="0"/>
              </a:rPr>
              <a:t>Provision for Data export in various Formats like, Excel, PDF, Text, CSV</a:t>
            </a:r>
          </a:p>
          <a:p>
            <a:pPr marL="285750" lvl="0" indent="-285750" algn="just">
              <a:lnSpc>
                <a:spcPct val="150000"/>
              </a:lnSpc>
              <a:buFont typeface="Wingdings" panose="05000000000000000000" pitchFamily="2" charset="2"/>
              <a:buChar char="§"/>
            </a:pPr>
            <a:r>
              <a:rPr lang="en-US" sz="1400" dirty="0">
                <a:latin typeface="Calibri" panose="020F0502020204030204" pitchFamily="34" charset="0"/>
              </a:rPr>
              <a:t>Unlimited Historical data made available for report generation</a:t>
            </a:r>
          </a:p>
          <a:p>
            <a:pPr marL="285750" lvl="0" indent="-285750" algn="just">
              <a:lnSpc>
                <a:spcPct val="150000"/>
              </a:lnSpc>
              <a:buFont typeface="Wingdings" panose="05000000000000000000" pitchFamily="2" charset="2"/>
              <a:buChar char="§"/>
            </a:pPr>
            <a:r>
              <a:rPr lang="en-US" sz="1400" dirty="0">
                <a:latin typeface="Calibri" panose="020F0502020204030204" pitchFamily="34" charset="0"/>
              </a:rPr>
              <a:t>Admin Tool for Self-management of all Pumps/ OEM’s/ Customers</a:t>
            </a:r>
          </a:p>
          <a:p>
            <a:pPr marL="285750" lvl="0" indent="-285750" algn="just">
              <a:lnSpc>
                <a:spcPct val="150000"/>
              </a:lnSpc>
              <a:buFont typeface="Wingdings" panose="05000000000000000000" pitchFamily="2" charset="2"/>
              <a:buChar char="§"/>
            </a:pPr>
            <a:endParaRPr lang="en-US" sz="1400" dirty="0">
              <a:latin typeface="Calibri" panose="020F0502020204030204" pitchFamily="34" charset="0"/>
            </a:endParaRPr>
          </a:p>
          <a:p>
            <a:pPr lvl="0" algn="just">
              <a:lnSpc>
                <a:spcPct val="150000"/>
              </a:lnSpc>
            </a:pPr>
            <a:r>
              <a:rPr lang="en-US" sz="1600" dirty="0">
                <a:solidFill>
                  <a:schemeClr val="accent5">
                    <a:lumMod val="75000"/>
                  </a:schemeClr>
                </a:solidFill>
              </a:rPr>
              <a:t>Advantages</a:t>
            </a:r>
          </a:p>
          <a:p>
            <a:pPr marL="285750" lvl="0" indent="-285750" algn="just">
              <a:lnSpc>
                <a:spcPct val="150000"/>
              </a:lnSpc>
              <a:buFont typeface="Wingdings" panose="05000000000000000000" pitchFamily="2" charset="2"/>
              <a:buChar char="§"/>
            </a:pPr>
            <a:r>
              <a:rPr lang="en-US" sz="1400" dirty="0">
                <a:latin typeface="Calibri" panose="020F0502020204030204" pitchFamily="34" charset="0"/>
              </a:rPr>
              <a:t>Monitor and control </a:t>
            </a:r>
          </a:p>
          <a:p>
            <a:pPr marL="285750" lvl="0" indent="-285750" algn="just">
              <a:lnSpc>
                <a:spcPct val="150000"/>
              </a:lnSpc>
              <a:buFont typeface="Wingdings" panose="05000000000000000000" pitchFamily="2" charset="2"/>
              <a:buChar char="§"/>
            </a:pPr>
            <a:r>
              <a:rPr lang="en-US" sz="1400" dirty="0">
                <a:latin typeface="Calibri" panose="020F0502020204030204" pitchFamily="34" charset="0"/>
              </a:rPr>
              <a:t>Reduce service calls and downtime</a:t>
            </a:r>
          </a:p>
          <a:p>
            <a:pPr marL="285750" lvl="0" indent="-285750" algn="just">
              <a:lnSpc>
                <a:spcPct val="150000"/>
              </a:lnSpc>
              <a:buFont typeface="Wingdings" panose="05000000000000000000" pitchFamily="2" charset="2"/>
              <a:buChar char="§"/>
            </a:pPr>
            <a:r>
              <a:rPr lang="en-US" sz="1400" dirty="0">
                <a:latin typeface="Calibri" panose="020F0502020204030204" pitchFamily="34" charset="0"/>
              </a:rPr>
              <a:t>Maintain customer connection</a:t>
            </a:r>
          </a:p>
          <a:p>
            <a:pPr marL="285750" lvl="0" indent="-285750" algn="just">
              <a:lnSpc>
                <a:spcPct val="150000"/>
              </a:lnSpc>
              <a:buFont typeface="Wingdings" panose="05000000000000000000" pitchFamily="2" charset="2"/>
              <a:buChar char="§"/>
            </a:pPr>
            <a:r>
              <a:rPr lang="en-US" sz="1400" dirty="0">
                <a:latin typeface="Calibri" panose="020F0502020204030204" pitchFamily="34" charset="0"/>
              </a:rPr>
              <a:t>Staying connected with green lifestyle </a:t>
            </a:r>
            <a:endParaRPr lang="en-US" sz="1400" dirty="0" smtClean="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506" y="191301"/>
            <a:ext cx="10515600" cy="1155001"/>
          </a:xfrm>
        </p:spPr>
        <p:txBody>
          <a:bodyPr/>
          <a:lstStyle/>
          <a:p>
            <a:r>
              <a:rPr lang="en-US" dirty="0">
                <a:solidFill>
                  <a:srgbClr val="008BD4"/>
                </a:solidFill>
              </a:rPr>
              <a:t>Focus Industry Verticals</a:t>
            </a:r>
          </a:p>
        </p:txBody>
      </p:sp>
      <p:sp>
        <p:nvSpPr>
          <p:cNvPr id="21" name="Rectangle 20"/>
          <p:cNvSpPr/>
          <p:nvPr/>
        </p:nvSpPr>
        <p:spPr>
          <a:xfrm>
            <a:off x="1080000" y="0"/>
            <a:ext cx="10032000" cy="108000"/>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8113108" y="3982359"/>
            <a:ext cx="2376000" cy="1440000"/>
          </a:xfrm>
          <a:prstGeom prst="roundRect">
            <a:avLst>
              <a:gd name="adj" fmla="val 3241"/>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4920522" y="4016488"/>
            <a:ext cx="2376000" cy="1440000"/>
          </a:xfrm>
          <a:prstGeom prst="roundRect">
            <a:avLst>
              <a:gd name="adj" fmla="val 3241"/>
            </a:avLst>
          </a:prstGeom>
          <a:solidFill>
            <a:srgbClr val="008BD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4971026" y="5520835"/>
            <a:ext cx="2124389" cy="369332"/>
          </a:xfrm>
          <a:prstGeom prst="rect">
            <a:avLst/>
          </a:prstGeom>
          <a:noFill/>
        </p:spPr>
        <p:txBody>
          <a:bodyPr wrap="square" rtlCol="0">
            <a:spAutoFit/>
          </a:bodyPr>
          <a:lstStyle/>
          <a:p>
            <a:pPr algn="ctr"/>
            <a:r>
              <a:rPr lang="en-US" b="1" spc="80" dirty="0">
                <a:latin typeface="Calibri" charset="0"/>
                <a:ea typeface="Calibri" charset="0"/>
                <a:cs typeface="Calibri" charset="0"/>
              </a:rPr>
              <a:t>Manufacturing</a:t>
            </a:r>
          </a:p>
        </p:txBody>
      </p:sp>
      <p:sp>
        <p:nvSpPr>
          <p:cNvPr id="27" name="TextBox 26"/>
          <p:cNvSpPr txBox="1"/>
          <p:nvPr/>
        </p:nvSpPr>
        <p:spPr>
          <a:xfrm>
            <a:off x="8113108" y="5422359"/>
            <a:ext cx="2376000" cy="646331"/>
          </a:xfrm>
          <a:prstGeom prst="rect">
            <a:avLst/>
          </a:prstGeom>
          <a:noFill/>
        </p:spPr>
        <p:txBody>
          <a:bodyPr wrap="square" rtlCol="0">
            <a:spAutoFit/>
          </a:bodyPr>
          <a:lstStyle/>
          <a:p>
            <a:pPr algn="ctr"/>
            <a:r>
              <a:rPr lang="en-US" b="1" spc="80" dirty="0">
                <a:latin typeface="Calibri" charset="0"/>
                <a:ea typeface="Calibri" charset="0"/>
                <a:cs typeface="Calibri" charset="0"/>
              </a:rPr>
              <a:t>Consumer Goods and Retail</a:t>
            </a:r>
          </a:p>
        </p:txBody>
      </p:sp>
      <p:sp>
        <p:nvSpPr>
          <p:cNvPr id="28" name="Rounded Rectangle 27"/>
          <p:cNvSpPr/>
          <p:nvPr/>
        </p:nvSpPr>
        <p:spPr>
          <a:xfrm>
            <a:off x="8113108" y="3982359"/>
            <a:ext cx="2376000" cy="1440000"/>
          </a:xfrm>
          <a:prstGeom prst="roundRect">
            <a:avLst>
              <a:gd name="adj" fmla="val 3241"/>
            </a:avLst>
          </a:prstGeom>
          <a:solidFill>
            <a:srgbClr val="008BD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1797020" y="5534486"/>
            <a:ext cx="1959429" cy="369332"/>
          </a:xfrm>
          <a:prstGeom prst="rect">
            <a:avLst/>
          </a:prstGeom>
          <a:noFill/>
        </p:spPr>
        <p:txBody>
          <a:bodyPr wrap="square" rtlCol="0">
            <a:spAutoFit/>
          </a:bodyPr>
          <a:lstStyle/>
          <a:p>
            <a:pPr algn="ctr"/>
            <a:r>
              <a:rPr lang="en-US" b="1" spc="80" dirty="0" smtClean="0">
                <a:latin typeface="Calibri" charset="0"/>
                <a:ea typeface="Calibri" charset="0"/>
                <a:cs typeface="Calibri" charset="0"/>
              </a:rPr>
              <a:t>Pharmaceuticals</a:t>
            </a:r>
            <a:endParaRPr lang="en-US" b="1" spc="80" dirty="0">
              <a:latin typeface="Calibri" charset="0"/>
              <a:ea typeface="Calibri" charset="0"/>
              <a:cs typeface="Calibri" charset="0"/>
            </a:endParaRPr>
          </a:p>
        </p:txBody>
      </p:sp>
      <p:pic>
        <p:nvPicPr>
          <p:cNvPr id="23" name="Picture 22"/>
          <p:cNvPicPr>
            <a:picLocks noChangeAspect="1"/>
          </p:cNvPicPr>
          <p:nvPr/>
        </p:nvPicPr>
        <p:blipFill>
          <a:blip r:embed="rId3">
            <a:alphaModFix amt="15000"/>
            <a:extLst>
              <a:ext uri="{28A0092B-C50C-407E-A947-70E740481C1C}">
                <a14:useLocalDpi xmlns="" xmlns:a14="http://schemas.microsoft.com/office/drawing/2010/main" val="0"/>
              </a:ext>
            </a:extLst>
          </a:blip>
          <a:stretch>
            <a:fillRect/>
          </a:stretch>
        </p:blipFill>
        <p:spPr>
          <a:xfrm>
            <a:off x="10805502" y="365125"/>
            <a:ext cx="708449" cy="958976"/>
          </a:xfrm>
          <a:prstGeom prst="rect">
            <a:avLst/>
          </a:prstGeom>
          <a:noFill/>
        </p:spPr>
      </p:pic>
      <p:pic>
        <p:nvPicPr>
          <p:cNvPr id="1026" name="Picture 2"/>
          <p:cNvPicPr>
            <a:picLocks noChangeAspect="1" noChangeArrowheads="1"/>
          </p:cNvPicPr>
          <p:nvPr/>
        </p:nvPicPr>
        <p:blipFill>
          <a:blip r:embed="rId4"/>
          <a:srcRect/>
          <a:stretch>
            <a:fillRect/>
          </a:stretch>
        </p:blipFill>
        <p:spPr bwMode="auto">
          <a:xfrm>
            <a:off x="3407965" y="1518699"/>
            <a:ext cx="2357565" cy="1452473"/>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527651" y="1532767"/>
            <a:ext cx="2357565" cy="14400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6"/>
          <a:srcRect/>
          <a:stretch>
            <a:fillRect/>
          </a:stretch>
        </p:blipFill>
        <p:spPr bwMode="auto">
          <a:xfrm>
            <a:off x="6263684" y="1524931"/>
            <a:ext cx="2379933" cy="1440000"/>
          </a:xfrm>
          <a:prstGeom prst="rect">
            <a:avLst/>
          </a:prstGeom>
          <a:noFill/>
          <a:ln w="9525">
            <a:noFill/>
            <a:miter lim="800000"/>
            <a:headEnd/>
            <a:tailEnd/>
          </a:ln>
          <a:effectLst/>
        </p:spPr>
      </p:pic>
      <p:sp>
        <p:nvSpPr>
          <p:cNvPr id="32" name="Rounded Rectangle 31"/>
          <p:cNvSpPr/>
          <p:nvPr/>
        </p:nvSpPr>
        <p:spPr>
          <a:xfrm>
            <a:off x="3411898" y="1506226"/>
            <a:ext cx="2376000" cy="1440000"/>
          </a:xfrm>
          <a:prstGeom prst="roundRect">
            <a:avLst>
              <a:gd name="adj" fmla="val 3241"/>
            </a:avLst>
          </a:prstGeom>
          <a:solidFill>
            <a:srgbClr val="008BD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ounded Rectangle 32"/>
          <p:cNvSpPr/>
          <p:nvPr/>
        </p:nvSpPr>
        <p:spPr>
          <a:xfrm>
            <a:off x="6267617" y="1510863"/>
            <a:ext cx="2376000" cy="1440000"/>
          </a:xfrm>
          <a:prstGeom prst="roundRect">
            <a:avLst>
              <a:gd name="adj" fmla="val 3241"/>
            </a:avLst>
          </a:prstGeom>
          <a:solidFill>
            <a:srgbClr val="008BD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ounded Rectangle 33"/>
          <p:cNvSpPr/>
          <p:nvPr/>
        </p:nvSpPr>
        <p:spPr>
          <a:xfrm>
            <a:off x="527651" y="1532767"/>
            <a:ext cx="2376000" cy="1440000"/>
          </a:xfrm>
          <a:prstGeom prst="roundRect">
            <a:avLst>
              <a:gd name="adj" fmla="val 3241"/>
            </a:avLst>
          </a:prstGeom>
          <a:solidFill>
            <a:srgbClr val="008BD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6193344" y="2982961"/>
            <a:ext cx="2376000" cy="369332"/>
          </a:xfrm>
          <a:prstGeom prst="rect">
            <a:avLst/>
          </a:prstGeom>
          <a:noFill/>
        </p:spPr>
        <p:txBody>
          <a:bodyPr wrap="square" rtlCol="0">
            <a:spAutoFit/>
          </a:bodyPr>
          <a:lstStyle/>
          <a:p>
            <a:pPr algn="ctr"/>
            <a:r>
              <a:rPr lang="en-US" b="1" spc="80" dirty="0">
                <a:latin typeface="Calibri" charset="0"/>
                <a:ea typeface="Calibri" charset="0"/>
                <a:cs typeface="Calibri" charset="0"/>
              </a:rPr>
              <a:t>E-Governance</a:t>
            </a:r>
          </a:p>
        </p:txBody>
      </p:sp>
      <p:sp>
        <p:nvSpPr>
          <p:cNvPr id="40" name="TextBox 39"/>
          <p:cNvSpPr txBox="1"/>
          <p:nvPr/>
        </p:nvSpPr>
        <p:spPr>
          <a:xfrm>
            <a:off x="1146553" y="2960294"/>
            <a:ext cx="1060620" cy="369332"/>
          </a:xfrm>
          <a:prstGeom prst="rect">
            <a:avLst/>
          </a:prstGeom>
          <a:noFill/>
        </p:spPr>
        <p:txBody>
          <a:bodyPr wrap="square" rtlCol="0">
            <a:spAutoFit/>
          </a:bodyPr>
          <a:lstStyle/>
          <a:p>
            <a:r>
              <a:rPr lang="en-US" b="1" spc="80" dirty="0">
                <a:latin typeface="Calibri" charset="0"/>
                <a:ea typeface="Calibri" charset="0"/>
                <a:cs typeface="Calibri" charset="0"/>
              </a:rPr>
              <a:t>Utilities</a:t>
            </a:r>
          </a:p>
        </p:txBody>
      </p:sp>
      <p:sp>
        <p:nvSpPr>
          <p:cNvPr id="41" name="TextBox 40"/>
          <p:cNvSpPr txBox="1"/>
          <p:nvPr/>
        </p:nvSpPr>
        <p:spPr>
          <a:xfrm>
            <a:off x="3407965" y="2971172"/>
            <a:ext cx="2357565" cy="369332"/>
          </a:xfrm>
          <a:prstGeom prst="rect">
            <a:avLst/>
          </a:prstGeom>
          <a:noFill/>
        </p:spPr>
        <p:txBody>
          <a:bodyPr wrap="square" rtlCol="0">
            <a:spAutoFit/>
          </a:bodyPr>
          <a:lstStyle/>
          <a:p>
            <a:pPr algn="ctr"/>
            <a:r>
              <a:rPr lang="en-US" b="1" spc="80" dirty="0">
                <a:latin typeface="Calibri" charset="0"/>
                <a:ea typeface="Calibri" charset="0"/>
                <a:cs typeface="Calibri" charset="0"/>
              </a:rPr>
              <a:t>Renewable Energy</a:t>
            </a:r>
          </a:p>
        </p:txBody>
      </p:sp>
      <p:pic>
        <p:nvPicPr>
          <p:cNvPr id="1029" name="Picture 5"/>
          <p:cNvPicPr>
            <a:picLocks noChangeAspect="1" noChangeArrowheads="1"/>
          </p:cNvPicPr>
          <p:nvPr/>
        </p:nvPicPr>
        <p:blipFill>
          <a:blip r:embed="rId7"/>
          <a:srcRect/>
          <a:stretch>
            <a:fillRect/>
          </a:stretch>
        </p:blipFill>
        <p:spPr bwMode="auto">
          <a:xfrm>
            <a:off x="4898154" y="4016488"/>
            <a:ext cx="2398368" cy="1523576"/>
          </a:xfrm>
          <a:prstGeom prst="rect">
            <a:avLst/>
          </a:prstGeom>
          <a:noFill/>
          <a:ln w="9525">
            <a:noFill/>
            <a:miter lim="800000"/>
            <a:headEnd/>
            <a:tailEnd/>
          </a:ln>
          <a:effectLst/>
        </p:spPr>
      </p:pic>
      <p:sp>
        <p:nvSpPr>
          <p:cNvPr id="42" name="Rounded Rectangle 41"/>
          <p:cNvSpPr/>
          <p:nvPr/>
        </p:nvSpPr>
        <p:spPr>
          <a:xfrm>
            <a:off x="4898154" y="4016488"/>
            <a:ext cx="2420736" cy="1440000"/>
          </a:xfrm>
          <a:prstGeom prst="roundRect">
            <a:avLst>
              <a:gd name="adj" fmla="val 3241"/>
            </a:avLst>
          </a:prstGeom>
          <a:solidFill>
            <a:srgbClr val="008BD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p:cNvSpPr txBox="1"/>
          <p:nvPr/>
        </p:nvSpPr>
        <p:spPr>
          <a:xfrm>
            <a:off x="9122185" y="2992392"/>
            <a:ext cx="2376000" cy="369332"/>
          </a:xfrm>
          <a:prstGeom prst="rect">
            <a:avLst/>
          </a:prstGeom>
          <a:noFill/>
        </p:spPr>
        <p:txBody>
          <a:bodyPr wrap="square" rtlCol="0">
            <a:spAutoFit/>
          </a:bodyPr>
          <a:lstStyle/>
          <a:p>
            <a:pPr algn="ctr"/>
            <a:r>
              <a:rPr lang="en-US" b="1" spc="80" dirty="0">
                <a:latin typeface="Calibri" charset="0"/>
                <a:ea typeface="Calibri" charset="0"/>
                <a:cs typeface="Calibri" charset="0"/>
              </a:rPr>
              <a:t>AFS</a:t>
            </a:r>
          </a:p>
        </p:txBody>
      </p:sp>
      <p:pic>
        <p:nvPicPr>
          <p:cNvPr id="1030" name="Picture 6"/>
          <p:cNvPicPr>
            <a:picLocks noChangeAspect="1" noChangeArrowheads="1"/>
          </p:cNvPicPr>
          <p:nvPr/>
        </p:nvPicPr>
        <p:blipFill>
          <a:blip r:embed="rId8"/>
          <a:srcRect/>
          <a:stretch>
            <a:fillRect/>
          </a:stretch>
        </p:blipFill>
        <p:spPr bwMode="auto">
          <a:xfrm>
            <a:off x="9112050" y="1488196"/>
            <a:ext cx="2376000" cy="1486166"/>
          </a:xfrm>
          <a:prstGeom prst="rect">
            <a:avLst/>
          </a:prstGeom>
          <a:noFill/>
          <a:ln w="9525">
            <a:noFill/>
            <a:miter lim="800000"/>
            <a:headEnd/>
            <a:tailEnd/>
          </a:ln>
          <a:effectLst/>
        </p:spPr>
      </p:pic>
      <p:sp>
        <p:nvSpPr>
          <p:cNvPr id="47" name="Rounded Rectangle 46"/>
          <p:cNvSpPr/>
          <p:nvPr/>
        </p:nvSpPr>
        <p:spPr>
          <a:xfrm>
            <a:off x="9122185" y="1520969"/>
            <a:ext cx="2376000" cy="1440000"/>
          </a:xfrm>
          <a:prstGeom prst="roundRect">
            <a:avLst>
              <a:gd name="adj" fmla="val 3241"/>
            </a:avLst>
          </a:prstGeom>
          <a:solidFill>
            <a:srgbClr val="008BD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p:nvPicPr>
        <p:blipFill>
          <a:blip r:embed="rId9">
            <a:extLst>
              <a:ext uri="{28A0092B-C50C-407E-A947-70E740481C1C}">
                <a14:useLocalDpi xmlns="" xmlns:a14="http://schemas.microsoft.com/office/drawing/2010/main" val="0"/>
              </a:ext>
            </a:extLst>
          </a:blip>
          <a:stretch>
            <a:fillRect/>
          </a:stretch>
        </p:blipFill>
        <p:spPr>
          <a:xfrm>
            <a:off x="1388285" y="4016489"/>
            <a:ext cx="2693283" cy="1542943"/>
          </a:xfrm>
          <a:prstGeom prst="rect">
            <a:avLst/>
          </a:prstGeom>
          <a:solidFill>
            <a:srgbClr val="008BD4">
              <a:alpha val="60000"/>
            </a:srgbClr>
          </a:solidFill>
          <a:ln>
            <a:noFill/>
          </a:ln>
        </p:spPr>
      </p:pic>
    </p:spTree>
    <p:extLst>
      <p:ext uri="{BB962C8B-B14F-4D97-AF65-F5344CB8AC3E}">
        <p14:creationId xmlns="" xmlns:p14="http://schemas.microsoft.com/office/powerpoint/2010/main" val="314295029"/>
      </p:ext>
    </p:extLst>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par>
                          <p:cTn id="8" fill="hold">
                            <p:stCondLst>
                              <p:cond delay="500"/>
                            </p:stCondLst>
                            <p:childTnLst>
                              <p:par>
                                <p:cTn id="9" presetID="3" presetClass="entr" presetSubtype="10" fill="hold" grpId="0" nodeType="afterEffect">
                                  <p:stCondLst>
                                    <p:cond delay="500"/>
                                  </p:stCondLst>
                                  <p:childTnLst>
                                    <p:set>
                                      <p:cBhvr>
                                        <p:cTn id="10" dur="1" fill="hold">
                                          <p:stCondLst>
                                            <p:cond delay="0"/>
                                          </p:stCondLst>
                                        </p:cTn>
                                        <p:tgtEl>
                                          <p:spTgt spid="32"/>
                                        </p:tgtEl>
                                        <p:attrNameLst>
                                          <p:attrName>style.visibility</p:attrName>
                                        </p:attrNameLst>
                                      </p:cBhvr>
                                      <p:to>
                                        <p:strVal val="visible"/>
                                      </p:to>
                                    </p:set>
                                    <p:animEffect transition="in" filter="blinds(horizontal)">
                                      <p:cBhvr>
                                        <p:cTn id="11" dur="500"/>
                                        <p:tgtEl>
                                          <p:spTgt spid="32"/>
                                        </p:tgtEl>
                                      </p:cBhvr>
                                    </p:animEffect>
                                  </p:childTnLst>
                                </p:cTn>
                              </p:par>
                            </p:childTnLst>
                          </p:cTn>
                        </p:par>
                        <p:par>
                          <p:cTn id="12" fill="hold">
                            <p:stCondLst>
                              <p:cond delay="1500"/>
                            </p:stCondLst>
                            <p:childTnLst>
                              <p:par>
                                <p:cTn id="13" presetID="3" presetClass="entr" presetSubtype="10" fill="hold" grpId="0" nodeType="afterEffect">
                                  <p:stCondLst>
                                    <p:cond delay="500"/>
                                  </p:stCondLst>
                                  <p:childTnLst>
                                    <p:set>
                                      <p:cBhvr>
                                        <p:cTn id="14" dur="1" fill="hold">
                                          <p:stCondLst>
                                            <p:cond delay="0"/>
                                          </p:stCondLst>
                                        </p:cTn>
                                        <p:tgtEl>
                                          <p:spTgt spid="33"/>
                                        </p:tgtEl>
                                        <p:attrNameLst>
                                          <p:attrName>style.visibility</p:attrName>
                                        </p:attrNameLst>
                                      </p:cBhvr>
                                      <p:to>
                                        <p:strVal val="visible"/>
                                      </p:to>
                                    </p:set>
                                    <p:animEffect transition="in" filter="blinds(horizontal)">
                                      <p:cBhvr>
                                        <p:cTn id="15" dur="500"/>
                                        <p:tgtEl>
                                          <p:spTgt spid="33"/>
                                        </p:tgtEl>
                                      </p:cBhvr>
                                    </p:animEffect>
                                  </p:childTnLst>
                                </p:cTn>
                              </p:par>
                            </p:childTnLst>
                          </p:cTn>
                        </p:par>
                        <p:par>
                          <p:cTn id="16" fill="hold">
                            <p:stCondLst>
                              <p:cond delay="2500"/>
                            </p:stCondLst>
                            <p:childTnLst>
                              <p:par>
                                <p:cTn id="17" presetID="3" presetClass="entr" presetSubtype="10" fill="hold" grpId="0" nodeType="afterEffect">
                                  <p:stCondLst>
                                    <p:cond delay="500"/>
                                  </p:stCondLst>
                                  <p:childTnLst>
                                    <p:set>
                                      <p:cBhvr>
                                        <p:cTn id="18" dur="1" fill="hold">
                                          <p:stCondLst>
                                            <p:cond delay="0"/>
                                          </p:stCondLst>
                                        </p:cTn>
                                        <p:tgtEl>
                                          <p:spTgt spid="47"/>
                                        </p:tgtEl>
                                        <p:attrNameLst>
                                          <p:attrName>style.visibility</p:attrName>
                                        </p:attrNameLst>
                                      </p:cBhvr>
                                      <p:to>
                                        <p:strVal val="visible"/>
                                      </p:to>
                                    </p:set>
                                    <p:animEffect transition="in" filter="blinds(horizontal)">
                                      <p:cBhvr>
                                        <p:cTn id="19" dur="500"/>
                                        <p:tgtEl>
                                          <p:spTgt spid="47"/>
                                        </p:tgtEl>
                                      </p:cBhvr>
                                    </p:animEffect>
                                  </p:childTnLst>
                                </p:cTn>
                              </p:par>
                            </p:childTnLst>
                          </p:cTn>
                        </p:par>
                        <p:par>
                          <p:cTn id="20" fill="hold">
                            <p:stCondLst>
                              <p:cond delay="3500"/>
                            </p:stCondLst>
                            <p:childTnLst>
                              <p:par>
                                <p:cTn id="21" presetID="3" presetClass="entr" presetSubtype="10" fill="hold" nodeType="afterEffect">
                                  <p:stCondLst>
                                    <p:cond delay="50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500"/>
                                        <p:tgtEl>
                                          <p:spTgt spid="4"/>
                                        </p:tgtEl>
                                      </p:cBhvr>
                                    </p:animEffect>
                                  </p:childTnLst>
                                </p:cTn>
                              </p:par>
                            </p:childTnLst>
                          </p:cTn>
                        </p:par>
                        <p:par>
                          <p:cTn id="24" fill="hold">
                            <p:stCondLst>
                              <p:cond delay="4500"/>
                            </p:stCondLst>
                            <p:childTnLst>
                              <p:par>
                                <p:cTn id="25" presetID="3" presetClass="entr" presetSubtype="10" fill="hold" grpId="0" nodeType="afterEffect">
                                  <p:stCondLst>
                                    <p:cond delay="500"/>
                                  </p:stCondLst>
                                  <p:childTnLst>
                                    <p:set>
                                      <p:cBhvr>
                                        <p:cTn id="26" dur="1" fill="hold">
                                          <p:stCondLst>
                                            <p:cond delay="0"/>
                                          </p:stCondLst>
                                        </p:cTn>
                                        <p:tgtEl>
                                          <p:spTgt spid="42"/>
                                        </p:tgtEl>
                                        <p:attrNameLst>
                                          <p:attrName>style.visibility</p:attrName>
                                        </p:attrNameLst>
                                      </p:cBhvr>
                                      <p:to>
                                        <p:strVal val="visible"/>
                                      </p:to>
                                    </p:set>
                                    <p:animEffect transition="in" filter="blinds(horizontal)">
                                      <p:cBhvr>
                                        <p:cTn id="27" dur="500"/>
                                        <p:tgtEl>
                                          <p:spTgt spid="42"/>
                                        </p:tgtEl>
                                      </p:cBhvr>
                                    </p:animEffect>
                                  </p:childTnLst>
                                </p:cTn>
                              </p:par>
                            </p:childTnLst>
                          </p:cTn>
                        </p:par>
                        <p:par>
                          <p:cTn id="28" fill="hold">
                            <p:stCondLst>
                              <p:cond delay="5500"/>
                            </p:stCondLst>
                            <p:childTnLst>
                              <p:par>
                                <p:cTn id="29" presetID="3" presetClass="entr" presetSubtype="10" fill="hold" grpId="0" nodeType="afterEffect">
                                  <p:stCondLst>
                                    <p:cond delay="500"/>
                                  </p:stCondLst>
                                  <p:childTnLst>
                                    <p:set>
                                      <p:cBhvr>
                                        <p:cTn id="30" dur="1" fill="hold">
                                          <p:stCondLst>
                                            <p:cond delay="0"/>
                                          </p:stCondLst>
                                        </p:cTn>
                                        <p:tgtEl>
                                          <p:spTgt spid="28"/>
                                        </p:tgtEl>
                                        <p:attrNameLst>
                                          <p:attrName>style.visibility</p:attrName>
                                        </p:attrNameLst>
                                      </p:cBhvr>
                                      <p:to>
                                        <p:strVal val="visible"/>
                                      </p:to>
                                    </p:set>
                                    <p:animEffect transition="in" filter="blinds(horizontal)">
                                      <p:cBhvr>
                                        <p:cTn id="3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2" grpId="0" animBg="1"/>
      <p:bldP spid="33" grpId="0" animBg="1"/>
      <p:bldP spid="34" grpId="0" animBg="1"/>
      <p:bldP spid="42" grpId="0" animBg="1"/>
      <p:bldP spid="4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44144" y="81337"/>
            <a:ext cx="10515600" cy="1325563"/>
          </a:xfrm>
        </p:spPr>
        <p:txBody>
          <a:bodyPr/>
          <a:lstStyle/>
          <a:p>
            <a:r>
              <a:rPr lang="en-US" dirty="0">
                <a:solidFill>
                  <a:srgbClr val="008BD4"/>
                </a:solidFill>
              </a:rPr>
              <a:t>About us</a:t>
            </a:r>
          </a:p>
        </p:txBody>
      </p:sp>
      <p:sp>
        <p:nvSpPr>
          <p:cNvPr id="21" name="Rectangle 20"/>
          <p:cNvSpPr/>
          <p:nvPr/>
        </p:nvSpPr>
        <p:spPr>
          <a:xfrm>
            <a:off x="1080000" y="0"/>
            <a:ext cx="10032000" cy="108000"/>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txBox="1">
            <a:spLocks/>
          </p:cNvSpPr>
          <p:nvPr/>
        </p:nvSpPr>
        <p:spPr>
          <a:xfrm>
            <a:off x="346828" y="3074017"/>
            <a:ext cx="4809356" cy="5632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solidFill>
                  <a:srgbClr val="008BD4"/>
                </a:solidFill>
              </a:rPr>
              <a:t>Vision</a:t>
            </a:r>
          </a:p>
        </p:txBody>
      </p:sp>
      <p:sp>
        <p:nvSpPr>
          <p:cNvPr id="14" name="Rectangle 13"/>
          <p:cNvSpPr/>
          <p:nvPr/>
        </p:nvSpPr>
        <p:spPr>
          <a:xfrm>
            <a:off x="346828" y="3483514"/>
            <a:ext cx="5980386" cy="738664"/>
          </a:xfrm>
          <a:prstGeom prst="rect">
            <a:avLst/>
          </a:prstGeom>
        </p:spPr>
        <p:txBody>
          <a:bodyPr wrap="square">
            <a:spAutoFit/>
          </a:bodyPr>
          <a:lstStyle/>
          <a:p>
            <a:pPr>
              <a:lnSpc>
                <a:spcPct val="150000"/>
              </a:lnSpc>
            </a:pPr>
            <a:r>
              <a:rPr lang="en-US" sz="1400" dirty="0"/>
              <a:t>To become the world class IT solution provider by giving best value IT solutions </a:t>
            </a:r>
          </a:p>
          <a:p>
            <a:pPr>
              <a:lnSpc>
                <a:spcPct val="150000"/>
              </a:lnSpc>
            </a:pPr>
            <a:r>
              <a:rPr lang="en-US" sz="1400" dirty="0"/>
              <a:t>globally to our clients with quality, integrity, reliability and responsiveness</a:t>
            </a:r>
          </a:p>
        </p:txBody>
      </p:sp>
      <p:sp>
        <p:nvSpPr>
          <p:cNvPr id="16" name="Rectangle 15"/>
          <p:cNvSpPr/>
          <p:nvPr/>
        </p:nvSpPr>
        <p:spPr>
          <a:xfrm>
            <a:off x="454304" y="4892362"/>
            <a:ext cx="5948854" cy="1061829"/>
          </a:xfrm>
          <a:prstGeom prst="rect">
            <a:avLst/>
          </a:prstGeom>
        </p:spPr>
        <p:txBody>
          <a:bodyPr wrap="square">
            <a:spAutoFit/>
          </a:bodyPr>
          <a:lstStyle/>
          <a:p>
            <a:pPr>
              <a:lnSpc>
                <a:spcPct val="150000"/>
              </a:lnSpc>
            </a:pPr>
            <a:r>
              <a:rPr lang="en-US" sz="1400" dirty="0"/>
              <a:t>Help our customers attain the leading edge through knowledge investments and efficient utilization of Information Technology, Provide quality services so as to enhance their productivity, profitability,  reliability</a:t>
            </a:r>
          </a:p>
        </p:txBody>
      </p:sp>
      <p:sp>
        <p:nvSpPr>
          <p:cNvPr id="17" name="Title 1"/>
          <p:cNvSpPr txBox="1">
            <a:spLocks/>
          </p:cNvSpPr>
          <p:nvPr/>
        </p:nvSpPr>
        <p:spPr>
          <a:xfrm>
            <a:off x="454506" y="4449794"/>
            <a:ext cx="4809356" cy="5632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solidFill>
                  <a:srgbClr val="008BD4"/>
                </a:solidFill>
              </a:rPr>
              <a:t>Goal</a:t>
            </a:r>
          </a:p>
        </p:txBody>
      </p:sp>
      <p:pic>
        <p:nvPicPr>
          <p:cNvPr id="9" name="Picture 8"/>
          <p:cNvPicPr>
            <a:picLocks noChangeAspect="1"/>
          </p:cNvPicPr>
          <p:nvPr/>
        </p:nvPicPr>
        <p:blipFill>
          <a:blip r:embed="rId3">
            <a:alphaModFix amt="15000"/>
            <a:extLst>
              <a:ext uri="{28A0092B-C50C-407E-A947-70E740481C1C}">
                <a14:useLocalDpi xmlns="" xmlns:a14="http://schemas.microsoft.com/office/drawing/2010/main" val="0"/>
              </a:ext>
            </a:extLst>
          </a:blip>
          <a:stretch>
            <a:fillRect/>
          </a:stretch>
        </p:blipFill>
        <p:spPr>
          <a:xfrm>
            <a:off x="11168120" y="128635"/>
            <a:ext cx="708449" cy="958976"/>
          </a:xfrm>
          <a:prstGeom prst="rect">
            <a:avLst/>
          </a:prstGeom>
          <a:noFill/>
        </p:spPr>
      </p:pic>
      <p:sp>
        <p:nvSpPr>
          <p:cNvPr id="10" name="Rectangle 9"/>
          <p:cNvSpPr/>
          <p:nvPr/>
        </p:nvSpPr>
        <p:spPr>
          <a:xfrm>
            <a:off x="346828" y="1091005"/>
            <a:ext cx="11583922" cy="1708160"/>
          </a:xfrm>
          <a:prstGeom prst="rect">
            <a:avLst/>
          </a:prstGeom>
        </p:spPr>
        <p:txBody>
          <a:bodyPr wrap="square">
            <a:spAutoFit/>
          </a:bodyPr>
          <a:lstStyle/>
          <a:p>
            <a:pPr marL="236538" indent="-236538">
              <a:buFont typeface="Arial" pitchFamily="34" charset="0"/>
              <a:buChar char="•"/>
            </a:pPr>
            <a:r>
              <a:rPr lang="en-US" sz="1500" spc="-5" dirty="0" err="1" smtClean="0">
                <a:latin typeface="Calibri" pitchFamily="34" charset="0"/>
                <a:cs typeface="Verdana"/>
              </a:rPr>
              <a:t>Lumbini</a:t>
            </a:r>
            <a:r>
              <a:rPr lang="en-US" sz="1500" spc="-5" dirty="0" smtClean="0">
                <a:latin typeface="Calibri" pitchFamily="34" charset="0"/>
                <a:cs typeface="Verdana"/>
              </a:rPr>
              <a:t> Elite Solutions &amp; Services Pvt. Ltd. </a:t>
            </a:r>
            <a:r>
              <a:rPr lang="en-US" sz="1500" dirty="0" smtClean="0">
                <a:latin typeface="Calibri" pitchFamily="34" charset="0"/>
                <a:cs typeface="Verdana"/>
              </a:rPr>
              <a:t>is the </a:t>
            </a:r>
            <a:r>
              <a:rPr lang="en-US" sz="1500" spc="-5" dirty="0" smtClean="0">
                <a:latin typeface="Calibri" pitchFamily="34" charset="0"/>
                <a:cs typeface="Verdana"/>
              </a:rPr>
              <a:t>leading enterprise expanding its  horizons in various industry fields. </a:t>
            </a:r>
          </a:p>
          <a:p>
            <a:pPr marL="236538" indent="-236538">
              <a:buFont typeface="Arial" pitchFamily="34" charset="0"/>
              <a:buChar char="•"/>
            </a:pPr>
            <a:r>
              <a:rPr lang="en-US" sz="1500" spc="-5" dirty="0" smtClean="0">
                <a:latin typeface="Calibri" pitchFamily="34" charset="0"/>
                <a:cs typeface="Verdana"/>
              </a:rPr>
              <a:t>It </a:t>
            </a:r>
            <a:r>
              <a:rPr lang="en-US" sz="1500" dirty="0" smtClean="0">
                <a:latin typeface="Calibri" pitchFamily="34" charset="0"/>
                <a:cs typeface="Verdana"/>
              </a:rPr>
              <a:t>is the </a:t>
            </a:r>
            <a:r>
              <a:rPr lang="en-US" sz="1500" spc="-5" dirty="0" smtClean="0">
                <a:latin typeface="Calibri" pitchFamily="34" charset="0"/>
                <a:cs typeface="Verdana"/>
              </a:rPr>
              <a:t>one stop solution  for your business with best consulting professionals  successfully providing consulting, products and services </a:t>
            </a:r>
            <a:r>
              <a:rPr lang="en-US" sz="1500" dirty="0" smtClean="0">
                <a:latin typeface="Calibri" pitchFamily="34" charset="0"/>
                <a:cs typeface="Verdana"/>
              </a:rPr>
              <a:t>that  </a:t>
            </a:r>
            <a:r>
              <a:rPr lang="en-US" sz="1500" spc="-10" dirty="0" smtClean="0">
                <a:latin typeface="Calibri" pitchFamily="34" charset="0"/>
                <a:cs typeface="Verdana"/>
              </a:rPr>
              <a:t>achieve </a:t>
            </a:r>
            <a:r>
              <a:rPr lang="en-US" sz="1500" spc="-5" dirty="0" smtClean="0">
                <a:latin typeface="Calibri" pitchFamily="34" charset="0"/>
                <a:cs typeface="Verdana"/>
              </a:rPr>
              <a:t>the </a:t>
            </a:r>
            <a:r>
              <a:rPr lang="en-US" sz="1500" spc="-10" dirty="0" smtClean="0">
                <a:latin typeface="Calibri" pitchFamily="34" charset="0"/>
                <a:cs typeface="Verdana"/>
              </a:rPr>
              <a:t>IT-objectives </a:t>
            </a:r>
            <a:r>
              <a:rPr lang="en-US" sz="1500" spc="-5" dirty="0" smtClean="0">
                <a:latin typeface="Calibri" pitchFamily="34" charset="0"/>
                <a:cs typeface="Verdana"/>
              </a:rPr>
              <a:t>defined </a:t>
            </a:r>
            <a:r>
              <a:rPr lang="en-US" sz="1500" spc="-10" dirty="0" smtClean="0">
                <a:latin typeface="Calibri" pitchFamily="34" charset="0"/>
                <a:cs typeface="Verdana"/>
              </a:rPr>
              <a:t>by </a:t>
            </a:r>
            <a:r>
              <a:rPr lang="en-US" sz="1500" spc="-5" dirty="0" smtClean="0">
                <a:latin typeface="Calibri" pitchFamily="34" charset="0"/>
                <a:cs typeface="Verdana"/>
              </a:rPr>
              <a:t>clients.</a:t>
            </a:r>
          </a:p>
          <a:p>
            <a:pPr marL="236538" indent="-236538">
              <a:buFont typeface="Arial" pitchFamily="34" charset="0"/>
              <a:buChar char="•"/>
            </a:pPr>
            <a:r>
              <a:rPr lang="en-US" sz="1500" spc="-5" dirty="0" smtClean="0">
                <a:latin typeface="Calibri" pitchFamily="34" charset="0"/>
                <a:cs typeface="Verdana"/>
              </a:rPr>
              <a:t> </a:t>
            </a:r>
            <a:r>
              <a:rPr lang="en-US" sz="1500" spc="-5" dirty="0" err="1" smtClean="0">
                <a:latin typeface="Calibri" pitchFamily="34" charset="0"/>
                <a:cs typeface="Verdana"/>
              </a:rPr>
              <a:t>Lumbini</a:t>
            </a:r>
            <a:r>
              <a:rPr lang="en-US" sz="1500" spc="-5" dirty="0" smtClean="0">
                <a:latin typeface="Calibri" pitchFamily="34" charset="0"/>
                <a:cs typeface="Verdana"/>
              </a:rPr>
              <a:t> Elite </a:t>
            </a:r>
            <a:r>
              <a:rPr lang="en-US" sz="1500" spc="-10" dirty="0" smtClean="0">
                <a:latin typeface="Calibri" pitchFamily="34" charset="0"/>
                <a:cs typeface="Verdana"/>
              </a:rPr>
              <a:t>have </a:t>
            </a:r>
            <a:r>
              <a:rPr lang="en-US" sz="1500" spc="-5" dirty="0" smtClean="0">
                <a:latin typeface="Calibri" pitchFamily="34" charset="0"/>
                <a:cs typeface="Verdana"/>
              </a:rPr>
              <a:t>currently worked with the well known  clients </a:t>
            </a:r>
            <a:r>
              <a:rPr lang="en-US" sz="1500" dirty="0" smtClean="0">
                <a:latin typeface="Calibri" pitchFamily="34" charset="0"/>
                <a:cs typeface="Verdana"/>
              </a:rPr>
              <a:t>in the fields </a:t>
            </a:r>
            <a:r>
              <a:rPr lang="en-US" sz="1500" spc="-5" dirty="0" smtClean="0">
                <a:latin typeface="Calibri" pitchFamily="34" charset="0"/>
                <a:cs typeface="Verdana"/>
              </a:rPr>
              <a:t>of IT software solutions, </a:t>
            </a:r>
            <a:r>
              <a:rPr lang="en-US" sz="1500" spc="-5" dirty="0" err="1" smtClean="0">
                <a:latin typeface="Calibri" pitchFamily="34" charset="0"/>
                <a:cs typeface="Verdana"/>
              </a:rPr>
              <a:t>IoT</a:t>
            </a:r>
            <a:r>
              <a:rPr lang="en-US" sz="1500" spc="-5" dirty="0" smtClean="0">
                <a:latin typeface="Calibri" pitchFamily="34" charset="0"/>
                <a:cs typeface="Verdana"/>
              </a:rPr>
              <a:t> &amp;  Embedded  Systems.</a:t>
            </a:r>
          </a:p>
          <a:p>
            <a:pPr marL="236538" indent="-236538">
              <a:buFont typeface="Arial" pitchFamily="34" charset="0"/>
              <a:buChar char="•"/>
            </a:pPr>
            <a:r>
              <a:rPr lang="en-US" sz="1500" spc="-5" dirty="0" smtClean="0">
                <a:latin typeface="Calibri" pitchFamily="34" charset="0"/>
                <a:cs typeface="Verdana"/>
              </a:rPr>
              <a:t> It has </a:t>
            </a:r>
            <a:r>
              <a:rPr lang="en-US" sz="1500" spc="-10" dirty="0" smtClean="0">
                <a:latin typeface="Calibri" pitchFamily="34" charset="0"/>
                <a:cs typeface="Verdana"/>
              </a:rPr>
              <a:t>proven </a:t>
            </a:r>
            <a:r>
              <a:rPr lang="en-US" sz="1500" spc="-5" dirty="0" smtClean="0">
                <a:latin typeface="Calibri" pitchFamily="34" charset="0"/>
                <a:cs typeface="Verdana"/>
              </a:rPr>
              <a:t>the best set of business </a:t>
            </a:r>
            <a:r>
              <a:rPr lang="en-US" sz="1500" spc="-10" dirty="0" smtClean="0">
                <a:latin typeface="Calibri" pitchFamily="34" charset="0"/>
                <a:cs typeface="Verdana"/>
              </a:rPr>
              <a:t>values </a:t>
            </a:r>
            <a:r>
              <a:rPr lang="en-US" sz="1500" dirty="0" smtClean="0">
                <a:latin typeface="Calibri" pitchFamily="34" charset="0"/>
                <a:cs typeface="Verdana"/>
              </a:rPr>
              <a:t>for  </a:t>
            </a:r>
            <a:r>
              <a:rPr lang="en-US" sz="1500" spc="-5" dirty="0" smtClean="0">
                <a:latin typeface="Calibri" pitchFamily="34" charset="0"/>
                <a:cs typeface="Verdana"/>
              </a:rPr>
              <a:t>changing demographics and growing demands.</a:t>
            </a:r>
          </a:p>
          <a:p>
            <a:pPr marL="236538" indent="-236538">
              <a:buFont typeface="Arial" pitchFamily="34" charset="0"/>
              <a:buChar char="•"/>
            </a:pPr>
            <a:r>
              <a:rPr lang="en-US" sz="1500" spc="-5" dirty="0" smtClean="0">
                <a:latin typeface="Calibri" pitchFamily="34" charset="0"/>
                <a:cs typeface="Verdana"/>
              </a:rPr>
              <a:t> </a:t>
            </a:r>
            <a:r>
              <a:rPr lang="en-US" sz="1500" spc="-5" dirty="0" err="1" smtClean="0">
                <a:latin typeface="Calibri" pitchFamily="34" charset="0"/>
                <a:cs typeface="Verdana"/>
              </a:rPr>
              <a:t>Lumbini</a:t>
            </a:r>
            <a:r>
              <a:rPr lang="en-US" sz="1500" spc="-5" dirty="0" smtClean="0">
                <a:latin typeface="Calibri" pitchFamily="34" charset="0"/>
                <a:cs typeface="Verdana"/>
              </a:rPr>
              <a:t> </a:t>
            </a:r>
            <a:r>
              <a:rPr lang="en-US" sz="1500" spc="-5" dirty="0" err="1" smtClean="0">
                <a:latin typeface="Calibri" pitchFamily="34" charset="0"/>
                <a:cs typeface="Verdana"/>
              </a:rPr>
              <a:t>Eilte</a:t>
            </a:r>
            <a:r>
              <a:rPr lang="en-US" sz="1500" spc="-5" dirty="0" smtClean="0">
                <a:latin typeface="Calibri" pitchFamily="34" charset="0"/>
                <a:cs typeface="Verdana"/>
              </a:rPr>
              <a:t> believes </a:t>
            </a:r>
            <a:r>
              <a:rPr lang="en-US" sz="1500" dirty="0" smtClean="0">
                <a:latin typeface="Calibri" pitchFamily="34" charset="0"/>
                <a:cs typeface="Verdana"/>
              </a:rPr>
              <a:t>in </a:t>
            </a:r>
            <a:r>
              <a:rPr lang="en-US" sz="1500" spc="-5" dirty="0" smtClean="0">
                <a:latin typeface="Calibri" pitchFamily="34" charset="0"/>
                <a:cs typeface="Verdana"/>
              </a:rPr>
              <a:t>dedication towards work and </a:t>
            </a:r>
            <a:r>
              <a:rPr lang="en-US" sz="1500" spc="-10" dirty="0" smtClean="0">
                <a:latin typeface="Calibri" pitchFamily="34" charset="0"/>
                <a:cs typeface="Verdana"/>
              </a:rPr>
              <a:t>always  bound </a:t>
            </a:r>
            <a:r>
              <a:rPr lang="en-US" sz="1500" spc="-5" dirty="0" smtClean="0">
                <a:latin typeface="Calibri" pitchFamily="34" charset="0"/>
                <a:cs typeface="Verdana"/>
              </a:rPr>
              <a:t>to time-lines for the development and delivering  products and services. </a:t>
            </a:r>
          </a:p>
          <a:p>
            <a:pPr marL="236538" indent="-236538">
              <a:buFont typeface="Arial" pitchFamily="34" charset="0"/>
              <a:buChar char="•"/>
            </a:pPr>
            <a:r>
              <a:rPr lang="en-US" sz="1500" spc="-5" dirty="0" smtClean="0">
                <a:latin typeface="Calibri" pitchFamily="34" charset="0"/>
                <a:cs typeface="Verdana"/>
              </a:rPr>
              <a:t>The well experienced and specialized  professionals </a:t>
            </a:r>
            <a:r>
              <a:rPr lang="en-US" sz="1500" dirty="0" smtClean="0">
                <a:latin typeface="Calibri" pitchFamily="34" charset="0"/>
                <a:cs typeface="Verdana"/>
              </a:rPr>
              <a:t>feel </a:t>
            </a:r>
            <a:r>
              <a:rPr lang="en-US" sz="1500" spc="-5" dirty="0" smtClean="0">
                <a:latin typeface="Calibri" pitchFamily="34" charset="0"/>
                <a:cs typeface="Verdana"/>
              </a:rPr>
              <a:t>themselves proud to provide solutions and  support for our services </a:t>
            </a:r>
            <a:r>
              <a:rPr lang="en-US" sz="1500" dirty="0" smtClean="0">
                <a:latin typeface="Calibri" pitchFamily="34" charset="0"/>
                <a:cs typeface="Verdana"/>
              </a:rPr>
              <a:t>in </a:t>
            </a:r>
            <a:r>
              <a:rPr lang="en-US" sz="1500" spc="-10" dirty="0" smtClean="0">
                <a:latin typeface="Calibri" pitchFamily="34" charset="0"/>
                <a:cs typeface="Verdana"/>
              </a:rPr>
              <a:t>timely</a:t>
            </a:r>
            <a:r>
              <a:rPr lang="en-US" sz="1500" spc="35" dirty="0" smtClean="0">
                <a:latin typeface="Calibri" pitchFamily="34" charset="0"/>
                <a:cs typeface="Verdana"/>
              </a:rPr>
              <a:t> </a:t>
            </a:r>
            <a:r>
              <a:rPr lang="en-US" sz="1500" spc="-30" dirty="0" smtClean="0">
                <a:latin typeface="Calibri" pitchFamily="34" charset="0"/>
                <a:cs typeface="Verdana"/>
              </a:rPr>
              <a:t>manner.</a:t>
            </a:r>
            <a:endParaRPr lang="en-US" sz="1500" dirty="0" smtClean="0">
              <a:latin typeface="Calibri" pitchFamily="34" charset="0"/>
              <a:cs typeface="Verdana"/>
            </a:endParaRPr>
          </a:p>
        </p:txBody>
      </p:sp>
      <p:sp>
        <p:nvSpPr>
          <p:cNvPr id="11" name="Title 1"/>
          <p:cNvSpPr txBox="1">
            <a:spLocks/>
          </p:cNvSpPr>
          <p:nvPr/>
        </p:nvSpPr>
        <p:spPr>
          <a:xfrm>
            <a:off x="6295684" y="3101658"/>
            <a:ext cx="5635066" cy="504497"/>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b="1" i="0" u="none" strike="noStrike" kern="1200" cap="none" spc="0" normalizeH="0" baseline="0" noProof="0" dirty="0">
                <a:ln>
                  <a:noFill/>
                </a:ln>
                <a:solidFill>
                  <a:srgbClr val="008BD4"/>
                </a:solidFill>
                <a:effectLst/>
                <a:uLnTx/>
                <a:uFillTx/>
                <a:latin typeface="+mj-lt"/>
                <a:ea typeface="+mj-ea"/>
                <a:cs typeface="+mj-cs"/>
              </a:rPr>
              <a:t>Our Focus</a:t>
            </a:r>
          </a:p>
        </p:txBody>
      </p:sp>
      <p:sp>
        <p:nvSpPr>
          <p:cNvPr id="12" name="Title 1"/>
          <p:cNvSpPr txBox="1">
            <a:spLocks/>
          </p:cNvSpPr>
          <p:nvPr/>
        </p:nvSpPr>
        <p:spPr>
          <a:xfrm>
            <a:off x="6323839" y="4449794"/>
            <a:ext cx="4809356" cy="5632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solidFill>
                  <a:srgbClr val="008BD4"/>
                </a:solidFill>
              </a:rPr>
              <a:t>Our Key Objectives</a:t>
            </a:r>
          </a:p>
        </p:txBody>
      </p:sp>
      <p:sp>
        <p:nvSpPr>
          <p:cNvPr id="15" name="Rectangle 14"/>
          <p:cNvSpPr/>
          <p:nvPr/>
        </p:nvSpPr>
        <p:spPr>
          <a:xfrm>
            <a:off x="6551680" y="3463447"/>
            <a:ext cx="5640320" cy="738664"/>
          </a:xfrm>
          <a:prstGeom prst="rect">
            <a:avLst/>
          </a:prstGeom>
        </p:spPr>
        <p:txBody>
          <a:bodyPr wrap="square">
            <a:spAutoFit/>
          </a:bodyPr>
          <a:lstStyle/>
          <a:p>
            <a:pPr>
              <a:lnSpc>
                <a:spcPct val="150000"/>
              </a:lnSpc>
            </a:pPr>
            <a:r>
              <a:rPr lang="en-US" sz="1400" dirty="0"/>
              <a:t>At LumbiniElite, we are focused and committed towards </a:t>
            </a:r>
            <a:r>
              <a:rPr lang="en-US" sz="1400" dirty="0" smtClean="0"/>
              <a:t> Products, </a:t>
            </a:r>
            <a:r>
              <a:rPr lang="en-US" sz="1400" dirty="0"/>
              <a:t>Development </a:t>
            </a:r>
            <a:r>
              <a:rPr lang="en-US" sz="1400" dirty="0" smtClean="0"/>
              <a:t>&amp; </a:t>
            </a:r>
            <a:r>
              <a:rPr lang="en-US" sz="1400" dirty="0"/>
              <a:t>Services in the field of </a:t>
            </a:r>
            <a:r>
              <a:rPr lang="en-US" sz="1400" dirty="0" smtClean="0"/>
              <a:t>Cloud</a:t>
            </a:r>
            <a:r>
              <a:rPr lang="en-US" sz="1400" dirty="0"/>
              <a:t>, Mobility &amp; IOT</a:t>
            </a:r>
          </a:p>
        </p:txBody>
      </p:sp>
      <p:sp>
        <p:nvSpPr>
          <p:cNvPr id="18" name="Rectangle 17"/>
          <p:cNvSpPr/>
          <p:nvPr/>
        </p:nvSpPr>
        <p:spPr>
          <a:xfrm>
            <a:off x="6245009" y="4880832"/>
            <a:ext cx="5875276" cy="1708160"/>
          </a:xfrm>
          <a:prstGeom prst="rect">
            <a:avLst/>
          </a:prstGeom>
        </p:spPr>
        <p:txBody>
          <a:bodyPr wrap="square">
            <a:spAutoFit/>
          </a:bodyPr>
          <a:lstStyle/>
          <a:p>
            <a:pPr marL="346075" indent="-234950">
              <a:lnSpc>
                <a:spcPct val="150000"/>
              </a:lnSpc>
              <a:buClr>
                <a:srgbClr val="FFBB00"/>
              </a:buClr>
              <a:buFont typeface="Arial" charset="0"/>
              <a:buChar char="•"/>
            </a:pPr>
            <a:r>
              <a:rPr lang="en-US" sz="1400" dirty="0"/>
              <a:t>Provide scalable resources capability to support the end to end delivery of IT Services to our clients</a:t>
            </a:r>
          </a:p>
          <a:p>
            <a:pPr marL="346075" indent="-234950">
              <a:lnSpc>
                <a:spcPct val="150000"/>
              </a:lnSpc>
              <a:buClr>
                <a:srgbClr val="FFBB00"/>
              </a:buClr>
              <a:buFont typeface="Arial" charset="0"/>
              <a:buChar char="•"/>
            </a:pPr>
            <a:r>
              <a:rPr lang="en-US" sz="1400" dirty="0"/>
              <a:t>Develop and Expand the Knowledge base and solution assets through Centre of Excellences</a:t>
            </a:r>
          </a:p>
          <a:p>
            <a:pPr marL="346075" indent="-234950">
              <a:lnSpc>
                <a:spcPct val="150000"/>
              </a:lnSpc>
              <a:buClr>
                <a:srgbClr val="FFBB00"/>
              </a:buClr>
              <a:buFont typeface="Arial" charset="0"/>
              <a:buChar char="•"/>
            </a:pPr>
            <a:r>
              <a:rPr lang="en-US" sz="1400" dirty="0"/>
              <a:t>Develop Operations (Infrastructure, Sales, IT infrastructure)</a:t>
            </a:r>
          </a:p>
        </p:txBody>
      </p:sp>
    </p:spTree>
    <p:extLst>
      <p:ext uri="{BB962C8B-B14F-4D97-AF65-F5344CB8AC3E}">
        <p14:creationId xmlns="" xmlns:p14="http://schemas.microsoft.com/office/powerpoint/2010/main" val="191387119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32" y="381000"/>
            <a:ext cx="9042400" cy="762000"/>
          </a:xfrm>
        </p:spPr>
        <p:txBody>
          <a:bodyPr>
            <a:normAutofit/>
          </a:bodyPr>
          <a:lstStyle/>
          <a:p>
            <a:r>
              <a:rPr lang="en-US" dirty="0" smtClean="0">
                <a:solidFill>
                  <a:srgbClr val="008BD4"/>
                </a:solidFill>
              </a:rPr>
              <a:t>Our </a:t>
            </a:r>
            <a:r>
              <a:rPr lang="en-US" dirty="0">
                <a:solidFill>
                  <a:srgbClr val="008BD4"/>
                </a:solidFill>
              </a:rPr>
              <a:t>Clients &amp; Partners</a:t>
            </a:r>
          </a:p>
        </p:txBody>
      </p:sp>
      <p:sp>
        <p:nvSpPr>
          <p:cNvPr id="9" name="Rectangle 8"/>
          <p:cNvSpPr/>
          <p:nvPr/>
        </p:nvSpPr>
        <p:spPr>
          <a:xfrm>
            <a:off x="1080000" y="0"/>
            <a:ext cx="10032000" cy="108000"/>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alphaModFix amt="15000"/>
            <a:extLst>
              <a:ext uri="{28A0092B-C50C-407E-A947-70E740481C1C}">
                <a14:useLocalDpi xmlns="" xmlns:a14="http://schemas.microsoft.com/office/drawing/2010/main" val="0"/>
              </a:ext>
            </a:extLst>
          </a:blip>
          <a:stretch>
            <a:fillRect/>
          </a:stretch>
        </p:blipFill>
        <p:spPr>
          <a:xfrm>
            <a:off x="10805502" y="365125"/>
            <a:ext cx="708449" cy="958976"/>
          </a:xfrm>
          <a:prstGeom prst="rect">
            <a:avLst/>
          </a:prstGeom>
          <a:noFill/>
        </p:spPr>
      </p:pic>
      <p:pic>
        <p:nvPicPr>
          <p:cNvPr id="1027" name="Picture 3"/>
          <p:cNvPicPr>
            <a:picLocks noChangeAspect="1" noChangeArrowheads="1"/>
          </p:cNvPicPr>
          <p:nvPr/>
        </p:nvPicPr>
        <p:blipFill>
          <a:blip r:embed="rId3"/>
          <a:srcRect/>
          <a:stretch>
            <a:fillRect/>
          </a:stretch>
        </p:blipFill>
        <p:spPr bwMode="auto">
          <a:xfrm>
            <a:off x="319088" y="1319213"/>
            <a:ext cx="11553825" cy="4700587"/>
          </a:xfrm>
          <a:prstGeom prst="rect">
            <a:avLst/>
          </a:prstGeom>
          <a:noFill/>
          <a:ln w="9525">
            <a:noFill/>
            <a:miter lim="800000"/>
            <a:headEnd/>
            <a:tailEnd/>
          </a:ln>
          <a:effectLst/>
        </p:spPr>
      </p:pic>
    </p:spTree>
    <p:extLst>
      <p:ext uri="{BB962C8B-B14F-4D97-AF65-F5344CB8AC3E}">
        <p14:creationId xmlns="" xmlns:p14="http://schemas.microsoft.com/office/powerpoint/2010/main" val="342260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linds(horizontal)">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137904" y="308469"/>
            <a:ext cx="5180551" cy="769441"/>
          </a:xfrm>
          <a:prstGeom prst="rect">
            <a:avLst/>
          </a:prstGeom>
        </p:spPr>
        <p:txBody>
          <a:bodyPr wrap="square" rtlCol="0">
            <a:spAutoFit/>
          </a:bodyPr>
          <a:lstStyle/>
          <a:p>
            <a:pPr algn="r"/>
            <a:r>
              <a:rPr lang="en-US" sz="4400" dirty="0">
                <a:solidFill>
                  <a:srgbClr val="008BD4"/>
                </a:solidFill>
                <a:latin typeface="+mj-lt"/>
                <a:ea typeface="+mj-ea"/>
                <a:cs typeface="+mj-cs"/>
              </a:rPr>
              <a:t>Why</a:t>
            </a:r>
            <a:r>
              <a:rPr lang="en-US" sz="4400" dirty="0">
                <a:solidFill>
                  <a:srgbClr val="193C64"/>
                </a:solidFill>
                <a:effectLst>
                  <a:innerShdw blurRad="63500" dist="50800" dir="13500000">
                    <a:prstClr val="black">
                      <a:alpha val="50000"/>
                    </a:prstClr>
                  </a:innerShdw>
                </a:effectLst>
                <a:latin typeface="+mj-lt"/>
              </a:rPr>
              <a:t> </a:t>
            </a:r>
            <a:r>
              <a:rPr lang="en-US" sz="4400" dirty="0">
                <a:solidFill>
                  <a:srgbClr val="008BD4"/>
                </a:solidFill>
                <a:latin typeface="+mj-lt"/>
                <a:ea typeface="+mj-ea"/>
                <a:cs typeface="+mj-cs"/>
              </a:rPr>
              <a:t>Lumbini Elite ?</a:t>
            </a:r>
          </a:p>
        </p:txBody>
      </p:sp>
      <p:sp>
        <p:nvSpPr>
          <p:cNvPr id="29" name="TextBox 28"/>
          <p:cNvSpPr txBox="1"/>
          <p:nvPr/>
        </p:nvSpPr>
        <p:spPr>
          <a:xfrm>
            <a:off x="406400" y="1181694"/>
            <a:ext cx="11277600" cy="5509200"/>
          </a:xfrm>
          <a:prstGeom prst="rect">
            <a:avLst/>
          </a:prstGeom>
          <a:noFill/>
        </p:spPr>
        <p:txBody>
          <a:bodyPr wrap="square" rtlCol="0">
            <a:spAutoFit/>
          </a:bodyPr>
          <a:lstStyle/>
          <a:p>
            <a:pPr marL="346075" indent="-346075">
              <a:buClr>
                <a:srgbClr val="FFCC66"/>
              </a:buClr>
              <a:buFont typeface="Wingdings" pitchFamily="2" charset="2"/>
              <a:buChar char="q"/>
            </a:pPr>
            <a:r>
              <a:rPr lang="en-US" sz="1600" dirty="0"/>
              <a:t>An IT Company with experiences and expertise in new Dimension areas like Analytics, Mobility, Cloud and IOT .</a:t>
            </a:r>
          </a:p>
          <a:p>
            <a:pPr marL="346075" indent="-346075">
              <a:buClr>
                <a:srgbClr val="FFCC66"/>
              </a:buClr>
              <a:buFont typeface="Wingdings" pitchFamily="2" charset="2"/>
              <a:buChar char="q"/>
            </a:pPr>
            <a:endParaRPr lang="en-US" sz="1600" dirty="0"/>
          </a:p>
          <a:p>
            <a:pPr marL="346075" indent="-346075">
              <a:buClr>
                <a:srgbClr val="FFCC66"/>
              </a:buClr>
              <a:buFont typeface="Wingdings" pitchFamily="2" charset="2"/>
              <a:buChar char="q"/>
            </a:pPr>
            <a:r>
              <a:rPr lang="en-US" sz="1600" dirty="0"/>
              <a:t>Based in Bangalore, (Whitefield), IT hub of India with presence in Jharkhand ( Ranchi ) &amp; Tamil Naidu  ( Chennai &amp; Coimbatore )</a:t>
            </a:r>
          </a:p>
          <a:p>
            <a:pPr marL="346075" indent="-346075">
              <a:buClr>
                <a:srgbClr val="FFCC66"/>
              </a:buClr>
              <a:buFont typeface="Wingdings" pitchFamily="2" charset="2"/>
              <a:buChar char="q"/>
            </a:pPr>
            <a:endParaRPr lang="en-US" sz="1600" dirty="0"/>
          </a:p>
          <a:p>
            <a:pPr marL="346075" indent="-346075">
              <a:buClr>
                <a:srgbClr val="FFCC66"/>
              </a:buClr>
              <a:buFont typeface="Wingdings" pitchFamily="2" charset="2"/>
              <a:buChar char="q"/>
            </a:pPr>
            <a:r>
              <a:rPr lang="en-US" sz="1600" dirty="0"/>
              <a:t>An ISO-9001 </a:t>
            </a:r>
            <a:r>
              <a:rPr lang="en-US" sz="1600" dirty="0" smtClean="0"/>
              <a:t>2015 / ISO-14001 - 2015 certified </a:t>
            </a:r>
            <a:r>
              <a:rPr lang="en-US" sz="1600" dirty="0"/>
              <a:t>company. </a:t>
            </a:r>
          </a:p>
          <a:p>
            <a:pPr marL="346075" indent="-346075"/>
            <a:endParaRPr lang="en-US" sz="1600" dirty="0"/>
          </a:p>
          <a:p>
            <a:pPr marL="346075" indent="-346075">
              <a:buClr>
                <a:srgbClr val="FFCC66"/>
              </a:buClr>
              <a:buFont typeface="Wingdings" pitchFamily="2" charset="2"/>
              <a:buChar char="q"/>
            </a:pPr>
            <a:r>
              <a:rPr lang="en-US" sz="1600" dirty="0"/>
              <a:t>Founder and Senior resources have experiences working for IT product and service companies like SAP, Philips, TCS, WIPRO</a:t>
            </a:r>
          </a:p>
          <a:p>
            <a:pPr marL="346075" indent="-346075"/>
            <a:endParaRPr lang="en-US" sz="1600" dirty="0"/>
          </a:p>
          <a:p>
            <a:pPr marL="346075" indent="-346075">
              <a:buClr>
                <a:srgbClr val="FFCC66"/>
              </a:buClr>
              <a:buFont typeface="Wingdings" pitchFamily="2" charset="2"/>
              <a:buChar char="q"/>
            </a:pPr>
            <a:r>
              <a:rPr lang="en-US" sz="1600" dirty="0"/>
              <a:t>Strong association with German Software Product companies - SAP</a:t>
            </a:r>
          </a:p>
          <a:p>
            <a:r>
              <a:rPr lang="en-US" sz="1600" dirty="0"/>
              <a:t>	Feedback &amp; Exploration Partner</a:t>
            </a:r>
          </a:p>
          <a:p>
            <a:r>
              <a:rPr lang="en-US" sz="1600" dirty="0"/>
              <a:t>	SAP Startup Focus Member</a:t>
            </a:r>
          </a:p>
          <a:p>
            <a:r>
              <a:rPr lang="en-US" sz="1600" dirty="0"/>
              <a:t>	COIL ( Co-innovation Lab) Partner </a:t>
            </a:r>
          </a:p>
          <a:p>
            <a:endParaRPr lang="en-US" sz="1600" dirty="0"/>
          </a:p>
          <a:p>
            <a:pPr>
              <a:buClr>
                <a:schemeClr val="accent1">
                  <a:lumMod val="60000"/>
                  <a:lumOff val="40000"/>
                </a:schemeClr>
              </a:buClr>
              <a:buFont typeface="Wingdings" pitchFamily="2" charset="2"/>
              <a:buChar char="q"/>
            </a:pPr>
            <a:endParaRPr lang="en-US" sz="1600" dirty="0"/>
          </a:p>
          <a:p>
            <a:pPr>
              <a:buClr>
                <a:schemeClr val="accent1">
                  <a:lumMod val="60000"/>
                  <a:lumOff val="40000"/>
                </a:schemeClr>
              </a:buClr>
              <a:buFont typeface="Wingdings" pitchFamily="2" charset="2"/>
              <a:buChar char="q"/>
            </a:pPr>
            <a:endParaRPr lang="en-US" sz="1600" dirty="0"/>
          </a:p>
          <a:p>
            <a:pPr>
              <a:buClr>
                <a:schemeClr val="accent1">
                  <a:lumMod val="60000"/>
                  <a:lumOff val="40000"/>
                </a:schemeClr>
              </a:buClr>
              <a:buFont typeface="Wingdings" pitchFamily="2" charset="2"/>
              <a:buChar char="q"/>
            </a:pPr>
            <a:endParaRPr lang="en-US" sz="1600" dirty="0"/>
          </a:p>
          <a:p>
            <a:pPr indent="346075">
              <a:buClr>
                <a:srgbClr val="FFCC66"/>
              </a:buClr>
              <a:buFont typeface="Wingdings" pitchFamily="2" charset="2"/>
              <a:buChar char="q"/>
            </a:pPr>
            <a:r>
              <a:rPr lang="en-US" sz="1600" dirty="0" smtClean="0"/>
              <a:t>Associated </a:t>
            </a:r>
            <a:r>
              <a:rPr lang="en-US" sz="1600" dirty="0"/>
              <a:t>with Microsoft as Microsoft </a:t>
            </a:r>
            <a:r>
              <a:rPr lang="en-US" sz="1600" dirty="0" err="1"/>
              <a:t>Bizspark</a:t>
            </a:r>
            <a:r>
              <a:rPr lang="en-US" sz="1600" dirty="0"/>
              <a:t> Member  </a:t>
            </a:r>
          </a:p>
          <a:p>
            <a:pPr indent="346075">
              <a:buClr>
                <a:srgbClr val="FFCC66"/>
              </a:buClr>
              <a:buFont typeface="Wingdings" pitchFamily="2" charset="2"/>
              <a:buChar char="q"/>
            </a:pPr>
            <a:endParaRPr lang="en-US" sz="1600" dirty="0"/>
          </a:p>
          <a:p>
            <a:pPr indent="346075">
              <a:buClr>
                <a:srgbClr val="FFCC66"/>
              </a:buClr>
              <a:buFont typeface="Wingdings" pitchFamily="2" charset="2"/>
              <a:buChar char="q"/>
            </a:pPr>
            <a:r>
              <a:rPr lang="en-US" sz="1600" dirty="0"/>
              <a:t>Offering IT Services to various IT majors like Accenture, </a:t>
            </a:r>
            <a:r>
              <a:rPr lang="en-US" sz="1600" dirty="0" err="1"/>
              <a:t>Softtek</a:t>
            </a:r>
            <a:r>
              <a:rPr lang="en-US" sz="1600" dirty="0" smtClean="0"/>
              <a:t>, L&amp;T, ITC, </a:t>
            </a:r>
            <a:r>
              <a:rPr lang="en-US" sz="1600" dirty="0"/>
              <a:t>Bristlecone, NTTDATA  to name few</a:t>
            </a:r>
            <a:r>
              <a:rPr lang="en-US" sz="1600" dirty="0" smtClean="0"/>
              <a:t>.</a:t>
            </a:r>
          </a:p>
          <a:p>
            <a:pPr indent="346075">
              <a:buClr>
                <a:srgbClr val="FFCC66"/>
              </a:buClr>
              <a:buFont typeface="Wingdings" pitchFamily="2" charset="2"/>
              <a:buChar char="q"/>
            </a:pPr>
            <a:endParaRPr lang="en-US" sz="1600" dirty="0" smtClean="0"/>
          </a:p>
          <a:p>
            <a:pPr indent="346075">
              <a:buClr>
                <a:srgbClr val="FFCC66"/>
              </a:buClr>
              <a:buFont typeface="Wingdings" pitchFamily="2" charset="2"/>
              <a:buChar char="q"/>
            </a:pPr>
            <a:r>
              <a:rPr lang="en-US" sz="1600" dirty="0" smtClean="0"/>
              <a:t>Engaging end clients like </a:t>
            </a:r>
            <a:r>
              <a:rPr lang="en-US" sz="1600" dirty="0" err="1" smtClean="0"/>
              <a:t>Transferet</a:t>
            </a:r>
            <a:r>
              <a:rPr lang="en-US" sz="1600" dirty="0" smtClean="0"/>
              <a:t>, Lichchhwi Foods, Elitia Inc, JREDA etc</a:t>
            </a:r>
            <a:endParaRPr lang="en-US" sz="1600" dirty="0"/>
          </a:p>
          <a:p>
            <a:pPr>
              <a:buClr>
                <a:srgbClr val="FFCC66"/>
              </a:buClr>
              <a:buFont typeface="Wingdings" pitchFamily="2" charset="2"/>
              <a:buChar char="q"/>
            </a:pPr>
            <a:endParaRPr lang="en-IN" sz="1600" dirty="0"/>
          </a:p>
        </p:txBody>
      </p:sp>
      <p:sp>
        <p:nvSpPr>
          <p:cNvPr id="8" name="Rectangle 7"/>
          <p:cNvSpPr/>
          <p:nvPr/>
        </p:nvSpPr>
        <p:spPr>
          <a:xfrm>
            <a:off x="1080000" y="0"/>
            <a:ext cx="10032000" cy="108000"/>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alphaModFix amt="15000"/>
            <a:extLst>
              <a:ext uri="{28A0092B-C50C-407E-A947-70E740481C1C}">
                <a14:useLocalDpi xmlns="" xmlns:a14="http://schemas.microsoft.com/office/drawing/2010/main" val="0"/>
              </a:ext>
            </a:extLst>
          </a:blip>
          <a:stretch>
            <a:fillRect/>
          </a:stretch>
        </p:blipFill>
        <p:spPr>
          <a:xfrm>
            <a:off x="10805502" y="365125"/>
            <a:ext cx="708449" cy="958976"/>
          </a:xfrm>
          <a:prstGeom prst="rect">
            <a:avLst/>
          </a:prstGeom>
          <a:noFill/>
        </p:spPr>
      </p:pic>
      <p:pic>
        <p:nvPicPr>
          <p:cNvPr id="2051" name="Picture 3"/>
          <p:cNvPicPr>
            <a:picLocks noChangeAspect="1" noChangeArrowheads="1"/>
          </p:cNvPicPr>
          <p:nvPr/>
        </p:nvPicPr>
        <p:blipFill>
          <a:blip r:embed="rId3"/>
          <a:srcRect/>
          <a:stretch>
            <a:fillRect/>
          </a:stretch>
        </p:blipFill>
        <p:spPr bwMode="auto">
          <a:xfrm>
            <a:off x="2495827" y="4127450"/>
            <a:ext cx="8963025" cy="781050"/>
          </a:xfrm>
          <a:prstGeom prst="rect">
            <a:avLst/>
          </a:prstGeom>
          <a:noFill/>
          <a:ln w="9525">
            <a:noFill/>
            <a:miter lim="800000"/>
            <a:headEnd/>
            <a:tailEnd/>
          </a:ln>
          <a:effectLst/>
        </p:spPr>
      </p:pic>
      <p:pic>
        <p:nvPicPr>
          <p:cNvPr id="12" name="Picture 11" descr="M bizspark.png"/>
          <p:cNvPicPr>
            <a:picLocks noChangeAspect="1"/>
          </p:cNvPicPr>
          <p:nvPr/>
        </p:nvPicPr>
        <p:blipFill>
          <a:blip r:embed="rId4" cstate="print"/>
          <a:stretch>
            <a:fillRect/>
          </a:stretch>
        </p:blipFill>
        <p:spPr>
          <a:xfrm>
            <a:off x="5833998" y="4944937"/>
            <a:ext cx="1886857" cy="619125"/>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10972800" cy="457200"/>
          </a:xfrm>
        </p:spPr>
        <p:txBody>
          <a:bodyPr>
            <a:noAutofit/>
          </a:bodyPr>
          <a:lstStyle/>
          <a:p>
            <a:r>
              <a:rPr lang="en-US" dirty="0">
                <a:solidFill>
                  <a:srgbClr val="008BD4"/>
                </a:solidFill>
              </a:rPr>
              <a:t>Contact Us</a:t>
            </a:r>
          </a:p>
        </p:txBody>
      </p:sp>
      <p:sp>
        <p:nvSpPr>
          <p:cNvPr id="11" name="Rectangle 10"/>
          <p:cNvSpPr/>
          <p:nvPr/>
        </p:nvSpPr>
        <p:spPr>
          <a:xfrm>
            <a:off x="372162" y="4445391"/>
            <a:ext cx="4095307" cy="1600438"/>
          </a:xfrm>
          <a:prstGeom prst="rect">
            <a:avLst/>
          </a:prstGeom>
          <a:solidFill>
            <a:srgbClr val="7BBBF5"/>
          </a:solidFill>
        </p:spPr>
        <p:txBody>
          <a:bodyPr wrap="square">
            <a:spAutoFit/>
          </a:bodyPr>
          <a:lstStyle/>
          <a:p>
            <a:pPr algn="ctr"/>
            <a:r>
              <a:rPr lang="en-US" sz="1400" b="1" dirty="0"/>
              <a:t>   </a:t>
            </a:r>
            <a:r>
              <a:rPr lang="en-US" sz="1400" dirty="0"/>
              <a:t>For Further details please contact:</a:t>
            </a:r>
          </a:p>
          <a:p>
            <a:pPr algn="ctr"/>
            <a:r>
              <a:rPr lang="en-US" sz="1400" b="1" dirty="0"/>
              <a:t>Ph. No. -   +91 80 4203 7777</a:t>
            </a:r>
          </a:p>
          <a:p>
            <a:pPr algn="ctr"/>
            <a:endParaRPr lang="en-US" sz="1400" b="1" dirty="0">
              <a:hlinkClick r:id="rId2"/>
            </a:endParaRPr>
          </a:p>
          <a:p>
            <a:pPr algn="ctr"/>
            <a:r>
              <a:rPr lang="en-US" sz="1400" b="1" dirty="0">
                <a:hlinkClick r:id="rId2"/>
              </a:rPr>
              <a:t>Email:- info@lumbinielite.com</a:t>
            </a:r>
            <a:r>
              <a:rPr lang="en-US" sz="1400" b="1" dirty="0"/>
              <a:t> </a:t>
            </a:r>
          </a:p>
          <a:p>
            <a:pPr algn="ctr"/>
            <a:endParaRPr lang="en-US" sz="1400" dirty="0"/>
          </a:p>
          <a:p>
            <a:pPr algn="ctr"/>
            <a:r>
              <a:rPr lang="en-US" sz="1400" dirty="0"/>
              <a:t>Or visit our website </a:t>
            </a:r>
          </a:p>
          <a:p>
            <a:pPr algn="ctr"/>
            <a:r>
              <a:rPr lang="en-US" sz="1400" b="1" dirty="0">
                <a:hlinkClick r:id="rId3"/>
              </a:rPr>
              <a:t>www.lumbinielite.com</a:t>
            </a:r>
            <a:endParaRPr lang="en-US" sz="1400" b="1" dirty="0"/>
          </a:p>
        </p:txBody>
      </p:sp>
      <p:sp>
        <p:nvSpPr>
          <p:cNvPr id="13" name="Rectangle 12"/>
          <p:cNvSpPr/>
          <p:nvPr/>
        </p:nvSpPr>
        <p:spPr>
          <a:xfrm>
            <a:off x="372162" y="1461950"/>
            <a:ext cx="4095306" cy="1169551"/>
          </a:xfrm>
          <a:prstGeom prst="rect">
            <a:avLst/>
          </a:prstGeom>
          <a:solidFill>
            <a:schemeClr val="tx2">
              <a:lumMod val="10000"/>
              <a:lumOff val="90000"/>
            </a:schemeClr>
          </a:solidFill>
        </p:spPr>
        <p:txBody>
          <a:bodyPr wrap="square">
            <a:spAutoFit/>
          </a:bodyPr>
          <a:lstStyle/>
          <a:p>
            <a:pPr algn="ctr"/>
            <a:r>
              <a:rPr lang="en-US" sz="1400" b="1" dirty="0"/>
              <a:t>     Corporate Office	</a:t>
            </a:r>
          </a:p>
          <a:p>
            <a:pPr algn="ctr"/>
            <a:endParaRPr lang="en-US" sz="1400" i="1" dirty="0"/>
          </a:p>
          <a:p>
            <a:pPr algn="ctr"/>
            <a:r>
              <a:rPr lang="en-US" sz="1400" i="1" dirty="0"/>
              <a:t>#7, SJR Eternity, Phase – 1, </a:t>
            </a:r>
          </a:p>
          <a:p>
            <a:pPr algn="ctr"/>
            <a:r>
              <a:rPr lang="en-US" sz="1400" i="1" dirty="0"/>
              <a:t>Kodigehalli Road</a:t>
            </a:r>
            <a:r>
              <a:rPr lang="en-IN" sz="1400" dirty="0"/>
              <a:t>,</a:t>
            </a:r>
            <a:r>
              <a:rPr lang="en-US" sz="1400" i="1" dirty="0"/>
              <a:t> Hoodi, </a:t>
            </a:r>
          </a:p>
          <a:p>
            <a:pPr algn="ctr"/>
            <a:r>
              <a:rPr lang="en-US" sz="1400" i="1" dirty="0"/>
              <a:t>Bangalore – 560048 ( Karnataka )</a:t>
            </a:r>
          </a:p>
        </p:txBody>
      </p:sp>
      <p:sp>
        <p:nvSpPr>
          <p:cNvPr id="14" name="Rectangle 13"/>
          <p:cNvSpPr/>
          <p:nvPr/>
        </p:nvSpPr>
        <p:spPr>
          <a:xfrm>
            <a:off x="372162" y="2940148"/>
            <a:ext cx="4095307" cy="1169551"/>
          </a:xfrm>
          <a:prstGeom prst="rect">
            <a:avLst/>
          </a:prstGeom>
          <a:solidFill>
            <a:schemeClr val="accent3">
              <a:lumMod val="40000"/>
              <a:lumOff val="60000"/>
            </a:schemeClr>
          </a:solidFill>
        </p:spPr>
        <p:txBody>
          <a:bodyPr wrap="square">
            <a:spAutoFit/>
          </a:bodyPr>
          <a:lstStyle/>
          <a:p>
            <a:pPr algn="ctr"/>
            <a:r>
              <a:rPr lang="en-US" sz="1400" b="1" dirty="0"/>
              <a:t>     Registered Address 	</a:t>
            </a:r>
          </a:p>
          <a:p>
            <a:pPr algn="ctr"/>
            <a:endParaRPr lang="en-US" sz="1400" i="1" dirty="0"/>
          </a:p>
          <a:p>
            <a:pPr algn="ctr"/>
            <a:r>
              <a:rPr lang="en-US" sz="1400" i="1" dirty="0"/>
              <a:t>C.D. – 361, Sector – 3, </a:t>
            </a:r>
          </a:p>
          <a:p>
            <a:pPr algn="ctr"/>
            <a:r>
              <a:rPr lang="en-US" sz="1400" i="1" dirty="0"/>
              <a:t>Post – Dhurwa , Dist - Ranchi, </a:t>
            </a:r>
          </a:p>
          <a:p>
            <a:pPr algn="ctr"/>
            <a:r>
              <a:rPr lang="en-US" sz="1400" i="1" dirty="0"/>
              <a:t>PIN – 834004 , Jharkhand </a:t>
            </a:r>
          </a:p>
        </p:txBody>
      </p:sp>
      <p:sp>
        <p:nvSpPr>
          <p:cNvPr id="17" name="Rectangle 16"/>
          <p:cNvSpPr/>
          <p:nvPr/>
        </p:nvSpPr>
        <p:spPr>
          <a:xfrm>
            <a:off x="1080000" y="0"/>
            <a:ext cx="10032000" cy="108000"/>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p:cNvPicPr>
          <p:nvPr/>
        </p:nvPicPr>
        <p:blipFill rotWithShape="1">
          <a:blip r:embed="rId4">
            <a:extLst>
              <a:ext uri="{28A0092B-C50C-407E-A947-70E740481C1C}">
                <a14:useLocalDpi xmlns="" xmlns:a14="http://schemas.microsoft.com/office/drawing/2010/main" val="0"/>
              </a:ext>
            </a:extLst>
          </a:blip>
          <a:srcRect l="31026" r="30680"/>
          <a:stretch/>
        </p:blipFill>
        <p:spPr>
          <a:xfrm flipH="1">
            <a:off x="4893340" y="108000"/>
            <a:ext cx="7298660" cy="6748650"/>
          </a:xfrm>
          <a:prstGeom prst="rect">
            <a:avLst/>
          </a:prstGeom>
        </p:spPr>
      </p:pic>
      <p:sp>
        <p:nvSpPr>
          <p:cNvPr id="20" name="Rectangle 19"/>
          <p:cNvSpPr/>
          <p:nvPr/>
        </p:nvSpPr>
        <p:spPr>
          <a:xfrm>
            <a:off x="6639950" y="5030166"/>
            <a:ext cx="4919001" cy="1015663"/>
          </a:xfrm>
          <a:prstGeom prst="rect">
            <a:avLst/>
          </a:prstGeom>
          <a:solidFill>
            <a:schemeClr val="accent2">
              <a:lumMod val="60000"/>
              <a:lumOff val="40000"/>
              <a:alpha val="31000"/>
            </a:schemeClr>
          </a:solidFill>
        </p:spPr>
        <p:txBody>
          <a:bodyPr wrap="square">
            <a:spAutoFit/>
          </a:bodyPr>
          <a:lstStyle/>
          <a:p>
            <a:pPr algn="ctr"/>
            <a:r>
              <a:rPr lang="en-US" sz="6000" b="1" dirty="0">
                <a:solidFill>
                  <a:srgbClr val="00B0F0"/>
                </a:solidFill>
                <a:latin typeface="Vladimir Script" pitchFamily="66" charset="0"/>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par>
                          <p:cTn id="8" fill="hold">
                            <p:stCondLst>
                              <p:cond delay="500"/>
                            </p:stCondLst>
                            <p:childTnLst>
                              <p:par>
                                <p:cTn id="9" presetID="3" presetClass="entr" presetSubtype="10" fill="hold" grpId="0" nodeType="afterEffect">
                                  <p:stCondLst>
                                    <p:cond delay="500"/>
                                  </p:stCondLst>
                                  <p:childTnLst>
                                    <p:set>
                                      <p:cBhvr>
                                        <p:cTn id="10" dur="1" fill="hold">
                                          <p:stCondLst>
                                            <p:cond delay="0"/>
                                          </p:stCondLst>
                                        </p:cTn>
                                        <p:tgtEl>
                                          <p:spTgt spid="14"/>
                                        </p:tgtEl>
                                        <p:attrNameLst>
                                          <p:attrName>style.visibility</p:attrName>
                                        </p:attrNameLst>
                                      </p:cBhvr>
                                      <p:to>
                                        <p:strVal val="visible"/>
                                      </p:to>
                                    </p:set>
                                    <p:animEffect transition="in" filter="blinds(horizontal)">
                                      <p:cBhvr>
                                        <p:cTn id="11" dur="500"/>
                                        <p:tgtEl>
                                          <p:spTgt spid="14"/>
                                        </p:tgtEl>
                                      </p:cBhvr>
                                    </p:animEffect>
                                  </p:childTnLst>
                                </p:cTn>
                              </p:par>
                            </p:childTnLst>
                          </p:cTn>
                        </p:par>
                        <p:par>
                          <p:cTn id="12" fill="hold">
                            <p:stCondLst>
                              <p:cond delay="1500"/>
                            </p:stCondLst>
                            <p:childTnLst>
                              <p:par>
                                <p:cTn id="13" presetID="3" presetClass="entr" presetSubtype="10" fill="hold" grpId="0" nodeType="afterEffect">
                                  <p:stCondLst>
                                    <p:cond delay="100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96400" y="191301"/>
            <a:ext cx="10515600" cy="1155001"/>
          </a:xfrm>
        </p:spPr>
        <p:txBody>
          <a:bodyPr>
            <a:normAutofit/>
          </a:bodyPr>
          <a:lstStyle/>
          <a:p>
            <a:r>
              <a:rPr lang="en-US" dirty="0" err="1" smtClean="0">
                <a:solidFill>
                  <a:srgbClr val="008BD4"/>
                </a:solidFill>
              </a:rPr>
              <a:t>Lumbini’s</a:t>
            </a:r>
            <a:r>
              <a:rPr lang="en-US" dirty="0" smtClean="0">
                <a:solidFill>
                  <a:srgbClr val="008BD4"/>
                </a:solidFill>
              </a:rPr>
              <a:t> Solution Architecture</a:t>
            </a:r>
            <a:endParaRPr lang="en-US" dirty="0">
              <a:solidFill>
                <a:srgbClr val="008BD4"/>
              </a:solidFill>
            </a:endParaRPr>
          </a:p>
        </p:txBody>
      </p:sp>
      <p:sp>
        <p:nvSpPr>
          <p:cNvPr id="21" name="Rectangle 20"/>
          <p:cNvSpPr/>
          <p:nvPr/>
        </p:nvSpPr>
        <p:spPr>
          <a:xfrm>
            <a:off x="1080000" y="0"/>
            <a:ext cx="10032000" cy="108000"/>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3">
            <a:alphaModFix amt="15000"/>
            <a:extLst>
              <a:ext uri="{28A0092B-C50C-407E-A947-70E740481C1C}">
                <a14:useLocalDpi xmlns="" xmlns:a14="http://schemas.microsoft.com/office/drawing/2010/main" val="0"/>
              </a:ext>
            </a:extLst>
          </a:blip>
          <a:stretch>
            <a:fillRect/>
          </a:stretch>
        </p:blipFill>
        <p:spPr>
          <a:xfrm>
            <a:off x="11246950" y="97103"/>
            <a:ext cx="708449" cy="958976"/>
          </a:xfrm>
          <a:prstGeom prst="rect">
            <a:avLst/>
          </a:prstGeom>
          <a:noFill/>
        </p:spPr>
      </p:pic>
      <p:pic>
        <p:nvPicPr>
          <p:cNvPr id="5" name="Picture 3"/>
          <p:cNvPicPr>
            <a:picLocks noChangeAspect="1" noChangeArrowheads="1"/>
          </p:cNvPicPr>
          <p:nvPr/>
        </p:nvPicPr>
        <p:blipFill>
          <a:blip r:embed="rId4"/>
          <a:srcRect/>
          <a:stretch>
            <a:fillRect/>
          </a:stretch>
        </p:blipFill>
        <p:spPr bwMode="auto">
          <a:xfrm>
            <a:off x="675230" y="1200149"/>
            <a:ext cx="10515600" cy="54686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31429502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01458" y="123834"/>
            <a:ext cx="10515600" cy="1156924"/>
          </a:xfrm>
        </p:spPr>
        <p:txBody>
          <a:bodyPr/>
          <a:lstStyle/>
          <a:p>
            <a:r>
              <a:rPr lang="en-US" dirty="0" smtClean="0">
                <a:solidFill>
                  <a:srgbClr val="008BD4"/>
                </a:solidFill>
              </a:rPr>
              <a:t>Industries Served</a:t>
            </a:r>
            <a:endParaRPr lang="en-US" dirty="0">
              <a:solidFill>
                <a:srgbClr val="008BD4"/>
              </a:solidFill>
            </a:endParaRPr>
          </a:p>
        </p:txBody>
      </p:sp>
      <p:sp>
        <p:nvSpPr>
          <p:cNvPr id="21" name="Rectangle 20"/>
          <p:cNvSpPr/>
          <p:nvPr/>
        </p:nvSpPr>
        <p:spPr>
          <a:xfrm>
            <a:off x="1080000" y="0"/>
            <a:ext cx="10032000" cy="108000"/>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alphaModFix amt="15000"/>
            <a:extLst>
              <a:ext uri="{28A0092B-C50C-407E-A947-70E740481C1C}">
                <a14:useLocalDpi xmlns="" xmlns:a14="http://schemas.microsoft.com/office/drawing/2010/main" val="0"/>
              </a:ext>
            </a:extLst>
          </a:blip>
          <a:stretch>
            <a:fillRect/>
          </a:stretch>
        </p:blipFill>
        <p:spPr>
          <a:xfrm>
            <a:off x="11222790" y="108000"/>
            <a:ext cx="708449" cy="958976"/>
          </a:xfrm>
          <a:prstGeom prst="rect">
            <a:avLst/>
          </a:prstGeom>
          <a:noFill/>
        </p:spPr>
      </p:pic>
      <p:pic>
        <p:nvPicPr>
          <p:cNvPr id="2050" name="Picture 2"/>
          <p:cNvPicPr>
            <a:picLocks noChangeAspect="1" noChangeArrowheads="1"/>
          </p:cNvPicPr>
          <p:nvPr/>
        </p:nvPicPr>
        <p:blipFill>
          <a:blip r:embed="rId4"/>
          <a:srcRect/>
          <a:stretch>
            <a:fillRect/>
          </a:stretch>
        </p:blipFill>
        <p:spPr bwMode="auto">
          <a:xfrm>
            <a:off x="501457" y="1066976"/>
            <a:ext cx="10897011" cy="55230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27162811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500"/>
                                  </p:stCondLst>
                                  <p:childTnLst>
                                    <p:set>
                                      <p:cBhvr>
                                        <p:cTn id="6" dur="1" fill="hold">
                                          <p:stCondLst>
                                            <p:cond delay="0"/>
                                          </p:stCondLst>
                                        </p:cTn>
                                        <p:tgtEl>
                                          <p:spTgt spid="2050"/>
                                        </p:tgtEl>
                                        <p:attrNameLst>
                                          <p:attrName>style.visibility</p:attrName>
                                        </p:attrNameLst>
                                      </p:cBhvr>
                                      <p:to>
                                        <p:strVal val="visible"/>
                                      </p:to>
                                    </p:set>
                                    <p:animEffect transition="in" filter="blinds(horizont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383" y="337917"/>
            <a:ext cx="9404723" cy="671079"/>
          </a:xfrm>
        </p:spPr>
        <p:txBody>
          <a:bodyPr vert="horz" lIns="91440" tIns="45720" rIns="91440" bIns="45720" rtlCol="0" anchor="b" anchorCtr="0">
            <a:noAutofit/>
          </a:bodyPr>
          <a:lstStyle/>
          <a:p>
            <a:r>
              <a:rPr lang="en-US" dirty="0" err="1" smtClean="0">
                <a:solidFill>
                  <a:srgbClr val="008BD4"/>
                </a:solidFill>
              </a:rPr>
              <a:t>Lumbini</a:t>
            </a:r>
            <a:r>
              <a:rPr lang="en-US" dirty="0" smtClean="0">
                <a:solidFill>
                  <a:srgbClr val="008BD4"/>
                </a:solidFill>
              </a:rPr>
              <a:t> Products</a:t>
            </a:r>
            <a:endParaRPr lang="en-US" dirty="0">
              <a:solidFill>
                <a:srgbClr val="008BD4"/>
              </a:solidFill>
            </a:endParaRPr>
          </a:p>
        </p:txBody>
      </p:sp>
      <p:sp>
        <p:nvSpPr>
          <p:cNvPr id="5" name="Rectangle 4"/>
          <p:cNvSpPr/>
          <p:nvPr/>
        </p:nvSpPr>
        <p:spPr>
          <a:xfrm>
            <a:off x="1080000" y="0"/>
            <a:ext cx="10032000" cy="108000"/>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alphaModFix amt="15000"/>
            <a:extLst>
              <a:ext uri="{28A0092B-C50C-407E-A947-70E740481C1C}">
                <a14:useLocalDpi xmlns="" xmlns:a14="http://schemas.microsoft.com/office/drawing/2010/main" val="0"/>
              </a:ext>
            </a:extLst>
          </a:blip>
          <a:stretch>
            <a:fillRect/>
          </a:stretch>
        </p:blipFill>
        <p:spPr>
          <a:xfrm>
            <a:off x="11301620" y="63064"/>
            <a:ext cx="708449" cy="958976"/>
          </a:xfrm>
          <a:prstGeom prst="rect">
            <a:avLst/>
          </a:prstGeom>
          <a:noFill/>
        </p:spPr>
      </p:pic>
      <p:sp>
        <p:nvSpPr>
          <p:cNvPr id="11" name="TextBox 10"/>
          <p:cNvSpPr txBox="1"/>
          <p:nvPr/>
        </p:nvSpPr>
        <p:spPr>
          <a:xfrm>
            <a:off x="292392" y="1146083"/>
            <a:ext cx="9552608" cy="4247317"/>
          </a:xfrm>
          <a:prstGeom prst="rect">
            <a:avLst/>
          </a:prstGeom>
          <a:noFill/>
        </p:spPr>
        <p:txBody>
          <a:bodyPr wrap="square" rtlCol="0">
            <a:spAutoFit/>
          </a:bodyPr>
          <a:lstStyle/>
          <a:p>
            <a:pPr marL="236538" indent="-236538">
              <a:buFont typeface="Arial" pitchFamily="34" charset="0"/>
              <a:buChar char="•"/>
            </a:pPr>
            <a:endParaRPr lang="en-US" sz="1500" dirty="0" smtClean="0">
              <a:cs typeface="Arial" pitchFamily="34" charset="0"/>
            </a:endParaRPr>
          </a:p>
          <a:p>
            <a:pPr marL="236538" indent="-236538">
              <a:buFont typeface="Arial" pitchFamily="34" charset="0"/>
              <a:buChar char="•"/>
            </a:pPr>
            <a:r>
              <a:rPr lang="en-US" sz="1500" b="1" dirty="0" smtClean="0">
                <a:cs typeface="Arial" pitchFamily="34" charset="0"/>
              </a:rPr>
              <a:t>BMS</a:t>
            </a:r>
          </a:p>
          <a:p>
            <a:pPr marL="236538" indent="-236538">
              <a:buFont typeface="Arial" pitchFamily="34" charset="0"/>
              <a:buChar char="•"/>
            </a:pPr>
            <a:endParaRPr lang="en-US" sz="1500" b="1" dirty="0" smtClean="0">
              <a:cs typeface="Arial" pitchFamily="34" charset="0"/>
            </a:endParaRPr>
          </a:p>
          <a:p>
            <a:pPr marL="977900" indent="-358775">
              <a:buFont typeface="Courier New" pitchFamily="49" charset="0"/>
              <a:buChar char="o"/>
            </a:pPr>
            <a:r>
              <a:rPr lang="en-US" sz="1500" dirty="0" smtClean="0">
                <a:solidFill>
                  <a:schemeClr val="bg2">
                    <a:lumMod val="25000"/>
                  </a:schemeClr>
                </a:solidFill>
                <a:cs typeface="Arial" pitchFamily="34" charset="0"/>
              </a:rPr>
              <a:t>Smart Energy Monitoring  Solution </a:t>
            </a:r>
          </a:p>
          <a:p>
            <a:pPr marL="977900" indent="-358775">
              <a:buFont typeface="Courier New" pitchFamily="49" charset="0"/>
              <a:buChar char="o"/>
            </a:pPr>
            <a:r>
              <a:rPr lang="en-US" sz="1500" dirty="0" smtClean="0">
                <a:solidFill>
                  <a:schemeClr val="bg2">
                    <a:lumMod val="25000"/>
                  </a:schemeClr>
                </a:solidFill>
                <a:cs typeface="Arial" pitchFamily="34" charset="0"/>
              </a:rPr>
              <a:t>AMR / AMI Smart Water Meter Remote Monitoring</a:t>
            </a:r>
          </a:p>
          <a:p>
            <a:pPr marL="977900" indent="-358775">
              <a:buFont typeface="Courier New" pitchFamily="49" charset="0"/>
              <a:buChar char="o"/>
            </a:pPr>
            <a:r>
              <a:rPr lang="en-US" sz="1500" dirty="0" smtClean="0">
                <a:solidFill>
                  <a:schemeClr val="bg2">
                    <a:lumMod val="25000"/>
                  </a:schemeClr>
                </a:solidFill>
                <a:cs typeface="Arial" pitchFamily="34" charset="0"/>
              </a:rPr>
              <a:t>Hazardous Gas Monitoring Solution </a:t>
            </a:r>
          </a:p>
          <a:p>
            <a:pPr marL="977900" indent="-358775">
              <a:buFont typeface="Courier New" pitchFamily="49" charset="0"/>
              <a:buChar char="o"/>
            </a:pPr>
            <a:r>
              <a:rPr lang="en-US" sz="1500" dirty="0" smtClean="0">
                <a:solidFill>
                  <a:schemeClr val="bg2">
                    <a:lumMod val="25000"/>
                  </a:schemeClr>
                </a:solidFill>
                <a:cs typeface="Arial" pitchFamily="34" charset="0"/>
              </a:rPr>
              <a:t>Vehicle Tracking Solution</a:t>
            </a:r>
          </a:p>
          <a:p>
            <a:pPr marL="977900" indent="-358775">
              <a:buFont typeface="Courier New" pitchFamily="49" charset="0"/>
              <a:buChar char="o"/>
            </a:pPr>
            <a:r>
              <a:rPr lang="en-US" sz="1500" dirty="0" smtClean="0">
                <a:solidFill>
                  <a:schemeClr val="bg2">
                    <a:lumMod val="25000"/>
                  </a:schemeClr>
                </a:solidFill>
                <a:cs typeface="Arial" pitchFamily="34" charset="0"/>
              </a:rPr>
              <a:t>Smart Street Light Solution</a:t>
            </a:r>
          </a:p>
          <a:p>
            <a:pPr marL="977900" indent="-358775">
              <a:buFont typeface="Courier New" pitchFamily="49" charset="0"/>
              <a:buChar char="o"/>
            </a:pPr>
            <a:r>
              <a:rPr lang="en-US" sz="1500" dirty="0" smtClean="0">
                <a:solidFill>
                  <a:schemeClr val="bg2">
                    <a:lumMod val="25000"/>
                  </a:schemeClr>
                </a:solidFill>
                <a:cs typeface="Arial" pitchFamily="34" charset="0"/>
              </a:rPr>
              <a:t>Employee and Visitor’s Tracking</a:t>
            </a:r>
          </a:p>
          <a:p>
            <a:pPr marL="977900" indent="-358775">
              <a:buFont typeface="Courier New" pitchFamily="49" charset="0"/>
              <a:buChar char="o"/>
            </a:pPr>
            <a:r>
              <a:rPr lang="en-US" sz="1500" dirty="0" smtClean="0">
                <a:solidFill>
                  <a:schemeClr val="bg2">
                    <a:lumMod val="25000"/>
                  </a:schemeClr>
                </a:solidFill>
                <a:cs typeface="Arial" pitchFamily="34" charset="0"/>
              </a:rPr>
              <a:t>Path Optimization For Forklift Trucks and Asset Tracking</a:t>
            </a:r>
          </a:p>
          <a:p>
            <a:pPr marL="977900" indent="-358775">
              <a:buFont typeface="Courier New" pitchFamily="49" charset="0"/>
              <a:buChar char="o"/>
            </a:pPr>
            <a:r>
              <a:rPr lang="en-US" sz="1500" dirty="0" smtClean="0">
                <a:solidFill>
                  <a:schemeClr val="bg2">
                    <a:lumMod val="25000"/>
                  </a:schemeClr>
                </a:solidFill>
                <a:cs typeface="Arial" pitchFamily="34" charset="0"/>
              </a:rPr>
              <a:t>Solid Waste Management Solution</a:t>
            </a:r>
          </a:p>
          <a:p>
            <a:pPr marL="1373188" indent="-754063">
              <a:buFont typeface="Courier New" pitchFamily="49" charset="0"/>
              <a:buChar char="o"/>
            </a:pPr>
            <a:endParaRPr lang="en-US" sz="1500" dirty="0" smtClean="0">
              <a:solidFill>
                <a:schemeClr val="tx2"/>
              </a:solidFill>
              <a:cs typeface="Arial" pitchFamily="34" charset="0"/>
            </a:endParaRPr>
          </a:p>
          <a:p>
            <a:pPr marL="1373188" indent="-754063">
              <a:buFont typeface="Courier New" pitchFamily="49" charset="0"/>
              <a:buChar char="o"/>
            </a:pPr>
            <a:endParaRPr lang="en-US" sz="1500" dirty="0" smtClean="0">
              <a:solidFill>
                <a:schemeClr val="tx2"/>
              </a:solidFill>
              <a:cs typeface="Arial" pitchFamily="34" charset="0"/>
            </a:endParaRPr>
          </a:p>
          <a:p>
            <a:pPr marL="236538" indent="-236538">
              <a:buFont typeface="Arial" pitchFamily="34" charset="0"/>
              <a:buChar char="•"/>
            </a:pPr>
            <a:r>
              <a:rPr lang="en-US" sz="1500" b="1" dirty="0" smtClean="0">
                <a:cs typeface="Arial" pitchFamily="34" charset="0"/>
              </a:rPr>
              <a:t>AUTO - MIDAS</a:t>
            </a:r>
          </a:p>
          <a:p>
            <a:pPr marL="236538" indent="-236538">
              <a:buFont typeface="Arial" pitchFamily="34" charset="0"/>
              <a:buChar char="•"/>
            </a:pPr>
            <a:r>
              <a:rPr lang="en-US" sz="1500" b="1" dirty="0" smtClean="0">
                <a:cs typeface="Arial" pitchFamily="34" charset="0"/>
              </a:rPr>
              <a:t>Agri-X </a:t>
            </a:r>
          </a:p>
          <a:p>
            <a:pPr marL="236538" indent="-236538">
              <a:buFont typeface="Arial" pitchFamily="34" charset="0"/>
              <a:buChar char="•"/>
            </a:pPr>
            <a:r>
              <a:rPr lang="en-US" sz="1500" b="1" dirty="0" smtClean="0">
                <a:cs typeface="Arial" pitchFamily="34" charset="0"/>
              </a:rPr>
              <a:t>Solar – X</a:t>
            </a:r>
          </a:p>
          <a:p>
            <a:pPr marL="236538" indent="-236538">
              <a:buFont typeface="Arial" pitchFamily="34" charset="0"/>
              <a:buChar char="•"/>
            </a:pPr>
            <a:r>
              <a:rPr lang="en-US" sz="1500" b="1" dirty="0" smtClean="0">
                <a:cs typeface="Arial" pitchFamily="34" charset="0"/>
              </a:rPr>
              <a:t>Wind – X</a:t>
            </a:r>
          </a:p>
          <a:p>
            <a:pPr marL="236538" indent="-236538">
              <a:buFont typeface="Arial" pitchFamily="34" charset="0"/>
              <a:buChar char="•"/>
            </a:pPr>
            <a:r>
              <a:rPr lang="en-US" sz="1500" b="1" dirty="0" smtClean="0">
                <a:cs typeface="Arial" pitchFamily="34" charset="0"/>
              </a:rPr>
              <a:t>Tower - X</a:t>
            </a:r>
          </a:p>
        </p:txBody>
      </p:sp>
      <p:pic>
        <p:nvPicPr>
          <p:cNvPr id="9" name="Content Placeholder 3" descr="Screens/1.Dashboard.png">
            <a:extLst>
              <a:ext uri="{FF2B5EF4-FFF2-40B4-BE49-F238E27FC236}">
                <a16:creationId xmlns:a16="http://schemas.microsoft.com/office/drawing/2014/main" xmlns="" id="{7D9B1418-6D53-4644-BDEC-54CDAD782444}"/>
              </a:ext>
            </a:extLst>
          </p:cNvPr>
          <p:cNvPicPr>
            <a:picLocks/>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22310" y="903898"/>
            <a:ext cx="3216735" cy="2548759"/>
          </a:xfrm>
          <a:prstGeom prst="rect">
            <a:avLst/>
          </a:prstGeom>
          <a:ln>
            <a:noFill/>
          </a:ln>
          <a:effectLst>
            <a:outerShdw blurRad="292100" dist="139700" dir="2700000" algn="tl" rotWithShape="0">
              <a:srgbClr val="333333">
                <a:alpha val="65000"/>
              </a:srgbClr>
            </a:outerShdw>
          </a:effectLst>
        </p:spPr>
      </p:pic>
      <p:pic>
        <p:nvPicPr>
          <p:cNvPr id="10" name="Picture 5" descr="E:\My File and documents\VTS R&amp;D\VTS Screens\4.1  routes.png"/>
          <p:cNvPicPr>
            <a:picLocks noChangeAspect="1" noChangeArrowheads="1"/>
          </p:cNvPicPr>
          <p:nvPr/>
        </p:nvPicPr>
        <p:blipFill>
          <a:blip r:embed="rId4"/>
          <a:srcRect/>
          <a:stretch>
            <a:fillRect/>
          </a:stretch>
        </p:blipFill>
        <p:spPr bwMode="auto">
          <a:xfrm>
            <a:off x="9104344" y="1116635"/>
            <a:ext cx="2921491" cy="2336022"/>
          </a:xfrm>
          <a:prstGeom prst="rect">
            <a:avLst/>
          </a:prstGeom>
          <a:ln>
            <a:noFill/>
          </a:ln>
          <a:effectLst>
            <a:outerShdw blurRad="292100" dist="139700" dir="2700000" algn="tl" rotWithShape="0">
              <a:srgbClr val="333333">
                <a:alpha val="65000"/>
              </a:srgbClr>
            </a:outerShdw>
          </a:effectLst>
        </p:spPr>
      </p:pic>
      <p:pic>
        <p:nvPicPr>
          <p:cNvPr id="12" name="Picture 2"/>
          <p:cNvPicPr>
            <a:picLocks noChangeAspect="1" noChangeArrowheads="1"/>
          </p:cNvPicPr>
          <p:nvPr/>
        </p:nvPicPr>
        <p:blipFill>
          <a:blip r:embed="rId5"/>
          <a:srcRect/>
          <a:stretch>
            <a:fillRect/>
          </a:stretch>
        </p:blipFill>
        <p:spPr bwMode="auto">
          <a:xfrm>
            <a:off x="4721770" y="3980801"/>
            <a:ext cx="3505200" cy="2362200"/>
          </a:xfrm>
          <a:prstGeom prst="rect">
            <a:avLst/>
          </a:prstGeom>
          <a:ln>
            <a:noFill/>
          </a:ln>
          <a:effectLst>
            <a:outerShdw blurRad="292100" dist="139700" dir="2700000" algn="tl" rotWithShape="0">
              <a:srgbClr val="333333">
                <a:alpha val="65000"/>
              </a:srgbClr>
            </a:outerShdw>
          </a:effectLst>
        </p:spPr>
      </p:pic>
      <p:pic>
        <p:nvPicPr>
          <p:cNvPr id="13" name="Picture 2"/>
          <p:cNvPicPr>
            <a:picLocks noChangeAspect="1" noChangeArrowheads="1"/>
          </p:cNvPicPr>
          <p:nvPr/>
        </p:nvPicPr>
        <p:blipFill>
          <a:blip r:embed="rId6"/>
          <a:srcRect/>
          <a:stretch>
            <a:fillRect/>
          </a:stretch>
        </p:blipFill>
        <p:spPr bwMode="auto">
          <a:xfrm>
            <a:off x="8513362" y="3949269"/>
            <a:ext cx="3496707" cy="2362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415173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1000"/>
                            </p:stCondLst>
                            <p:childTnLst>
                              <p:par>
                                <p:cTn id="9" presetID="3" presetClass="entr" presetSubtype="10" fill="hold" nodeType="afterEffect">
                                  <p:stCondLst>
                                    <p:cond delay="50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par>
                          <p:cTn id="12" fill="hold">
                            <p:stCondLst>
                              <p:cond delay="2000"/>
                            </p:stCondLst>
                            <p:childTnLst>
                              <p:par>
                                <p:cTn id="13" presetID="3" presetClass="entr" presetSubtype="10" fill="hold" nodeType="afterEffect">
                                  <p:stCondLst>
                                    <p:cond delay="50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childTnLst>
                          </p:cTn>
                        </p:par>
                        <p:par>
                          <p:cTn id="16" fill="hold">
                            <p:stCondLst>
                              <p:cond delay="3000"/>
                            </p:stCondLst>
                            <p:childTnLst>
                              <p:par>
                                <p:cTn id="17" presetID="3" presetClass="entr" presetSubtype="10" fill="hold" nodeType="afterEffect">
                                  <p:stCondLst>
                                    <p:cond delay="500"/>
                                  </p:stCondLst>
                                  <p:childTnLst>
                                    <p:set>
                                      <p:cBhvr>
                                        <p:cTn id="18" dur="1" fill="hold">
                                          <p:stCondLst>
                                            <p:cond delay="0"/>
                                          </p:stCondLst>
                                        </p:cTn>
                                        <p:tgtEl>
                                          <p:spTgt spid="13"/>
                                        </p:tgtEl>
                                        <p:attrNameLst>
                                          <p:attrName>style.visibility</p:attrName>
                                        </p:attrNameLst>
                                      </p:cBhvr>
                                      <p:to>
                                        <p:strVal val="visible"/>
                                      </p:to>
                                    </p:set>
                                    <p:animEffect transition="in" filter="blinds(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
          <p:cNvSpPr>
            <a:spLocks noChangeArrowheads="1"/>
          </p:cNvSpPr>
          <p:nvPr/>
        </p:nvSpPr>
        <p:spPr bwMode="auto">
          <a:xfrm>
            <a:off x="189192" y="381000"/>
            <a:ext cx="11074400" cy="533400"/>
          </a:xfrm>
          <a:prstGeom prst="rect">
            <a:avLst/>
          </a:prstGeom>
        </p:spPr>
        <p:txBody>
          <a:bodyPr vert="horz" anchor="b">
            <a:noAutofit/>
          </a:bodyPr>
          <a:lstStyle/>
          <a:p>
            <a:pPr>
              <a:spcBef>
                <a:spcPct val="0"/>
              </a:spcBef>
            </a:pPr>
            <a:r>
              <a:rPr lang="en-US" sz="4400" dirty="0" smtClean="0">
                <a:solidFill>
                  <a:srgbClr val="008BD4"/>
                </a:solidFill>
                <a:latin typeface="+mj-lt"/>
                <a:ea typeface="+mj-ea"/>
                <a:cs typeface="+mj-cs"/>
              </a:rPr>
              <a:t>Best Practices &amp; Features</a:t>
            </a:r>
            <a:endParaRPr lang="en-US" sz="4400" dirty="0">
              <a:solidFill>
                <a:srgbClr val="008BD4"/>
              </a:solidFill>
              <a:latin typeface="+mj-lt"/>
              <a:ea typeface="+mj-ea"/>
              <a:cs typeface="+mj-cs"/>
            </a:endParaRPr>
          </a:p>
        </p:txBody>
      </p:sp>
      <p:sp>
        <p:nvSpPr>
          <p:cNvPr id="18" name="Rectangle 17"/>
          <p:cNvSpPr/>
          <p:nvPr/>
        </p:nvSpPr>
        <p:spPr>
          <a:xfrm>
            <a:off x="1080000" y="0"/>
            <a:ext cx="10032000" cy="108000"/>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alphaModFix amt="15000"/>
            <a:extLst>
              <a:ext uri="{28A0092B-C50C-407E-A947-70E740481C1C}">
                <a14:useLocalDpi xmlns="" xmlns:a14="http://schemas.microsoft.com/office/drawing/2010/main" val="0"/>
              </a:ext>
            </a:extLst>
          </a:blip>
          <a:stretch>
            <a:fillRect/>
          </a:stretch>
        </p:blipFill>
        <p:spPr>
          <a:xfrm>
            <a:off x="11246950" y="160167"/>
            <a:ext cx="708449" cy="958976"/>
          </a:xfrm>
          <a:prstGeom prst="rect">
            <a:avLst/>
          </a:prstGeom>
          <a:noFill/>
        </p:spPr>
      </p:pic>
      <p:sp>
        <p:nvSpPr>
          <p:cNvPr id="22" name="Content Placeholder 2">
            <a:extLst>
              <a:ext uri="{FF2B5EF4-FFF2-40B4-BE49-F238E27FC236}">
                <a16:creationId xmlns:a16="http://schemas.microsoft.com/office/drawing/2014/main" xmlns="" id="{93EB69AB-BD3F-4D42-AAFF-C66C13079C9A}"/>
              </a:ext>
            </a:extLst>
          </p:cNvPr>
          <p:cNvSpPr>
            <a:spLocks noGrp="1"/>
          </p:cNvSpPr>
          <p:nvPr>
            <p:ph idx="1"/>
          </p:nvPr>
        </p:nvSpPr>
        <p:spPr>
          <a:xfrm>
            <a:off x="594360" y="1324102"/>
            <a:ext cx="5250180" cy="5129425"/>
          </a:xfrm>
        </p:spPr>
        <p:txBody>
          <a:bodyPr>
            <a:normAutofit/>
          </a:bodyPr>
          <a:lstStyle/>
          <a:p>
            <a:pPr marL="0" indent="0">
              <a:buNone/>
            </a:pPr>
            <a:r>
              <a:rPr lang="en-US" sz="1800" dirty="0">
                <a:solidFill>
                  <a:srgbClr val="264E84"/>
                </a:solidFill>
                <a:latin typeface="Cambria" panose="02040503050406030204" pitchFamily="18" charset="0"/>
                <a:cs typeface="Calibri" pitchFamily="34" charset="0"/>
              </a:rPr>
              <a:t>Highlights </a:t>
            </a:r>
          </a:p>
          <a:p>
            <a:pPr lvl="0" hangingPunct="0">
              <a:lnSpc>
                <a:spcPct val="150000"/>
              </a:lnSpc>
            </a:pPr>
            <a:r>
              <a:rPr lang="en-IN" sz="1500" dirty="0">
                <a:cs typeface="Calibri" pitchFamily="34" charset="0"/>
              </a:rPr>
              <a:t>Install intelligent Systems/Detectors at various locations in a building </a:t>
            </a:r>
          </a:p>
          <a:p>
            <a:pPr lvl="0" hangingPunct="0">
              <a:lnSpc>
                <a:spcPct val="150000"/>
              </a:lnSpc>
            </a:pPr>
            <a:r>
              <a:rPr lang="en-IN" sz="1500" dirty="0">
                <a:cs typeface="Calibri" pitchFamily="34" charset="0"/>
              </a:rPr>
              <a:t>Capture important and critical parameters </a:t>
            </a:r>
          </a:p>
          <a:p>
            <a:pPr lvl="0" hangingPunct="0">
              <a:lnSpc>
                <a:spcPct val="150000"/>
              </a:lnSpc>
            </a:pPr>
            <a:r>
              <a:rPr lang="en-IN" sz="1500" dirty="0">
                <a:cs typeface="Calibri" pitchFamily="34" charset="0"/>
              </a:rPr>
              <a:t>Measure and gather field data through intelligent field devices and sensors etc</a:t>
            </a:r>
          </a:p>
          <a:p>
            <a:pPr lvl="0" hangingPunct="0">
              <a:lnSpc>
                <a:spcPct val="150000"/>
              </a:lnSpc>
            </a:pPr>
            <a:r>
              <a:rPr lang="en-IN" sz="1500" dirty="0">
                <a:cs typeface="Calibri" pitchFamily="34" charset="0"/>
              </a:rPr>
              <a:t>Process the applications through Direct Digital Controller technology </a:t>
            </a:r>
          </a:p>
          <a:p>
            <a:pPr lvl="0" hangingPunct="0">
              <a:lnSpc>
                <a:spcPct val="150000"/>
              </a:lnSpc>
            </a:pPr>
            <a:r>
              <a:rPr lang="en-IN" sz="1500" dirty="0">
                <a:cs typeface="Calibri" pitchFamily="34" charset="0"/>
              </a:rPr>
              <a:t>Analyse current performance and take corrective actions </a:t>
            </a:r>
          </a:p>
          <a:p>
            <a:pPr>
              <a:lnSpc>
                <a:spcPct val="150000"/>
              </a:lnSpc>
            </a:pPr>
            <a:r>
              <a:rPr lang="en-US" sz="1500" dirty="0">
                <a:cs typeface="Calibri" pitchFamily="34" charset="0"/>
              </a:rPr>
              <a:t>Field devices:- Temperature, Humidity, Pressure sensors, Valves</a:t>
            </a:r>
            <a:endParaRPr lang="en-IN" sz="1500" dirty="0">
              <a:cs typeface="Calibri" pitchFamily="34" charset="0"/>
            </a:endParaRPr>
          </a:p>
          <a:p>
            <a:pPr>
              <a:buClr>
                <a:srgbClr val="002060"/>
              </a:buClr>
            </a:pPr>
            <a:endParaRPr lang="en-IN" sz="1600" dirty="0"/>
          </a:p>
          <a:p>
            <a:endParaRPr lang="en-IN" sz="1600" dirty="0"/>
          </a:p>
          <a:p>
            <a:pPr marL="0" indent="0">
              <a:buNone/>
            </a:pPr>
            <a:endParaRPr lang="en-US" sz="1600" dirty="0"/>
          </a:p>
        </p:txBody>
      </p:sp>
      <p:sp>
        <p:nvSpPr>
          <p:cNvPr id="23" name="Content Placeholder 2">
            <a:extLst>
              <a:ext uri="{FF2B5EF4-FFF2-40B4-BE49-F238E27FC236}">
                <a16:creationId xmlns:a16="http://schemas.microsoft.com/office/drawing/2014/main" xmlns="" id="{98D1C39E-7B72-4F00-9856-35DD4756BC5C}"/>
              </a:ext>
            </a:extLst>
          </p:cNvPr>
          <p:cNvSpPr txBox="1">
            <a:spLocks/>
          </p:cNvSpPr>
          <p:nvPr/>
        </p:nvSpPr>
        <p:spPr>
          <a:xfrm>
            <a:off x="6538244" y="1276803"/>
            <a:ext cx="5547360" cy="51294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dirty="0">
                <a:solidFill>
                  <a:srgbClr val="264E84"/>
                </a:solidFill>
                <a:latin typeface="Cambria" panose="02040503050406030204" pitchFamily="18" charset="0"/>
                <a:cs typeface="Calibri" pitchFamily="34" charset="0"/>
              </a:rPr>
              <a:t>Features</a:t>
            </a:r>
          </a:p>
          <a:p>
            <a:pPr lvl="0" hangingPunct="0">
              <a:lnSpc>
                <a:spcPct val="150000"/>
              </a:lnSpc>
            </a:pPr>
            <a:r>
              <a:rPr lang="en-IN" sz="1500" dirty="0"/>
              <a:t>Precision control </a:t>
            </a:r>
          </a:p>
          <a:p>
            <a:pPr lvl="0" hangingPunct="0">
              <a:lnSpc>
                <a:spcPct val="150000"/>
              </a:lnSpc>
            </a:pPr>
            <a:r>
              <a:rPr lang="en-IN" sz="1500" dirty="0"/>
              <a:t>Automatic operations </a:t>
            </a:r>
          </a:p>
          <a:p>
            <a:pPr lvl="0" hangingPunct="0">
              <a:lnSpc>
                <a:spcPct val="150000"/>
              </a:lnSpc>
            </a:pPr>
            <a:r>
              <a:rPr lang="en-IN" sz="1500" dirty="0"/>
              <a:t>Safety Interlock </a:t>
            </a:r>
          </a:p>
          <a:p>
            <a:pPr lvl="0" hangingPunct="0">
              <a:lnSpc>
                <a:spcPct val="150000"/>
              </a:lnSpc>
            </a:pPr>
            <a:r>
              <a:rPr lang="en-IN" sz="1500" dirty="0"/>
              <a:t>Energy savings </a:t>
            </a:r>
          </a:p>
          <a:p>
            <a:pPr lvl="0" hangingPunct="0">
              <a:lnSpc>
                <a:spcPct val="150000"/>
              </a:lnSpc>
            </a:pPr>
            <a:r>
              <a:rPr lang="en-IN" sz="1500" dirty="0"/>
              <a:t>Better Maintenance Management </a:t>
            </a:r>
          </a:p>
          <a:p>
            <a:pPr>
              <a:lnSpc>
                <a:spcPct val="150000"/>
              </a:lnSpc>
            </a:pPr>
            <a:r>
              <a:rPr lang="en-US" sz="1500" dirty="0"/>
              <a:t>Man / Machine Interface</a:t>
            </a:r>
            <a:endParaRPr lang="en-IN" sz="1500" dirty="0"/>
          </a:p>
          <a:p>
            <a:pPr>
              <a:lnSpc>
                <a:spcPct val="150000"/>
              </a:lnSpc>
            </a:pPr>
            <a:r>
              <a:rPr lang="en-US" sz="1500" dirty="0"/>
              <a:t>Interaction with the connected building equipment.</a:t>
            </a:r>
          </a:p>
          <a:p>
            <a:pPr>
              <a:lnSpc>
                <a:spcPct val="150000"/>
              </a:lnSpc>
            </a:pPr>
            <a:r>
              <a:rPr lang="en-US" sz="1500" dirty="0"/>
              <a:t>System Security</a:t>
            </a:r>
          </a:p>
          <a:p>
            <a:pPr>
              <a:lnSpc>
                <a:spcPct val="150000"/>
              </a:lnSpc>
            </a:pPr>
            <a:r>
              <a:rPr lang="en-US" sz="1500" dirty="0"/>
              <a:t>Alarm Management</a:t>
            </a:r>
          </a:p>
          <a:p>
            <a:pPr>
              <a:lnSpc>
                <a:spcPct val="150000"/>
              </a:lnSpc>
            </a:pPr>
            <a:r>
              <a:rPr lang="en-US" sz="1500" dirty="0"/>
              <a:t>Reporting, Data Logging, Time Scheduling</a:t>
            </a:r>
          </a:p>
          <a:p>
            <a:pPr>
              <a:lnSpc>
                <a:spcPct val="150000"/>
              </a:lnSpc>
            </a:pPr>
            <a:r>
              <a:rPr lang="en-US" sz="1500" dirty="0"/>
              <a:t>Remote connectivity</a:t>
            </a:r>
            <a:endParaRPr lang="en-IN" sz="1500" dirty="0"/>
          </a:p>
          <a:p>
            <a:endParaRPr lang="en-US" sz="1600" dirty="0"/>
          </a:p>
          <a:p>
            <a:pPr>
              <a:buNone/>
            </a:pPr>
            <a:endParaRPr lang="en-IN" sz="1600" dirty="0"/>
          </a:p>
          <a:p>
            <a:pPr lvl="0" hangingPunct="0"/>
            <a:endParaRPr lang="en-IN" sz="1600" dirty="0"/>
          </a:p>
          <a:p>
            <a:endParaRPr lang="en-IN" sz="1600" dirty="0"/>
          </a:p>
          <a:p>
            <a:endParaRPr lang="en-IN" sz="1600" dirty="0"/>
          </a:p>
          <a:p>
            <a:pPr marL="0" indent="0">
              <a:buFont typeface="Arial" pitchFamily="34" charset="0"/>
              <a:buNone/>
            </a:pPr>
            <a:endParaRPr lang="en-US"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1080000" y="0"/>
            <a:ext cx="10032000" cy="108000"/>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2">
            <a:alphaModFix amt="15000"/>
            <a:extLst>
              <a:ext uri="{28A0092B-C50C-407E-A947-70E740481C1C}">
                <a14:useLocalDpi xmlns="" xmlns:a14="http://schemas.microsoft.com/office/drawing/2010/main" val="0"/>
              </a:ext>
            </a:extLst>
          </a:blip>
          <a:stretch>
            <a:fillRect/>
          </a:stretch>
        </p:blipFill>
        <p:spPr>
          <a:xfrm>
            <a:off x="11271802" y="169779"/>
            <a:ext cx="708449" cy="958976"/>
          </a:xfrm>
          <a:prstGeom prst="rect">
            <a:avLst/>
          </a:prstGeom>
          <a:noFill/>
        </p:spPr>
      </p:pic>
      <p:sp>
        <p:nvSpPr>
          <p:cNvPr id="6" name="TextBox 5"/>
          <p:cNvSpPr txBox="1"/>
          <p:nvPr/>
        </p:nvSpPr>
        <p:spPr>
          <a:xfrm>
            <a:off x="403054" y="478665"/>
            <a:ext cx="9753600" cy="584775"/>
          </a:xfrm>
          <a:prstGeom prst="rect">
            <a:avLst/>
          </a:prstGeom>
          <a:noFill/>
        </p:spPr>
        <p:txBody>
          <a:bodyPr wrap="square" rtlCol="0">
            <a:spAutoFit/>
          </a:bodyPr>
          <a:lstStyle/>
          <a:p>
            <a:r>
              <a:rPr lang="en-US" sz="3200" dirty="0" err="1" smtClean="0">
                <a:solidFill>
                  <a:srgbClr val="008BD4"/>
                </a:solidFill>
                <a:latin typeface="+mj-lt"/>
                <a:ea typeface="+mj-ea"/>
                <a:cs typeface="+mj-cs"/>
              </a:rPr>
              <a:t>Lumbini</a:t>
            </a:r>
            <a:r>
              <a:rPr lang="en-US" sz="3200" dirty="0" err="1" smtClean="0">
                <a:solidFill>
                  <a:srgbClr val="008BD4"/>
                </a:solidFill>
                <a:latin typeface="+mj-lt"/>
                <a:ea typeface="+mj-ea"/>
                <a:cs typeface="+mj-cs"/>
              </a:rPr>
              <a:t>’s</a:t>
            </a:r>
            <a:r>
              <a:rPr lang="en-US" sz="3200" dirty="0" smtClean="0">
                <a:solidFill>
                  <a:srgbClr val="008BD4"/>
                </a:solidFill>
                <a:latin typeface="+mj-lt"/>
                <a:ea typeface="+mj-ea"/>
                <a:cs typeface="+mj-cs"/>
              </a:rPr>
              <a:t> </a:t>
            </a:r>
            <a:r>
              <a:rPr lang="en-US" sz="3200" dirty="0" smtClean="0">
                <a:solidFill>
                  <a:srgbClr val="008BD4"/>
                </a:solidFill>
                <a:latin typeface="+mj-lt"/>
                <a:ea typeface="+mj-ea"/>
                <a:cs typeface="+mj-cs"/>
              </a:rPr>
              <a:t>Remote </a:t>
            </a:r>
            <a:r>
              <a:rPr lang="en-US" sz="3200" dirty="0">
                <a:solidFill>
                  <a:srgbClr val="008BD4"/>
                </a:solidFill>
                <a:latin typeface="+mj-lt"/>
                <a:ea typeface="+mj-ea"/>
                <a:cs typeface="+mj-cs"/>
              </a:rPr>
              <a:t>Monitoring System</a:t>
            </a:r>
          </a:p>
        </p:txBody>
      </p:sp>
      <p:sp>
        <p:nvSpPr>
          <p:cNvPr id="7" name="TextBox 6"/>
          <p:cNvSpPr txBox="1"/>
          <p:nvPr/>
        </p:nvSpPr>
        <p:spPr>
          <a:xfrm>
            <a:off x="466593" y="1170075"/>
            <a:ext cx="5995412" cy="4939814"/>
          </a:xfrm>
          <a:prstGeom prst="rect">
            <a:avLst/>
          </a:prstGeom>
          <a:noFill/>
        </p:spPr>
        <p:txBody>
          <a:bodyPr wrap="square" rtlCol="0">
            <a:spAutoFit/>
          </a:bodyPr>
          <a:lstStyle/>
          <a:p>
            <a:pPr algn="just">
              <a:lnSpc>
                <a:spcPct val="150000"/>
              </a:lnSpc>
            </a:pPr>
            <a:r>
              <a:rPr lang="en-US" sz="1400" dirty="0">
                <a:latin typeface="Calibri" panose="020F0502020204030204" pitchFamily="34" charset="0"/>
              </a:rPr>
              <a:t>Lumbini’s Remote Monitoring System, is entering a new era with the development of wireless sensing devices. Our deep insight on power industry and intelligent M2M Gateway capabilities help to acquires data remotely on operating conditions with cloud hosted analytics software that makes sense of disparate data points to help managers become far more proactive about managing production at peak efficiency and predictive modeling to improve return on investments. </a:t>
            </a:r>
            <a:endParaRPr lang="en-US" sz="1400" dirty="0" smtClean="0">
              <a:latin typeface="Calibri" panose="020F0502020204030204" pitchFamily="34" charset="0"/>
            </a:endParaRPr>
          </a:p>
          <a:p>
            <a:pPr algn="just">
              <a:lnSpc>
                <a:spcPct val="150000"/>
              </a:lnSpc>
            </a:pPr>
            <a:endParaRPr lang="en-US" sz="1400" dirty="0">
              <a:latin typeface="Calibri" panose="020F0502020204030204" pitchFamily="34" charset="0"/>
            </a:endParaRPr>
          </a:p>
          <a:p>
            <a:pPr algn="just">
              <a:lnSpc>
                <a:spcPct val="150000"/>
              </a:lnSpc>
            </a:pPr>
            <a:r>
              <a:rPr lang="en-US" sz="1400" dirty="0">
                <a:latin typeface="Calibri" panose="020F0502020204030204" pitchFamily="34" charset="0"/>
              </a:rPr>
              <a:t>Thus, Lumbini provides an inclusive solution for monitoring, integration, security, and solar site maintenance and management during the entire life cycle while reducing manpower and resources /costs. We serves as a unified platform that interfaces flexibly with other existing solar energy technological systems such as inverters, sensors, CCTV, ERP systems PLC's and others. Our system displays all the information gathered from the solar site and displays them on one screen in real time at a different location</a:t>
            </a:r>
            <a:r>
              <a:rPr lang="en-US" sz="1400" dirty="0" smtClean="0">
                <a:latin typeface="Calibri" panose="020F0502020204030204" pitchFamily="34" charset="0"/>
              </a:rPr>
              <a:t>.</a:t>
            </a:r>
            <a:endParaRPr lang="en-US" sz="1400" dirty="0">
              <a:latin typeface="Calibri" panose="020F0502020204030204" pitchFamily="34" charset="0"/>
            </a:endParaRPr>
          </a:p>
        </p:txBody>
      </p:sp>
      <p:pic>
        <p:nvPicPr>
          <p:cNvPr id="34818" name="Picture 2" descr="Image result for remote monitoring system"/>
          <p:cNvPicPr>
            <a:picLocks noChangeAspect="1" noChangeArrowheads="1"/>
          </p:cNvPicPr>
          <p:nvPr/>
        </p:nvPicPr>
        <p:blipFill>
          <a:blip r:embed="rId3"/>
          <a:srcRect/>
          <a:stretch>
            <a:fillRect/>
          </a:stretch>
        </p:blipFill>
        <p:spPr bwMode="auto">
          <a:xfrm>
            <a:off x="6934971" y="1248905"/>
            <a:ext cx="4762500" cy="30550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 xmlns:p14="http://schemas.microsoft.com/office/powerpoint/2010/main" val="300287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500"/>
                                  </p:stCondLst>
                                  <p:childTnLst>
                                    <p:set>
                                      <p:cBhvr>
                                        <p:cTn id="6" dur="1" fill="hold">
                                          <p:stCondLst>
                                            <p:cond delay="0"/>
                                          </p:stCondLst>
                                        </p:cTn>
                                        <p:tgtEl>
                                          <p:spTgt spid="34818"/>
                                        </p:tgtEl>
                                        <p:attrNameLst>
                                          <p:attrName>style.visibility</p:attrName>
                                        </p:attrNameLst>
                                      </p:cBhvr>
                                      <p:to>
                                        <p:strVal val="visible"/>
                                      </p:to>
                                    </p:set>
                                    <p:animEffect transition="in" filter="blinds(horizontal)">
                                      <p:cBhvr>
                                        <p:cTn id="7" dur="500"/>
                                        <p:tgtEl>
                                          <p:spTgt spid="34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1080000" y="0"/>
            <a:ext cx="10032000" cy="108000"/>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2">
            <a:alphaModFix amt="15000"/>
            <a:extLst>
              <a:ext uri="{28A0092B-C50C-407E-A947-70E740481C1C}">
                <a14:useLocalDpi xmlns="" xmlns:a14="http://schemas.microsoft.com/office/drawing/2010/main" val="0"/>
              </a:ext>
            </a:extLst>
          </a:blip>
          <a:stretch>
            <a:fillRect/>
          </a:stretch>
        </p:blipFill>
        <p:spPr>
          <a:xfrm>
            <a:off x="11271802" y="169779"/>
            <a:ext cx="708449" cy="958976"/>
          </a:xfrm>
          <a:prstGeom prst="rect">
            <a:avLst/>
          </a:prstGeom>
          <a:noFill/>
        </p:spPr>
      </p:pic>
      <p:sp>
        <p:nvSpPr>
          <p:cNvPr id="12" name="TextBox 11"/>
          <p:cNvSpPr txBox="1"/>
          <p:nvPr/>
        </p:nvSpPr>
        <p:spPr>
          <a:xfrm>
            <a:off x="367860" y="468745"/>
            <a:ext cx="9753600" cy="584775"/>
          </a:xfrm>
          <a:prstGeom prst="rect">
            <a:avLst/>
          </a:prstGeom>
          <a:noFill/>
        </p:spPr>
        <p:txBody>
          <a:bodyPr wrap="square" rtlCol="0">
            <a:spAutoFit/>
          </a:bodyPr>
          <a:lstStyle/>
          <a:p>
            <a:r>
              <a:rPr lang="en-US" sz="3200" dirty="0">
                <a:solidFill>
                  <a:srgbClr val="008BD4"/>
                </a:solidFill>
                <a:latin typeface="+mj-lt"/>
                <a:ea typeface="+mj-ea"/>
                <a:cs typeface="+mj-cs"/>
              </a:rPr>
              <a:t>Introduction</a:t>
            </a:r>
          </a:p>
        </p:txBody>
      </p:sp>
      <p:sp>
        <p:nvSpPr>
          <p:cNvPr id="14" name="TextBox 13"/>
          <p:cNvSpPr txBox="1"/>
          <p:nvPr/>
        </p:nvSpPr>
        <p:spPr>
          <a:xfrm>
            <a:off x="446690" y="1128755"/>
            <a:ext cx="10903942" cy="537070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1400" dirty="0">
                <a:latin typeface="Calibri" panose="020F0502020204030204" pitchFamily="34" charset="0"/>
              </a:rPr>
              <a:t>The system will be able to monitor real time generation from </a:t>
            </a:r>
            <a:r>
              <a:rPr lang="en-US" sz="1400" dirty="0" smtClean="0">
                <a:latin typeface="Calibri" panose="020F0502020204030204" pitchFamily="34" charset="0"/>
              </a:rPr>
              <a:t>renewable solar </a:t>
            </a:r>
            <a:r>
              <a:rPr lang="en-US" sz="1400" dirty="0">
                <a:latin typeface="Calibri" panose="020F0502020204030204" pitchFamily="34" charset="0"/>
              </a:rPr>
              <a:t>energy plants of heterogeneous vendors in distributed locations </a:t>
            </a:r>
            <a:r>
              <a:rPr lang="en-US" sz="1400" dirty="0" smtClean="0">
                <a:latin typeface="Calibri" panose="020F0502020204030204" pitchFamily="34" charset="0"/>
              </a:rPr>
              <a:t>country-wide.</a:t>
            </a:r>
            <a:endParaRPr lang="en-US" sz="1400" dirty="0">
              <a:latin typeface="Calibri" panose="020F0502020204030204" pitchFamily="34" charset="0"/>
            </a:endParaRPr>
          </a:p>
          <a:p>
            <a:endParaRPr lang="en-US" sz="1400" dirty="0">
              <a:latin typeface="Calibri" panose="020F0502020204030204" pitchFamily="34" charset="0"/>
            </a:endParaRPr>
          </a:p>
          <a:p>
            <a:pPr marL="285750" indent="-285750">
              <a:buFont typeface="Wingdings" panose="05000000000000000000" pitchFamily="2" charset="2"/>
              <a:buChar char="§"/>
            </a:pPr>
            <a:r>
              <a:rPr lang="en-US" sz="1400" dirty="0">
                <a:latin typeface="Calibri" panose="020F0502020204030204" pitchFamily="34" charset="0"/>
              </a:rPr>
              <a:t>The system is capable of measuring, monitoring, recording and storing performance data of all the </a:t>
            </a:r>
            <a:r>
              <a:rPr lang="en-US" sz="1400" dirty="0" smtClean="0">
                <a:latin typeface="Calibri" panose="020F0502020204030204" pitchFamily="34" charset="0"/>
              </a:rPr>
              <a:t>Solar Farms </a:t>
            </a:r>
            <a:r>
              <a:rPr lang="en-US" sz="1400" dirty="0">
                <a:latin typeface="Calibri" panose="020F0502020204030204" pitchFamily="34" charset="0"/>
              </a:rPr>
              <a:t>simultaneously. The data is retrieved, processed and used for analysis. </a:t>
            </a:r>
          </a:p>
          <a:p>
            <a:endParaRPr lang="en-US" sz="1400" dirty="0">
              <a:latin typeface="Calibri" panose="020F0502020204030204" pitchFamily="34" charset="0"/>
            </a:endParaRPr>
          </a:p>
          <a:p>
            <a:pPr algn="just">
              <a:lnSpc>
                <a:spcPct val="150000"/>
              </a:lnSpc>
            </a:pPr>
            <a:r>
              <a:rPr lang="en-US" sz="1400" dirty="0">
                <a:latin typeface="Calibri" panose="020F0502020204030204" pitchFamily="34" charset="0"/>
              </a:rPr>
              <a:t>Key points are enumerated below:-</a:t>
            </a:r>
          </a:p>
          <a:p>
            <a:pPr marL="236538" indent="-236538" algn="just">
              <a:lnSpc>
                <a:spcPct val="200000"/>
              </a:lnSpc>
              <a:buFont typeface="Wingdings" panose="05000000000000000000" pitchFamily="2" charset="2"/>
              <a:buChar char="§"/>
            </a:pPr>
            <a:r>
              <a:rPr lang="en-US" sz="1400" dirty="0">
                <a:latin typeface="Calibri" panose="020F0502020204030204" pitchFamily="34" charset="0"/>
              </a:rPr>
              <a:t>The remote monitoring application will have 3 personas which are</a:t>
            </a:r>
          </a:p>
          <a:p>
            <a:pPr marL="630238" lvl="1" indent="-236538" algn="just">
              <a:lnSpc>
                <a:spcPct val="200000"/>
              </a:lnSpc>
              <a:buFont typeface="Arial" pitchFamily="34" charset="0"/>
              <a:buChar char="•"/>
            </a:pPr>
            <a:r>
              <a:rPr lang="en-US" sz="1400" dirty="0">
                <a:solidFill>
                  <a:schemeClr val="accent5">
                    <a:lumMod val="75000"/>
                  </a:schemeClr>
                </a:solidFill>
                <a:latin typeface="Calibri" panose="020F0502020204030204" pitchFamily="34" charset="0"/>
              </a:rPr>
              <a:t>Super Admin</a:t>
            </a:r>
            <a:r>
              <a:rPr lang="en-US" sz="1400" dirty="0">
                <a:latin typeface="Calibri" panose="020F0502020204030204" pitchFamily="34" charset="0"/>
              </a:rPr>
              <a:t>: </a:t>
            </a:r>
            <a:r>
              <a:rPr lang="en-US" sz="1400" dirty="0" smtClean="0">
                <a:latin typeface="Calibri" panose="020F0502020204030204" pitchFamily="34" charset="0"/>
              </a:rPr>
              <a:t> who </a:t>
            </a:r>
            <a:r>
              <a:rPr lang="en-US" sz="1400" dirty="0">
                <a:latin typeface="Calibri" panose="020F0502020204030204" pitchFamily="34" charset="0"/>
              </a:rPr>
              <a:t>can monitor all the sites at the same time and have control over operators</a:t>
            </a:r>
          </a:p>
          <a:p>
            <a:pPr marL="630238" lvl="1" indent="-236538" algn="just">
              <a:lnSpc>
                <a:spcPct val="150000"/>
              </a:lnSpc>
              <a:buFont typeface="Arial" pitchFamily="34" charset="0"/>
              <a:buChar char="•"/>
            </a:pPr>
            <a:r>
              <a:rPr lang="en-US" sz="1400" dirty="0">
                <a:solidFill>
                  <a:schemeClr val="accent5">
                    <a:lumMod val="75000"/>
                  </a:schemeClr>
                </a:solidFill>
                <a:latin typeface="Calibri" panose="020F0502020204030204" pitchFamily="34" charset="0"/>
              </a:rPr>
              <a:t>Technician</a:t>
            </a:r>
            <a:r>
              <a:rPr lang="en-US" sz="1400" dirty="0">
                <a:latin typeface="Calibri" panose="020F0502020204030204" pitchFamily="34" charset="0"/>
              </a:rPr>
              <a:t>: </a:t>
            </a:r>
            <a:r>
              <a:rPr lang="en-US" sz="1400" dirty="0" smtClean="0">
                <a:latin typeface="Calibri" panose="020F0502020204030204" pitchFamily="34" charset="0"/>
              </a:rPr>
              <a:t> who </a:t>
            </a:r>
            <a:r>
              <a:rPr lang="en-US" sz="1400" dirty="0">
                <a:latin typeface="Calibri" panose="020F0502020204030204" pitchFamily="34" charset="0"/>
              </a:rPr>
              <a:t>is the operator of the control room and can monitor the site on a detailed basis</a:t>
            </a:r>
          </a:p>
          <a:p>
            <a:pPr marL="630238" lvl="1" indent="-236538" algn="just">
              <a:lnSpc>
                <a:spcPct val="150000"/>
              </a:lnSpc>
              <a:buFont typeface="Arial" pitchFamily="34" charset="0"/>
              <a:buChar char="•"/>
            </a:pPr>
            <a:r>
              <a:rPr lang="en-US" sz="1400" dirty="0">
                <a:solidFill>
                  <a:schemeClr val="accent5">
                    <a:lumMod val="75000"/>
                  </a:schemeClr>
                </a:solidFill>
                <a:latin typeface="Calibri" panose="020F0502020204030204" pitchFamily="34" charset="0"/>
              </a:rPr>
              <a:t>User</a:t>
            </a:r>
            <a:r>
              <a:rPr lang="en-US" sz="1400" dirty="0">
                <a:latin typeface="Calibri" panose="020F0502020204030204" pitchFamily="34" charset="0"/>
              </a:rPr>
              <a:t>: </a:t>
            </a:r>
            <a:r>
              <a:rPr lang="en-US" sz="1400" dirty="0" smtClean="0">
                <a:latin typeface="Calibri" panose="020F0502020204030204" pitchFamily="34" charset="0"/>
              </a:rPr>
              <a:t> who </a:t>
            </a:r>
            <a:r>
              <a:rPr lang="en-US" sz="1400" dirty="0">
                <a:latin typeface="Calibri" panose="020F0502020204030204" pitchFamily="34" charset="0"/>
              </a:rPr>
              <a:t>is the owner of the site, can monitor the essential parameters of his site</a:t>
            </a:r>
          </a:p>
          <a:p>
            <a:pPr lvl="1" algn="just">
              <a:lnSpc>
                <a:spcPct val="150000"/>
              </a:lnSpc>
            </a:pPr>
            <a:endParaRPr lang="en-US" sz="1400" dirty="0">
              <a:latin typeface="Calibri" panose="020F0502020204030204" pitchFamily="34" charset="0"/>
            </a:endParaRPr>
          </a:p>
          <a:p>
            <a:pPr marL="0" lvl="1" indent="-285750" algn="just">
              <a:lnSpc>
                <a:spcPct val="150000"/>
              </a:lnSpc>
              <a:buFont typeface="Wingdings" panose="05000000000000000000" pitchFamily="2" charset="2"/>
              <a:buChar char="§"/>
            </a:pPr>
            <a:r>
              <a:rPr lang="en-US" sz="1400" dirty="0">
                <a:latin typeface="Calibri" panose="020F0502020204030204" pitchFamily="34" charset="0"/>
              </a:rPr>
              <a:t>The monitoring service shall include a complete </a:t>
            </a:r>
            <a:r>
              <a:rPr lang="en-US" sz="1400" dirty="0" smtClean="0">
                <a:latin typeface="Calibri" panose="020F0502020204030204" pitchFamily="34" charset="0"/>
              </a:rPr>
              <a:t>Graphical User </a:t>
            </a:r>
            <a:r>
              <a:rPr lang="en-US" sz="1400" dirty="0">
                <a:latin typeface="Calibri" panose="020F0502020204030204" pitchFamily="34" charset="0"/>
              </a:rPr>
              <a:t>I</a:t>
            </a:r>
            <a:r>
              <a:rPr lang="en-US" sz="1400" dirty="0" smtClean="0">
                <a:latin typeface="Calibri" panose="020F0502020204030204" pitchFamily="34" charset="0"/>
              </a:rPr>
              <a:t>nterface </a:t>
            </a:r>
            <a:r>
              <a:rPr lang="en-US" sz="1400" dirty="0">
                <a:latin typeface="Calibri" panose="020F0502020204030204" pitchFamily="34" charset="0"/>
              </a:rPr>
              <a:t>(GUI) to represent all the monitored power generation parameters.</a:t>
            </a:r>
          </a:p>
          <a:p>
            <a:pPr marL="630238" lvl="1" indent="-236538" algn="just">
              <a:lnSpc>
                <a:spcPct val="150000"/>
              </a:lnSpc>
              <a:buFont typeface="Arial" pitchFamily="34" charset="0"/>
              <a:buChar char="•"/>
            </a:pPr>
            <a:r>
              <a:rPr lang="en-US" sz="1400" dirty="0">
                <a:latin typeface="Calibri" panose="020F0502020204030204" pitchFamily="34" charset="0"/>
              </a:rPr>
              <a:t>Real time tabular and graphical views</a:t>
            </a:r>
          </a:p>
          <a:p>
            <a:pPr marL="630238" lvl="1" indent="-236538" algn="just">
              <a:lnSpc>
                <a:spcPct val="150000"/>
              </a:lnSpc>
              <a:buFont typeface="Arial" pitchFamily="34" charset="0"/>
              <a:buChar char="•"/>
            </a:pPr>
            <a:r>
              <a:rPr lang="en-US" sz="1400" dirty="0">
                <a:latin typeface="Calibri" panose="020F0502020204030204" pitchFamily="34" charset="0"/>
              </a:rPr>
              <a:t>Viewing online data</a:t>
            </a:r>
          </a:p>
          <a:p>
            <a:pPr marL="630238" lvl="1" indent="-236538" algn="just">
              <a:lnSpc>
                <a:spcPct val="150000"/>
              </a:lnSpc>
              <a:buFont typeface="Arial" pitchFamily="34" charset="0"/>
              <a:buChar char="•"/>
            </a:pPr>
            <a:r>
              <a:rPr lang="en-US" sz="1400" dirty="0">
                <a:latin typeface="Calibri" panose="020F0502020204030204" pitchFamily="34" charset="0"/>
              </a:rPr>
              <a:t>Viewing Historical Data</a:t>
            </a:r>
          </a:p>
          <a:p>
            <a:pPr marL="630238" lvl="1" indent="-236538" algn="just">
              <a:lnSpc>
                <a:spcPct val="150000"/>
              </a:lnSpc>
              <a:buFont typeface="Arial" pitchFamily="34" charset="0"/>
              <a:buChar char="•"/>
            </a:pPr>
            <a:r>
              <a:rPr lang="en-US" sz="1400" dirty="0">
                <a:latin typeface="Calibri" panose="020F0502020204030204" pitchFamily="34" charset="0"/>
              </a:rPr>
              <a:t>Alarm </a:t>
            </a:r>
            <a:r>
              <a:rPr lang="en-US" sz="1400" dirty="0" smtClean="0">
                <a:latin typeface="Calibri" panose="020F0502020204030204" pitchFamily="34" charset="0"/>
              </a:rPr>
              <a:t>Management</a:t>
            </a:r>
            <a:endParaRPr lang="en-US" sz="1400" dirty="0">
              <a:latin typeface="Calibri" panose="020F0502020204030204" pitchFamily="34" charset="0"/>
            </a:endParaRPr>
          </a:p>
        </p:txBody>
      </p:sp>
    </p:spTree>
    <p:extLst>
      <p:ext uri="{BB962C8B-B14F-4D97-AF65-F5344CB8AC3E}">
        <p14:creationId xmlns="" xmlns:p14="http://schemas.microsoft.com/office/powerpoint/2010/main" val="30028708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6618</TotalTime>
  <Words>2990</Words>
  <Application>Microsoft Office PowerPoint</Application>
  <PresentationFormat>Custom</PresentationFormat>
  <Paragraphs>617</Paragraphs>
  <Slides>32</Slides>
  <Notes>12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Slide 1</vt:lpstr>
      <vt:lpstr>Contents</vt:lpstr>
      <vt:lpstr>About us</vt:lpstr>
      <vt:lpstr>Lumbini’s Solution Architecture</vt:lpstr>
      <vt:lpstr>Industries Served</vt:lpstr>
      <vt:lpstr>Lumbini Products</vt:lpstr>
      <vt:lpstr>Slide 7</vt:lpstr>
      <vt:lpstr>Slide 8</vt:lpstr>
      <vt:lpstr>Slide 9</vt:lpstr>
      <vt:lpstr>Slide 10</vt:lpstr>
      <vt:lpstr>System Architecture for Multiple Solar Sites:  </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Focus Industry Verticals</vt:lpstr>
      <vt:lpstr>Our Clients &amp; Partners</vt:lpstr>
      <vt:lpstr>Slide 31</vt:lpstr>
      <vt:lpstr>Contact Us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Shubham Gupta</cp:lastModifiedBy>
  <cp:revision>507</cp:revision>
  <dcterms:created xsi:type="dcterms:W3CDTF">2017-02-10T04:39:50Z</dcterms:created>
  <dcterms:modified xsi:type="dcterms:W3CDTF">2019-05-24T05:19:32Z</dcterms:modified>
</cp:coreProperties>
</file>