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4" r:id="rId6"/>
    <p:sldId id="262"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726"/>
  </p:normalViewPr>
  <p:slideViewPr>
    <p:cSldViewPr snapToGrid="0">
      <p:cViewPr>
        <p:scale>
          <a:sx n="128" d="100"/>
          <a:sy n="128" d="100"/>
        </p:scale>
        <p:origin x="14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1EBD-46FF-5DC1-D138-C6D54BA5969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4B1B54-7836-577A-6324-4AFDC39EE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5A61CB7-699E-4398-E1FF-8E4CC852B7B2}"/>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5" name="Footer Placeholder 4">
            <a:extLst>
              <a:ext uri="{FF2B5EF4-FFF2-40B4-BE49-F238E27FC236}">
                <a16:creationId xmlns:a16="http://schemas.microsoft.com/office/drawing/2014/main" id="{43A9941C-E2E6-D22D-7D60-2E23D3535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6073-FE3D-5C0F-AE71-5312FFD1D705}"/>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89730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DDEF-2F22-32A8-5075-D3D5DA9FE69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A6D6FA-A1FB-0026-B18A-B1F9FB047E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F931AC-3ADD-DF84-072A-4B11FC72EA14}"/>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5" name="Footer Placeholder 4">
            <a:extLst>
              <a:ext uri="{FF2B5EF4-FFF2-40B4-BE49-F238E27FC236}">
                <a16:creationId xmlns:a16="http://schemas.microsoft.com/office/drawing/2014/main" id="{3D9EF54A-C09D-2317-6F00-98397B64B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84504-4672-21DD-2AC9-F14E1F4D0A71}"/>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287357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DB767-F4FB-F734-9600-6348711292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F25E2C8-A628-DCFA-DCFA-4A1251C654C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6AA9D6-83A2-D6F8-4ACB-375065486A7E}"/>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5" name="Footer Placeholder 4">
            <a:extLst>
              <a:ext uri="{FF2B5EF4-FFF2-40B4-BE49-F238E27FC236}">
                <a16:creationId xmlns:a16="http://schemas.microsoft.com/office/drawing/2014/main" id="{2345863B-A8AA-B750-A062-B356B7D9F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16663-8043-E793-C2A5-C132C7231E60}"/>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326385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89B4-3DF3-8E48-5C8F-E1DB454220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55EECA-5829-D569-358D-6D2877E303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D2E719-F930-0088-CD34-BB040F6FDB2B}"/>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5" name="Footer Placeholder 4">
            <a:extLst>
              <a:ext uri="{FF2B5EF4-FFF2-40B4-BE49-F238E27FC236}">
                <a16:creationId xmlns:a16="http://schemas.microsoft.com/office/drawing/2014/main" id="{D1A804AD-A0D6-F85D-6A75-5EA03FB36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D18F3-5B4C-89BE-1061-8D84CB9D87C3}"/>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186210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A25D-CCB9-C46C-52BE-B361FADA309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DB124B-7538-2C5D-8A72-E0A1B29AF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0D5EEB-C9D1-DB61-1240-AC4111FFB703}"/>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5" name="Footer Placeholder 4">
            <a:extLst>
              <a:ext uri="{FF2B5EF4-FFF2-40B4-BE49-F238E27FC236}">
                <a16:creationId xmlns:a16="http://schemas.microsoft.com/office/drawing/2014/main" id="{5F2F2B63-7BF1-C8C4-89E0-F89D0E346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46D13-5025-E8CE-431D-C5FBFC50F821}"/>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239203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5C1B-E4B4-D424-E01A-DD9721E00E6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D9558C-D4C2-67B3-E7D2-5C6AD1C201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C142D05-8E61-3740-9B60-19F43FD044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BFD1010-1205-52FC-E435-5653BAB9A0B9}"/>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6" name="Footer Placeholder 5">
            <a:extLst>
              <a:ext uri="{FF2B5EF4-FFF2-40B4-BE49-F238E27FC236}">
                <a16:creationId xmlns:a16="http://schemas.microsoft.com/office/drawing/2014/main" id="{C413D475-2CAA-F505-A95E-5D47B5879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5E30F-E37E-9465-9AF8-DB1C68110E5F}"/>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388793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BE6F-34A5-86F0-4009-772E234D93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649EF9-41B0-D361-608B-F700F39C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23A1E5-864A-3430-258F-8DA28CC2CE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DA2E94C-18E6-6650-C0A3-AD0ADFE498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8A51497-97DC-17F3-8951-40C561CC57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B6512D5-50EA-3E8D-C3E0-9B098F5141FA}"/>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8" name="Footer Placeholder 7">
            <a:extLst>
              <a:ext uri="{FF2B5EF4-FFF2-40B4-BE49-F238E27FC236}">
                <a16:creationId xmlns:a16="http://schemas.microsoft.com/office/drawing/2014/main" id="{BE9FEB29-82CF-32EB-3C8D-9462547583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94C0E1-5FC9-D014-30E5-737EE5FE64BC}"/>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386856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3A06-87BD-D497-B560-9381C2E4F3B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BCC890-2939-9627-A8FF-A2571752DC29}"/>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4" name="Footer Placeholder 3">
            <a:extLst>
              <a:ext uri="{FF2B5EF4-FFF2-40B4-BE49-F238E27FC236}">
                <a16:creationId xmlns:a16="http://schemas.microsoft.com/office/drawing/2014/main" id="{1C9C38C1-C80A-CF22-2919-47A16E8DB3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0648D9-A093-838A-D3FA-2E75DCFFD6E6}"/>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111616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D52E4D-4629-2899-1CD4-6D430A37B9E6}"/>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3" name="Footer Placeholder 2">
            <a:extLst>
              <a:ext uri="{FF2B5EF4-FFF2-40B4-BE49-F238E27FC236}">
                <a16:creationId xmlns:a16="http://schemas.microsoft.com/office/drawing/2014/main" id="{A1E6938A-84D4-E199-41FF-0C02198B29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686A1B-F1E3-428C-F1D6-04276E9469E9}"/>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109284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E15D-6F97-A7AE-55ED-AAD2C65AD9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8532442-7296-A62D-58C9-F3D031982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FBF27AE-C1E5-1DF2-FBB7-92841CCB9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96A39C-CB78-9B58-8AFC-E09ABF583D9B}"/>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6" name="Footer Placeholder 5">
            <a:extLst>
              <a:ext uri="{FF2B5EF4-FFF2-40B4-BE49-F238E27FC236}">
                <a16:creationId xmlns:a16="http://schemas.microsoft.com/office/drawing/2014/main" id="{0D3EB546-21B2-EB1D-101F-3808BFD25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4DA01-7AA7-AB7C-DC45-619C66EB4631}"/>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179607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62F2-6C45-9BE0-21CF-28134382FA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ED2686F-5EBF-1688-58B9-3D688CDA1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25AE09-2197-567F-4C91-BBB6776BD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80E8E6-D5BE-3CD7-181E-A08F382514B2}"/>
              </a:ext>
            </a:extLst>
          </p:cNvPr>
          <p:cNvSpPr>
            <a:spLocks noGrp="1"/>
          </p:cNvSpPr>
          <p:nvPr>
            <p:ph type="dt" sz="half" idx="10"/>
          </p:nvPr>
        </p:nvSpPr>
        <p:spPr/>
        <p:txBody>
          <a:bodyPr/>
          <a:lstStyle/>
          <a:p>
            <a:fld id="{33B817B4-FC2E-FA4A-B6E5-79FB12DCA862}" type="datetimeFigureOut">
              <a:rPr lang="en-US" smtClean="0"/>
              <a:t>4/19/23</a:t>
            </a:fld>
            <a:endParaRPr lang="en-US"/>
          </a:p>
        </p:txBody>
      </p:sp>
      <p:sp>
        <p:nvSpPr>
          <p:cNvPr id="6" name="Footer Placeholder 5">
            <a:extLst>
              <a:ext uri="{FF2B5EF4-FFF2-40B4-BE49-F238E27FC236}">
                <a16:creationId xmlns:a16="http://schemas.microsoft.com/office/drawing/2014/main" id="{FE0AB1BA-2770-6108-CCDC-ADA72003D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36E13-D756-0699-8E06-D605572E4D22}"/>
              </a:ext>
            </a:extLst>
          </p:cNvPr>
          <p:cNvSpPr>
            <a:spLocks noGrp="1"/>
          </p:cNvSpPr>
          <p:nvPr>
            <p:ph type="sldNum" sz="quarter" idx="12"/>
          </p:nvPr>
        </p:nvSpPr>
        <p:spPr/>
        <p:txBody>
          <a:bodyPr/>
          <a:lstStyle/>
          <a:p>
            <a:fld id="{CD86D8F8-A818-3D42-B12D-0558F4B7CD2A}" type="slidenum">
              <a:rPr lang="en-US" smtClean="0"/>
              <a:t>‹#›</a:t>
            </a:fld>
            <a:endParaRPr lang="en-US"/>
          </a:p>
        </p:txBody>
      </p:sp>
    </p:spTree>
    <p:extLst>
      <p:ext uri="{BB962C8B-B14F-4D97-AF65-F5344CB8AC3E}">
        <p14:creationId xmlns:p14="http://schemas.microsoft.com/office/powerpoint/2010/main" val="221527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163CC-A971-31D0-54B0-8D05029F6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A30A4E-B819-E829-9EAC-084C1B09F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E077A9-86E2-E764-7639-BCE1B91B4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817B4-FC2E-FA4A-B6E5-79FB12DCA862}" type="datetimeFigureOut">
              <a:rPr lang="en-US" smtClean="0"/>
              <a:t>4/19/23</a:t>
            </a:fld>
            <a:endParaRPr lang="en-US"/>
          </a:p>
        </p:txBody>
      </p:sp>
      <p:sp>
        <p:nvSpPr>
          <p:cNvPr id="5" name="Footer Placeholder 4">
            <a:extLst>
              <a:ext uri="{FF2B5EF4-FFF2-40B4-BE49-F238E27FC236}">
                <a16:creationId xmlns:a16="http://schemas.microsoft.com/office/drawing/2014/main" id="{EC5110A7-7976-BE01-CF21-F7DEA8A48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CF261A-9D5C-AF63-EEB6-B3362A2D7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6D8F8-A818-3D42-B12D-0558F4B7CD2A}" type="slidenum">
              <a:rPr lang="en-US" smtClean="0"/>
              <a:t>‹#›</a:t>
            </a:fld>
            <a:endParaRPr lang="en-US"/>
          </a:p>
        </p:txBody>
      </p:sp>
    </p:spTree>
    <p:extLst>
      <p:ext uri="{BB962C8B-B14F-4D97-AF65-F5344CB8AC3E}">
        <p14:creationId xmlns:p14="http://schemas.microsoft.com/office/powerpoint/2010/main" val="50224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E56C-2F71-A70F-6DF3-4D570B6EF32B}"/>
              </a:ext>
            </a:extLst>
          </p:cNvPr>
          <p:cNvSpPr>
            <a:spLocks noGrp="1"/>
          </p:cNvSpPr>
          <p:nvPr>
            <p:ph type="ctrTitle"/>
          </p:nvPr>
        </p:nvSpPr>
        <p:spPr>
          <a:xfrm>
            <a:off x="1524000" y="207963"/>
            <a:ext cx="9144000" cy="2387600"/>
          </a:xfrm>
        </p:spPr>
        <p:txBody>
          <a:bodyPr/>
          <a:lstStyle/>
          <a:p>
            <a:r>
              <a:rPr lang="en-US" b="1" dirty="0"/>
              <a:t>MSc Data Science</a:t>
            </a:r>
          </a:p>
        </p:txBody>
      </p:sp>
      <p:sp>
        <p:nvSpPr>
          <p:cNvPr id="3" name="Subtitle 2">
            <a:extLst>
              <a:ext uri="{FF2B5EF4-FFF2-40B4-BE49-F238E27FC236}">
                <a16:creationId xmlns:a16="http://schemas.microsoft.com/office/drawing/2014/main" id="{4EC5CE2C-D3DB-8C3B-152F-970C608157E8}"/>
              </a:ext>
            </a:extLst>
          </p:cNvPr>
          <p:cNvSpPr>
            <a:spLocks noGrp="1"/>
          </p:cNvSpPr>
          <p:nvPr>
            <p:ph type="subTitle" idx="1"/>
          </p:nvPr>
        </p:nvSpPr>
        <p:spPr>
          <a:xfrm>
            <a:off x="1524000" y="2866542"/>
            <a:ext cx="9144000" cy="2590944"/>
          </a:xfrm>
        </p:spPr>
        <p:txBody>
          <a:bodyPr>
            <a:normAutofit/>
          </a:bodyPr>
          <a:lstStyle/>
          <a:p>
            <a:r>
              <a:rPr lang="en-US" b="1" dirty="0"/>
              <a:t>Energy Consumption Analysis and Optimizations for Scottish Councils</a:t>
            </a:r>
            <a:br>
              <a:rPr lang="en-US" b="1" dirty="0"/>
            </a:br>
            <a:br>
              <a:rPr lang="en-US" dirty="0"/>
            </a:br>
            <a:r>
              <a:rPr lang="en-US" dirty="0"/>
              <a:t>Name: Kirankumar Chaudhary</a:t>
            </a:r>
          </a:p>
          <a:p>
            <a:r>
              <a:rPr lang="en-US" dirty="0"/>
              <a:t>Matriculation number : 2120051</a:t>
            </a:r>
          </a:p>
          <a:p>
            <a:r>
              <a:rPr lang="en-US" dirty="0"/>
              <a:t>Course: MSc Data Science</a:t>
            </a:r>
          </a:p>
          <a:p>
            <a:r>
              <a:rPr lang="en-US" dirty="0"/>
              <a:t>School : School of Computing</a:t>
            </a:r>
          </a:p>
        </p:txBody>
      </p:sp>
    </p:spTree>
    <p:extLst>
      <p:ext uri="{BB962C8B-B14F-4D97-AF65-F5344CB8AC3E}">
        <p14:creationId xmlns:p14="http://schemas.microsoft.com/office/powerpoint/2010/main" val="394393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E497-E841-5BE4-BE2B-EF38868160BB}"/>
              </a:ext>
            </a:extLst>
          </p:cNvPr>
          <p:cNvSpPr>
            <a:spLocks noGrp="1"/>
          </p:cNvSpPr>
          <p:nvPr>
            <p:ph type="title"/>
          </p:nvPr>
        </p:nvSpPr>
        <p:spPr/>
        <p:txBody>
          <a:bodyPr/>
          <a:lstStyle/>
          <a:p>
            <a:r>
              <a:rPr lang="en-US" dirty="0"/>
              <a:t>Motivation, Aims and Objectives</a:t>
            </a:r>
          </a:p>
        </p:txBody>
      </p:sp>
      <p:sp>
        <p:nvSpPr>
          <p:cNvPr id="3" name="Content Placeholder 2">
            <a:extLst>
              <a:ext uri="{FF2B5EF4-FFF2-40B4-BE49-F238E27FC236}">
                <a16:creationId xmlns:a16="http://schemas.microsoft.com/office/drawing/2014/main" id="{DF967441-B46D-9673-E80B-89CA0539FBDB}"/>
              </a:ext>
            </a:extLst>
          </p:cNvPr>
          <p:cNvSpPr>
            <a:spLocks noGrp="1"/>
          </p:cNvSpPr>
          <p:nvPr>
            <p:ph idx="1"/>
          </p:nvPr>
        </p:nvSpPr>
        <p:spPr/>
        <p:txBody>
          <a:bodyPr>
            <a:normAutofit/>
          </a:bodyPr>
          <a:lstStyle/>
          <a:p>
            <a:pPr marL="0" indent="0">
              <a:buNone/>
            </a:pPr>
            <a:endParaRPr lang="en-GB" sz="1600" dirty="0"/>
          </a:p>
          <a:p>
            <a:r>
              <a:rPr lang="en-GB" sz="1600" dirty="0">
                <a:effectLst/>
              </a:rPr>
              <a:t>The motivation behind this project is to leverage advanced data analytics and machine learning to provide a comprehensive understanding of energy consumption patterns and energy type is consumed in the Scottish council area. By conducting exploratory data analysis (EDA) and developing predictive models, we can facilitate informed decision-making by various stakeholders, including government authorities, utility companies, and end-users.</a:t>
            </a:r>
          </a:p>
          <a:p>
            <a:endParaRPr lang="en-GB" sz="1600" dirty="0">
              <a:effectLst/>
            </a:endParaRPr>
          </a:p>
          <a:p>
            <a:pPr marL="0" indent="0">
              <a:buNone/>
            </a:pPr>
            <a:endParaRPr lang="en-GB" sz="1600" dirty="0"/>
          </a:p>
          <a:p>
            <a:pPr>
              <a:buFont typeface="Arial" panose="020B0604020202020204" pitchFamily="34" charset="0"/>
              <a:buChar char="•"/>
            </a:pPr>
            <a:r>
              <a:rPr lang="en-GB" sz="1600" dirty="0">
                <a:effectLst/>
              </a:rPr>
              <a:t>Collect energy consumption data for Scottish council area spanning over 2005- 2020 from open-source websites. Perform exploratory data analysis to gain insights into the data, identify patterns, correlations, and anomalies. Develop business intelligence dashboard to effectively visualize the data. Develop machine learning models to predict energy consumption accurately. Deploy the machine learning models and the algorithms for optimization of energy consumption.</a:t>
            </a:r>
            <a:br>
              <a:rPr lang="en-GB" sz="1700" dirty="0">
                <a:effectLst/>
              </a:rPr>
            </a:br>
            <a:endParaRPr lang="en-GB" sz="1700" dirty="0">
              <a:effectLst/>
            </a:endParaRPr>
          </a:p>
          <a:p>
            <a:endParaRPr lang="en-GB" sz="1800" dirty="0">
              <a:effectLst/>
            </a:endParaRPr>
          </a:p>
          <a:p>
            <a:pPr marL="0" indent="0">
              <a:buNone/>
            </a:pPr>
            <a:endParaRPr lang="en-US" sz="1800" dirty="0">
              <a:effectLst/>
              <a:latin typeface="TimesNewRomanPSMT"/>
            </a:endParaRPr>
          </a:p>
          <a:p>
            <a:endParaRPr lang="en-US" sz="1800" dirty="0">
              <a:latin typeface="TimesNewRomanPSMT"/>
            </a:endParaRPr>
          </a:p>
        </p:txBody>
      </p:sp>
    </p:spTree>
    <p:extLst>
      <p:ext uri="{BB962C8B-B14F-4D97-AF65-F5344CB8AC3E}">
        <p14:creationId xmlns:p14="http://schemas.microsoft.com/office/powerpoint/2010/main" val="4119176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C82B-BCAC-7FCF-4C71-86D6CDE24778}"/>
              </a:ext>
            </a:extLst>
          </p:cNvPr>
          <p:cNvSpPr>
            <a:spLocks noGrp="1"/>
          </p:cNvSpPr>
          <p:nvPr>
            <p:ph type="title"/>
          </p:nvPr>
        </p:nvSpPr>
        <p:spPr/>
        <p:txBody>
          <a:bodyPr/>
          <a:lstStyle/>
          <a:p>
            <a:r>
              <a:rPr lang="en-US" dirty="0"/>
              <a:t>Design / Project Plan</a:t>
            </a:r>
          </a:p>
        </p:txBody>
      </p:sp>
      <p:sp>
        <p:nvSpPr>
          <p:cNvPr id="3" name="Content Placeholder 2">
            <a:extLst>
              <a:ext uri="{FF2B5EF4-FFF2-40B4-BE49-F238E27FC236}">
                <a16:creationId xmlns:a16="http://schemas.microsoft.com/office/drawing/2014/main" id="{47F91E82-184A-82F2-B678-779E516136FF}"/>
              </a:ext>
            </a:extLst>
          </p:cNvPr>
          <p:cNvSpPr>
            <a:spLocks noGrp="1"/>
          </p:cNvSpPr>
          <p:nvPr>
            <p:ph idx="1"/>
          </p:nvPr>
        </p:nvSpPr>
        <p:spPr/>
        <p:txBody>
          <a:bodyPr>
            <a:noAutofit/>
          </a:bodyPr>
          <a:lstStyle/>
          <a:p>
            <a:pPr marL="0" indent="0">
              <a:buNone/>
            </a:pPr>
            <a:r>
              <a:rPr lang="en-GB" sz="1400" dirty="0">
                <a:effectLst/>
              </a:rPr>
              <a:t>A well-structured project plan is essential to ensure the successful completion of any project. Here is a detailed project plan for my project: </a:t>
            </a:r>
          </a:p>
          <a:p>
            <a:pPr marL="0" indent="0">
              <a:buNone/>
            </a:pPr>
            <a:endParaRPr lang="en-GB" sz="1400" dirty="0"/>
          </a:p>
          <a:p>
            <a:r>
              <a:rPr lang="en-GB" sz="1400" b="1" dirty="0">
                <a:effectLst/>
              </a:rPr>
              <a:t>Data Collection</a:t>
            </a:r>
            <a:r>
              <a:rPr lang="en-GB" sz="1400" dirty="0">
                <a:effectLst/>
              </a:rPr>
              <a:t>: Collect energy consumption data for Scottish council areas from 2005-2020 from the Scottish government website.</a:t>
            </a:r>
            <a:br>
              <a:rPr lang="en-GB" sz="1400" dirty="0">
                <a:effectLst/>
              </a:rPr>
            </a:br>
            <a:r>
              <a:rPr lang="en-GB" sz="1400" dirty="0">
                <a:effectLst/>
              </a:rPr>
              <a:t>Review and validate the data to ensure its quality and relevance. </a:t>
            </a:r>
            <a:endParaRPr lang="en-GB" sz="1400" dirty="0"/>
          </a:p>
          <a:p>
            <a:r>
              <a:rPr lang="en-GB" sz="1400" b="1" dirty="0">
                <a:effectLst/>
              </a:rPr>
              <a:t>Exploratory Data Analysis (EDA)</a:t>
            </a:r>
            <a:r>
              <a:rPr lang="en-GB" sz="1400" dirty="0">
                <a:effectLst/>
              </a:rPr>
              <a:t>: Perform EDA using Python and </a:t>
            </a:r>
            <a:r>
              <a:rPr lang="en-GB" sz="1400" dirty="0" err="1">
                <a:effectLst/>
              </a:rPr>
              <a:t>Jupyter</a:t>
            </a:r>
            <a:r>
              <a:rPr lang="en-GB" sz="1400" dirty="0">
                <a:effectLst/>
              </a:rPr>
              <a:t> Notebook. Conduct data inspection, univariate and bivariate analyses Create charts to visualize findings and gain insights. </a:t>
            </a:r>
            <a:endParaRPr lang="en-GB" sz="1400" dirty="0"/>
          </a:p>
          <a:p>
            <a:r>
              <a:rPr lang="en-GB" sz="1400" b="1" dirty="0">
                <a:effectLst/>
              </a:rPr>
              <a:t>Dashboard Development</a:t>
            </a:r>
            <a:r>
              <a:rPr lang="en-GB" sz="1400" dirty="0">
                <a:effectLst/>
              </a:rPr>
              <a:t>: Develop a Business Intelligence (BI) dashboard using Power BI. Incorporate interactive visualizations to allow users to explore the data and discover insights. </a:t>
            </a:r>
          </a:p>
          <a:p>
            <a:r>
              <a:rPr lang="en-GB" sz="1400" b="1" dirty="0">
                <a:effectLst/>
              </a:rPr>
              <a:t>Machine Learning Model Development</a:t>
            </a:r>
            <a:r>
              <a:rPr lang="en-GB" sz="1400" dirty="0">
                <a:effectLst/>
              </a:rPr>
              <a:t>: Label encoding of categorical values as machine learning algorithms takes only numerical input. Split the data into training, validation, and testing sets. Develop multiple machine learning models, including Linear Regression, SVM, ANN, and </a:t>
            </a:r>
            <a:r>
              <a:rPr lang="en-GB" sz="1400" dirty="0" err="1">
                <a:effectLst/>
              </a:rPr>
              <a:t>XGBoost</a:t>
            </a:r>
            <a:r>
              <a:rPr lang="en-GB" sz="1400" dirty="0">
                <a:effectLst/>
              </a:rPr>
              <a:t>.  Train, validate, and test each model.</a:t>
            </a:r>
            <a:endParaRPr lang="en-GB" sz="1400" dirty="0"/>
          </a:p>
          <a:p>
            <a:r>
              <a:rPr lang="en-GB" sz="1400" b="1" dirty="0">
                <a:effectLst/>
              </a:rPr>
              <a:t>Model Selection</a:t>
            </a:r>
            <a:r>
              <a:rPr lang="en-GB" sz="1400" dirty="0">
                <a:effectLst/>
              </a:rPr>
              <a:t>: Measuring their performance using metrics such as R- squared (R2) score, Mean Absolute Error (MAE), and Mean Squared Error (MSE). and evaluate the performance of the developed models. Select the best-performing model for deployment. </a:t>
            </a:r>
            <a:endParaRPr lang="en-GB" sz="1400" dirty="0"/>
          </a:p>
          <a:p>
            <a:r>
              <a:rPr lang="en-GB" sz="1400" b="1" dirty="0">
                <a:effectLst/>
              </a:rPr>
              <a:t>Model Deployment: </a:t>
            </a:r>
            <a:r>
              <a:rPr lang="en-GB" sz="1400" dirty="0">
                <a:effectLst/>
              </a:rPr>
              <a:t>The best model will be deployed using Flask, a lightweight Python web framework, and tested using Postman, an API testing tool. </a:t>
            </a:r>
            <a:endParaRPr lang="en-GB" sz="1400" dirty="0"/>
          </a:p>
          <a:p>
            <a:r>
              <a:rPr lang="en-GB" sz="1400" b="1" dirty="0">
                <a:effectLst/>
              </a:rPr>
              <a:t>Documentation and Reporting</a:t>
            </a:r>
            <a:r>
              <a:rPr lang="en-GB" sz="1400" dirty="0">
                <a:effectLst/>
              </a:rPr>
              <a:t>: Document the entire project, including methodology, code, results, and insights.</a:t>
            </a:r>
            <a:br>
              <a:rPr lang="en-GB" sz="1400" dirty="0">
                <a:effectLst/>
              </a:rPr>
            </a:br>
            <a:r>
              <a:rPr lang="en-GB" sz="1400" dirty="0">
                <a:effectLst/>
              </a:rPr>
              <a:t>Create a final report summarizing the project findings, key insights, and model performance. </a:t>
            </a:r>
            <a:endParaRPr lang="en-GB" sz="1400" dirty="0"/>
          </a:p>
        </p:txBody>
      </p:sp>
    </p:spTree>
    <p:extLst>
      <p:ext uri="{BB962C8B-B14F-4D97-AF65-F5344CB8AC3E}">
        <p14:creationId xmlns:p14="http://schemas.microsoft.com/office/powerpoint/2010/main" val="333713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F449-9402-3F14-FC24-02DBFE1BF553}"/>
              </a:ext>
            </a:extLst>
          </p:cNvPr>
          <p:cNvSpPr>
            <a:spLocks noGrp="1"/>
          </p:cNvSpPr>
          <p:nvPr>
            <p:ph type="title"/>
          </p:nvPr>
        </p:nvSpPr>
        <p:spPr/>
        <p:txBody>
          <a:bodyPr/>
          <a:lstStyle/>
          <a:p>
            <a:r>
              <a:rPr lang="en-US" dirty="0"/>
              <a:t>EDA </a:t>
            </a:r>
          </a:p>
        </p:txBody>
      </p:sp>
      <p:sp>
        <p:nvSpPr>
          <p:cNvPr id="3" name="Content Placeholder 2">
            <a:extLst>
              <a:ext uri="{FF2B5EF4-FFF2-40B4-BE49-F238E27FC236}">
                <a16:creationId xmlns:a16="http://schemas.microsoft.com/office/drawing/2014/main" id="{E3C23A1E-6B6B-3B7F-7FF6-D13781ADB084}"/>
              </a:ext>
            </a:extLst>
          </p:cNvPr>
          <p:cNvSpPr>
            <a:spLocks noGrp="1"/>
          </p:cNvSpPr>
          <p:nvPr>
            <p:ph idx="1"/>
          </p:nvPr>
        </p:nvSpPr>
        <p:spPr/>
        <p:txBody>
          <a:bodyPr>
            <a:noAutofit/>
          </a:bodyPr>
          <a:lstStyle/>
          <a:p>
            <a:pPr marL="0" indent="0">
              <a:buNone/>
            </a:pPr>
            <a:r>
              <a:rPr lang="en-US" sz="1400" dirty="0"/>
              <a:t>The analysis of energy consumption in Scotland between 2005 and 2020 reveals several important insights. </a:t>
            </a:r>
          </a:p>
          <a:p>
            <a:endParaRPr lang="en-US" sz="1400" dirty="0"/>
          </a:p>
          <a:p>
            <a:r>
              <a:rPr lang="en-US" sz="1400" dirty="0"/>
              <a:t>There has been a general downward trend in total energy consumption, possibly attributable to increased energy efficiency measures, a shift towards cleaner energy sources, and changes in the economy or industrial activities during this period.</a:t>
            </a:r>
          </a:p>
          <a:p>
            <a:r>
              <a:rPr lang="en-US" sz="1400" dirty="0"/>
              <a:t>Regional disparities in energy consumption across different council areas were observed, with Falkirk, Fife, and Glasgow City having the highest energy consumption levels, and Orkney Islands, Na h-</a:t>
            </a:r>
            <a:r>
              <a:rPr lang="en-US" sz="1400" dirty="0" err="1"/>
              <a:t>Eileanan</a:t>
            </a:r>
            <a:r>
              <a:rPr lang="en-US" sz="1400" dirty="0"/>
              <a:t> </a:t>
            </a:r>
            <a:r>
              <a:rPr lang="en-US" sz="1400" dirty="0" err="1"/>
              <a:t>Siar</a:t>
            </a:r>
            <a:r>
              <a:rPr lang="en-US" sz="1400" dirty="0"/>
              <a:t>, and Shetland Islands having the lowest. Understanding these regional patterns is crucial for developing targeted policies and resource allocation strategies to promote sustainable development.</a:t>
            </a:r>
          </a:p>
          <a:p>
            <a:r>
              <a:rPr lang="en-US" sz="1400" dirty="0"/>
              <a:t>The regional analysis of energy consumption shows that there are substantial differences in consumption patterns among the council areas. Glasgow City and Edinburgh consistently appear as top consumers in several sectors and energy types, likely due to their large populations and industrial presence. The data also highlights specific regions with high consumption within certain energy-consuming sectors, such as agriculture in Dumfries &amp; Galloway or industrial activity in Falkirk.</a:t>
            </a:r>
          </a:p>
          <a:p>
            <a:r>
              <a:rPr lang="en-US" sz="1400" dirty="0"/>
              <a:t>Energy consumption varied across different energy-consuming sectors, with the Industrial, Domestic, and Road Transport sectors accounting for the most significant energy use. Additionally, it was found that Petroleum Products, Gas, and Electricity were the primary energy types used in these sectors. Therefore, promoting cleaner energy alternatives and improving energy efficiency should be targeted, especially in the most energy-consuming sectors.</a:t>
            </a:r>
          </a:p>
          <a:p>
            <a:r>
              <a:rPr lang="en-US" sz="1400" dirty="0"/>
              <a:t>Overall, the visualizations and observations from this analysis can serve as a valuable resource for policymakers, businesses, and communities in Scotland. By identifying the key trends and regional differences, targeted interventions can be implemented to further promote energy efficiency, adopt cleaner energy sources, and work towards a more sustainable energy future.</a:t>
            </a:r>
          </a:p>
        </p:txBody>
      </p:sp>
    </p:spTree>
    <p:extLst>
      <p:ext uri="{BB962C8B-B14F-4D97-AF65-F5344CB8AC3E}">
        <p14:creationId xmlns:p14="http://schemas.microsoft.com/office/powerpoint/2010/main" val="259998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40D-BB57-A8A7-8AD8-5A79E9D6E718}"/>
              </a:ext>
            </a:extLst>
          </p:cNvPr>
          <p:cNvSpPr>
            <a:spLocks noGrp="1"/>
          </p:cNvSpPr>
          <p:nvPr>
            <p:ph type="title"/>
          </p:nvPr>
        </p:nvSpPr>
        <p:spPr/>
        <p:txBody>
          <a:bodyPr/>
          <a:lstStyle/>
          <a:p>
            <a:r>
              <a:rPr lang="en-US" dirty="0"/>
              <a:t>Machine Learning and Deployment</a:t>
            </a:r>
          </a:p>
        </p:txBody>
      </p:sp>
      <p:sp>
        <p:nvSpPr>
          <p:cNvPr id="3" name="Content Placeholder 2">
            <a:extLst>
              <a:ext uri="{FF2B5EF4-FFF2-40B4-BE49-F238E27FC236}">
                <a16:creationId xmlns:a16="http://schemas.microsoft.com/office/drawing/2014/main" id="{15FC6F8D-6B9F-EA72-D899-2B425E695A58}"/>
              </a:ext>
            </a:extLst>
          </p:cNvPr>
          <p:cNvSpPr>
            <a:spLocks noGrp="1"/>
          </p:cNvSpPr>
          <p:nvPr>
            <p:ph idx="1"/>
          </p:nvPr>
        </p:nvSpPr>
        <p:spPr/>
        <p:txBody>
          <a:bodyPr/>
          <a:lstStyle/>
          <a:p>
            <a:pPr marL="0" indent="0">
              <a:buNone/>
            </a:pPr>
            <a:r>
              <a:rPr lang="en-GB" sz="1800" dirty="0">
                <a:effectLst/>
                <a:latin typeface="TimesNewRomanPSMT"/>
              </a:rPr>
              <a:t> Four machine learning models will be developed for predicting energy consumption: Linear Regression, Support Vector Machines (SVM), Artificial Neural Networks (ANN), and </a:t>
            </a:r>
            <a:r>
              <a:rPr lang="en-GB" sz="1800" dirty="0" err="1">
                <a:effectLst/>
                <a:latin typeface="TimesNewRomanPSMT"/>
              </a:rPr>
              <a:t>XGBoost</a:t>
            </a:r>
            <a:r>
              <a:rPr lang="en-GB" sz="1800" dirty="0">
                <a:effectLst/>
                <a:latin typeface="TimesNewRomanPSMT"/>
              </a:rPr>
              <a:t>. Each model will be trained and evaluated using cross-validation, and their performance will be compared using R-squared (R2) score, Mean Absolute Error (MAE), and Mean Squared Error (MSE). </a:t>
            </a:r>
            <a:endParaRPr lang="en-GB" dirty="0"/>
          </a:p>
          <a:p>
            <a:pPr marL="0" indent="0">
              <a:buNone/>
            </a:pPr>
            <a:endParaRPr lang="en-US" dirty="0"/>
          </a:p>
          <a:p>
            <a:pPr marL="0" indent="0">
              <a:buNone/>
            </a:pPr>
            <a:r>
              <a:rPr lang="en-GB" sz="1800" dirty="0">
                <a:effectLst/>
                <a:latin typeface="TimesNewRomanPSMT"/>
              </a:rPr>
              <a:t>The best-performing model will be selected and deployed using Flask, a lightweight Python web framework.</a:t>
            </a:r>
            <a:endParaRPr lang="en-GB" dirty="0"/>
          </a:p>
        </p:txBody>
      </p:sp>
    </p:spTree>
    <p:extLst>
      <p:ext uri="{BB962C8B-B14F-4D97-AF65-F5344CB8AC3E}">
        <p14:creationId xmlns:p14="http://schemas.microsoft.com/office/powerpoint/2010/main" val="155485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A48-BED0-8799-E5FC-93C044CE0AD2}"/>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DBF308B5-0E55-3860-65DE-1A7F71964B4F}"/>
              </a:ext>
            </a:extLst>
          </p:cNvPr>
          <p:cNvSpPr>
            <a:spLocks noGrp="1"/>
          </p:cNvSpPr>
          <p:nvPr>
            <p:ph idx="1"/>
          </p:nvPr>
        </p:nvSpPr>
        <p:spPr/>
        <p:txBody>
          <a:bodyPr/>
          <a:lstStyle/>
          <a:p>
            <a:pPr marL="0" indent="0">
              <a:buNone/>
            </a:pPr>
            <a:r>
              <a:rPr lang="en-US" sz="1800" dirty="0">
                <a:effectLst/>
                <a:latin typeface="TimesNewRomanPSMT"/>
              </a:rPr>
              <a:t>I</a:t>
            </a:r>
            <a:r>
              <a:rPr lang="en-GB" sz="1800" dirty="0">
                <a:effectLst/>
                <a:latin typeface="TimesNewRomanPSMT"/>
              </a:rPr>
              <a:t>n conclusion, the project effectively addressed its primary aim of collecting and </a:t>
            </a:r>
            <a:r>
              <a:rPr lang="en-GB" sz="1800" dirty="0" err="1">
                <a:effectLst/>
                <a:latin typeface="TimesNewRomanPSMT"/>
              </a:rPr>
              <a:t>analyzing</a:t>
            </a:r>
            <a:r>
              <a:rPr lang="en-GB" sz="1800" dirty="0">
                <a:effectLst/>
                <a:latin typeface="TimesNewRomanPSMT"/>
              </a:rPr>
              <a:t> energy consumption data for Scottish council areas, developing an interactive dashboard to visualize the data, and deploying a predictive model for optimized energy consumption. Through this work, we have demonstrated the potential for data-driven decision-making in the realm of energy management and sustainability. </a:t>
            </a:r>
            <a:endParaRPr lang="en-GB" dirty="0"/>
          </a:p>
          <a:p>
            <a:pPr marL="0" indent="0">
              <a:buNone/>
            </a:pPr>
            <a:r>
              <a:rPr lang="en-GB" sz="1800" dirty="0">
                <a:effectLst/>
                <a:latin typeface="TimesNewRomanPSMT"/>
              </a:rPr>
              <a:t>Looking forward, there are several opportunities to expand and improve upon the project. Additional data sources could be incorporated to provide a more comprehensive understanding of energy consumption patterns and the factors influencing them. Furthermore, the inclusion of other advanced machine learning techniques, such as deep learning, could potentially enhance the predictive model's accuracy. </a:t>
            </a:r>
            <a:endParaRPr lang="en-GB" dirty="0"/>
          </a:p>
          <a:p>
            <a:pPr marL="0" indent="0">
              <a:buNone/>
            </a:pPr>
            <a:r>
              <a:rPr lang="en-GB" sz="1800" dirty="0">
                <a:effectLst/>
                <a:latin typeface="TimesNewRomanPSMT"/>
              </a:rPr>
              <a:t>Another direction for future work could involve exploring energy consumption patterns at a more granular level, examining individual households or buildings, and identifying potential inefficiencies or areas for improvement. This could aid in the development of targeted interventions and policies aimed at reducing energy consumption and promoting sustainable practices. </a:t>
            </a:r>
            <a:endParaRPr lang="en-GB" dirty="0"/>
          </a:p>
          <a:p>
            <a:pPr marL="0" indent="0">
              <a:buNone/>
            </a:pPr>
            <a:r>
              <a:rPr lang="en-GB" sz="1800" dirty="0">
                <a:effectLst/>
                <a:latin typeface="TimesNewRomanPSMT"/>
              </a:rPr>
              <a:t>Lastly, the deployment of the predictive model as a web service could be enhanced to ensure scalability and improved user experience. Integrating the model with other web applications or services could extend its utility, allowing for broader access and impact on energy management and sustainability initiatives. </a:t>
            </a:r>
            <a:endParaRPr lang="en-GB" dirty="0"/>
          </a:p>
          <a:p>
            <a:pPr marL="0" indent="0">
              <a:buNone/>
            </a:pPr>
            <a:endParaRPr lang="en-US" dirty="0"/>
          </a:p>
        </p:txBody>
      </p:sp>
    </p:spTree>
    <p:extLst>
      <p:ext uri="{BB962C8B-B14F-4D97-AF65-F5344CB8AC3E}">
        <p14:creationId xmlns:p14="http://schemas.microsoft.com/office/powerpoint/2010/main" val="176595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AF9F-E91B-8F22-A687-8392F6AF4127}"/>
              </a:ext>
            </a:extLst>
          </p:cNvPr>
          <p:cNvSpPr>
            <a:spLocks noGrp="1"/>
          </p:cNvSpPr>
          <p:nvPr>
            <p:ph type="title"/>
          </p:nvPr>
        </p:nvSpPr>
        <p:spPr/>
        <p:txBody>
          <a:bodyPr/>
          <a:lstStyle/>
          <a:p>
            <a:pPr algn="ctr"/>
            <a:r>
              <a:rPr lang="en-US" b="1" dirty="0"/>
              <a:t>Thank You Very Much</a:t>
            </a:r>
          </a:p>
        </p:txBody>
      </p:sp>
    </p:spTree>
    <p:extLst>
      <p:ext uri="{BB962C8B-B14F-4D97-AF65-F5344CB8AC3E}">
        <p14:creationId xmlns:p14="http://schemas.microsoft.com/office/powerpoint/2010/main" val="137206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b8b938d4-43a6-4617-987d-fd06f9441754}">
  <we:reference id="WA200003233" version="2.0.0.3" store="en-GB" storeType="OMEX"/>
  <we:alternateReferences/>
  <we:properties>
    <we:property name="Microsoft.Office.CampaignId" value="&quot;none&quot;"/>
    <we:property name="backgroundColor" value="&quot;#FFFFFF&quot;"/>
    <we:property name="bookmark" value="&quot;H4sIAAAAAAAAA+1YS2/bMAz+K4EvvQSD5GfcW+tmp2EomqGXIQdaYlK3imXIcpusyH8fJafbsrUNNrRbViSX2JTEx/fRJO37QFZto2D1ERYYHAenWt8swNwMeDAM6m2ZjPkojHkWpblgPIqkFDnt0o2tdN0Gx/eBBTNHe1m1HSinkISfp8MAlDqHububgWpxGDRoWl2Dqr5gv5mWrOlwPQxw2ShtwKmcWLDo1N7SdronV/i7iCyCsNUtTlDYXnqBjTb24X4YtP2Vd2l7zSnzBgtdW6hqUuxkeYISMCzTEqIEM0yyyBueVcputpSr8bIxFA9FuWocLCfyFmqBMvBOG2zbjYVCq27hr8Zb8onujMALnPml2lZ2RWomQlsFtRwUCqFGOTgDC8GaoDg3moDym0iGhZbo5Vf6rjBIEhkcs/WUJG1Vz9UGyu8xfur9bFUl0DiiymuCwUezQCLKXUhnzAXV9MYq7NedLfpHH/N98KEiHHrdl6A6p/bojE5IfVcfkVP0mzrXembI8esfKPAnWm/ldaEhF2gtlFk8SkJZRlnKOIahyLKdZBakZa5NJSjIv8DnmDJvvhpQFrbdgsgbuATV5kDvbyDVs51yKLNZOoMRY3EJEqIS9pRtT9iB4efR6VkVkeSMsTINwyTPJY9lkvx5QT6Zzw3O4aEDjF+b7x5hJ3zf1ZvGw34lfvgGqk9TYXEFxm5lJx3SRqI5XXl6zirz0H7D4U9R7Ak16+kTqb9hZvWvyhvMBB+JVGKccx4JkXAZ71t5KzRBWamBHyEP9W0HPD2vUZSUGbWskIkkYxHPWLKvQ8oTbWv439bdnQmp6MWgUF1LTKDs/Sz0otSHSvfCbR6zNJEx9XkmBI3r2QhLdmjz+1KX/WNwSPkXrvzAZRrmGb2XpiLMI8by2HeyZ6mwuLSlXm4T4bSNQIZJJLKQlxxYGLM4Cd/cE7QzU6WuO/s2UtWPKo+PQrqzbQMCz0nrIyMRUUlWHWLPjkX+E9y3iWi9/goIaToRAhQAAA==&quot;"/>
    <we:property name="creatorSessionId" value="&quot;fb1adb6f-870e-4715-9881-4e9ae9317f52&quot;"/>
    <we:property name="creatorTenantId" value="&quot;51a0a69c-0e4f-4b3d-b642-12e013198635&quot;"/>
    <we:property name="creatorUserId" value="&quot;10032001C948BB18&quot;"/>
    <we:property name="datasetId" value="&quot;611abc89-88bd-4568-86c8-e06453154561&quot;"/>
    <we:property name="embedUrl" value="&quot;/reportEmbed?reportId=e22d16fb-41ed-478e-8c48-b57bcba176a2&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1YS1PbMBD+KxlfuGQ68jvhBia9UB4DHS4dprOWNkGgWB5ZhqRM/ntXcmibFsi0A23KJJfYK2kf37feXfs+ELKpFcyPYYrBbrCv9c0UzE0vDPpBtZSdnBwe7Z0dfj7eOxqRWNdW6qoJdu8DC2aC9kI2LSingYSfLvsBKHUKE3c3BtVgP6jRNLoCJb9gt5mWrGlx0Q9wVittwKk8t2DRqb2l7XRPtsN3MVkEbuUtniO3nfQMa23sw30/aLor79LqmlPmDRa6siArUuxkwxQFYFRmJcQp5pjmsTc8lsout5Tz0aw2FA9FOa8dDnviFiqOIvBOG2yapYVCq3bqr0Yr8nPdGo5nOPZLlZV2TmrOubYKKtErFEKFoncAFoIFQXFqNAHlN5EMCy3Qy6/0XWGQJCLYZYtLkjSymqgllN9j/Nj52SjJ0TiiymuCwUczRSLKXQhnzAVVd8YkduvOFv2jj/k++CAJh073BajWqd05oBNC31U75BT9Lp1rHTPk+PUPFPgTjbfyutCQC7QWiTwZpJEo4zxjIUYRz/O1ZBakZaKN5BTkX+BzRJk3mfcoC5t2SuT1XIJqs6X3N5Dq2M5CKPNxNoYBY0kJAuISNpRtT9iW4efR6VjlsQgZY2UWRelwKMJEpOmfF+S9ycTgBB46wOi1+e4QdsL3bbVsPOxX4vtvoPrUEosrMHYlO+mQNgLN/tzTcyDNQ/uN+j9FsSHULC6fSP0lM/N/Vd5gzMMBzwQmwzCMOU9DkWxaeSs0QSlVz8+M2/q2Bp6O1zhOy5xaVsR4mrM4zFm6qUPKE22r/9/W3bUJqejFoFBtQ0yg6Pws9LTU20r3wm0e8ywVCfV5xjmN6/kAS7Zt85tSl/1jsE35F678EIosGub0XprxaBgzNkx8J3uWCoszW+rZKhFO2wBElMY8j8IyBBYlLEmjN/cErc1UoavWvo1U9aPK46OQbm1TA8dT0vrISERUklWH2LNjkf8EF3gjhKEs1bo5yn2Y+zZBLRZfAR1dlTgjFAAA&quot;"/>
    <we:property name="isFiltersActionButtonVisible" value="true"/>
    <we:property name="pageDisplayName" value="&quot;Dasboard&quot;"/>
    <we:property name="pageName" value="&quot;ReportSection&quot;"/>
    <we:property name="reportEmbeddedTime" value="&quot;2023-04-23T12:14:58.301Z&quot;"/>
    <we:property name="reportName" value="&quot;Power BI Dashboard&quot;"/>
    <we:property name="reportState" value="&quot;CONNECTED&quot;"/>
    <we:property name="reportUrl" value="&quot;/groups/me/reports/e22d16fb-41ed-478e-8c48-b57bcba176a2/ReportSection?bookmarkGuid=9a7b3254-508d-484b-b7d1-c04087fd9f02&amp;bookmarkUsage=1&amp;ctid=51a0a69c-0e4f-4b3d-b642-12e013198635&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11119</TotalTime>
  <Words>1105</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 Light</vt:lpstr>
      <vt:lpstr>TimesNewRomanPSMT</vt:lpstr>
      <vt:lpstr>Office Theme</vt:lpstr>
      <vt:lpstr>MSc Data Science</vt:lpstr>
      <vt:lpstr>Motivation, Aims and Objectives</vt:lpstr>
      <vt:lpstr>Design / Project Plan</vt:lpstr>
      <vt:lpstr>EDA </vt:lpstr>
      <vt:lpstr>Microsoft Power BI</vt:lpstr>
      <vt:lpstr>Machine Learning and Deployment</vt:lpstr>
      <vt:lpstr>Conclusion and future work</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Data Science</dc:title>
  <dc:creator>KIRANKUMAR CHAUDHARY (2120051)</dc:creator>
  <cp:lastModifiedBy>KIRANKUMAR CHAUDHARY (2120051)</cp:lastModifiedBy>
  <cp:revision>22</cp:revision>
  <dcterms:created xsi:type="dcterms:W3CDTF">2023-04-18T15:52:08Z</dcterms:created>
  <dcterms:modified xsi:type="dcterms:W3CDTF">2023-04-26T09:22:37Z</dcterms:modified>
</cp:coreProperties>
</file>