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408" r:id="rId2"/>
    <p:sldId id="460" r:id="rId3"/>
    <p:sldId id="461" r:id="rId4"/>
    <p:sldId id="462" r:id="rId5"/>
    <p:sldId id="502" r:id="rId6"/>
    <p:sldId id="503" r:id="rId7"/>
    <p:sldId id="463" r:id="rId8"/>
    <p:sldId id="465" r:id="rId9"/>
    <p:sldId id="466" r:id="rId10"/>
    <p:sldId id="499" r:id="rId11"/>
    <p:sldId id="498" r:id="rId12"/>
    <p:sldId id="467" r:id="rId13"/>
    <p:sldId id="468" r:id="rId14"/>
    <p:sldId id="469" r:id="rId15"/>
    <p:sldId id="470" r:id="rId16"/>
    <p:sldId id="471" r:id="rId17"/>
    <p:sldId id="472" r:id="rId18"/>
    <p:sldId id="473" r:id="rId19"/>
    <p:sldId id="504" r:id="rId20"/>
    <p:sldId id="508" r:id="rId21"/>
    <p:sldId id="474" r:id="rId22"/>
    <p:sldId id="475" r:id="rId23"/>
    <p:sldId id="476" r:id="rId24"/>
    <p:sldId id="477" r:id="rId25"/>
    <p:sldId id="478" r:id="rId26"/>
    <p:sldId id="479" r:id="rId27"/>
    <p:sldId id="480" r:id="rId28"/>
    <p:sldId id="481" r:id="rId29"/>
    <p:sldId id="482" r:id="rId30"/>
    <p:sldId id="483" r:id="rId31"/>
    <p:sldId id="484" r:id="rId32"/>
    <p:sldId id="506" r:id="rId33"/>
    <p:sldId id="507" r:id="rId34"/>
    <p:sldId id="509" r:id="rId35"/>
    <p:sldId id="510" r:id="rId36"/>
    <p:sldId id="511" r:id="rId37"/>
    <p:sldId id="512" r:id="rId38"/>
    <p:sldId id="501" r:id="rId39"/>
    <p:sldId id="487" r:id="rId40"/>
    <p:sldId id="455" r:id="rId41"/>
    <p:sldId id="456" r:id="rId42"/>
    <p:sldId id="442" r:id="rId43"/>
    <p:sldId id="488" r:id="rId44"/>
    <p:sldId id="513" r:id="rId45"/>
    <p:sldId id="490" r:id="rId46"/>
    <p:sldId id="491" r:id="rId47"/>
    <p:sldId id="492" r:id="rId48"/>
    <p:sldId id="493" r:id="rId49"/>
    <p:sldId id="494" r:id="rId50"/>
    <p:sldId id="495" r:id="rId51"/>
    <p:sldId id="496" r:id="rId52"/>
    <p:sldId id="500" r:id="rId53"/>
    <p:sldId id="497" r:id="rId54"/>
    <p:sldId id="444"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6" autoAdjust="0"/>
    <p:restoredTop sz="94624" autoAdjust="0"/>
  </p:normalViewPr>
  <p:slideViewPr>
    <p:cSldViewPr>
      <p:cViewPr>
        <p:scale>
          <a:sx n="81" d="100"/>
          <a:sy n="81" d="100"/>
        </p:scale>
        <p:origin x="-1421" y="-235"/>
      </p:cViewPr>
      <p:guideLst>
        <p:guide orient="horz" pos="2160"/>
        <p:guide pos="2880"/>
      </p:guideLst>
    </p:cSldViewPr>
  </p:slideViewPr>
  <p:outlineViewPr>
    <p:cViewPr>
      <p:scale>
        <a:sx n="33" d="100"/>
        <a:sy n="33" d="100"/>
      </p:scale>
      <p:origin x="12" y="6768"/>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MEA Engg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AC5F3D0-97B0-4CE4-8BFF-539A6A2D659B}" type="datetime2">
              <a:rPr lang="en-US"/>
              <a:pPr>
                <a:defRPr/>
              </a:pPr>
              <a:t>Tuesday, June 11, 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Dept of CSE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20B95EC-1269-4F43-A250-A97DA6BE96FF}" type="slidenum">
              <a:rPr lang="en-US"/>
              <a:pPr>
                <a:defRPr/>
              </a:pPr>
              <a:t>‹#›</a:t>
            </a:fld>
            <a:endParaRPr lang="en-US"/>
          </a:p>
        </p:txBody>
      </p:sp>
    </p:spTree>
    <p:extLst>
      <p:ext uri="{BB962C8B-B14F-4D97-AF65-F5344CB8AC3E}">
        <p14:creationId xmlns:p14="http://schemas.microsoft.com/office/powerpoint/2010/main" val="34132129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dirty="0"/>
              <a:t>MEA </a:t>
            </a:r>
            <a:r>
              <a:rPr lang="en-US" dirty="0" err="1"/>
              <a:t>Engg</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1D93DE2-4225-4A0D-BCDE-F029BFD1FA22}" type="datetime2">
              <a:rPr lang="en-US"/>
              <a:pPr>
                <a:defRPr/>
              </a:pPr>
              <a:t>Tuesday, June 11, 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Dept of CSE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B255FC5-85FF-4591-9D39-0D46CC54AC1D}" type="slidenum">
              <a:rPr lang="en-US"/>
              <a:pPr>
                <a:defRPr/>
              </a:pPr>
              <a:t>‹#›</a:t>
            </a:fld>
            <a:endParaRPr lang="en-US"/>
          </a:p>
        </p:txBody>
      </p:sp>
    </p:spTree>
    <p:extLst>
      <p:ext uri="{BB962C8B-B14F-4D97-AF65-F5344CB8AC3E}">
        <p14:creationId xmlns:p14="http://schemas.microsoft.com/office/powerpoint/2010/main" val="136838907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a:t>
            </a:fld>
            <a:endParaRPr lang="en-US"/>
          </a:p>
        </p:txBody>
      </p:sp>
    </p:spTree>
    <p:extLst>
      <p:ext uri="{BB962C8B-B14F-4D97-AF65-F5344CB8AC3E}">
        <p14:creationId xmlns:p14="http://schemas.microsoft.com/office/powerpoint/2010/main" val="26923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12</a:t>
            </a:fld>
            <a:endParaRPr lang="en-US"/>
          </a:p>
        </p:txBody>
      </p:sp>
    </p:spTree>
    <p:extLst>
      <p:ext uri="{BB962C8B-B14F-4D97-AF65-F5344CB8AC3E}">
        <p14:creationId xmlns:p14="http://schemas.microsoft.com/office/powerpoint/2010/main" val="195805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13</a:t>
            </a:fld>
            <a:endParaRPr lang="en-US"/>
          </a:p>
        </p:txBody>
      </p:sp>
    </p:spTree>
    <p:extLst>
      <p:ext uri="{BB962C8B-B14F-4D97-AF65-F5344CB8AC3E}">
        <p14:creationId xmlns:p14="http://schemas.microsoft.com/office/powerpoint/2010/main" val="347399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14</a:t>
            </a:fld>
            <a:endParaRPr lang="en-US"/>
          </a:p>
        </p:txBody>
      </p:sp>
    </p:spTree>
    <p:extLst>
      <p:ext uri="{BB962C8B-B14F-4D97-AF65-F5344CB8AC3E}">
        <p14:creationId xmlns:p14="http://schemas.microsoft.com/office/powerpoint/2010/main" val="75103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15</a:t>
            </a:fld>
            <a:endParaRPr lang="en-US"/>
          </a:p>
        </p:txBody>
      </p:sp>
    </p:spTree>
    <p:extLst>
      <p:ext uri="{BB962C8B-B14F-4D97-AF65-F5344CB8AC3E}">
        <p14:creationId xmlns:p14="http://schemas.microsoft.com/office/powerpoint/2010/main" val="1448808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16</a:t>
            </a:fld>
            <a:endParaRPr lang="en-US"/>
          </a:p>
        </p:txBody>
      </p:sp>
    </p:spTree>
    <p:extLst>
      <p:ext uri="{BB962C8B-B14F-4D97-AF65-F5344CB8AC3E}">
        <p14:creationId xmlns:p14="http://schemas.microsoft.com/office/powerpoint/2010/main" val="363967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17</a:t>
            </a:fld>
            <a:endParaRPr lang="en-US"/>
          </a:p>
        </p:txBody>
      </p:sp>
    </p:spTree>
    <p:extLst>
      <p:ext uri="{BB962C8B-B14F-4D97-AF65-F5344CB8AC3E}">
        <p14:creationId xmlns:p14="http://schemas.microsoft.com/office/powerpoint/2010/main" val="346471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18</a:t>
            </a:fld>
            <a:endParaRPr lang="en-US"/>
          </a:p>
        </p:txBody>
      </p:sp>
    </p:spTree>
    <p:extLst>
      <p:ext uri="{BB962C8B-B14F-4D97-AF65-F5344CB8AC3E}">
        <p14:creationId xmlns:p14="http://schemas.microsoft.com/office/powerpoint/2010/main" val="4146910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19</a:t>
            </a:fld>
            <a:endParaRPr lang="en-US"/>
          </a:p>
        </p:txBody>
      </p:sp>
    </p:spTree>
    <p:extLst>
      <p:ext uri="{BB962C8B-B14F-4D97-AF65-F5344CB8AC3E}">
        <p14:creationId xmlns:p14="http://schemas.microsoft.com/office/powerpoint/2010/main" val="137286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20</a:t>
            </a:fld>
            <a:endParaRPr lang="en-US"/>
          </a:p>
        </p:txBody>
      </p:sp>
    </p:spTree>
    <p:extLst>
      <p:ext uri="{BB962C8B-B14F-4D97-AF65-F5344CB8AC3E}">
        <p14:creationId xmlns:p14="http://schemas.microsoft.com/office/powerpoint/2010/main" val="1372865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22</a:t>
            </a:fld>
            <a:endParaRPr lang="en-US"/>
          </a:p>
        </p:txBody>
      </p:sp>
    </p:spTree>
    <p:extLst>
      <p:ext uri="{BB962C8B-B14F-4D97-AF65-F5344CB8AC3E}">
        <p14:creationId xmlns:p14="http://schemas.microsoft.com/office/powerpoint/2010/main" val="137286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2</a:t>
            </a:fld>
            <a:endParaRPr lang="en-US"/>
          </a:p>
        </p:txBody>
      </p:sp>
    </p:spTree>
    <p:extLst>
      <p:ext uri="{BB962C8B-B14F-4D97-AF65-F5344CB8AC3E}">
        <p14:creationId xmlns:p14="http://schemas.microsoft.com/office/powerpoint/2010/main" val="1870933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26</a:t>
            </a:fld>
            <a:endParaRPr lang="en-US"/>
          </a:p>
        </p:txBody>
      </p:sp>
    </p:spTree>
    <p:extLst>
      <p:ext uri="{BB962C8B-B14F-4D97-AF65-F5344CB8AC3E}">
        <p14:creationId xmlns:p14="http://schemas.microsoft.com/office/powerpoint/2010/main" val="341135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3</a:t>
            </a:fld>
            <a:endParaRPr lang="en-US"/>
          </a:p>
        </p:txBody>
      </p:sp>
    </p:spTree>
    <p:extLst>
      <p:ext uri="{BB962C8B-B14F-4D97-AF65-F5344CB8AC3E}">
        <p14:creationId xmlns:p14="http://schemas.microsoft.com/office/powerpoint/2010/main" val="260422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4</a:t>
            </a:fld>
            <a:endParaRPr lang="en-US"/>
          </a:p>
        </p:txBody>
      </p:sp>
    </p:spTree>
    <p:extLst>
      <p:ext uri="{BB962C8B-B14F-4D97-AF65-F5344CB8AC3E}">
        <p14:creationId xmlns:p14="http://schemas.microsoft.com/office/powerpoint/2010/main" val="145480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7</a:t>
            </a:fld>
            <a:endParaRPr lang="en-US"/>
          </a:p>
        </p:txBody>
      </p:sp>
    </p:spTree>
    <p:extLst>
      <p:ext uri="{BB962C8B-B14F-4D97-AF65-F5344CB8AC3E}">
        <p14:creationId xmlns:p14="http://schemas.microsoft.com/office/powerpoint/2010/main" val="37902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8</a:t>
            </a:fld>
            <a:endParaRPr lang="en-US"/>
          </a:p>
        </p:txBody>
      </p:sp>
    </p:spTree>
    <p:extLst>
      <p:ext uri="{BB962C8B-B14F-4D97-AF65-F5344CB8AC3E}">
        <p14:creationId xmlns:p14="http://schemas.microsoft.com/office/powerpoint/2010/main" val="87569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9</a:t>
            </a:fld>
            <a:endParaRPr lang="en-US"/>
          </a:p>
        </p:txBody>
      </p:sp>
    </p:spTree>
    <p:extLst>
      <p:ext uri="{BB962C8B-B14F-4D97-AF65-F5344CB8AC3E}">
        <p14:creationId xmlns:p14="http://schemas.microsoft.com/office/powerpoint/2010/main" val="3606445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10</a:t>
            </a:fld>
            <a:endParaRPr lang="en-US"/>
          </a:p>
        </p:txBody>
      </p:sp>
    </p:spTree>
    <p:extLst>
      <p:ext uri="{BB962C8B-B14F-4D97-AF65-F5344CB8AC3E}">
        <p14:creationId xmlns:p14="http://schemas.microsoft.com/office/powerpoint/2010/main" val="99381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MEA Engg</a:t>
            </a:r>
            <a:endParaRPr lang="en-US" dirty="0"/>
          </a:p>
        </p:txBody>
      </p:sp>
      <p:sp>
        <p:nvSpPr>
          <p:cNvPr id="5" name="Date Placeholder 4"/>
          <p:cNvSpPr>
            <a:spLocks noGrp="1"/>
          </p:cNvSpPr>
          <p:nvPr>
            <p:ph type="dt" idx="11"/>
          </p:nvPr>
        </p:nvSpPr>
        <p:spPr/>
        <p:txBody>
          <a:bodyPr/>
          <a:lstStyle/>
          <a:p>
            <a:pPr>
              <a:defRPr/>
            </a:pPr>
            <a:fld id="{81D93DE2-4225-4A0D-BCDE-F029BFD1FA22}" type="datetime2">
              <a:rPr lang="en-US" smtClean="0"/>
              <a:pPr>
                <a:defRPr/>
              </a:pPr>
              <a:t>Tuesday, June 11, 2019</a:t>
            </a:fld>
            <a:endParaRPr lang="en-US"/>
          </a:p>
        </p:txBody>
      </p:sp>
      <p:sp>
        <p:nvSpPr>
          <p:cNvPr id="6" name="Footer Placeholder 5"/>
          <p:cNvSpPr>
            <a:spLocks noGrp="1"/>
          </p:cNvSpPr>
          <p:nvPr>
            <p:ph type="ftr" sz="quarter" idx="12"/>
          </p:nvPr>
        </p:nvSpPr>
        <p:spPr/>
        <p:txBody>
          <a:bodyPr/>
          <a:lstStyle/>
          <a:p>
            <a:pPr>
              <a:defRPr/>
            </a:pPr>
            <a:r>
              <a:rPr lang="en-US" smtClean="0"/>
              <a:t>Dept of CSE</a:t>
            </a:r>
            <a:endParaRPr lang="en-US"/>
          </a:p>
        </p:txBody>
      </p:sp>
      <p:sp>
        <p:nvSpPr>
          <p:cNvPr id="7" name="Slide Number Placeholder 6"/>
          <p:cNvSpPr>
            <a:spLocks noGrp="1"/>
          </p:cNvSpPr>
          <p:nvPr>
            <p:ph type="sldNum" sz="quarter" idx="13"/>
          </p:nvPr>
        </p:nvSpPr>
        <p:spPr/>
        <p:txBody>
          <a:bodyPr/>
          <a:lstStyle/>
          <a:p>
            <a:pPr>
              <a:defRPr/>
            </a:pPr>
            <a:fld id="{4B255FC5-85FF-4591-9D39-0D46CC54AC1D}" type="slidenum">
              <a:rPr lang="en-US" smtClean="0"/>
              <a:pPr>
                <a:defRPr/>
              </a:pPr>
              <a:t>11</a:t>
            </a:fld>
            <a:endParaRPr lang="en-US"/>
          </a:p>
        </p:txBody>
      </p:sp>
    </p:spTree>
    <p:extLst>
      <p:ext uri="{BB962C8B-B14F-4D97-AF65-F5344CB8AC3E}">
        <p14:creationId xmlns:p14="http://schemas.microsoft.com/office/powerpoint/2010/main" val="132881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8"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9" name="Footer Placeholder 8"/>
          <p:cNvSpPr>
            <a:spLocks noGrp="1"/>
          </p:cNvSpPr>
          <p:nvPr>
            <p:ph type="ftr" sz="quarter" idx="12"/>
          </p:nvPr>
        </p:nvSpPr>
        <p:spPr>
          <a:xfrm>
            <a:off x="152400" y="6400801"/>
            <a:ext cx="35052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a:t>
            </a:r>
            <a:r>
              <a:rPr lang="en-US" b="0" smtClean="0">
                <a:solidFill>
                  <a:schemeClr val="accent1">
                    <a:lumMod val="75000"/>
                  </a:schemeClr>
                </a:solidFill>
              </a:rPr>
              <a:t> 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8"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9" name="Footer Placeholder 8"/>
          <p:cNvSpPr>
            <a:spLocks noGrp="1"/>
          </p:cNvSpPr>
          <p:nvPr>
            <p:ph type="ftr" sz="quarter" idx="12"/>
          </p:nvPr>
        </p:nvSpPr>
        <p:spPr>
          <a:xfrm>
            <a:off x="152400" y="6400801"/>
            <a:ext cx="35814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8"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9" name="Footer Placeholder 8"/>
          <p:cNvSpPr>
            <a:spLocks noGrp="1"/>
          </p:cNvSpPr>
          <p:nvPr>
            <p:ph type="ftr" sz="quarter" idx="12"/>
          </p:nvPr>
        </p:nvSpPr>
        <p:spPr>
          <a:xfrm>
            <a:off x="152400" y="6400801"/>
            <a:ext cx="36576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a:t>
            </a:r>
            <a:r>
              <a:rPr lang="en-US" b="0" smtClean="0">
                <a:solidFill>
                  <a:schemeClr val="accent1">
                    <a:lumMod val="75000"/>
                  </a:schemeClr>
                </a:solidFill>
              </a:rPr>
              <a:t> 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8"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9" name="Footer Placeholder 8"/>
          <p:cNvSpPr>
            <a:spLocks noGrp="1"/>
          </p:cNvSpPr>
          <p:nvPr>
            <p:ph type="ftr" sz="quarter" idx="12"/>
          </p:nvPr>
        </p:nvSpPr>
        <p:spPr>
          <a:xfrm>
            <a:off x="152400" y="6400801"/>
            <a:ext cx="35052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extBox 6"/>
          <p:cNvSpPr txBox="1"/>
          <p:nvPr userDrawn="1"/>
        </p:nvSpPr>
        <p:spPr>
          <a:xfrm>
            <a:off x="609600" y="762000"/>
            <a:ext cx="6705600" cy="1446213"/>
          </a:xfrm>
          <a:prstGeom prst="rect">
            <a:avLst/>
          </a:prstGeom>
          <a:noFill/>
        </p:spPr>
        <p:txBody>
          <a:bodyPr>
            <a:spAutoFit/>
          </a:bodyPr>
          <a:lstStyle/>
          <a:p>
            <a:pPr>
              <a:defRPr/>
            </a:pPr>
            <a:r>
              <a:rPr lang="en-US" sz="4400" dirty="0">
                <a:solidFill>
                  <a:schemeClr val="tx1">
                    <a:lumMod val="65000"/>
                    <a:lumOff val="35000"/>
                  </a:schemeClr>
                </a:solidFill>
                <a:latin typeface="Arial" pitchFamily="34" charset="0"/>
                <a:cs typeface="Arial" pitchFamily="34" charset="0"/>
              </a:rPr>
              <a:t>Enter your Project title here</a:t>
            </a:r>
          </a:p>
        </p:txBody>
      </p:sp>
      <p:sp>
        <p:nvSpPr>
          <p:cNvPr id="8" name="TextBox 7"/>
          <p:cNvSpPr txBox="1"/>
          <p:nvPr userDrawn="1"/>
        </p:nvSpPr>
        <p:spPr>
          <a:xfrm>
            <a:off x="685800" y="3124200"/>
            <a:ext cx="7620000" cy="369888"/>
          </a:xfrm>
          <a:prstGeom prst="rect">
            <a:avLst/>
          </a:prstGeom>
          <a:noFill/>
        </p:spPr>
        <p:txBody>
          <a:bodyPr>
            <a:spAutoFit/>
          </a:bodyPr>
          <a:lstStyle/>
          <a:p>
            <a:pPr>
              <a:defRPr/>
            </a:pPr>
            <a:r>
              <a:rPr lang="en-US" dirty="0">
                <a:solidFill>
                  <a:schemeClr val="tx1">
                    <a:lumMod val="65000"/>
                    <a:lumOff val="35000"/>
                  </a:schemeClr>
                </a:solidFill>
              </a:rPr>
              <a:t>Guided By </a:t>
            </a:r>
            <a:r>
              <a:rPr lang="en-US" dirty="0"/>
              <a:t>: </a:t>
            </a:r>
            <a:r>
              <a:rPr lang="en-US" b="1" dirty="0">
                <a:solidFill>
                  <a:schemeClr val="accent1">
                    <a:lumMod val="75000"/>
                  </a:schemeClr>
                </a:solidFill>
              </a:rPr>
              <a:t>Mr./Ms. </a:t>
            </a:r>
          </a:p>
        </p:txBody>
      </p:sp>
      <p:sp>
        <p:nvSpPr>
          <p:cNvPr id="9" name="TextBox 8"/>
          <p:cNvSpPr txBox="1"/>
          <p:nvPr userDrawn="1"/>
        </p:nvSpPr>
        <p:spPr>
          <a:xfrm>
            <a:off x="7391400" y="4419600"/>
            <a:ext cx="1752600" cy="1477963"/>
          </a:xfrm>
          <a:prstGeom prst="rect">
            <a:avLst/>
          </a:prstGeom>
          <a:noFill/>
        </p:spPr>
        <p:txBody>
          <a:bodyPr>
            <a:spAutoFit/>
          </a:bodyPr>
          <a:lstStyle/>
          <a:p>
            <a:pPr algn="ctr">
              <a:defRPr/>
            </a:pPr>
            <a:r>
              <a:rPr lang="en-US" dirty="0"/>
              <a:t>Batch No </a:t>
            </a:r>
            <a:r>
              <a:rPr lang="en-US" sz="7200" dirty="0">
                <a:solidFill>
                  <a:schemeClr val="tx1">
                    <a:lumMod val="95000"/>
                    <a:lumOff val="5000"/>
                  </a:schemeClr>
                </a:solidFill>
              </a:rPr>
              <a:t>01</a:t>
            </a:r>
            <a:endParaRPr lang="en-US" dirty="0">
              <a:solidFill>
                <a:schemeClr val="tx1">
                  <a:lumMod val="95000"/>
                  <a:lumOff val="5000"/>
                </a:schemeClr>
              </a:solidFill>
            </a:endParaRPr>
          </a:p>
        </p:txBody>
      </p:sp>
      <p:graphicFrame>
        <p:nvGraphicFramePr>
          <p:cNvPr id="10" name="Table 9"/>
          <p:cNvGraphicFramePr>
            <a:graphicFrameLocks noGrp="1"/>
          </p:cNvGraphicFramePr>
          <p:nvPr userDrawn="1"/>
        </p:nvGraphicFramePr>
        <p:xfrm>
          <a:off x="762000" y="3733800"/>
          <a:ext cx="5562600" cy="2225040"/>
        </p:xfrm>
        <a:graphic>
          <a:graphicData uri="http://schemas.openxmlformats.org/drawingml/2006/table">
            <a:tbl>
              <a:tblPr firstRow="1" bandRow="1">
                <a:tableStyleId>{5C22544A-7EE6-4342-B048-85BDC9FD1C3A}</a:tableStyleId>
              </a:tblPr>
              <a:tblGrid>
                <a:gridCol w="1529715">
                  <a:extLst>
                    <a:ext uri="{9D8B030D-6E8A-4147-A177-3AD203B41FA5}">
                      <a16:colId xmlns="" xmlns:a16="http://schemas.microsoft.com/office/drawing/2014/main" val="20000"/>
                    </a:ext>
                  </a:extLst>
                </a:gridCol>
                <a:gridCol w="4032885">
                  <a:extLst>
                    <a:ext uri="{9D8B030D-6E8A-4147-A177-3AD203B41FA5}">
                      <a16:colId xmlns="" xmlns:a16="http://schemas.microsoft.com/office/drawing/2014/main" val="20001"/>
                    </a:ext>
                  </a:extLst>
                </a:gridCol>
              </a:tblGrid>
              <a:tr h="370840">
                <a:tc>
                  <a:txBody>
                    <a:bodyPr/>
                    <a:lstStyle/>
                    <a:p>
                      <a:r>
                        <a:rPr lang="en-US" b="0" dirty="0"/>
                        <a:t>Roll Number</a:t>
                      </a:r>
                      <a:endParaRPr lang="en-US" b="0" dirty="0">
                        <a:solidFill>
                          <a:schemeClr val="accent5">
                            <a:lumMod val="75000"/>
                          </a:schemeClr>
                        </a:solidFill>
                      </a:endParaRPr>
                    </a:p>
                  </a:txBody>
                  <a:tcPr/>
                </a:tc>
                <a:tc>
                  <a:txBody>
                    <a:bodyPr/>
                    <a:lstStyle/>
                    <a:p>
                      <a:r>
                        <a:rPr lang="en-US" b="0" dirty="0"/>
                        <a:t>Full</a:t>
                      </a:r>
                      <a:r>
                        <a:rPr lang="en-US" b="0" baseline="0" dirty="0"/>
                        <a:t> Name</a:t>
                      </a:r>
                      <a:endParaRPr lang="en-US" b="0" dirty="0">
                        <a:solidFill>
                          <a:schemeClr val="accent5">
                            <a:lumMod val="75000"/>
                          </a:schemeClr>
                        </a:solidFill>
                      </a:endParaRPr>
                    </a:p>
                  </a:txBody>
                  <a:tcPr/>
                </a:tc>
                <a:extLst>
                  <a:ext uri="{0D108BD9-81ED-4DB2-BD59-A6C34878D82A}">
                    <a16:rowId xmlns="" xmlns:a16="http://schemas.microsoft.com/office/drawing/2014/main" val="10000"/>
                  </a:ext>
                </a:extLst>
              </a:tr>
              <a:tr h="370840">
                <a:tc>
                  <a:txBody>
                    <a:bodyPr/>
                    <a:lstStyle/>
                    <a:p>
                      <a:pPr algn="ctr"/>
                      <a:endParaRPr lang="en-US" dirty="0">
                        <a:solidFill>
                          <a:schemeClr val="accent5">
                            <a:lumMod val="75000"/>
                          </a:schemeClr>
                        </a:solidFill>
                      </a:endParaRPr>
                    </a:p>
                  </a:txBody>
                  <a:tcPr/>
                </a:tc>
                <a:tc>
                  <a:txBody>
                    <a:bodyPr/>
                    <a:lstStyle/>
                    <a:p>
                      <a:pPr lvl="1"/>
                      <a:endParaRPr lang="en-US" dirty="0">
                        <a:solidFill>
                          <a:schemeClr val="accent5">
                            <a:lumMod val="75000"/>
                          </a:schemeClr>
                        </a:solidFill>
                      </a:endParaRPr>
                    </a:p>
                  </a:txBody>
                  <a:tcPr/>
                </a:tc>
                <a:extLst>
                  <a:ext uri="{0D108BD9-81ED-4DB2-BD59-A6C34878D82A}">
                    <a16:rowId xmlns="" xmlns:a16="http://schemas.microsoft.com/office/drawing/2014/main" val="10001"/>
                  </a:ext>
                </a:extLst>
              </a:tr>
              <a:tr h="370840">
                <a:tc>
                  <a:txBody>
                    <a:bodyPr/>
                    <a:lstStyle/>
                    <a:p>
                      <a:pPr algn="ctr"/>
                      <a:endParaRPr lang="en-US" dirty="0">
                        <a:solidFill>
                          <a:schemeClr val="accent5">
                            <a:lumMod val="75000"/>
                          </a:schemeClr>
                        </a:solidFill>
                      </a:endParaRPr>
                    </a:p>
                  </a:txBody>
                  <a:tcPr/>
                </a:tc>
                <a:tc>
                  <a:txBody>
                    <a:bodyPr/>
                    <a:lstStyle/>
                    <a:p>
                      <a:pPr lvl="1"/>
                      <a:endParaRPr lang="en-US" dirty="0">
                        <a:solidFill>
                          <a:schemeClr val="accent5">
                            <a:lumMod val="75000"/>
                          </a:schemeClr>
                        </a:solidFill>
                      </a:endParaRPr>
                    </a:p>
                  </a:txBody>
                  <a:tcPr/>
                </a:tc>
                <a:extLst>
                  <a:ext uri="{0D108BD9-81ED-4DB2-BD59-A6C34878D82A}">
                    <a16:rowId xmlns="" xmlns:a16="http://schemas.microsoft.com/office/drawing/2014/main" val="10002"/>
                  </a:ext>
                </a:extLst>
              </a:tr>
              <a:tr h="370840">
                <a:tc>
                  <a:txBody>
                    <a:bodyPr/>
                    <a:lstStyle/>
                    <a:p>
                      <a:pPr algn="ctr"/>
                      <a:endParaRPr lang="en-US" dirty="0">
                        <a:solidFill>
                          <a:schemeClr val="accent5">
                            <a:lumMod val="75000"/>
                          </a:schemeClr>
                        </a:solidFill>
                      </a:endParaRPr>
                    </a:p>
                  </a:txBody>
                  <a:tcPr/>
                </a:tc>
                <a:tc>
                  <a:txBody>
                    <a:bodyPr/>
                    <a:lstStyle/>
                    <a:p>
                      <a:pPr lvl="1"/>
                      <a:endParaRPr lang="en-US" dirty="0">
                        <a:solidFill>
                          <a:schemeClr val="accent5">
                            <a:lumMod val="75000"/>
                          </a:schemeClr>
                        </a:solidFill>
                      </a:endParaRPr>
                    </a:p>
                  </a:txBody>
                  <a:tcPr/>
                </a:tc>
                <a:extLst>
                  <a:ext uri="{0D108BD9-81ED-4DB2-BD59-A6C34878D82A}">
                    <a16:rowId xmlns="" xmlns:a16="http://schemas.microsoft.com/office/drawing/2014/main" val="10003"/>
                  </a:ext>
                </a:extLst>
              </a:tr>
              <a:tr h="370840">
                <a:tc>
                  <a:txBody>
                    <a:bodyPr/>
                    <a:lstStyle/>
                    <a:p>
                      <a:pPr algn="ctr"/>
                      <a:endParaRPr lang="en-US" dirty="0">
                        <a:solidFill>
                          <a:schemeClr val="accent5">
                            <a:lumMod val="75000"/>
                          </a:schemeClr>
                        </a:solidFill>
                      </a:endParaRPr>
                    </a:p>
                  </a:txBody>
                  <a:tcPr/>
                </a:tc>
                <a:tc>
                  <a:txBody>
                    <a:bodyPr/>
                    <a:lstStyle/>
                    <a:p>
                      <a:pPr lvl="1"/>
                      <a:endParaRPr lang="en-US" dirty="0">
                        <a:solidFill>
                          <a:schemeClr val="accent5">
                            <a:lumMod val="75000"/>
                          </a:schemeClr>
                        </a:solidFill>
                      </a:endParaRPr>
                    </a:p>
                  </a:txBody>
                  <a:tcPr/>
                </a:tc>
                <a:extLst>
                  <a:ext uri="{0D108BD9-81ED-4DB2-BD59-A6C34878D82A}">
                    <a16:rowId xmlns="" xmlns:a16="http://schemas.microsoft.com/office/drawing/2014/main" val="10004"/>
                  </a:ext>
                </a:extLst>
              </a:tr>
              <a:tr h="370840">
                <a:tc>
                  <a:txBody>
                    <a:bodyPr/>
                    <a:lstStyle/>
                    <a:p>
                      <a:pPr algn="ctr"/>
                      <a:endParaRPr lang="en-US" dirty="0">
                        <a:solidFill>
                          <a:schemeClr val="accent5">
                            <a:lumMod val="75000"/>
                          </a:schemeClr>
                        </a:solidFill>
                      </a:endParaRPr>
                    </a:p>
                  </a:txBody>
                  <a:tcPr/>
                </a:tc>
                <a:tc>
                  <a:txBody>
                    <a:bodyPr/>
                    <a:lstStyle/>
                    <a:p>
                      <a:pPr lvl="1"/>
                      <a:endParaRPr lang="en-US" dirty="0">
                        <a:solidFill>
                          <a:schemeClr val="accent5">
                            <a:lumMod val="75000"/>
                          </a:schemeClr>
                        </a:solidFill>
                      </a:endParaRPr>
                    </a:p>
                  </a:txBody>
                  <a:tcPr/>
                </a:tc>
                <a:extLst>
                  <a:ext uri="{0D108BD9-81ED-4DB2-BD59-A6C34878D82A}">
                    <a16:rowId xmlns="" xmlns:a16="http://schemas.microsoft.com/office/drawing/2014/main" val="10005"/>
                  </a:ext>
                </a:extLst>
              </a:tr>
            </a:tbl>
          </a:graphicData>
        </a:graphic>
      </p:graphicFrame>
      <p:sp>
        <p:nvSpPr>
          <p:cNvPr id="11"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12"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13" name="Footer Placeholder 8"/>
          <p:cNvSpPr>
            <a:spLocks noGrp="1"/>
          </p:cNvSpPr>
          <p:nvPr>
            <p:ph type="ftr" sz="quarter" idx="12"/>
          </p:nvPr>
        </p:nvSpPr>
        <p:spPr>
          <a:xfrm>
            <a:off x="152400" y="6400801"/>
            <a:ext cx="35052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9"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10" name="Footer Placeholder 8"/>
          <p:cNvSpPr>
            <a:spLocks noGrp="1"/>
          </p:cNvSpPr>
          <p:nvPr>
            <p:ph type="ftr" sz="quarter" idx="12"/>
          </p:nvPr>
        </p:nvSpPr>
        <p:spPr>
          <a:xfrm>
            <a:off x="152400" y="6400801"/>
            <a:ext cx="36576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11"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12" name="Footer Placeholder 8"/>
          <p:cNvSpPr>
            <a:spLocks noGrp="1"/>
          </p:cNvSpPr>
          <p:nvPr>
            <p:ph type="ftr" sz="quarter" idx="12"/>
          </p:nvPr>
        </p:nvSpPr>
        <p:spPr>
          <a:xfrm>
            <a:off x="152400" y="6400801"/>
            <a:ext cx="35814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a:t>
            </a:r>
            <a:r>
              <a:rPr lang="en-US" b="0" smtClean="0">
                <a:solidFill>
                  <a:schemeClr val="accent1">
                    <a:lumMod val="75000"/>
                  </a:schemeClr>
                </a:solidFill>
              </a:rPr>
              <a:t> 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7"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8" name="Footer Placeholder 8"/>
          <p:cNvSpPr>
            <a:spLocks noGrp="1"/>
          </p:cNvSpPr>
          <p:nvPr>
            <p:ph type="ftr" sz="quarter" idx="12"/>
          </p:nvPr>
        </p:nvSpPr>
        <p:spPr>
          <a:xfrm>
            <a:off x="152400" y="6400801"/>
            <a:ext cx="35814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6"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7" name="Footer Placeholder 8"/>
          <p:cNvSpPr>
            <a:spLocks noGrp="1"/>
          </p:cNvSpPr>
          <p:nvPr>
            <p:ph type="ftr" sz="quarter" idx="12"/>
          </p:nvPr>
        </p:nvSpPr>
        <p:spPr>
          <a:xfrm>
            <a:off x="152400" y="6400801"/>
            <a:ext cx="35052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800" b="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tx1">
                    <a:lumMod val="65000"/>
                    <a:lumOff val="35000"/>
                  </a:schemeClr>
                </a:solidFill>
              </a:defRPr>
            </a:lvl1pPr>
            <a:lvl2pPr>
              <a:defRPr sz="2800">
                <a:solidFill>
                  <a:schemeClr val="tx1">
                    <a:lumMod val="65000"/>
                    <a:lumOff val="35000"/>
                  </a:schemeClr>
                </a:solidFill>
              </a:defRPr>
            </a:lvl2pPr>
            <a:lvl3pPr>
              <a:defRPr sz="24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9"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10" name="Footer Placeholder 8"/>
          <p:cNvSpPr>
            <a:spLocks noGrp="1"/>
          </p:cNvSpPr>
          <p:nvPr>
            <p:ph type="ftr" sz="quarter" idx="12"/>
          </p:nvPr>
        </p:nvSpPr>
        <p:spPr>
          <a:xfrm>
            <a:off x="152400" y="6400801"/>
            <a:ext cx="35814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6"/>
          <p:cNvSpPr>
            <a:spLocks noGrp="1"/>
          </p:cNvSpPr>
          <p:nvPr>
            <p:ph type="dt" sz="half" idx="10"/>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9" name="Slide Number Placeholder 7"/>
          <p:cNvSpPr>
            <a:spLocks noGrp="1"/>
          </p:cNvSpPr>
          <p:nvPr>
            <p:ph type="sldNum" sz="quarter" idx="11"/>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10" name="Footer Placeholder 8"/>
          <p:cNvSpPr>
            <a:spLocks noGrp="1"/>
          </p:cNvSpPr>
          <p:nvPr>
            <p:ph type="ftr" sz="quarter" idx="12"/>
          </p:nvPr>
        </p:nvSpPr>
        <p:spPr>
          <a:xfrm>
            <a:off x="152400" y="6400801"/>
            <a:ext cx="34290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spTree>
  </p:cSld>
  <p:clrMapOvr>
    <a:masterClrMapping/>
  </p:clrMapOvr>
  <p:transition spd="med">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2"/>
          </p:nvPr>
        </p:nvSpPr>
        <p:spPr>
          <a:xfrm>
            <a:off x="6019800" y="6400799"/>
            <a:ext cx="2590800" cy="457201"/>
          </a:xfrm>
          <a:prstGeom prst="rect">
            <a:avLst/>
          </a:prstGeom>
        </p:spPr>
        <p:txBody>
          <a:bodyPr/>
          <a:lstStyle>
            <a:lvl1pPr algn="ctr">
              <a:defRPr sz="1400" b="1">
                <a:solidFill>
                  <a:schemeClr val="tx1">
                    <a:lumMod val="65000"/>
                    <a:lumOff val="35000"/>
                  </a:schemeClr>
                </a:solidFill>
              </a:defRPr>
            </a:lvl1pPr>
          </a:lstStyle>
          <a:p>
            <a:pPr>
              <a:defRPr/>
            </a:pPr>
            <a:fld id="{86B6F092-18FB-4720-B8FB-B9EDE8BC1300}" type="datetime2">
              <a:rPr lang="en-US" smtClean="0"/>
              <a:pPr>
                <a:defRPr/>
              </a:pPr>
              <a:t>Tuesday, June 11, 2019</a:t>
            </a:fld>
            <a:endParaRPr lang="en-US" dirty="0"/>
          </a:p>
        </p:txBody>
      </p:sp>
      <p:sp>
        <p:nvSpPr>
          <p:cNvPr id="8" name="Slide Number Placeholder 7"/>
          <p:cNvSpPr>
            <a:spLocks noGrp="1"/>
          </p:cNvSpPr>
          <p:nvPr>
            <p:ph type="sldNum" sz="quarter" idx="4"/>
          </p:nvPr>
        </p:nvSpPr>
        <p:spPr>
          <a:xfrm>
            <a:off x="8686800" y="6400801"/>
            <a:ext cx="457200" cy="457200"/>
          </a:xfrm>
          <a:prstGeom prst="rect">
            <a:avLst/>
          </a:prstGeom>
        </p:spPr>
        <p:txBody>
          <a:bodyPr/>
          <a:lstStyle>
            <a:lvl1pPr algn="ctr">
              <a:defRPr sz="1800" b="1">
                <a:solidFill>
                  <a:schemeClr val="bg1"/>
                </a:solidFill>
              </a:defRPr>
            </a:lvl1pPr>
          </a:lstStyle>
          <a:p>
            <a:pPr>
              <a:defRPr/>
            </a:pPr>
            <a:fld id="{8AEAA1E6-6FD4-4BB0-BC61-D3AD91660848}" type="slidenum">
              <a:rPr lang="en-US" smtClean="0"/>
              <a:pPr>
                <a:defRPr/>
              </a:pPr>
              <a:t>‹#›</a:t>
            </a:fld>
            <a:endParaRPr lang="en-US" dirty="0"/>
          </a:p>
        </p:txBody>
      </p:sp>
      <p:sp>
        <p:nvSpPr>
          <p:cNvPr id="9" name="Footer Placeholder 8"/>
          <p:cNvSpPr>
            <a:spLocks noGrp="1"/>
          </p:cNvSpPr>
          <p:nvPr>
            <p:ph type="ftr" sz="quarter" idx="3"/>
          </p:nvPr>
        </p:nvSpPr>
        <p:spPr>
          <a:xfrm>
            <a:off x="152400" y="6400801"/>
            <a:ext cx="3581400" cy="457200"/>
          </a:xfrm>
          <a:prstGeom prst="rect">
            <a:avLst/>
          </a:prstGeom>
        </p:spPr>
        <p:txBody>
          <a:bodyPr/>
          <a:lstStyle>
            <a:lvl1pPr>
              <a:defRPr sz="1400" b="1"/>
            </a:lvl1p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2009-2013</a:t>
            </a:r>
            <a:endParaRPr lang="en-US" b="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ut thruBlk="1"/>
  </p:transition>
  <p:hf hdr="0"/>
  <p:txStyles>
    <p:titleStyle>
      <a:lvl1pPr algn="l" rtl="0" eaLnBrk="1" fontAlgn="base" hangingPunct="1">
        <a:spcBef>
          <a:spcPct val="0"/>
        </a:spcBef>
        <a:spcAft>
          <a:spcPct val="0"/>
        </a:spcAft>
        <a:defRPr sz="3200" kern="1200">
          <a:solidFill>
            <a:schemeClr val="bg1">
              <a:lumMod val="50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accent1">
              <a:lumMod val="75000"/>
            </a:schemeClr>
          </a:solidFill>
          <a:latin typeface="+mn-lt"/>
          <a:ea typeface="+mn-ea"/>
          <a:cs typeface="+mn-cs"/>
        </a:defRPr>
      </a:lvl1pPr>
      <a:lvl2pPr marL="971550" indent="-514350" algn="l" rtl="0" eaLnBrk="1" fontAlgn="base" hangingPunct="1">
        <a:spcBef>
          <a:spcPct val="20000"/>
        </a:spcBef>
        <a:spcAft>
          <a:spcPct val="0"/>
        </a:spcAft>
        <a:buFont typeface="+mj-lt"/>
        <a:buAutoNum type="alphaLcPeriod"/>
        <a:defRPr sz="2000" kern="1200">
          <a:solidFill>
            <a:schemeClr val="accent1">
              <a:lumMod val="75000"/>
            </a:schemeClr>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accent1">
              <a:lumMod val="75000"/>
            </a:schemeClr>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accent1">
              <a:lumMod val="75000"/>
            </a:schemeClr>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Gironaxmunoz@eia.udg.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Gironaxmunoz@eia.udg.e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a:t>
            </a:fld>
            <a:endParaRPr lang="en-US" dirty="0">
              <a:latin typeface="Times New Roman" pitchFamily="18" charset="0"/>
              <a:cs typeface="Times New Roman" pitchFamily="18" charset="0"/>
            </a:endParaRPr>
          </a:p>
        </p:txBody>
      </p:sp>
      <p:sp>
        <p:nvSpPr>
          <p:cNvPr id="10" name="TextBox 9"/>
          <p:cNvSpPr txBox="1"/>
          <p:nvPr/>
        </p:nvSpPr>
        <p:spPr>
          <a:xfrm>
            <a:off x="381000" y="4242137"/>
            <a:ext cx="5257800" cy="1015663"/>
          </a:xfrm>
          <a:prstGeom prst="rect">
            <a:avLst/>
          </a:prstGeom>
          <a:noFill/>
        </p:spPr>
        <p:txBody>
          <a:bodyPr wrap="square">
            <a:spAutoFit/>
          </a:bodyPr>
          <a:lstStyle/>
          <a:p>
            <a:pPr>
              <a:defRPr/>
            </a:pPr>
            <a:r>
              <a:rPr lang="en-US" sz="2000" b="1" dirty="0">
                <a:latin typeface="Times New Roman" pitchFamily="18" charset="0"/>
                <a:cs typeface="Times New Roman" pitchFamily="18" charset="0"/>
              </a:rPr>
              <a:t>Guided By</a:t>
            </a:r>
            <a:r>
              <a:rPr lang="en-US" sz="2000" b="1" dirty="0">
                <a:solidFill>
                  <a:schemeClr val="tx1">
                    <a:lumMod val="65000"/>
                    <a:lumOff val="35000"/>
                  </a:schemeClr>
                </a:solidFill>
                <a:latin typeface="Times New Roman" pitchFamily="18" charset="0"/>
                <a:cs typeface="Times New Roman" pitchFamily="18" charset="0"/>
              </a:rPr>
              <a:t> </a:t>
            </a:r>
            <a:r>
              <a:rPr lang="en-US" sz="2000" b="1" dirty="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Mr. MANOJ M</a:t>
            </a:r>
          </a:p>
          <a:p>
            <a:pPr>
              <a:defRPr/>
            </a:pPr>
            <a:r>
              <a:rPr lang="en-US" sz="2000" b="1" dirty="0" smtClean="0">
                <a:solidFill>
                  <a:schemeClr val="tx2">
                    <a:lumMod val="75000"/>
                  </a:schemeClr>
                </a:solidFill>
                <a:latin typeface="Times New Roman" pitchFamily="18" charset="0"/>
                <a:cs typeface="Times New Roman" pitchFamily="18" charset="0"/>
              </a:rPr>
              <a:t>                      ASSISTANT PROFESSOR </a:t>
            </a:r>
            <a:endParaRPr lang="en-US" sz="2000" b="1" dirty="0">
              <a:solidFill>
                <a:schemeClr val="tx2">
                  <a:lumMod val="75000"/>
                </a:schemeClr>
              </a:solidFill>
              <a:latin typeface="Times New Roman" pitchFamily="18" charset="0"/>
              <a:cs typeface="Times New Roman" pitchFamily="18" charset="0"/>
            </a:endParaRPr>
          </a:p>
          <a:p>
            <a:pPr>
              <a:defRPr/>
            </a:pPr>
            <a:r>
              <a:rPr lang="en-US" sz="2000" b="1" dirty="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COMPUTER SCIENCE  </a:t>
            </a:r>
            <a:endParaRPr lang="en-US" sz="2000" b="1" dirty="0">
              <a:solidFill>
                <a:schemeClr val="tx2">
                  <a:lumMod val="75000"/>
                </a:schemeClr>
              </a:solidFill>
              <a:latin typeface="Times New Roman" pitchFamily="18" charset="0"/>
              <a:cs typeface="Times New Roman" pitchFamily="18" charset="0"/>
            </a:endParaRPr>
          </a:p>
        </p:txBody>
      </p:sp>
      <p:sp>
        <p:nvSpPr>
          <p:cNvPr id="14" name="TextBox 13"/>
          <p:cNvSpPr txBox="1"/>
          <p:nvPr/>
        </p:nvSpPr>
        <p:spPr>
          <a:xfrm>
            <a:off x="5105400" y="4191000"/>
            <a:ext cx="4038600" cy="1908215"/>
          </a:xfrm>
          <a:prstGeom prst="rect">
            <a:avLst/>
          </a:prstGeom>
          <a:noFill/>
        </p:spPr>
        <p:txBody>
          <a:bodyPr wrap="square">
            <a:spAutoFit/>
          </a:bodyPr>
          <a:lstStyle/>
          <a:p>
            <a:pPr>
              <a:defRPr/>
            </a:pPr>
            <a:r>
              <a:rPr lang="en-US" sz="2000" b="1" dirty="0">
                <a:latin typeface="Times New Roman" pitchFamily="18" charset="0"/>
                <a:cs typeface="Times New Roman" pitchFamily="18" charset="0"/>
              </a:rPr>
              <a:t>Presented By </a:t>
            </a:r>
            <a:r>
              <a:rPr lang="en-US" sz="2000" b="1" dirty="0" smtClean="0">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ABDUL MANAF </a:t>
            </a:r>
            <a:endParaRPr lang="en-US" sz="2000" b="1" dirty="0">
              <a:solidFill>
                <a:schemeClr val="tx2">
                  <a:lumMod val="75000"/>
                </a:schemeClr>
              </a:solidFill>
              <a:latin typeface="Times New Roman" pitchFamily="18" charset="0"/>
              <a:cs typeface="Times New Roman" pitchFamily="18" charset="0"/>
            </a:endParaRPr>
          </a:p>
          <a:p>
            <a:pPr>
              <a:defRPr/>
            </a:pPr>
            <a:r>
              <a:rPr lang="en-US" sz="2000" b="1" dirty="0" smtClean="0">
                <a:solidFill>
                  <a:schemeClr val="tx2">
                    <a:lumMod val="75000"/>
                  </a:schemeClr>
                </a:solidFill>
                <a:latin typeface="Times New Roman" pitchFamily="18" charset="0"/>
                <a:cs typeface="Times New Roman" pitchFamily="18" charset="0"/>
              </a:rPr>
              <a:t>                           KIRAN R</a:t>
            </a:r>
          </a:p>
          <a:p>
            <a:pPr>
              <a:defRPr/>
            </a:pPr>
            <a:r>
              <a:rPr lang="en-US" sz="2000" b="1" dirty="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            PIOUS PAUL</a:t>
            </a:r>
          </a:p>
          <a:p>
            <a:pPr algn="ctr">
              <a:defRPr/>
            </a:pPr>
            <a:r>
              <a:rPr lang="en-US" sz="2000" b="1" dirty="0" smtClean="0">
                <a:solidFill>
                  <a:schemeClr val="tx2">
                    <a:lumMod val="75000"/>
                  </a:schemeClr>
                </a:solidFill>
                <a:latin typeface="Times New Roman" pitchFamily="18" charset="0"/>
                <a:cs typeface="Times New Roman" pitchFamily="18" charset="0"/>
              </a:rPr>
              <a:t>                VISHNU P.S</a:t>
            </a:r>
          </a:p>
          <a:p>
            <a:pPr algn="ctr">
              <a:defRPr/>
            </a:pPr>
            <a:endParaRPr lang="en-US" sz="2000" b="1" dirty="0" smtClean="0">
              <a:solidFill>
                <a:schemeClr val="tx2">
                  <a:lumMod val="75000"/>
                </a:schemeClr>
              </a:solidFill>
              <a:latin typeface="Times New Roman" pitchFamily="18" charset="0"/>
              <a:cs typeface="Times New Roman" pitchFamily="18" charset="0"/>
            </a:endParaRPr>
          </a:p>
          <a:p>
            <a:pPr>
              <a:defRPr/>
            </a:pPr>
            <a:endParaRPr lang="en-US" b="1" dirty="0">
              <a:solidFill>
                <a:schemeClr val="accent1">
                  <a:lumMod val="75000"/>
                </a:schemeClr>
              </a:solidFill>
              <a:latin typeface="Times New Roman" pitchFamily="18" charset="0"/>
              <a:cs typeface="Times New Roman" pitchFamily="18" charset="0"/>
            </a:endParaRPr>
          </a:p>
        </p:txBody>
      </p:sp>
      <p:sp>
        <p:nvSpPr>
          <p:cNvPr id="9" name="TextBox 8"/>
          <p:cNvSpPr txBox="1"/>
          <p:nvPr/>
        </p:nvSpPr>
        <p:spPr>
          <a:xfrm>
            <a:off x="685800" y="990600"/>
            <a:ext cx="7924800" cy="1754326"/>
          </a:xfrm>
          <a:prstGeom prst="rect">
            <a:avLst/>
          </a:prstGeom>
          <a:noFill/>
        </p:spPr>
        <p:txBody>
          <a:bodyPr wrap="square">
            <a:spAutoFit/>
          </a:bodyPr>
          <a:lstStyle/>
          <a:p>
            <a:pPr algn="ctr">
              <a:defRPr/>
            </a:pPr>
            <a:r>
              <a:rPr lang="en-US" sz="3600" dirty="0" smtClean="0">
                <a:latin typeface="Times New Roman" panose="02020603050405020304" pitchFamily="18" charset="0"/>
                <a:cs typeface="Times New Roman" panose="02020603050405020304" pitchFamily="18" charset="0"/>
              </a:rPr>
              <a:t>IMAGE CLASSIFICATION USING CONVOLUTIONAL NEURAL NETWORK</a:t>
            </a:r>
            <a:endParaRPr lang="en-US" sz="2000" dirty="0">
              <a:solidFill>
                <a:schemeClr val="tx2">
                  <a:lumMod val="60000"/>
                  <a:lumOff val="40000"/>
                </a:schemeClr>
              </a:solidFill>
              <a:latin typeface="Times New Roman" pitchFamily="18" charset="0"/>
              <a:cs typeface="Times New Roman" pitchFamily="18" charset="0"/>
            </a:endParaRPr>
          </a:p>
        </p:txBody>
      </p:sp>
      <p:sp>
        <p:nvSpPr>
          <p:cNvPr id="12"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11" name="Date Placeholder 3"/>
          <p:cNvSpPr>
            <a:spLocks noGrp="1"/>
          </p:cNvSpPr>
          <p:nvPr>
            <p:ph type="dt" sz="half" idx="10"/>
          </p:nvPr>
        </p:nvSpPr>
        <p:spPr>
          <a:xfrm>
            <a:off x="6019800" y="6400800"/>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586575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10</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3" name="Rectangle 2"/>
          <p:cNvSpPr/>
          <p:nvPr/>
        </p:nvSpPr>
        <p:spPr>
          <a:xfrm>
            <a:off x="685800" y="1731288"/>
            <a:ext cx="7848600" cy="2215991"/>
          </a:xfrm>
          <a:prstGeom prst="rect">
            <a:avLst/>
          </a:prstGeom>
        </p:spPr>
        <p:txBody>
          <a:bodyPr wrap="square">
            <a:spAutoFit/>
          </a:bodyPr>
          <a:lstStyle/>
          <a:p>
            <a:pPr>
              <a:buFont typeface="Arial" charset="0"/>
              <a:buNone/>
            </a:pPr>
            <a:r>
              <a:rPr lang="en-US" sz="2400" b="1" dirty="0" smtClean="0">
                <a:latin typeface="Times New Roman" panose="02020603050405020304" pitchFamily="18" charset="0"/>
                <a:cs typeface="Times New Roman" panose="02020603050405020304" pitchFamily="18" charset="0"/>
              </a:rPr>
              <a:t>EPOCH</a:t>
            </a:r>
            <a:endParaRPr lang="en-IN" sz="2400" b="1" dirty="0" smtClean="0">
              <a:latin typeface="Times New Roman" panose="02020603050405020304" pitchFamily="18" charset="0"/>
              <a:cs typeface="Times New Roman" panose="02020603050405020304" pitchFamily="18" charset="0"/>
            </a:endParaRPr>
          </a:p>
          <a:p>
            <a:pPr>
              <a:buFont typeface="Arial" charset="0"/>
              <a:buNone/>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epoch</a:t>
            </a:r>
            <a:r>
              <a:rPr lang="en-US" sz="2000" dirty="0">
                <a:latin typeface="Times New Roman" pitchFamily="18" charset="0"/>
                <a:cs typeface="Times New Roman" pitchFamily="18" charset="0"/>
              </a:rPr>
              <a:t> is one complete presentation of the data set to be learned to a </a:t>
            </a:r>
            <a:r>
              <a:rPr lang="en-US" sz="2000" b="1" dirty="0">
                <a:latin typeface="Times New Roman" pitchFamily="18" charset="0"/>
                <a:cs typeface="Times New Roman" pitchFamily="18" charset="0"/>
              </a:rPr>
              <a:t>learning machine</a:t>
            </a:r>
            <a:r>
              <a:rPr lang="en-US" sz="2000" dirty="0" smtClean="0">
                <a:latin typeface="Times New Roman" pitchFamily="18" charset="0"/>
                <a:cs typeface="Times New Roman" pitchFamily="18" charset="0"/>
              </a:rPr>
              <a:t>.[11]</a:t>
            </a:r>
            <a:endParaRPr lang="en-US" b="1" dirty="0" smtClean="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119247"/>
            <a:ext cx="5105400" cy="2214754"/>
          </a:xfrm>
          <a:prstGeom prst="rect">
            <a:avLst/>
          </a:prstGeom>
        </p:spPr>
      </p:pic>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4" name="Rectangle 3"/>
          <p:cNvSpPr/>
          <p:nvPr/>
        </p:nvSpPr>
        <p:spPr>
          <a:xfrm>
            <a:off x="533400" y="5791200"/>
            <a:ext cx="8458200" cy="430887"/>
          </a:xfrm>
          <a:prstGeom prst="rect">
            <a:avLst/>
          </a:prstGeom>
        </p:spPr>
        <p:txBody>
          <a:bodyPr wrap="square">
            <a:spAutoFit/>
          </a:bodyPr>
          <a:lstStyle/>
          <a:p>
            <a:r>
              <a:rPr lang="en-IN" sz="1100" i="1" dirty="0">
                <a:latin typeface="Times New Roman" panose="02020603050405020304" pitchFamily="18" charset="0"/>
                <a:cs typeface="Times New Roman" panose="02020603050405020304" pitchFamily="18" charset="0"/>
              </a:rPr>
              <a:t>[11] Image Classification via Support Vector Machine </a:t>
            </a:r>
            <a:r>
              <a:rPr lang="en-IN" sz="1100" i="1" dirty="0" err="1">
                <a:latin typeface="Times New Roman" panose="02020603050405020304" pitchFamily="18" charset="0"/>
                <a:cs typeface="Times New Roman" panose="02020603050405020304" pitchFamily="18" charset="0"/>
              </a:rPr>
              <a:t>Xiaowu</a:t>
            </a:r>
            <a:r>
              <a:rPr lang="en-IN" sz="1100" i="1" dirty="0">
                <a:latin typeface="Times New Roman" panose="02020603050405020304" pitchFamily="18" charset="0"/>
                <a:cs typeface="Times New Roman" panose="02020603050405020304" pitchFamily="18" charset="0"/>
              </a:rPr>
              <a:t> Sun1, </a:t>
            </a:r>
            <a:r>
              <a:rPr lang="en-IN" sz="1100" i="1" dirty="0" err="1">
                <a:latin typeface="Times New Roman" panose="02020603050405020304" pitchFamily="18" charset="0"/>
                <a:cs typeface="Times New Roman" panose="02020603050405020304" pitchFamily="18" charset="0"/>
              </a:rPr>
              <a:t>Lizhen</a:t>
            </a:r>
            <a:r>
              <a:rPr lang="en-IN" sz="1100" i="1" dirty="0">
                <a:latin typeface="Times New Roman" panose="02020603050405020304" pitchFamily="18" charset="0"/>
                <a:cs typeface="Times New Roman" panose="02020603050405020304" pitchFamily="18" charset="0"/>
              </a:rPr>
              <a:t> Liu1, </a:t>
            </a:r>
            <a:r>
              <a:rPr lang="en-IN" sz="1100" i="1" dirty="0" err="1">
                <a:latin typeface="Times New Roman" panose="02020603050405020304" pitchFamily="18" charset="0"/>
                <a:cs typeface="Times New Roman" panose="02020603050405020304" pitchFamily="18" charset="0"/>
              </a:rPr>
              <a:t>Hanshi</a:t>
            </a:r>
            <a:r>
              <a:rPr lang="en-IN" sz="1100" i="1" dirty="0">
                <a:latin typeface="Times New Roman" panose="02020603050405020304" pitchFamily="18" charset="0"/>
                <a:cs typeface="Times New Roman" panose="02020603050405020304" pitchFamily="18" charset="0"/>
              </a:rPr>
              <a:t> Wang1, Wei Song1, </a:t>
            </a:r>
            <a:r>
              <a:rPr lang="en-IN" sz="1100" i="1" dirty="0" err="1">
                <a:latin typeface="Times New Roman" panose="02020603050405020304" pitchFamily="18" charset="0"/>
                <a:cs typeface="Times New Roman" panose="02020603050405020304" pitchFamily="18" charset="0"/>
              </a:rPr>
              <a:t>Jingli</a:t>
            </a:r>
            <a:r>
              <a:rPr lang="en-IN" sz="1100" i="1" dirty="0">
                <a:latin typeface="Times New Roman" panose="02020603050405020304" pitchFamily="18" charset="0"/>
                <a:cs typeface="Times New Roman" panose="02020603050405020304" pitchFamily="18" charset="0"/>
              </a:rPr>
              <a:t> Lu2 1 Information and Engineering College, Capital Normal University, Beijing 100048, P. R. China 2 </a:t>
            </a:r>
            <a:r>
              <a:rPr lang="en-IN" sz="1100" i="1" dirty="0" err="1">
                <a:latin typeface="Times New Roman" panose="02020603050405020304" pitchFamily="18" charset="0"/>
                <a:cs typeface="Times New Roman" panose="02020603050405020304" pitchFamily="18" charset="0"/>
              </a:rPr>
              <a:t>Agresearch</a:t>
            </a:r>
            <a:r>
              <a:rPr lang="en-IN" sz="1100" i="1" dirty="0">
                <a:latin typeface="Times New Roman" panose="02020603050405020304" pitchFamily="18" charset="0"/>
                <a:cs typeface="Times New Roman" panose="02020603050405020304" pitchFamily="18" charset="0"/>
              </a:rPr>
              <a:t> Ltd, New Zealand </a:t>
            </a:r>
          </a:p>
        </p:txBody>
      </p:sp>
    </p:spTree>
    <p:extLst>
      <p:ext uri="{BB962C8B-B14F-4D97-AF65-F5344CB8AC3E}">
        <p14:creationId xmlns:p14="http://schemas.microsoft.com/office/powerpoint/2010/main" val="597944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11</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3" name="Rectangle 2"/>
          <p:cNvSpPr/>
          <p:nvPr/>
        </p:nvSpPr>
        <p:spPr>
          <a:xfrm>
            <a:off x="685800" y="1731288"/>
            <a:ext cx="7848600" cy="3170099"/>
          </a:xfrm>
          <a:prstGeom prst="rect">
            <a:avLst/>
          </a:prstGeom>
        </p:spPr>
        <p:txBody>
          <a:bodyPr wrap="square">
            <a:spAutoFit/>
          </a:bodyPr>
          <a:lstStyle/>
          <a:p>
            <a:pPr>
              <a:buFont typeface="Arial" charset="0"/>
              <a:buNone/>
            </a:pPr>
            <a:r>
              <a:rPr lang="en-IN" sz="2400" b="1" dirty="0" smtClean="0">
                <a:latin typeface="Times New Roman" panose="02020603050405020304" pitchFamily="18" charset="0"/>
                <a:cs typeface="Times New Roman" panose="02020603050405020304" pitchFamily="18" charset="0"/>
              </a:rPr>
              <a:t>CNN MODEL</a:t>
            </a:r>
          </a:p>
          <a:p>
            <a:pPr>
              <a:buFont typeface="Arial" charset="0"/>
              <a:buNone/>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model is generated after the training of the CNN[11].</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pre-</a:t>
            </a:r>
            <a:r>
              <a:rPr lang="en-US" sz="2000" b="1" dirty="0">
                <a:latin typeface="Times New Roman" panose="02020603050405020304" pitchFamily="18" charset="0"/>
                <a:cs typeface="Times New Roman" panose="02020603050405020304" pitchFamily="18" charset="0"/>
              </a:rPr>
              <a:t>trained model</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that was </a:t>
            </a:r>
            <a:r>
              <a:rPr lang="en-US" sz="2000" b="1" dirty="0">
                <a:latin typeface="Times New Roman" panose="02020603050405020304" pitchFamily="18" charset="0"/>
                <a:cs typeface="Times New Roman" panose="02020603050405020304" pitchFamily="18" charset="0"/>
              </a:rPr>
              <a:t>trained</a:t>
            </a:r>
            <a:r>
              <a:rPr lang="en-US" sz="2000" dirty="0">
                <a:latin typeface="Times New Roman" panose="02020603050405020304" pitchFamily="18" charset="0"/>
                <a:cs typeface="Times New Roman" panose="02020603050405020304" pitchFamily="18" charset="0"/>
              </a:rPr>
              <a:t> on a large benchmark dataset to solve a problem similar to the one that we want to solve.</a:t>
            </a:r>
            <a:endParaRPr lang="en-US" sz="2000" b="1" dirty="0" smtClean="0">
              <a:latin typeface="Times New Roman" panose="02020603050405020304" pitchFamily="18" charset="0"/>
              <a:cs typeface="Times New Roman" panose="02020603050405020304" pitchFamily="18" charset="0"/>
            </a:endParaRPr>
          </a:p>
          <a:p>
            <a:pPr>
              <a:buFont typeface="Arial" charset="0"/>
              <a:buNone/>
            </a:pPr>
            <a:endParaRPr lang="en-US" sz="2000" b="1" dirty="0" smtClean="0">
              <a:latin typeface="Times New Roman" panose="02020603050405020304" pitchFamily="18" charset="0"/>
              <a:cs typeface="Times New Roman" panose="02020603050405020304" pitchFamily="18" charset="0"/>
            </a:endParaRPr>
          </a:p>
          <a:p>
            <a:pPr marL="0" indent="0">
              <a:buFont typeface="Arial" charset="0"/>
              <a:buNone/>
            </a:pPr>
            <a:endParaRPr lang="en-US" sz="2000" b="1" dirty="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533400" y="5791200"/>
            <a:ext cx="8458200" cy="430887"/>
          </a:xfrm>
          <a:prstGeom prst="rect">
            <a:avLst/>
          </a:prstGeom>
        </p:spPr>
        <p:txBody>
          <a:bodyPr wrap="square">
            <a:spAutoFit/>
          </a:bodyPr>
          <a:lstStyle/>
          <a:p>
            <a:r>
              <a:rPr lang="en-IN" sz="1100" i="1" dirty="0">
                <a:latin typeface="Times New Roman" panose="02020603050405020304" pitchFamily="18" charset="0"/>
                <a:cs typeface="Times New Roman" panose="02020603050405020304" pitchFamily="18" charset="0"/>
              </a:rPr>
              <a:t>[11] Image Classification via Support Vector Machine </a:t>
            </a:r>
            <a:r>
              <a:rPr lang="en-IN" sz="1100" i="1" dirty="0" err="1">
                <a:latin typeface="Times New Roman" panose="02020603050405020304" pitchFamily="18" charset="0"/>
                <a:cs typeface="Times New Roman" panose="02020603050405020304" pitchFamily="18" charset="0"/>
              </a:rPr>
              <a:t>Xiaowu</a:t>
            </a:r>
            <a:r>
              <a:rPr lang="en-IN" sz="1100" i="1" dirty="0">
                <a:latin typeface="Times New Roman" panose="02020603050405020304" pitchFamily="18" charset="0"/>
                <a:cs typeface="Times New Roman" panose="02020603050405020304" pitchFamily="18" charset="0"/>
              </a:rPr>
              <a:t> Sun1, </a:t>
            </a:r>
            <a:r>
              <a:rPr lang="en-IN" sz="1100" i="1" dirty="0" err="1">
                <a:latin typeface="Times New Roman" panose="02020603050405020304" pitchFamily="18" charset="0"/>
                <a:cs typeface="Times New Roman" panose="02020603050405020304" pitchFamily="18" charset="0"/>
              </a:rPr>
              <a:t>Lizhen</a:t>
            </a:r>
            <a:r>
              <a:rPr lang="en-IN" sz="1100" i="1" dirty="0">
                <a:latin typeface="Times New Roman" panose="02020603050405020304" pitchFamily="18" charset="0"/>
                <a:cs typeface="Times New Roman" panose="02020603050405020304" pitchFamily="18" charset="0"/>
              </a:rPr>
              <a:t> Liu1, </a:t>
            </a:r>
            <a:r>
              <a:rPr lang="en-IN" sz="1100" i="1" dirty="0" err="1">
                <a:latin typeface="Times New Roman" panose="02020603050405020304" pitchFamily="18" charset="0"/>
                <a:cs typeface="Times New Roman" panose="02020603050405020304" pitchFamily="18" charset="0"/>
              </a:rPr>
              <a:t>Hanshi</a:t>
            </a:r>
            <a:r>
              <a:rPr lang="en-IN" sz="1100" i="1" dirty="0">
                <a:latin typeface="Times New Roman" panose="02020603050405020304" pitchFamily="18" charset="0"/>
                <a:cs typeface="Times New Roman" panose="02020603050405020304" pitchFamily="18" charset="0"/>
              </a:rPr>
              <a:t> Wang1, Wei Song1, </a:t>
            </a:r>
            <a:r>
              <a:rPr lang="en-IN" sz="1100" i="1" dirty="0" err="1">
                <a:latin typeface="Times New Roman" panose="02020603050405020304" pitchFamily="18" charset="0"/>
                <a:cs typeface="Times New Roman" panose="02020603050405020304" pitchFamily="18" charset="0"/>
              </a:rPr>
              <a:t>Jingli</a:t>
            </a:r>
            <a:r>
              <a:rPr lang="en-IN" sz="1100" i="1" dirty="0">
                <a:latin typeface="Times New Roman" panose="02020603050405020304" pitchFamily="18" charset="0"/>
                <a:cs typeface="Times New Roman" panose="02020603050405020304" pitchFamily="18" charset="0"/>
              </a:rPr>
              <a:t> Lu2 1 Information and Engineering College, Capital Normal University, Beijing 100048, P. R. China 2 </a:t>
            </a:r>
            <a:r>
              <a:rPr lang="en-IN" sz="1100" i="1" dirty="0" err="1">
                <a:latin typeface="Times New Roman" panose="02020603050405020304" pitchFamily="18" charset="0"/>
                <a:cs typeface="Times New Roman" panose="02020603050405020304" pitchFamily="18" charset="0"/>
              </a:rPr>
              <a:t>Agresearch</a:t>
            </a:r>
            <a:r>
              <a:rPr lang="en-IN" sz="1100" i="1" dirty="0">
                <a:latin typeface="Times New Roman" panose="02020603050405020304" pitchFamily="18" charset="0"/>
                <a:cs typeface="Times New Roman" panose="02020603050405020304" pitchFamily="18" charset="0"/>
              </a:rPr>
              <a:t> Ltd, New Zealand </a:t>
            </a:r>
          </a:p>
        </p:txBody>
      </p:sp>
    </p:spTree>
    <p:extLst>
      <p:ext uri="{BB962C8B-B14F-4D97-AF65-F5344CB8AC3E}">
        <p14:creationId xmlns:p14="http://schemas.microsoft.com/office/powerpoint/2010/main" val="311841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12</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2" name="Rectangle 1"/>
          <p:cNvSpPr/>
          <p:nvPr/>
        </p:nvSpPr>
        <p:spPr>
          <a:xfrm>
            <a:off x="838200" y="1178778"/>
            <a:ext cx="8153400" cy="4093428"/>
          </a:xfrm>
          <a:prstGeom prst="rect">
            <a:avLst/>
          </a:prstGeom>
        </p:spPr>
        <p:txBody>
          <a:bodyPr wrap="square">
            <a:spAutoFit/>
          </a:bodyPr>
          <a:lstStyle/>
          <a:p>
            <a:pPr>
              <a:buFont typeface="Arial" charset="0"/>
              <a:buNone/>
            </a:pPr>
            <a:endParaRPr lang="en-US"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CNN TESTING</a:t>
            </a:r>
          </a:p>
          <a:p>
            <a:endParaRPr lang="en-IN"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this stage the performance of the network is measured.[13]</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test dataset is used for the testing</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Accuracy is the closeness of actual output and desired output</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Error is the variation in between the actual output and desired output</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deep learning, a convolutional neural </a:t>
            </a: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is a class of deep neural </a:t>
            </a:r>
            <a:r>
              <a:rPr lang="en-US" dirty="0" smtClean="0">
                <a:latin typeface="Times New Roman" panose="02020603050405020304" pitchFamily="18" charset="0"/>
                <a:cs typeface="Times New Roman" panose="02020603050405020304" pitchFamily="18" charset="0"/>
              </a:rPr>
              <a:t>network.</a:t>
            </a:r>
            <a:endParaRPr lang="en-US" dirty="0">
              <a:latin typeface="Times New Roman" panose="02020603050405020304" pitchFamily="18" charset="0"/>
              <a:cs typeface="Times New Roman" panose="02020603050405020304" pitchFamily="18" charset="0"/>
            </a:endParaRPr>
          </a:p>
          <a:p>
            <a:pPr>
              <a:buFont typeface="Arial" charset="0"/>
              <a:buNone/>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3" name="Rectangle 2"/>
          <p:cNvSpPr/>
          <p:nvPr/>
        </p:nvSpPr>
        <p:spPr>
          <a:xfrm>
            <a:off x="838200" y="5631359"/>
            <a:ext cx="8077200" cy="769441"/>
          </a:xfrm>
          <a:prstGeom prst="rect">
            <a:avLst/>
          </a:prstGeom>
        </p:spPr>
        <p:txBody>
          <a:bodyPr wrap="square">
            <a:spAutoFit/>
          </a:bodyPr>
          <a:lstStyle/>
          <a:p>
            <a:pPr lvl="0" algn="just"/>
            <a:r>
              <a:rPr lang="en-US" sz="1100" i="1" dirty="0">
                <a:solidFill>
                  <a:srgbClr val="000000"/>
                </a:solidFill>
                <a:latin typeface="Times New Roman" pitchFamily="18" charset="0"/>
                <a:cs typeface="Times New Roman" pitchFamily="18" charset="0"/>
              </a:rPr>
              <a:t>[13] Impact of Training and Testing Data Splits on Accuracy of Time Series Forecasting in Machine Learning Ramesh </a:t>
            </a:r>
            <a:r>
              <a:rPr lang="en-US" sz="1100" i="1" dirty="0" err="1">
                <a:solidFill>
                  <a:srgbClr val="000000"/>
                </a:solidFill>
                <a:latin typeface="Times New Roman" pitchFamily="18" charset="0"/>
                <a:cs typeface="Times New Roman" pitchFamily="18" charset="0"/>
              </a:rPr>
              <a:t>Medar</a:t>
            </a:r>
            <a:r>
              <a:rPr lang="en-US" sz="1100" i="1" dirty="0">
                <a:solidFill>
                  <a:srgbClr val="000000"/>
                </a:solidFill>
                <a:latin typeface="Times New Roman" pitchFamily="18" charset="0"/>
                <a:cs typeface="Times New Roman" pitchFamily="18" charset="0"/>
              </a:rPr>
              <a:t> Vijay S. </a:t>
            </a:r>
            <a:r>
              <a:rPr lang="en-US" sz="1100" i="1" dirty="0" err="1" smtClean="0">
                <a:solidFill>
                  <a:srgbClr val="000000"/>
                </a:solidFill>
                <a:latin typeface="Times New Roman" pitchFamily="18" charset="0"/>
                <a:cs typeface="Times New Roman" pitchFamily="18" charset="0"/>
              </a:rPr>
              <a:t>Rajpurohit-Rashmi</a:t>
            </a:r>
            <a:r>
              <a:rPr lang="en-US" sz="1100" i="1" dirty="0" smtClean="0">
                <a:solidFill>
                  <a:srgbClr val="000000"/>
                </a:solidFill>
                <a:latin typeface="Times New Roman" pitchFamily="18" charset="0"/>
                <a:cs typeface="Times New Roman" pitchFamily="18" charset="0"/>
              </a:rPr>
              <a:t>. </a:t>
            </a:r>
            <a:r>
              <a:rPr lang="en-US" sz="1100" i="1" dirty="0">
                <a:solidFill>
                  <a:srgbClr val="000000"/>
                </a:solidFill>
                <a:latin typeface="Times New Roman" pitchFamily="18" charset="0"/>
                <a:cs typeface="Times New Roman" pitchFamily="18" charset="0"/>
              </a:rPr>
              <a:t>B.</a:t>
            </a:r>
            <a:br>
              <a:rPr lang="en-US" sz="1100" i="1" dirty="0">
                <a:solidFill>
                  <a:srgbClr val="000000"/>
                </a:solidFill>
                <a:latin typeface="Times New Roman" pitchFamily="18" charset="0"/>
                <a:cs typeface="Times New Roman" pitchFamily="18" charset="0"/>
              </a:rPr>
            </a:br>
            <a:r>
              <a:rPr lang="en-US" sz="1100" i="1" dirty="0">
                <a:latin typeface="Times New Roman" pitchFamily="18" charset="0"/>
                <a:cs typeface="Times New Roman" pitchFamily="18" charset="0"/>
              </a:rPr>
              <a:t/>
            </a:r>
            <a:br>
              <a:rPr lang="en-US" sz="1100" i="1" dirty="0">
                <a:latin typeface="Times New Roman" pitchFamily="18" charset="0"/>
                <a:cs typeface="Times New Roman" pitchFamily="18" charset="0"/>
              </a:rPr>
            </a:br>
            <a:endParaRPr lang="en-US" sz="1100" i="1" dirty="0">
              <a:latin typeface="Times New Roman" pitchFamily="18" charset="0"/>
              <a:cs typeface="Times New Roman" pitchFamily="18" charset="0"/>
            </a:endParaRPr>
          </a:p>
        </p:txBody>
      </p:sp>
    </p:spTree>
    <p:extLst>
      <p:ext uri="{BB962C8B-B14F-4D97-AF65-F5344CB8AC3E}">
        <p14:creationId xmlns:p14="http://schemas.microsoft.com/office/powerpoint/2010/main" val="1464341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13</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3" name="Rectangle 2"/>
          <p:cNvSpPr/>
          <p:nvPr/>
        </p:nvSpPr>
        <p:spPr>
          <a:xfrm>
            <a:off x="685800" y="1997839"/>
            <a:ext cx="8305800" cy="2492990"/>
          </a:xfrm>
          <a:prstGeom prst="rect">
            <a:avLst/>
          </a:prstGeom>
        </p:spPr>
        <p:txBody>
          <a:bodyPr wrap="square">
            <a:spAutoFit/>
          </a:bodyPr>
          <a:lstStyle/>
          <a:p>
            <a:pPr>
              <a:buFont typeface="Arial" charset="0"/>
              <a:buNone/>
            </a:pPr>
            <a:endParaRPr lang="en-US" dirty="0"/>
          </a:p>
          <a:p>
            <a:pPr marL="0" indent="0">
              <a:buFont typeface="Arial" charset="0"/>
              <a:buNone/>
            </a:pPr>
            <a:r>
              <a:rPr lang="en-US" sz="2400" b="1" dirty="0" smtClean="0">
                <a:latin typeface="Times New Roman" panose="02020603050405020304" pitchFamily="18" charset="0"/>
                <a:cs typeface="Times New Roman" panose="02020603050405020304" pitchFamily="18" charset="0"/>
              </a:rPr>
              <a:t>DATA SET</a:t>
            </a:r>
          </a:p>
          <a:p>
            <a:pPr marL="0" indent="0">
              <a:buFont typeface="Arial" charse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collection of images in various categories with meta </a:t>
            </a:r>
            <a:r>
              <a:rPr lang="en-US" dirty="0" smtClean="0">
                <a:latin typeface="Times New Roman" panose="02020603050405020304" pitchFamily="18" charset="0"/>
                <a:cs typeface="Times New Roman" panose="02020603050405020304" pitchFamily="18" charset="0"/>
              </a:rPr>
              <a:t>data[13].</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contains training and testing </a:t>
            </a:r>
            <a:r>
              <a:rPr lang="en-US" dirty="0" smtClean="0">
                <a:latin typeface="Times New Roman" panose="02020603050405020304" pitchFamily="18" charset="0"/>
                <a:cs typeface="Times New Roman" panose="02020603050405020304" pitchFamily="18" charset="0"/>
              </a:rPr>
              <a:t>data.</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dataset may consist of full of images and its .</a:t>
            </a:r>
            <a:r>
              <a:rPr lang="en-US" dirty="0" err="1">
                <a:latin typeface="Times New Roman" panose="02020603050405020304" pitchFamily="18" charset="0"/>
                <a:cs typeface="Times New Roman" panose="02020603050405020304" pitchFamily="18" charset="0"/>
              </a:rPr>
              <a:t>csv</a:t>
            </a:r>
            <a:r>
              <a:rPr lang="en-US" dirty="0">
                <a:latin typeface="Times New Roman" panose="02020603050405020304" pitchFamily="18" charset="0"/>
                <a:cs typeface="Times New Roman" panose="02020603050405020304" pitchFamily="18" charset="0"/>
              </a:rPr>
              <a:t> files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838200" y="5631359"/>
            <a:ext cx="8077200" cy="769441"/>
          </a:xfrm>
          <a:prstGeom prst="rect">
            <a:avLst/>
          </a:prstGeom>
        </p:spPr>
        <p:txBody>
          <a:bodyPr wrap="square">
            <a:spAutoFit/>
          </a:bodyPr>
          <a:lstStyle/>
          <a:p>
            <a:pPr lvl="0" algn="just"/>
            <a:r>
              <a:rPr lang="en-US" sz="1100" i="1" dirty="0">
                <a:solidFill>
                  <a:srgbClr val="000000"/>
                </a:solidFill>
                <a:latin typeface="Times New Roman" pitchFamily="18" charset="0"/>
                <a:cs typeface="Times New Roman" pitchFamily="18" charset="0"/>
              </a:rPr>
              <a:t>[13] Impact of Training and Testing Data Splits on Accuracy of Time Series Forecasting in Machine Learning Ramesh </a:t>
            </a:r>
            <a:r>
              <a:rPr lang="en-US" sz="1100" i="1" dirty="0" err="1">
                <a:solidFill>
                  <a:srgbClr val="000000"/>
                </a:solidFill>
                <a:latin typeface="Times New Roman" pitchFamily="18" charset="0"/>
                <a:cs typeface="Times New Roman" pitchFamily="18" charset="0"/>
              </a:rPr>
              <a:t>Medar</a:t>
            </a:r>
            <a:r>
              <a:rPr lang="en-US" sz="1100" i="1" dirty="0">
                <a:solidFill>
                  <a:srgbClr val="000000"/>
                </a:solidFill>
                <a:latin typeface="Times New Roman" pitchFamily="18" charset="0"/>
                <a:cs typeface="Times New Roman" pitchFamily="18" charset="0"/>
              </a:rPr>
              <a:t> Vijay S. </a:t>
            </a:r>
            <a:r>
              <a:rPr lang="en-US" sz="1100" i="1" dirty="0" err="1" smtClean="0">
                <a:solidFill>
                  <a:srgbClr val="000000"/>
                </a:solidFill>
                <a:latin typeface="Times New Roman" pitchFamily="18" charset="0"/>
                <a:cs typeface="Times New Roman" pitchFamily="18" charset="0"/>
              </a:rPr>
              <a:t>Rajpurohit-Rashmi</a:t>
            </a:r>
            <a:r>
              <a:rPr lang="en-US" sz="1100" i="1" dirty="0" smtClean="0">
                <a:solidFill>
                  <a:srgbClr val="000000"/>
                </a:solidFill>
                <a:latin typeface="Times New Roman" pitchFamily="18" charset="0"/>
                <a:cs typeface="Times New Roman" pitchFamily="18" charset="0"/>
              </a:rPr>
              <a:t>. </a:t>
            </a:r>
            <a:r>
              <a:rPr lang="en-US" sz="1100" i="1" dirty="0">
                <a:solidFill>
                  <a:srgbClr val="000000"/>
                </a:solidFill>
                <a:latin typeface="Times New Roman" pitchFamily="18" charset="0"/>
                <a:cs typeface="Times New Roman" pitchFamily="18" charset="0"/>
              </a:rPr>
              <a:t>B.</a:t>
            </a:r>
            <a:br>
              <a:rPr lang="en-US" sz="1100" i="1" dirty="0">
                <a:solidFill>
                  <a:srgbClr val="000000"/>
                </a:solidFill>
                <a:latin typeface="Times New Roman" pitchFamily="18" charset="0"/>
                <a:cs typeface="Times New Roman" pitchFamily="18" charset="0"/>
              </a:rPr>
            </a:br>
            <a:r>
              <a:rPr lang="en-US" sz="1100" i="1" dirty="0">
                <a:latin typeface="Times New Roman" pitchFamily="18" charset="0"/>
                <a:cs typeface="Times New Roman" pitchFamily="18" charset="0"/>
              </a:rPr>
              <a:t/>
            </a:r>
            <a:br>
              <a:rPr lang="en-US" sz="1100" i="1" dirty="0">
                <a:latin typeface="Times New Roman" pitchFamily="18" charset="0"/>
                <a:cs typeface="Times New Roman" pitchFamily="18" charset="0"/>
              </a:rPr>
            </a:br>
            <a:endParaRPr lang="en-US" sz="1100" i="1" dirty="0">
              <a:latin typeface="Times New Roman" pitchFamily="18" charset="0"/>
              <a:cs typeface="Times New Roman" pitchFamily="18" charset="0"/>
            </a:endParaRPr>
          </a:p>
        </p:txBody>
      </p:sp>
    </p:spTree>
    <p:extLst>
      <p:ext uri="{BB962C8B-B14F-4D97-AF65-F5344CB8AC3E}">
        <p14:creationId xmlns:p14="http://schemas.microsoft.com/office/powerpoint/2010/main" val="322486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14</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2" name="Rectangle 1"/>
          <p:cNvSpPr/>
          <p:nvPr/>
        </p:nvSpPr>
        <p:spPr>
          <a:xfrm>
            <a:off x="685800" y="1371600"/>
            <a:ext cx="8077200" cy="4524315"/>
          </a:xfrm>
          <a:prstGeom prst="rect">
            <a:avLst/>
          </a:prstGeom>
        </p:spPr>
        <p:txBody>
          <a:bodyPr wrap="square">
            <a:spAutoFit/>
          </a:bodyPr>
          <a:lstStyle/>
          <a:p>
            <a:pPr marL="0" indent="0">
              <a:buFont typeface="Arial" charset="0"/>
              <a:buNone/>
            </a:pPr>
            <a:r>
              <a:rPr lang="en-US" b="1" dirty="0" smtClean="0">
                <a:latin typeface="Times New Roman" panose="02020603050405020304" pitchFamily="18" charset="0"/>
                <a:cs typeface="Times New Roman" panose="02020603050405020304" pitchFamily="18" charset="0"/>
              </a:rPr>
              <a:t>CIFAR-10</a:t>
            </a:r>
          </a:p>
          <a:p>
            <a:pPr marL="0" indent="0">
              <a:buFont typeface="Arial" charset="0"/>
              <a:buNone/>
            </a:pPr>
            <a:endParaRPr lang="en-US" b="1" dirty="0" smtClean="0">
              <a:latin typeface="Times New Roman" panose="02020603050405020304" pitchFamily="18" charset="0"/>
              <a:cs typeface="Times New Roman" panose="02020603050405020304" pitchFamily="18" charset="0"/>
            </a:endParaRPr>
          </a:p>
          <a:p>
            <a:pPr marL="0" indent="0">
              <a:buFont typeface="Arial" charset="0"/>
              <a:buNone/>
            </a:pPr>
            <a:r>
              <a:rPr lang="en-US" dirty="0"/>
              <a:t>The CIFAR-10 dataset consists of 60000 32x32 </a:t>
            </a:r>
            <a:r>
              <a:rPr lang="en-US" dirty="0" smtClean="0"/>
              <a:t>color </a:t>
            </a:r>
            <a:r>
              <a:rPr lang="en-US" dirty="0"/>
              <a:t>images in 10 classes, with 6000 images per class. There are 50000 training images and 10000 test images</a:t>
            </a:r>
            <a:r>
              <a:rPr lang="en-US" dirty="0" smtClean="0"/>
              <a:t>.[14] </a:t>
            </a:r>
            <a:r>
              <a:rPr lang="en-US" dirty="0"/>
              <a:t/>
            </a:r>
            <a:br>
              <a:rPr lang="en-US" dirty="0"/>
            </a:br>
            <a:r>
              <a:rPr lang="en-US" dirty="0"/>
              <a:t/>
            </a:r>
            <a:br>
              <a:rPr lang="en-US" dirty="0"/>
            </a:br>
            <a:r>
              <a:rPr lang="en-US" dirty="0"/>
              <a:t>The dataset is divided into five training batches and one test batch, each with 10000 images</a:t>
            </a:r>
            <a:r>
              <a:rPr lang="en-US" dirty="0" smtClean="0"/>
              <a:t>.</a:t>
            </a:r>
          </a:p>
          <a:p>
            <a:pPr marL="0" indent="0">
              <a:buFont typeface="Arial" charset="0"/>
              <a:buNone/>
            </a:pPr>
            <a:r>
              <a:rPr lang="en-US" dirty="0" smtClean="0"/>
              <a:t> </a:t>
            </a:r>
            <a:r>
              <a:rPr lang="en-US" dirty="0"/>
              <a:t>The test batch contains exactly 1000 randomly-selected images from each class</a:t>
            </a:r>
            <a:r>
              <a:rPr lang="en-US" dirty="0" smtClean="0"/>
              <a:t>.</a:t>
            </a:r>
          </a:p>
          <a:p>
            <a:pPr marL="0" indent="0">
              <a:buFont typeface="Arial" charset="0"/>
              <a:buNone/>
            </a:pPr>
            <a:endParaRPr lang="en-US" dirty="0" smtClean="0"/>
          </a:p>
          <a:p>
            <a:pPr marL="0" indent="0">
              <a:buFont typeface="Arial" charset="0"/>
              <a:buNone/>
            </a:pPr>
            <a:r>
              <a:rPr lang="en-US" dirty="0" smtClean="0"/>
              <a:t> </a:t>
            </a:r>
            <a:r>
              <a:rPr lang="en-US" dirty="0"/>
              <a:t>The training batches contain the remaining images in random order, but some training batches may contain more images from one class than another. Between them, the training batches contain exactly 5000 images from each class. </a:t>
            </a:r>
            <a:br>
              <a:rPr lang="en-US" dirty="0"/>
            </a:b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3" name="Rectangle 2"/>
          <p:cNvSpPr/>
          <p:nvPr/>
        </p:nvSpPr>
        <p:spPr>
          <a:xfrm>
            <a:off x="762000" y="5665113"/>
            <a:ext cx="7696200" cy="430887"/>
          </a:xfrm>
          <a:prstGeom prst="rect">
            <a:avLst/>
          </a:prstGeom>
        </p:spPr>
        <p:txBody>
          <a:bodyPr wrap="square">
            <a:spAutoFit/>
          </a:bodyPr>
          <a:lstStyle/>
          <a:p>
            <a:r>
              <a:rPr lang="en-IN" sz="1100" i="1" dirty="0">
                <a:latin typeface="Times New Roman" pitchFamily="18" charset="0"/>
                <a:cs typeface="Times New Roman" pitchFamily="18" charset="0"/>
              </a:rPr>
              <a:t>[14] </a:t>
            </a:r>
            <a:r>
              <a:rPr lang="en-IN" sz="1100" i="1" dirty="0" err="1">
                <a:latin typeface="Times New Roman" pitchFamily="18" charset="0"/>
                <a:cs typeface="Times New Roman" pitchFamily="18" charset="0"/>
              </a:rPr>
              <a:t>Preprocessing</a:t>
            </a:r>
            <a:r>
              <a:rPr lang="en-IN" sz="1100" i="1" dirty="0">
                <a:latin typeface="Times New Roman" pitchFamily="18" charset="0"/>
                <a:cs typeface="Times New Roman" pitchFamily="18" charset="0"/>
              </a:rPr>
              <a:t> for Image Classification by Convolutional Neural Networks </a:t>
            </a:r>
            <a:r>
              <a:rPr lang="en-IN" sz="1100" i="1" dirty="0" err="1">
                <a:latin typeface="Times New Roman" pitchFamily="18" charset="0"/>
                <a:cs typeface="Times New Roman" pitchFamily="18" charset="0"/>
              </a:rPr>
              <a:t>Kuntal</a:t>
            </a:r>
            <a:r>
              <a:rPr lang="en-IN" sz="1100" i="1" dirty="0">
                <a:latin typeface="Times New Roman" pitchFamily="18" charset="0"/>
                <a:cs typeface="Times New Roman" pitchFamily="18" charset="0"/>
              </a:rPr>
              <a:t> Kumar Pal, </a:t>
            </a:r>
            <a:r>
              <a:rPr lang="en-IN" sz="1100" i="1" dirty="0" err="1">
                <a:latin typeface="Times New Roman" pitchFamily="18" charset="0"/>
                <a:cs typeface="Times New Roman" pitchFamily="18" charset="0"/>
              </a:rPr>
              <a:t>Sudeep</a:t>
            </a:r>
            <a:r>
              <a:rPr lang="en-IN" sz="1100" i="1" dirty="0">
                <a:latin typeface="Times New Roman" pitchFamily="18" charset="0"/>
                <a:cs typeface="Times New Roman" pitchFamily="18" charset="0"/>
              </a:rPr>
              <a:t> K. S IEEE International Conference On Recent Trends In Electronics Information Communication Technology, May 20-21, 2016, India</a:t>
            </a:r>
            <a:endParaRPr lang="en-IN" sz="1100" i="1" dirty="0"/>
          </a:p>
        </p:txBody>
      </p:sp>
    </p:spTree>
    <p:extLst>
      <p:ext uri="{BB962C8B-B14F-4D97-AF65-F5344CB8AC3E}">
        <p14:creationId xmlns:p14="http://schemas.microsoft.com/office/powerpoint/2010/main" val="2648043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15</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3" name="Rectangle 2"/>
          <p:cNvSpPr/>
          <p:nvPr/>
        </p:nvSpPr>
        <p:spPr>
          <a:xfrm>
            <a:off x="762000" y="1170087"/>
            <a:ext cx="8001000" cy="5078313"/>
          </a:xfrm>
          <a:prstGeom prst="rect">
            <a:avLst/>
          </a:prstGeom>
        </p:spPr>
        <p:txBody>
          <a:bodyPr wrap="square">
            <a:spAutoFit/>
          </a:bodyPr>
          <a:lstStyle/>
          <a:p>
            <a:pPr marL="0" indent="0">
              <a:buFont typeface="Arial" charset="0"/>
              <a:buNone/>
            </a:pPr>
            <a:r>
              <a:rPr lang="en-US" dirty="0"/>
              <a:t/>
            </a:r>
            <a:br>
              <a:rPr lang="en-US" dirty="0"/>
            </a:br>
            <a:r>
              <a:rPr lang="en-US" dirty="0"/>
              <a:t>Here are the classes in the dataset, as well as 10 random images from each</a:t>
            </a:r>
            <a:r>
              <a:rPr lang="en-US" dirty="0" smtClean="0"/>
              <a:t>:</a:t>
            </a:r>
          </a:p>
          <a:p>
            <a:pPr marL="0" indent="0">
              <a:buFont typeface="Arial" charset="0"/>
              <a:buNone/>
            </a:pPr>
            <a:r>
              <a:rPr lang="en-US" dirty="0" smtClean="0"/>
              <a:t>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Font typeface="Arial" charset="0"/>
              <a:buNone/>
            </a:pPr>
            <a:r>
              <a:rPr lang="en-US"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7" y="1899990"/>
            <a:ext cx="7678271" cy="4048619"/>
          </a:xfrm>
          <a:prstGeom prst="rect">
            <a:avLst/>
          </a:prstGeom>
        </p:spPr>
      </p:pic>
      <p:sp>
        <p:nvSpPr>
          <p:cNvPr id="9"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11"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762000" y="5867400"/>
            <a:ext cx="7696200" cy="430887"/>
          </a:xfrm>
          <a:prstGeom prst="rect">
            <a:avLst/>
          </a:prstGeom>
        </p:spPr>
        <p:txBody>
          <a:bodyPr wrap="square">
            <a:spAutoFit/>
          </a:bodyPr>
          <a:lstStyle/>
          <a:p>
            <a:r>
              <a:rPr lang="en-IN" sz="1100" i="1" dirty="0">
                <a:latin typeface="Times New Roman" pitchFamily="18" charset="0"/>
                <a:cs typeface="Times New Roman" pitchFamily="18" charset="0"/>
              </a:rPr>
              <a:t>[14] </a:t>
            </a:r>
            <a:r>
              <a:rPr lang="en-IN" sz="1100" i="1" dirty="0" err="1">
                <a:latin typeface="Times New Roman" pitchFamily="18" charset="0"/>
                <a:cs typeface="Times New Roman" pitchFamily="18" charset="0"/>
              </a:rPr>
              <a:t>Preprocessing</a:t>
            </a:r>
            <a:r>
              <a:rPr lang="en-IN" sz="1100" i="1" dirty="0">
                <a:latin typeface="Times New Roman" pitchFamily="18" charset="0"/>
                <a:cs typeface="Times New Roman" pitchFamily="18" charset="0"/>
              </a:rPr>
              <a:t> for Image Classification by Convolutional Neural Networks </a:t>
            </a:r>
            <a:r>
              <a:rPr lang="en-IN" sz="1100" i="1" dirty="0" err="1">
                <a:latin typeface="Times New Roman" pitchFamily="18" charset="0"/>
                <a:cs typeface="Times New Roman" pitchFamily="18" charset="0"/>
              </a:rPr>
              <a:t>Kuntal</a:t>
            </a:r>
            <a:r>
              <a:rPr lang="en-IN" sz="1100" i="1" dirty="0">
                <a:latin typeface="Times New Roman" pitchFamily="18" charset="0"/>
                <a:cs typeface="Times New Roman" pitchFamily="18" charset="0"/>
              </a:rPr>
              <a:t> Kumar Pal, </a:t>
            </a:r>
            <a:r>
              <a:rPr lang="en-IN" sz="1100" i="1" dirty="0" err="1">
                <a:latin typeface="Times New Roman" pitchFamily="18" charset="0"/>
                <a:cs typeface="Times New Roman" pitchFamily="18" charset="0"/>
              </a:rPr>
              <a:t>Sudeep</a:t>
            </a:r>
            <a:r>
              <a:rPr lang="en-IN" sz="1100" i="1" dirty="0">
                <a:latin typeface="Times New Roman" pitchFamily="18" charset="0"/>
                <a:cs typeface="Times New Roman" pitchFamily="18" charset="0"/>
              </a:rPr>
              <a:t> K. S IEEE International Conference On Recent Trends In Electronics Information Communication Technology, May 20-21, 2016, India</a:t>
            </a:r>
            <a:endParaRPr lang="en-IN" sz="1100" i="1" dirty="0"/>
          </a:p>
        </p:txBody>
      </p:sp>
    </p:spTree>
    <p:extLst>
      <p:ext uri="{BB962C8B-B14F-4D97-AF65-F5344CB8AC3E}">
        <p14:creationId xmlns:p14="http://schemas.microsoft.com/office/powerpoint/2010/main" val="1152745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16</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9" name="Rectangle 8"/>
          <p:cNvSpPr/>
          <p:nvPr/>
        </p:nvSpPr>
        <p:spPr>
          <a:xfrm>
            <a:off x="685800" y="1371600"/>
            <a:ext cx="8077200" cy="3416320"/>
          </a:xfrm>
          <a:prstGeom prst="rect">
            <a:avLst/>
          </a:prstGeom>
        </p:spPr>
        <p:txBody>
          <a:bodyPr wrap="square">
            <a:spAutoFit/>
          </a:bodyPr>
          <a:lstStyle/>
          <a:p>
            <a:pPr>
              <a:buFont typeface="Arial" charset="0"/>
              <a:buNone/>
            </a:pPr>
            <a:r>
              <a:rPr lang="en-US" b="1" dirty="0">
                <a:latin typeface="Times New Roman" panose="02020603050405020304" pitchFamily="18" charset="0"/>
                <a:cs typeface="Times New Roman" panose="02020603050405020304" pitchFamily="18" charset="0"/>
              </a:rPr>
              <a:t>FEATURE MAP</a:t>
            </a:r>
          </a:p>
          <a:p>
            <a:pPr marL="285750" indent="-285750">
              <a:buFont typeface="Wingdings" panose="05000000000000000000" pitchFamily="2" charset="2"/>
              <a:buChar char="Ø"/>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t>The feature map is the output of one filter applied to the previous layer</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 </a:t>
            </a:r>
            <a:r>
              <a:rPr lang="en-US" dirty="0"/>
              <a:t>A given filter is drawn across the entire previous layer, moved one pixel at a time</a:t>
            </a:r>
            <a:r>
              <a:rPr lang="en-US" dirty="0" smtClean="0"/>
              <a:t>.[14]</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Each </a:t>
            </a:r>
            <a:r>
              <a:rPr lang="en-US" dirty="0"/>
              <a:t>position results in an activation of the neuron and the output is collected in the feature map</a:t>
            </a:r>
            <a:r>
              <a:rPr lang="en-US" dirty="0" smtClean="0"/>
              <a:t>.</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4191001"/>
            <a:ext cx="3886200" cy="1447800"/>
          </a:xfrm>
          <a:prstGeom prst="rect">
            <a:avLst/>
          </a:prstGeom>
        </p:spPr>
      </p:pic>
      <p:sp>
        <p:nvSpPr>
          <p:cNvPr id="11"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12"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762000" y="5741313"/>
            <a:ext cx="7696200" cy="430887"/>
          </a:xfrm>
          <a:prstGeom prst="rect">
            <a:avLst/>
          </a:prstGeom>
        </p:spPr>
        <p:txBody>
          <a:bodyPr wrap="square">
            <a:spAutoFit/>
          </a:bodyPr>
          <a:lstStyle/>
          <a:p>
            <a:r>
              <a:rPr lang="en-IN" sz="1100" i="1" dirty="0">
                <a:latin typeface="Times New Roman" pitchFamily="18" charset="0"/>
                <a:cs typeface="Times New Roman" pitchFamily="18" charset="0"/>
              </a:rPr>
              <a:t>[14] </a:t>
            </a:r>
            <a:r>
              <a:rPr lang="en-IN" sz="1100" i="1" dirty="0" err="1">
                <a:latin typeface="Times New Roman" pitchFamily="18" charset="0"/>
                <a:cs typeface="Times New Roman" pitchFamily="18" charset="0"/>
              </a:rPr>
              <a:t>Preprocessing</a:t>
            </a:r>
            <a:r>
              <a:rPr lang="en-IN" sz="1100" i="1" dirty="0">
                <a:latin typeface="Times New Roman" pitchFamily="18" charset="0"/>
                <a:cs typeface="Times New Roman" pitchFamily="18" charset="0"/>
              </a:rPr>
              <a:t> for Image Classification by Convolutional Neural Networks </a:t>
            </a:r>
            <a:r>
              <a:rPr lang="en-IN" sz="1100" i="1" dirty="0" err="1">
                <a:latin typeface="Times New Roman" pitchFamily="18" charset="0"/>
                <a:cs typeface="Times New Roman" pitchFamily="18" charset="0"/>
              </a:rPr>
              <a:t>Kuntal</a:t>
            </a:r>
            <a:r>
              <a:rPr lang="en-IN" sz="1100" i="1" dirty="0">
                <a:latin typeface="Times New Roman" pitchFamily="18" charset="0"/>
                <a:cs typeface="Times New Roman" pitchFamily="18" charset="0"/>
              </a:rPr>
              <a:t> Kumar Pal, </a:t>
            </a:r>
            <a:r>
              <a:rPr lang="en-IN" sz="1100" i="1" dirty="0" err="1">
                <a:latin typeface="Times New Roman" pitchFamily="18" charset="0"/>
                <a:cs typeface="Times New Roman" pitchFamily="18" charset="0"/>
              </a:rPr>
              <a:t>Sudeep</a:t>
            </a:r>
            <a:r>
              <a:rPr lang="en-IN" sz="1100" i="1" dirty="0">
                <a:latin typeface="Times New Roman" pitchFamily="18" charset="0"/>
                <a:cs typeface="Times New Roman" pitchFamily="18" charset="0"/>
              </a:rPr>
              <a:t> K. S IEEE International Conference On Recent Trends In Electronics Information Communication Technology, May 20-21, 2016, India</a:t>
            </a:r>
            <a:endParaRPr lang="en-IN" sz="1100" i="1" dirty="0"/>
          </a:p>
        </p:txBody>
      </p:sp>
    </p:spTree>
    <p:extLst>
      <p:ext uri="{BB962C8B-B14F-4D97-AF65-F5344CB8AC3E}">
        <p14:creationId xmlns:p14="http://schemas.microsoft.com/office/powerpoint/2010/main" val="3268422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17</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13" name="Rectangle 12"/>
          <p:cNvSpPr/>
          <p:nvPr/>
        </p:nvSpPr>
        <p:spPr>
          <a:xfrm>
            <a:off x="685800" y="1371600"/>
            <a:ext cx="8077200" cy="2954655"/>
          </a:xfrm>
          <a:prstGeom prst="rect">
            <a:avLst/>
          </a:prstGeom>
        </p:spPr>
        <p:txBody>
          <a:bodyPr wrap="square">
            <a:spAutoFit/>
          </a:bodyPr>
          <a:lstStyle/>
          <a:p>
            <a:pPr>
              <a:buFont typeface="Arial" charset="0"/>
              <a:buNone/>
            </a:pPr>
            <a:r>
              <a:rPr lang="en-US" sz="2400" b="1" dirty="0" smtClean="0">
                <a:latin typeface="Times New Roman" panose="02020603050405020304" pitchFamily="18" charset="0"/>
                <a:cs typeface="Times New Roman" panose="02020603050405020304" pitchFamily="18" charset="0"/>
              </a:rPr>
              <a:t>PREPROCESSING</a:t>
            </a:r>
          </a:p>
          <a:p>
            <a:pPr>
              <a:buFont typeface="Arial" charset="0"/>
              <a:buNone/>
            </a:pPr>
            <a:endParaRPr lang="en-US" b="1" dirty="0">
              <a:latin typeface="Times New Roman" panose="02020603050405020304" pitchFamily="18" charset="0"/>
              <a:cs typeface="Times New Roman" panose="02020603050405020304" pitchFamily="18" charset="0"/>
            </a:endParaRPr>
          </a:p>
          <a:p>
            <a:pPr algn="just"/>
            <a:r>
              <a:rPr lang="en-US" dirty="0"/>
              <a:t>Raw data if applied to any classification methods </a:t>
            </a:r>
            <a:r>
              <a:rPr lang="en-US" dirty="0" smtClean="0"/>
              <a:t>does not </a:t>
            </a:r>
            <a:r>
              <a:rPr lang="en-US" dirty="0"/>
              <a:t>produce good accuracy as can be verified from the </a:t>
            </a:r>
            <a:r>
              <a:rPr lang="en-US" dirty="0" smtClean="0"/>
              <a:t>results we </a:t>
            </a:r>
            <a:r>
              <a:rPr lang="en-US" dirty="0"/>
              <a:t>achieved</a:t>
            </a:r>
            <a:r>
              <a:rPr lang="en-US" dirty="0" smtClean="0"/>
              <a:t>.[14]</a:t>
            </a:r>
          </a:p>
          <a:p>
            <a:pPr algn="just"/>
            <a:endParaRPr lang="en-US" dirty="0"/>
          </a:p>
          <a:p>
            <a:pPr algn="just"/>
            <a:r>
              <a:rPr lang="en-US" dirty="0" smtClean="0"/>
              <a:t>The  </a:t>
            </a:r>
            <a:r>
              <a:rPr lang="en-US" dirty="0"/>
              <a:t>goal is to show how much the </a:t>
            </a:r>
            <a:r>
              <a:rPr lang="en-US" dirty="0" smtClean="0"/>
              <a:t>accuracy varies </a:t>
            </a:r>
            <a:r>
              <a:rPr lang="en-US" dirty="0"/>
              <a:t>with the application of some well-known </a:t>
            </a:r>
            <a:r>
              <a:rPr lang="en-US" dirty="0" smtClean="0"/>
              <a:t>preprocessing techniques </a:t>
            </a:r>
            <a:r>
              <a:rPr lang="en-US" dirty="0"/>
              <a:t>on some simple convolutional networks. </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762000" y="5665113"/>
            <a:ext cx="7696200" cy="430887"/>
          </a:xfrm>
          <a:prstGeom prst="rect">
            <a:avLst/>
          </a:prstGeom>
        </p:spPr>
        <p:txBody>
          <a:bodyPr wrap="square">
            <a:spAutoFit/>
          </a:bodyPr>
          <a:lstStyle/>
          <a:p>
            <a:r>
              <a:rPr lang="en-IN" sz="1100" i="1" dirty="0">
                <a:latin typeface="Times New Roman" pitchFamily="18" charset="0"/>
                <a:cs typeface="Times New Roman" pitchFamily="18" charset="0"/>
              </a:rPr>
              <a:t>[14] </a:t>
            </a:r>
            <a:r>
              <a:rPr lang="en-IN" sz="1100" i="1" dirty="0" err="1">
                <a:latin typeface="Times New Roman" pitchFamily="18" charset="0"/>
                <a:cs typeface="Times New Roman" pitchFamily="18" charset="0"/>
              </a:rPr>
              <a:t>Preprocessing</a:t>
            </a:r>
            <a:r>
              <a:rPr lang="en-IN" sz="1100" i="1" dirty="0">
                <a:latin typeface="Times New Roman" pitchFamily="18" charset="0"/>
                <a:cs typeface="Times New Roman" pitchFamily="18" charset="0"/>
              </a:rPr>
              <a:t> for Image Classification by Convolutional Neural Networks </a:t>
            </a:r>
            <a:r>
              <a:rPr lang="en-IN" sz="1100" i="1" dirty="0" err="1">
                <a:latin typeface="Times New Roman" pitchFamily="18" charset="0"/>
                <a:cs typeface="Times New Roman" pitchFamily="18" charset="0"/>
              </a:rPr>
              <a:t>Kuntal</a:t>
            </a:r>
            <a:r>
              <a:rPr lang="en-IN" sz="1100" i="1" dirty="0">
                <a:latin typeface="Times New Roman" pitchFamily="18" charset="0"/>
                <a:cs typeface="Times New Roman" pitchFamily="18" charset="0"/>
              </a:rPr>
              <a:t> Kumar Pal, </a:t>
            </a:r>
            <a:r>
              <a:rPr lang="en-IN" sz="1100" i="1" dirty="0" err="1">
                <a:latin typeface="Times New Roman" pitchFamily="18" charset="0"/>
                <a:cs typeface="Times New Roman" pitchFamily="18" charset="0"/>
              </a:rPr>
              <a:t>Sudeep</a:t>
            </a:r>
            <a:r>
              <a:rPr lang="en-IN" sz="1100" i="1" dirty="0">
                <a:latin typeface="Times New Roman" pitchFamily="18" charset="0"/>
                <a:cs typeface="Times New Roman" pitchFamily="18" charset="0"/>
              </a:rPr>
              <a:t> K. S IEEE International Conference On Recent Trends In Electronics Information Communication Technology, May 20-21, 2016, India</a:t>
            </a:r>
            <a:endParaRPr lang="en-IN" sz="1100" i="1" dirty="0"/>
          </a:p>
        </p:txBody>
      </p:sp>
    </p:spTree>
    <p:extLst>
      <p:ext uri="{BB962C8B-B14F-4D97-AF65-F5344CB8AC3E}">
        <p14:creationId xmlns:p14="http://schemas.microsoft.com/office/powerpoint/2010/main" val="3820929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18</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13" name="Rectangle 12"/>
          <p:cNvSpPr/>
          <p:nvPr/>
        </p:nvSpPr>
        <p:spPr>
          <a:xfrm>
            <a:off x="685800" y="1464945"/>
            <a:ext cx="8077200" cy="1569660"/>
          </a:xfrm>
          <a:prstGeom prst="rect">
            <a:avLst/>
          </a:prstGeom>
        </p:spPr>
        <p:txBody>
          <a:bodyPr wrap="square">
            <a:spAutoFit/>
          </a:bodyPr>
          <a:lstStyle/>
          <a:p>
            <a:pPr>
              <a:buFont typeface="Arial" charset="0"/>
              <a:buNone/>
            </a:pPr>
            <a:r>
              <a:rPr lang="en-US" sz="2400" b="1" dirty="0" smtClean="0">
                <a:latin typeface="Times New Roman" panose="02020603050405020304" pitchFamily="18" charset="0"/>
                <a:cs typeface="Times New Roman" panose="02020603050405020304" pitchFamily="18" charset="0"/>
              </a:rPr>
              <a:t>NORMALIZATION </a:t>
            </a:r>
          </a:p>
          <a:p>
            <a:pPr>
              <a:buFont typeface="Arial" charset="0"/>
              <a:buNone/>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Normalization is a technique often applied as part of data preparation for machine learning</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166850"/>
            <a:ext cx="7162800" cy="2173895"/>
          </a:xfrm>
          <a:prstGeom prst="rect">
            <a:avLst/>
          </a:prstGeom>
        </p:spPr>
      </p:pic>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762000" y="5665113"/>
            <a:ext cx="7696200" cy="430887"/>
          </a:xfrm>
          <a:prstGeom prst="rect">
            <a:avLst/>
          </a:prstGeom>
        </p:spPr>
        <p:txBody>
          <a:bodyPr wrap="square">
            <a:spAutoFit/>
          </a:bodyPr>
          <a:lstStyle/>
          <a:p>
            <a:r>
              <a:rPr lang="en-IN" sz="1100" i="1" dirty="0">
                <a:latin typeface="Times New Roman" pitchFamily="18" charset="0"/>
                <a:cs typeface="Times New Roman" pitchFamily="18" charset="0"/>
              </a:rPr>
              <a:t>[14] </a:t>
            </a:r>
            <a:r>
              <a:rPr lang="en-IN" sz="1100" i="1" dirty="0" err="1">
                <a:latin typeface="Times New Roman" pitchFamily="18" charset="0"/>
                <a:cs typeface="Times New Roman" pitchFamily="18" charset="0"/>
              </a:rPr>
              <a:t>Preprocessing</a:t>
            </a:r>
            <a:r>
              <a:rPr lang="en-IN" sz="1100" i="1" dirty="0">
                <a:latin typeface="Times New Roman" pitchFamily="18" charset="0"/>
                <a:cs typeface="Times New Roman" pitchFamily="18" charset="0"/>
              </a:rPr>
              <a:t> for Image Classification by Convolutional Neural Networks </a:t>
            </a:r>
            <a:r>
              <a:rPr lang="en-IN" sz="1100" i="1" dirty="0" err="1">
                <a:latin typeface="Times New Roman" pitchFamily="18" charset="0"/>
                <a:cs typeface="Times New Roman" pitchFamily="18" charset="0"/>
              </a:rPr>
              <a:t>Kuntal</a:t>
            </a:r>
            <a:r>
              <a:rPr lang="en-IN" sz="1100" i="1" dirty="0">
                <a:latin typeface="Times New Roman" pitchFamily="18" charset="0"/>
                <a:cs typeface="Times New Roman" pitchFamily="18" charset="0"/>
              </a:rPr>
              <a:t> Kumar Pal, </a:t>
            </a:r>
            <a:r>
              <a:rPr lang="en-IN" sz="1100" i="1" dirty="0" err="1">
                <a:latin typeface="Times New Roman" pitchFamily="18" charset="0"/>
                <a:cs typeface="Times New Roman" pitchFamily="18" charset="0"/>
              </a:rPr>
              <a:t>Sudeep</a:t>
            </a:r>
            <a:r>
              <a:rPr lang="en-IN" sz="1100" i="1" dirty="0">
                <a:latin typeface="Times New Roman" pitchFamily="18" charset="0"/>
                <a:cs typeface="Times New Roman" pitchFamily="18" charset="0"/>
              </a:rPr>
              <a:t> K. S IEEE International Conference On Recent Trends In Electronics Information Communication Technology, May 20-21, 2016, India</a:t>
            </a:r>
            <a:endParaRPr lang="en-IN" sz="1100" i="1" dirty="0"/>
          </a:p>
        </p:txBody>
      </p:sp>
    </p:spTree>
    <p:extLst>
      <p:ext uri="{BB962C8B-B14F-4D97-AF65-F5344CB8AC3E}">
        <p14:creationId xmlns:p14="http://schemas.microsoft.com/office/powerpoint/2010/main" val="3823102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3076" name="Rectangle 5"/>
          <p:cNvSpPr>
            <a:spLocks noChangeArrowheads="1"/>
          </p:cNvSpPr>
          <p:nvPr/>
        </p:nvSpPr>
        <p:spPr bwMode="auto">
          <a:xfrm>
            <a:off x="8672602" y="6398309"/>
            <a:ext cx="441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b="0" dirty="0" smtClean="0"/>
              <a:t>19</a:t>
            </a:r>
            <a:r>
              <a:rPr lang="en-IN" altLang="en-US" sz="1800" b="0" dirty="0"/>
              <a:t/>
            </a:r>
            <a:br>
              <a:rPr lang="en-IN" altLang="en-US" sz="1800" b="0" dirty="0"/>
            </a:br>
            <a:endParaRPr lang="en-IN" altLang="en-US" sz="1800" b="0" dirty="0"/>
          </a:p>
        </p:txBody>
      </p:sp>
      <p:sp>
        <p:nvSpPr>
          <p:cNvPr id="307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          SYSTEM ARCHITECTURE</a:t>
            </a:r>
            <a:endParaRPr lang="en-IN" altLang="en-US" sz="3600" dirty="0">
              <a:solidFill>
                <a:schemeClr val="tx2"/>
              </a:solidFill>
              <a:latin typeface="Times New Roman" panose="02020603050405020304" pitchFamily="18" charset="0"/>
              <a:cs typeface="Times New Roman" panose="02020603050405020304" pitchFamily="18" charset="0"/>
            </a:endParaRPr>
          </a:p>
        </p:txBody>
      </p:sp>
      <p:sp>
        <p:nvSpPr>
          <p:cNvPr id="307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308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 name="TextBox 4">
            <a:extLst>
              <a:ext uri="{FF2B5EF4-FFF2-40B4-BE49-F238E27FC236}">
                <a16:creationId xmlns:a16="http://schemas.microsoft.com/office/drawing/2014/main" xmlns="" id="{A38CD0AE-6D15-43A9-948D-9D16E7BEFCF0}"/>
              </a:ext>
            </a:extLst>
          </p:cNvPr>
          <p:cNvSpPr txBox="1"/>
          <p:nvPr/>
        </p:nvSpPr>
        <p:spPr>
          <a:xfrm>
            <a:off x="838200" y="1676400"/>
            <a:ext cx="7772400" cy="2646878"/>
          </a:xfrm>
          <a:prstGeom prst="rect">
            <a:avLst/>
          </a:prstGeom>
          <a:noFill/>
        </p:spPr>
        <p:txBody>
          <a:bodyPr>
            <a:spAutoFit/>
          </a:bodyPr>
          <a:lstStyle/>
          <a:p>
            <a:pPr eaLnBrk="1" hangingPunct="1">
              <a:defRPr/>
            </a:pPr>
            <a:r>
              <a:rPr lang="en-IN" sz="2200" b="1" u="sng" dirty="0" smtClean="0">
                <a:latin typeface="Times New Roman" panose="02020603050405020304" pitchFamily="18" charset="0"/>
                <a:cs typeface="Times New Roman" panose="02020603050405020304" pitchFamily="18" charset="0"/>
              </a:rPr>
              <a:t>MODULE DESCRIPTION </a:t>
            </a:r>
            <a:endParaRPr lang="en-IN" sz="2200" b="1" u="sng" dirty="0">
              <a:latin typeface="Times New Roman" panose="02020603050405020304" pitchFamily="18" charset="0"/>
              <a:cs typeface="Times New Roman" panose="02020603050405020304" pitchFamily="18" charset="0"/>
            </a:endParaRPr>
          </a:p>
          <a:p>
            <a:pPr eaLnBrk="1" hangingPunct="1">
              <a:defRPr/>
            </a:pPr>
            <a:r>
              <a:rPr lang="en-IN" dirty="0"/>
              <a:t> </a:t>
            </a:r>
            <a:r>
              <a:rPr lang="en-US" b="0" dirty="0"/>
              <a:t> </a:t>
            </a:r>
          </a:p>
          <a:p>
            <a:pPr marL="342900" indent="-342900" eaLnBrk="1" hangingPunct="1">
              <a:buFont typeface="+mj-lt"/>
              <a:buAutoNum type="arabicPeriod"/>
              <a:defRPr/>
            </a:pPr>
            <a:r>
              <a:rPr lang="en-US" b="0" dirty="0" smtClean="0"/>
              <a:t>INPUT </a:t>
            </a:r>
          </a:p>
          <a:p>
            <a:pPr marL="342900" indent="-342900" eaLnBrk="1" hangingPunct="1">
              <a:buFont typeface="+mj-lt"/>
              <a:buAutoNum type="arabicPeriod"/>
              <a:defRPr/>
            </a:pPr>
            <a:endParaRPr lang="en-US" b="0" dirty="0" smtClean="0"/>
          </a:p>
          <a:p>
            <a:pPr marL="342900" indent="-342900" eaLnBrk="1" hangingPunct="1">
              <a:buFont typeface="+mj-lt"/>
              <a:buAutoNum type="arabicPeriod"/>
              <a:defRPr/>
            </a:pPr>
            <a:r>
              <a:rPr lang="en-US" dirty="0" smtClean="0"/>
              <a:t>TRAINING </a:t>
            </a:r>
          </a:p>
          <a:p>
            <a:pPr marL="342900" indent="-342900" eaLnBrk="1" hangingPunct="1">
              <a:buFont typeface="+mj-lt"/>
              <a:buAutoNum type="arabicPeriod"/>
              <a:defRPr/>
            </a:pPr>
            <a:endParaRPr lang="en-US" dirty="0" smtClean="0"/>
          </a:p>
          <a:p>
            <a:pPr marL="342900" indent="-342900" eaLnBrk="1" hangingPunct="1">
              <a:buFont typeface="+mj-lt"/>
              <a:buAutoNum type="arabicPeriod"/>
              <a:defRPr/>
            </a:pPr>
            <a:r>
              <a:rPr lang="en-US" b="0" dirty="0" smtClean="0"/>
              <a:t>CLASSIFICATION</a:t>
            </a:r>
          </a:p>
          <a:p>
            <a:pPr eaLnBrk="1" hangingPunct="1">
              <a:defRPr/>
            </a:pPr>
            <a:endParaRPr lang="en-IN" dirty="0"/>
          </a:p>
          <a:p>
            <a:pPr eaLnBrk="1" hangingPunct="1">
              <a:defRPr/>
            </a:pPr>
            <a:r>
              <a:rPr lang="en-IN" dirty="0"/>
              <a:t>    </a:t>
            </a:r>
          </a:p>
        </p:txBody>
      </p:sp>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371145422"/>
      </p:ext>
    </p:extLst>
  </p:cSld>
  <p:clrMapOvr>
    <a:masterClrMapping/>
  </p:clrMapOvr>
  <p:transition spd="med">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2</a:t>
            </a:fld>
            <a:endParaRPr lang="en-US" dirty="0">
              <a:latin typeface="Times New Roman" pitchFamily="18" charset="0"/>
              <a:cs typeface="Times New Roman" pitchFamily="18" charset="0"/>
            </a:endParaRPr>
          </a:p>
        </p:txBody>
      </p:sp>
      <p:sp>
        <p:nvSpPr>
          <p:cNvPr id="11" name="TextBox 10"/>
          <p:cNvSpPr txBox="1"/>
          <p:nvPr/>
        </p:nvSpPr>
        <p:spPr>
          <a:xfrm>
            <a:off x="685800" y="1295400"/>
            <a:ext cx="7848600"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Image </a:t>
            </a:r>
            <a:r>
              <a:rPr lang="en-IN" sz="2000" dirty="0">
                <a:latin typeface="Times New Roman" panose="02020603050405020304" pitchFamily="18" charset="0"/>
                <a:cs typeface="Times New Roman" panose="02020603050405020304" pitchFamily="18" charset="0"/>
              </a:rPr>
              <a:t>classification </a:t>
            </a:r>
            <a:r>
              <a:rPr lang="en-IN" sz="2000" dirty="0" smtClean="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a convolutional neural network with Tensor Flow</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multi-category image </a:t>
            </a:r>
            <a:r>
              <a:rPr lang="en-US" sz="2000" dirty="0" smtClean="0">
                <a:latin typeface="Times New Roman" panose="02020603050405020304" pitchFamily="18" charset="0"/>
                <a:cs typeface="Times New Roman" panose="02020603050405020304" pitchFamily="18" charset="0"/>
              </a:rPr>
              <a:t>data set </a:t>
            </a:r>
            <a:r>
              <a:rPr lang="en-US" sz="2000" dirty="0">
                <a:latin typeface="Times New Roman" panose="02020603050405020304" pitchFamily="18" charset="0"/>
                <a:cs typeface="Times New Roman" panose="02020603050405020304" pitchFamily="18" charset="0"/>
              </a:rPr>
              <a:t>has </a:t>
            </a:r>
            <a:r>
              <a:rPr lang="en-US" sz="2000" dirty="0" smtClean="0">
                <a:latin typeface="Times New Roman" panose="02020603050405020304" pitchFamily="18" charset="0"/>
                <a:cs typeface="Times New Roman" panose="02020603050405020304" pitchFamily="18" charset="0"/>
              </a:rPr>
              <a:t>been considered </a:t>
            </a:r>
            <a:r>
              <a:rPr lang="en-US" sz="2000" dirty="0">
                <a:latin typeface="Times New Roman" panose="02020603050405020304" pitchFamily="18" charset="0"/>
                <a:cs typeface="Times New Roman" panose="02020603050405020304" pitchFamily="18" charset="0"/>
              </a:rPr>
              <a:t>for the </a:t>
            </a:r>
            <a:r>
              <a:rPr lang="en-US" sz="2000" dirty="0" smtClean="0">
                <a:latin typeface="Times New Roman" panose="02020603050405020304" pitchFamily="18" charset="0"/>
                <a:cs typeface="Times New Roman" panose="02020603050405020304" pitchFamily="18" charset="0"/>
              </a:rPr>
              <a:t>classification.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classifier train </a:t>
            </a:r>
            <a:r>
              <a:rPr lang="en-US" sz="2000" dirty="0">
                <a:latin typeface="Times New Roman" panose="02020603050405020304" pitchFamily="18" charset="0"/>
                <a:cs typeface="Times New Roman" panose="02020603050405020304" pitchFamily="18" charset="0"/>
              </a:rPr>
              <a:t>this proposed </a:t>
            </a:r>
            <a:r>
              <a:rPr lang="en-US" sz="2000" dirty="0" smtClean="0">
                <a:latin typeface="Times New Roman" panose="02020603050405020304" pitchFamily="18" charset="0"/>
                <a:cs typeface="Times New Roman" panose="02020603050405020304" pitchFamily="18" charset="0"/>
              </a:rPr>
              <a:t>classifier to </a:t>
            </a:r>
            <a:r>
              <a:rPr lang="en-US" sz="2000" dirty="0">
                <a:latin typeface="Times New Roman" panose="02020603050405020304" pitchFamily="18" charset="0"/>
                <a:cs typeface="Times New Roman" panose="02020603050405020304" pitchFamily="18" charset="0"/>
              </a:rPr>
              <a:t>calculate the decision boundary of the image dataset.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data in </a:t>
            </a:r>
            <a:r>
              <a:rPr lang="en-US" sz="2000" dirty="0">
                <a:latin typeface="Times New Roman" panose="02020603050405020304" pitchFamily="18" charset="0"/>
                <a:cs typeface="Times New Roman" panose="02020603050405020304" pitchFamily="18" charset="0"/>
              </a:rPr>
              <a:t>the real world is mostly in the form of unlabeled </a:t>
            </a:r>
            <a:r>
              <a:rPr lang="en-US" sz="2000" dirty="0" smtClean="0">
                <a:latin typeface="Times New Roman" panose="02020603050405020304" pitchFamily="18" charset="0"/>
                <a:cs typeface="Times New Roman" panose="02020603050405020304" pitchFamily="18" charset="0"/>
              </a:rPr>
              <a:t>and unstructured format. These </a:t>
            </a:r>
            <a:r>
              <a:rPr lang="en-US" sz="2000" dirty="0">
                <a:latin typeface="Times New Roman" panose="02020603050405020304" pitchFamily="18" charset="0"/>
                <a:cs typeface="Times New Roman" panose="02020603050405020304" pitchFamily="18" charset="0"/>
              </a:rPr>
              <a:t>unstructured  </a:t>
            </a:r>
            <a:r>
              <a:rPr lang="en-US" sz="2000" dirty="0" smtClean="0">
                <a:latin typeface="Times New Roman" panose="02020603050405020304" pitchFamily="18" charset="0"/>
                <a:cs typeface="Times New Roman" panose="02020603050405020304" pitchFamily="18" charset="0"/>
              </a:rPr>
              <a:t>images are need to be classified . </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Thus CNN  is introduced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image classification. </a:t>
            </a:r>
          </a:p>
        </p:txBody>
      </p:sp>
      <p:sp>
        <p:nvSpPr>
          <p:cNvPr id="13" name="Title 1"/>
          <p:cNvSpPr>
            <a:spLocks noGrp="1"/>
          </p:cNvSpPr>
          <p:nvPr>
            <p:ph type="title"/>
          </p:nvPr>
        </p:nvSpPr>
        <p:spPr>
          <a:xfrm>
            <a:off x="381000" y="0"/>
            <a:ext cx="8229600" cy="1143000"/>
          </a:xfrm>
        </p:spPr>
        <p:txBody>
          <a:bodyPr/>
          <a:lstStyle/>
          <a:p>
            <a:pPr algn="ctr"/>
            <a:r>
              <a:rPr lang="en-US" sz="1600" dirty="0" smtClean="0">
                <a:solidFill>
                  <a:schemeClr val="tx1"/>
                </a:solidFill>
                <a:latin typeface="Times New Roman" pitchFamily="18" charset="0"/>
                <a:cs typeface="Times New Roman" pitchFamily="18" charset="0"/>
              </a:rPr>
              <a:t>  </a:t>
            </a:r>
            <a:r>
              <a:rPr lang="en-US" sz="2800" u="sng" dirty="0">
                <a:solidFill>
                  <a:schemeClr val="tx1"/>
                </a:solidFill>
                <a:latin typeface="Times New Roman" pitchFamily="18" charset="0"/>
                <a:cs typeface="Times New Roman" pitchFamily="18" charset="0"/>
              </a:rPr>
              <a:t>ABSTRACT</a:t>
            </a:r>
            <a:endParaRPr lang="en-US" sz="2800" u="sng" dirty="0">
              <a:solidFill>
                <a:schemeClr val="tx1"/>
              </a:solidFill>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428858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3076"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20</a:t>
            </a:r>
            <a:r>
              <a:rPr lang="en-IN" altLang="en-US" sz="1800" b="0" dirty="0" smtClean="0"/>
              <a:t/>
            </a:r>
            <a:br>
              <a:rPr lang="en-IN" altLang="en-US" sz="1800" b="0" dirty="0" smtClean="0"/>
            </a:br>
            <a:endParaRPr lang="en-IN" altLang="en-US" sz="1800" b="0" dirty="0"/>
          </a:p>
        </p:txBody>
      </p:sp>
      <p:sp>
        <p:nvSpPr>
          <p:cNvPr id="307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          SYSTEM ARCHITECTURE</a:t>
            </a:r>
            <a:endParaRPr lang="en-IN" altLang="en-US" sz="3600" dirty="0">
              <a:solidFill>
                <a:schemeClr val="tx2"/>
              </a:solidFill>
              <a:latin typeface="Times New Roman" panose="02020603050405020304" pitchFamily="18" charset="0"/>
              <a:cs typeface="Times New Roman" panose="02020603050405020304" pitchFamily="18" charset="0"/>
            </a:endParaRPr>
          </a:p>
        </p:txBody>
      </p:sp>
      <p:sp>
        <p:nvSpPr>
          <p:cNvPr id="307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308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 name="TextBox 4">
            <a:extLst>
              <a:ext uri="{FF2B5EF4-FFF2-40B4-BE49-F238E27FC236}">
                <a16:creationId xmlns:a16="http://schemas.microsoft.com/office/drawing/2014/main" xmlns="" id="{A38CD0AE-6D15-43A9-948D-9D16E7BEFCF0}"/>
              </a:ext>
            </a:extLst>
          </p:cNvPr>
          <p:cNvSpPr txBox="1"/>
          <p:nvPr/>
        </p:nvSpPr>
        <p:spPr>
          <a:xfrm>
            <a:off x="838200" y="1282005"/>
            <a:ext cx="7772400" cy="2062103"/>
          </a:xfrm>
          <a:prstGeom prst="rect">
            <a:avLst/>
          </a:prstGeom>
          <a:noFill/>
        </p:spPr>
        <p:txBody>
          <a:bodyPr>
            <a:spAutoFit/>
          </a:bodyPr>
          <a:lstStyle/>
          <a:p>
            <a:pPr eaLnBrk="1" hangingPunct="1">
              <a:defRPr/>
            </a:pPr>
            <a:r>
              <a:rPr lang="en-IN" sz="2200" b="1" u="sng" dirty="0" smtClean="0">
                <a:latin typeface="Times New Roman" panose="02020603050405020304" pitchFamily="18" charset="0"/>
                <a:cs typeface="Times New Roman" panose="02020603050405020304" pitchFamily="18" charset="0"/>
              </a:rPr>
              <a:t>MODULE DESCRIPTION</a:t>
            </a:r>
          </a:p>
          <a:p>
            <a:pPr eaLnBrk="1" hangingPunct="1">
              <a:defRPr/>
            </a:pPr>
            <a:endParaRPr lang="en-IN" sz="2200" b="1" u="sng" dirty="0">
              <a:latin typeface="Times New Roman" panose="02020603050405020304" pitchFamily="18" charset="0"/>
              <a:cs typeface="Times New Roman" panose="02020603050405020304" pitchFamily="18" charset="0"/>
            </a:endParaRPr>
          </a:p>
          <a:p>
            <a:pPr eaLnBrk="1" hangingPunct="1">
              <a:defRPr/>
            </a:pPr>
            <a:r>
              <a:rPr lang="en-IN" sz="2200" b="1" u="sng" dirty="0" smtClean="0">
                <a:latin typeface="Times New Roman" panose="02020603050405020304" pitchFamily="18" charset="0"/>
                <a:cs typeface="Times New Roman" panose="02020603050405020304" pitchFamily="18" charset="0"/>
              </a:rPr>
              <a:t> </a:t>
            </a:r>
          </a:p>
          <a:p>
            <a:pPr eaLnBrk="1" hangingPunct="1">
              <a:defRPr/>
            </a:pPr>
            <a:endParaRPr lang="en-IN" sz="2200" b="1" u="sng" dirty="0">
              <a:latin typeface="Times New Roman" panose="02020603050405020304" pitchFamily="18" charset="0"/>
              <a:cs typeface="Times New Roman" panose="02020603050405020304" pitchFamily="18" charset="0"/>
            </a:endParaRPr>
          </a:p>
          <a:p>
            <a:pPr eaLnBrk="1" hangingPunct="1">
              <a:defRPr/>
            </a:pPr>
            <a:endParaRPr lang="en-IN" sz="2200" b="1" u="sng" dirty="0">
              <a:latin typeface="Times New Roman" panose="02020603050405020304" pitchFamily="18" charset="0"/>
              <a:cs typeface="Times New Roman" panose="02020603050405020304" pitchFamily="18" charset="0"/>
            </a:endParaRPr>
          </a:p>
          <a:p>
            <a:pPr eaLnBrk="1" hangingPunct="1">
              <a:defRPr/>
            </a:pPr>
            <a:r>
              <a:rPr lang="en-IN" dirty="0"/>
              <a:t> </a:t>
            </a:r>
            <a:r>
              <a:rPr lang="en-US" b="0" dirty="0"/>
              <a:t> </a:t>
            </a:r>
            <a:endParaRPr lang="en-IN" dirty="0"/>
          </a:p>
        </p:txBody>
      </p:sp>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2218577"/>
            <a:ext cx="8305800" cy="3344022"/>
          </a:xfrm>
          <a:prstGeom prst="rect">
            <a:avLst/>
          </a:prstGeom>
        </p:spPr>
      </p:pic>
      <p:sp>
        <p:nvSpPr>
          <p:cNvPr id="11" name="TextBox 10">
            <a:extLst>
              <a:ext uri="{FF2B5EF4-FFF2-40B4-BE49-F238E27FC236}">
                <a16:creationId xmlns:a16="http://schemas.microsoft.com/office/drawing/2014/main" xmlns="" id="{A38CD0AE-6D15-43A9-948D-9D16E7BEFCF0}"/>
              </a:ext>
            </a:extLst>
          </p:cNvPr>
          <p:cNvSpPr txBox="1"/>
          <p:nvPr/>
        </p:nvSpPr>
        <p:spPr>
          <a:xfrm>
            <a:off x="838200" y="1828800"/>
            <a:ext cx="7772400" cy="338554"/>
          </a:xfrm>
          <a:prstGeom prst="rect">
            <a:avLst/>
          </a:prstGeom>
          <a:noFill/>
        </p:spPr>
        <p:txBody>
          <a:bodyPr>
            <a:spAutoFit/>
          </a:bodyPr>
          <a:lstStyle/>
          <a:p>
            <a:pPr eaLnBrk="1" hangingPunct="1">
              <a:defRPr/>
            </a:pPr>
            <a:r>
              <a:rPr lang="en-IN" sz="1600" b="1" u="sng" dirty="0" smtClean="0">
                <a:latin typeface="Times New Roman" panose="02020603050405020304" pitchFamily="18" charset="0"/>
                <a:cs typeface="Times New Roman" panose="02020603050405020304" pitchFamily="18" charset="0"/>
              </a:rPr>
              <a:t>Block diagram </a:t>
            </a:r>
            <a:endParaRPr lang="en-IN" dirty="0"/>
          </a:p>
        </p:txBody>
      </p:sp>
    </p:spTree>
    <p:extLst>
      <p:ext uri="{BB962C8B-B14F-4D97-AF65-F5344CB8AC3E}">
        <p14:creationId xmlns:p14="http://schemas.microsoft.com/office/powerpoint/2010/main" val="2734640592"/>
      </p:ext>
    </p:extLst>
  </p:cSld>
  <p:clrMapOvr>
    <a:masterClrMapping/>
  </p:clrMapOvr>
  <p:transition spd="med">
    <p:cut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2238" indent="-122238">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ct val="20000"/>
              </a:spcBef>
            </a:pPr>
            <a:endParaRPr lang="en-US" b="0">
              <a:latin typeface="Times New Roman" panose="02020603050405020304" pitchFamily="18" charset="0"/>
              <a:cs typeface="Times New Roman" panose="02020603050405020304" pitchFamily="18" charset="0"/>
            </a:endParaRPr>
          </a:p>
        </p:txBody>
      </p:sp>
      <p:sp>
        <p:nvSpPr>
          <p:cNvPr id="2052"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solidFill>
                  <a:schemeClr val="bg1"/>
                </a:solidFill>
                <a:latin typeface="Times New Roman" panose="02020603050405020304" pitchFamily="18" charset="0"/>
                <a:cs typeface="Times New Roman" panose="02020603050405020304" pitchFamily="18" charset="0"/>
              </a:rPr>
              <a:t>21</a:t>
            </a:r>
            <a:r>
              <a:rPr lang="en-IN" altLang="en-US" sz="1800" b="0" dirty="0"/>
              <a:t/>
            </a:r>
            <a:br>
              <a:rPr lang="en-IN" altLang="en-US" sz="1800" b="0" dirty="0"/>
            </a:br>
            <a:endParaRPr lang="en-IN" altLang="en-US" sz="1800" b="0" dirty="0"/>
          </a:p>
        </p:txBody>
      </p:sp>
      <p:sp>
        <p:nvSpPr>
          <p:cNvPr id="2053" name="Rectangle 8"/>
          <p:cNvSpPr>
            <a:spLocks noChangeArrowheads="1"/>
          </p:cNvSpPr>
          <p:nvPr/>
        </p:nvSpPr>
        <p:spPr bwMode="auto">
          <a:xfrm>
            <a:off x="457200" y="304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2054" name="Rectangle 10"/>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dirty="0" err="1">
                <a:latin typeface="Times New Roman" panose="02020603050405020304" pitchFamily="18" charset="0"/>
                <a:cs typeface="Times New Roman" panose="02020603050405020304" pitchFamily="18" charset="0"/>
              </a:rPr>
              <a:t>B.Tech</a:t>
            </a:r>
            <a:r>
              <a:rPr lang="en-IN" altLang="en-US" sz="1400" i="1" dirty="0">
                <a:latin typeface="Times New Roman" panose="02020603050405020304" pitchFamily="18" charset="0"/>
                <a:cs typeface="Times New Roman" panose="02020603050405020304" pitchFamily="18" charset="0"/>
              </a:rPr>
              <a:t>                                 </a:t>
            </a:r>
            <a:r>
              <a:rPr lang="en-IN" altLang="en-US" sz="1400" b="0" dirty="0">
                <a:latin typeface="Times New Roman" panose="02020603050405020304" pitchFamily="18" charset="0"/>
                <a:cs typeface="Times New Roman" panose="02020603050405020304" pitchFamily="18" charset="0"/>
              </a:rPr>
              <a:t>Bachelors Research Project</a:t>
            </a:r>
            <a:r>
              <a:rPr lang="en-IN" altLang="en-US" sz="1400" b="0" i="1" dirty="0">
                <a:latin typeface="Times New Roman" panose="02020603050405020304" pitchFamily="18" charset="0"/>
                <a:cs typeface="Times New Roman" panose="02020603050405020304" pitchFamily="18" charset="0"/>
              </a:rPr>
              <a:t>: 2015-2019</a:t>
            </a:r>
            <a:endParaRPr lang="en-IN" altLang="en-US" sz="1400" b="0" dirty="0">
              <a:latin typeface="Times New Roman" panose="02020603050405020304" pitchFamily="18" charset="0"/>
              <a:cs typeface="Times New Roman" panose="02020603050405020304" pitchFamily="18" charset="0"/>
            </a:endParaRPr>
          </a:p>
        </p:txBody>
      </p:sp>
      <p:pic>
        <p:nvPicPr>
          <p:cNvPr id="20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077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031933300"/>
      </p:ext>
    </p:extLst>
  </p:cSld>
  <p:clrMapOvr>
    <a:masterClrMapping/>
  </p:clrMapOvr>
  <p:transition spd="med">
    <p:cut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3076"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22</a:t>
            </a:r>
            <a:r>
              <a:rPr lang="en-IN" altLang="en-US" sz="1800" b="0" dirty="0"/>
              <a:t/>
            </a:r>
            <a:br>
              <a:rPr lang="en-IN" altLang="en-US" sz="1800" b="0" dirty="0"/>
            </a:br>
            <a:endParaRPr lang="en-IN" altLang="en-US" sz="1800" b="0" dirty="0"/>
          </a:p>
        </p:txBody>
      </p:sp>
      <p:sp>
        <p:nvSpPr>
          <p:cNvPr id="307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307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308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 name="TextBox 4">
            <a:extLst>
              <a:ext uri="{FF2B5EF4-FFF2-40B4-BE49-F238E27FC236}">
                <a16:creationId xmlns:a16="http://schemas.microsoft.com/office/drawing/2014/main" xmlns="" id="{A38CD0AE-6D15-43A9-948D-9D16E7BEFCF0}"/>
              </a:ext>
            </a:extLst>
          </p:cNvPr>
          <p:cNvSpPr txBox="1"/>
          <p:nvPr/>
        </p:nvSpPr>
        <p:spPr>
          <a:xfrm>
            <a:off x="838200" y="1676400"/>
            <a:ext cx="7772400" cy="3323987"/>
          </a:xfrm>
          <a:prstGeom prst="rect">
            <a:avLst/>
          </a:prstGeom>
          <a:noFill/>
        </p:spPr>
        <p:txBody>
          <a:bodyPr>
            <a:spAutoFit/>
          </a:bodyPr>
          <a:lstStyle/>
          <a:p>
            <a:pPr eaLnBrk="1" hangingPunct="1">
              <a:defRPr/>
            </a:pPr>
            <a:r>
              <a:rPr lang="en-IN" sz="2200" b="1" u="sng" dirty="0" smtClean="0">
                <a:latin typeface="Times New Roman" panose="02020603050405020304" pitchFamily="18" charset="0"/>
                <a:cs typeface="Times New Roman" panose="02020603050405020304" pitchFamily="18" charset="0"/>
              </a:rPr>
              <a:t>MODULE 1</a:t>
            </a:r>
          </a:p>
          <a:p>
            <a:pPr eaLnBrk="1" hangingPunct="1">
              <a:defRPr/>
            </a:pPr>
            <a:endParaRPr lang="en-IN" sz="2200" b="1" dirty="0">
              <a:latin typeface="Times New Roman" panose="02020603050405020304" pitchFamily="18" charset="0"/>
              <a:cs typeface="Times New Roman" panose="02020603050405020304" pitchFamily="18" charset="0"/>
            </a:endParaRPr>
          </a:p>
          <a:p>
            <a:pPr eaLnBrk="1" hangingPunct="1">
              <a:defRPr/>
            </a:pPr>
            <a:r>
              <a:rPr lang="en-IN" sz="2200" u="sng" dirty="0" smtClean="0">
                <a:latin typeface="Times New Roman" panose="02020603050405020304" pitchFamily="18" charset="0"/>
                <a:cs typeface="Times New Roman" panose="02020603050405020304" pitchFamily="18" charset="0"/>
              </a:rPr>
              <a:t>Input image</a:t>
            </a:r>
          </a:p>
          <a:p>
            <a:pPr eaLnBrk="1" hangingPunct="1">
              <a:defRPr/>
            </a:pPr>
            <a:r>
              <a:rPr lang="en-IN" dirty="0" smtClean="0"/>
              <a:t> </a:t>
            </a:r>
            <a:r>
              <a:rPr lang="en-US" b="0" dirty="0"/>
              <a:t> </a:t>
            </a:r>
          </a:p>
          <a:p>
            <a:pPr marL="285750" indent="-285750" eaLnBrk="1" hangingPunct="1">
              <a:buFont typeface="Wingdings" panose="05000000000000000000" pitchFamily="2" charset="2"/>
              <a:buChar char="Ø"/>
              <a:defRPr/>
            </a:pPr>
            <a:r>
              <a:rPr lang="en-US" b="0" dirty="0"/>
              <a:t>Computers sees an input image as array of pixels and it depends on the image resolution.</a:t>
            </a:r>
          </a:p>
          <a:p>
            <a:pPr marL="285750" indent="-285750" eaLnBrk="1" hangingPunct="1">
              <a:buFont typeface="Wingdings" panose="05000000000000000000" pitchFamily="2" charset="2"/>
              <a:buChar char="Ø"/>
              <a:defRPr/>
            </a:pPr>
            <a:endParaRPr lang="en-US" b="0" dirty="0"/>
          </a:p>
          <a:p>
            <a:pPr marL="285750" indent="-285750" eaLnBrk="1" hangingPunct="1">
              <a:buFont typeface="Wingdings" panose="05000000000000000000" pitchFamily="2" charset="2"/>
              <a:buChar char="Ø"/>
              <a:defRPr/>
            </a:pPr>
            <a:r>
              <a:rPr lang="en-US" b="0" dirty="0"/>
              <a:t>Based on the image resolution, it will see h x w x d( h = Height, w = Width, d = Dimension)</a:t>
            </a:r>
          </a:p>
          <a:p>
            <a:pPr eaLnBrk="1" hangingPunct="1">
              <a:defRPr/>
            </a:pPr>
            <a:endParaRPr lang="en-IN" dirty="0"/>
          </a:p>
          <a:p>
            <a:pPr eaLnBrk="1" hangingPunct="1">
              <a:defRPr/>
            </a:pPr>
            <a:r>
              <a:rPr lang="en-IN" dirty="0"/>
              <a:t>    </a:t>
            </a:r>
          </a:p>
        </p:txBody>
      </p:sp>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30231170"/>
      </p:ext>
    </p:extLst>
  </p:cSld>
  <p:clrMapOvr>
    <a:masterClrMapping/>
  </p:clrMapOvr>
  <p:transition spd="med">
    <p:cut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4100"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23</a:t>
            </a:r>
            <a:r>
              <a:rPr lang="en-IN" altLang="en-US" sz="1800" b="0" dirty="0"/>
              <a:t/>
            </a:r>
            <a:br>
              <a:rPr lang="en-IN" altLang="en-US" sz="1800" b="0" dirty="0"/>
            </a:br>
            <a:endParaRPr lang="en-IN" altLang="en-US" sz="1800" b="0" dirty="0"/>
          </a:p>
        </p:txBody>
      </p:sp>
      <p:sp>
        <p:nvSpPr>
          <p:cNvPr id="4101"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4102"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4104"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pic>
        <p:nvPicPr>
          <p:cNvPr id="41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79725"/>
            <a:ext cx="3386138"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5"/>
          <p:cNvSpPr txBox="1">
            <a:spLocks noChangeArrowheads="1"/>
          </p:cNvSpPr>
          <p:nvPr/>
        </p:nvSpPr>
        <p:spPr bwMode="auto">
          <a:xfrm>
            <a:off x="1228725" y="2120900"/>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b="0">
                <a:latin typeface="Times New Roman" panose="02020603050405020304" pitchFamily="18" charset="0"/>
                <a:cs typeface="Times New Roman" panose="02020603050405020304" pitchFamily="18" charset="0"/>
              </a:rPr>
              <a:t>An image of 6 x 6 x 3 array of matrix of RGB (3 refers to RGB values) </a:t>
            </a:r>
            <a:endParaRPr lang="en-IN">
              <a:latin typeface="Times New Roman" panose="02020603050405020304" pitchFamily="18" charset="0"/>
              <a:cs typeface="Times New Roman" panose="02020603050405020304" pitchFamily="18" charset="0"/>
            </a:endParaRPr>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688647774"/>
      </p:ext>
    </p:extLst>
  </p:cSld>
  <p:clrMapOvr>
    <a:masterClrMapping/>
  </p:clrMapOvr>
  <p:transition spd="med">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5124"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24</a:t>
            </a:r>
            <a:r>
              <a:rPr lang="en-IN" altLang="en-US" sz="1800" b="0" dirty="0"/>
              <a:t/>
            </a:r>
            <a:br>
              <a:rPr lang="en-IN" altLang="en-US" sz="1800" b="0" dirty="0"/>
            </a:br>
            <a:endParaRPr lang="en-IN" altLang="en-US" sz="1800" b="0" dirty="0"/>
          </a:p>
        </p:txBody>
      </p:sp>
      <p:sp>
        <p:nvSpPr>
          <p:cNvPr id="5125"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5126"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5128"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3A289D72-099C-46ED-88D1-A875CF250279}"/>
              </a:ext>
            </a:extLst>
          </p:cNvPr>
          <p:cNvSpPr txBox="1"/>
          <p:nvPr/>
        </p:nvSpPr>
        <p:spPr>
          <a:xfrm>
            <a:off x="685800" y="1346061"/>
            <a:ext cx="7716838" cy="3877985"/>
          </a:xfrm>
          <a:prstGeom prst="rect">
            <a:avLst/>
          </a:prstGeom>
          <a:noFill/>
        </p:spPr>
        <p:txBody>
          <a:bodyPr>
            <a:spAutoFit/>
          </a:bodyPr>
          <a:lstStyle/>
          <a:p>
            <a:pPr>
              <a:defRPr/>
            </a:pPr>
            <a:r>
              <a:rPr lang="en-IN" sz="2200" b="1" u="sng" dirty="0">
                <a:latin typeface="Times New Roman" panose="02020603050405020304" pitchFamily="18" charset="0"/>
                <a:cs typeface="Times New Roman" panose="02020603050405020304" pitchFamily="18" charset="0"/>
              </a:rPr>
              <a:t>MODULE </a:t>
            </a:r>
            <a:r>
              <a:rPr lang="en-IN" sz="2200" b="1" u="sng" dirty="0" smtClean="0">
                <a:latin typeface="Times New Roman" panose="02020603050405020304" pitchFamily="18" charset="0"/>
                <a:cs typeface="Times New Roman" panose="02020603050405020304" pitchFamily="18" charset="0"/>
              </a:rPr>
              <a:t>2</a:t>
            </a:r>
            <a:endParaRPr lang="en-IN" sz="2200" b="1" u="sng" dirty="0">
              <a:latin typeface="Times New Roman" panose="02020603050405020304" pitchFamily="18" charset="0"/>
              <a:cs typeface="Times New Roman" panose="02020603050405020304" pitchFamily="18" charset="0"/>
            </a:endParaRPr>
          </a:p>
          <a:p>
            <a:pPr eaLnBrk="1" hangingPunct="1">
              <a:defRPr/>
            </a:pPr>
            <a:endParaRPr lang="en-IN" sz="2200" dirty="0" smtClean="0">
              <a:latin typeface="Times New Roman" panose="02020603050405020304" pitchFamily="18" charset="0"/>
              <a:cs typeface="Times New Roman" panose="02020603050405020304" pitchFamily="18" charset="0"/>
            </a:endParaRPr>
          </a:p>
          <a:p>
            <a:pPr eaLnBrk="1" hangingPunct="1">
              <a:defRPr/>
            </a:pPr>
            <a:r>
              <a:rPr lang="en-IN" sz="2200" u="sng" dirty="0" smtClean="0">
                <a:latin typeface="Times New Roman" panose="02020603050405020304" pitchFamily="18" charset="0"/>
                <a:cs typeface="Times New Roman" panose="02020603050405020304" pitchFamily="18" charset="0"/>
              </a:rPr>
              <a:t>CONVOLUTIONAL </a:t>
            </a:r>
            <a:r>
              <a:rPr lang="en-IN" sz="2200" u="sng" dirty="0">
                <a:latin typeface="Times New Roman" panose="02020603050405020304" pitchFamily="18" charset="0"/>
                <a:cs typeface="Times New Roman" panose="02020603050405020304" pitchFamily="18" charset="0"/>
              </a:rPr>
              <a:t>LAYER</a:t>
            </a:r>
          </a:p>
          <a:p>
            <a:pPr eaLnBrk="1" hangingPunct="1">
              <a:defRPr/>
            </a:pPr>
            <a:endParaRPr lang="en-US" b="0" dirty="0"/>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Convolution is the first layer to extract features from an input image.</a:t>
            </a: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Convolution preserves the relationship between pixels by learning image features using small squares of input data. </a:t>
            </a: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It is a mathematical operation that takes two inputs such as image matrix and a filter or </a:t>
            </a:r>
            <a:r>
              <a:rPr lang="en-US" b="0" dirty="0" err="1" smtClean="0">
                <a:latin typeface="Times New Roman" panose="02020603050405020304" pitchFamily="18" charset="0"/>
                <a:cs typeface="Times New Roman" panose="02020603050405020304" pitchFamily="18" charset="0"/>
              </a:rPr>
              <a:t>kernal</a:t>
            </a:r>
            <a:r>
              <a:rPr lang="en-US" b="0" dirty="0" smtClean="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a:p>
            <a:pPr eaLnBrk="1" hangingPunct="1">
              <a:defRPr/>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497868274"/>
      </p:ext>
    </p:extLst>
  </p:cSld>
  <p:clrMapOvr>
    <a:masterClrMapping/>
  </p:clrMapOvr>
  <p:transition spd="med">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6148"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25</a:t>
            </a:r>
            <a:r>
              <a:rPr lang="en-IN" altLang="en-US" sz="1800" b="0" dirty="0" smtClean="0"/>
              <a:t/>
            </a:r>
            <a:br>
              <a:rPr lang="en-IN" altLang="en-US" sz="1800" b="0" dirty="0" smtClean="0"/>
            </a:br>
            <a:endParaRPr lang="en-IN" altLang="en-US" sz="1800" b="0" dirty="0"/>
          </a:p>
        </p:txBody>
      </p:sp>
      <p:sp>
        <p:nvSpPr>
          <p:cNvPr id="6149"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6150"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6152"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53" name="TextBox 5"/>
          <p:cNvSpPr txBox="1">
            <a:spLocks noChangeArrowheads="1"/>
          </p:cNvSpPr>
          <p:nvPr/>
        </p:nvSpPr>
        <p:spPr bwMode="auto">
          <a:xfrm>
            <a:off x="1228725" y="2120900"/>
            <a:ext cx="662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b="0"/>
              <a:t> </a:t>
            </a:r>
            <a:endParaRPr lang="en-IN"/>
          </a:p>
        </p:txBody>
      </p:sp>
      <p:pic>
        <p:nvPicPr>
          <p:cNvPr id="61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668463"/>
            <a:ext cx="6235700"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679748849"/>
      </p:ext>
    </p:extLst>
  </p:cSld>
  <p:clrMapOvr>
    <a:masterClrMapping/>
  </p:clrMapOvr>
  <p:transition spd="med">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ap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0"/>
            <a:ext cx="9353550" cy="736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7172" name="Rectangle 5"/>
          <p:cNvSpPr>
            <a:spLocks noChangeArrowheads="1"/>
          </p:cNvSpPr>
          <p:nvPr/>
        </p:nvSpPr>
        <p:spPr bwMode="auto">
          <a:xfrm>
            <a:off x="8804701" y="689746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26</a:t>
            </a:r>
            <a:r>
              <a:rPr lang="en-IN" altLang="en-US" sz="1800" b="0" dirty="0"/>
              <a:t/>
            </a:r>
            <a:br>
              <a:rPr lang="en-IN" altLang="en-US" sz="1800" b="0" dirty="0"/>
            </a:br>
            <a:endParaRPr lang="en-IN" altLang="en-US" sz="1800" b="0" dirty="0"/>
          </a:p>
        </p:txBody>
      </p:sp>
      <p:sp>
        <p:nvSpPr>
          <p:cNvPr id="7173"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7174" name="Rectangle 9"/>
          <p:cNvSpPr>
            <a:spLocks noChangeArrowheads="1"/>
          </p:cNvSpPr>
          <p:nvPr/>
        </p:nvSpPr>
        <p:spPr bwMode="auto">
          <a:xfrm>
            <a:off x="76200" y="69342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dirty="0" err="1">
                <a:latin typeface="Times New Roman" panose="02020603050405020304" pitchFamily="18" charset="0"/>
                <a:cs typeface="Times New Roman" panose="02020603050405020304" pitchFamily="18" charset="0"/>
              </a:rPr>
              <a:t>B.Tech</a:t>
            </a:r>
            <a:r>
              <a:rPr lang="en-IN" altLang="en-US" sz="1400" i="1" dirty="0">
                <a:latin typeface="Times New Roman" panose="02020603050405020304" pitchFamily="18" charset="0"/>
                <a:cs typeface="Times New Roman" panose="02020603050405020304" pitchFamily="18" charset="0"/>
              </a:rPr>
              <a:t>                                 </a:t>
            </a:r>
            <a:r>
              <a:rPr lang="en-IN" altLang="en-US" sz="1400" b="0" dirty="0">
                <a:latin typeface="Times New Roman" panose="02020603050405020304" pitchFamily="18" charset="0"/>
                <a:cs typeface="Times New Roman" panose="02020603050405020304" pitchFamily="18" charset="0"/>
              </a:rPr>
              <a:t>Bachelors Research Project</a:t>
            </a:r>
            <a:r>
              <a:rPr lang="en-IN" altLang="en-US" sz="1400" b="0" i="1" dirty="0">
                <a:latin typeface="Times New Roman" panose="02020603050405020304" pitchFamily="18" charset="0"/>
                <a:cs typeface="Times New Roman" panose="02020603050405020304" pitchFamily="18" charset="0"/>
              </a:rPr>
              <a:t>: 2015-2019</a:t>
            </a:r>
            <a:endParaRPr lang="en-IN" altLang="en-US" sz="1400" b="0" dirty="0">
              <a:latin typeface="Times New Roman" panose="02020603050405020304" pitchFamily="18" charset="0"/>
              <a:cs typeface="Times New Roman" panose="02020603050405020304" pitchFamily="18" charset="0"/>
            </a:endParaRPr>
          </a:p>
        </p:txBody>
      </p:sp>
      <p:sp>
        <p:nvSpPr>
          <p:cNvPr id="7176"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pic>
        <p:nvPicPr>
          <p:cNvPr id="71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06575"/>
            <a:ext cx="38354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Box 6"/>
          <p:cNvSpPr txBox="1">
            <a:spLocks noChangeArrowheads="1"/>
          </p:cNvSpPr>
          <p:nvPr/>
        </p:nvSpPr>
        <p:spPr bwMode="auto">
          <a:xfrm>
            <a:off x="1143000" y="38100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b="0">
                <a:latin typeface="Times New Roman" panose="02020603050405020304" pitchFamily="18" charset="0"/>
                <a:cs typeface="Times New Roman" panose="02020603050405020304" pitchFamily="18" charset="0"/>
              </a:rPr>
              <a:t>The convolution of 5 x 5 image matrix multiplies with 3 x 3 filter matrix which is called </a:t>
            </a:r>
            <a:r>
              <a:rPr lang="en-US">
                <a:latin typeface="Times New Roman" panose="02020603050405020304" pitchFamily="18" charset="0"/>
                <a:cs typeface="Times New Roman" panose="02020603050405020304" pitchFamily="18" charset="0"/>
              </a:rPr>
              <a:t>“Feature Map”</a:t>
            </a:r>
            <a:endParaRPr lang="en-IN">
              <a:latin typeface="Times New Roman" panose="02020603050405020304" pitchFamily="18" charset="0"/>
              <a:cs typeface="Times New Roman" panose="02020603050405020304" pitchFamily="18" charset="0"/>
            </a:endParaRPr>
          </a:p>
        </p:txBody>
      </p:sp>
      <p:sp>
        <p:nvSpPr>
          <p:cNvPr id="11" name="Date Placeholder 3"/>
          <p:cNvSpPr>
            <a:spLocks noGrp="1"/>
          </p:cNvSpPr>
          <p:nvPr>
            <p:ph type="dt" sz="half" idx="10"/>
          </p:nvPr>
        </p:nvSpPr>
        <p:spPr>
          <a:xfrm>
            <a:off x="6019800" y="69341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40024698"/>
      </p:ext>
    </p:extLst>
  </p:cSld>
  <p:clrMapOvr>
    <a:masterClrMapping/>
  </p:clrMapOvr>
  <p:transition spd="med">
    <p:cut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8196"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27</a:t>
            </a:r>
            <a:r>
              <a:rPr lang="en-IN" altLang="en-US" sz="1800" b="0" dirty="0"/>
              <a:t/>
            </a:r>
            <a:br>
              <a:rPr lang="en-IN" altLang="en-US" sz="1800" b="0" dirty="0"/>
            </a:br>
            <a:endParaRPr lang="en-IN" altLang="en-US" sz="1800" b="0" dirty="0"/>
          </a:p>
        </p:txBody>
      </p:sp>
      <p:sp>
        <p:nvSpPr>
          <p:cNvPr id="819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819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820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pic>
        <p:nvPicPr>
          <p:cNvPr id="82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370138"/>
            <a:ext cx="491490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381848606"/>
      </p:ext>
    </p:extLst>
  </p:cSld>
  <p:clrMapOvr>
    <a:masterClrMapping/>
  </p:clrMapOvr>
  <p:transition spd="med">
    <p:cut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9220"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28</a:t>
            </a:r>
            <a:r>
              <a:rPr lang="en-IN" altLang="en-US" sz="1800" b="0" dirty="0"/>
              <a:t/>
            </a:r>
            <a:br>
              <a:rPr lang="en-IN" altLang="en-US" sz="1800" b="0" dirty="0"/>
            </a:br>
            <a:endParaRPr lang="en-IN" altLang="en-US" sz="1800" b="0" dirty="0"/>
          </a:p>
        </p:txBody>
      </p:sp>
      <p:sp>
        <p:nvSpPr>
          <p:cNvPr id="9221"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9222"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9224"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1F0D06E2-80C9-497F-ADD1-81541E9AA216}"/>
              </a:ext>
            </a:extLst>
          </p:cNvPr>
          <p:cNvSpPr txBox="1"/>
          <p:nvPr/>
        </p:nvSpPr>
        <p:spPr>
          <a:xfrm>
            <a:off x="1390650" y="2046288"/>
            <a:ext cx="6172200" cy="2924175"/>
          </a:xfrm>
          <a:prstGeom prst="rect">
            <a:avLst/>
          </a:prstGeom>
          <a:noFill/>
        </p:spPr>
        <p:txBody>
          <a:bodyPr>
            <a:spAutoFit/>
          </a:bodyPr>
          <a:lstStyle/>
          <a:p>
            <a:pPr eaLnBrk="1" hangingPunct="1">
              <a:defRPr/>
            </a:pPr>
            <a:r>
              <a:rPr lang="en-US" sz="2200" dirty="0">
                <a:latin typeface="Times New Roman" panose="02020603050405020304" pitchFamily="18" charset="0"/>
                <a:cs typeface="Times New Roman" panose="02020603050405020304" pitchFamily="18" charset="0"/>
              </a:rPr>
              <a:t>PADDING</a:t>
            </a:r>
            <a:endParaRPr lang="en-US" sz="2200" b="0" dirty="0">
              <a:latin typeface="Times New Roman" panose="02020603050405020304" pitchFamily="18" charset="0"/>
              <a:cs typeface="Times New Roman" panose="02020603050405020304" pitchFamily="18" charset="0"/>
            </a:endParaRPr>
          </a:p>
          <a:p>
            <a:pPr eaLnBrk="1" hangingPunct="1">
              <a:defRPr/>
            </a:pPr>
            <a:endParaRPr lang="en-US" b="0" dirty="0"/>
          </a:p>
          <a:p>
            <a:pPr eaLnBrk="1" hangingPunct="1">
              <a:defRPr/>
            </a:pPr>
            <a:r>
              <a:rPr lang="en-US" b="0" dirty="0">
                <a:latin typeface="Times New Roman" panose="02020603050405020304" pitchFamily="18" charset="0"/>
                <a:cs typeface="Times New Roman" panose="02020603050405020304" pitchFamily="18" charset="0"/>
              </a:rPr>
              <a:t>Sometimes filter does not fit perfectly fit the input image. We have two options:</a:t>
            </a:r>
          </a:p>
          <a:p>
            <a:pPr eaLnBrk="1" hangingPunct="1">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Pad the picture with zeros (zero-padding) so that it fits</a:t>
            </a: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Drop the part of the image where the filter did not fit. This is called valid padding which keeps only valid part of the image.</a:t>
            </a:r>
          </a:p>
          <a:p>
            <a:pPr eaLnBrk="1" hangingPunct="1">
              <a:defRPr/>
            </a:pPr>
            <a:endParaRPr lang="en-IN" dirty="0"/>
          </a:p>
        </p:txBody>
      </p:sp>
      <p:sp>
        <p:nvSpPr>
          <p:cNvPr id="10"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864498419"/>
      </p:ext>
    </p:extLst>
  </p:cSld>
  <p:clrMapOvr>
    <a:masterClrMapping/>
  </p:clrMapOvr>
  <p:transition spd="med">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0244"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29</a:t>
            </a:r>
            <a:r>
              <a:rPr lang="en-IN" altLang="en-US" sz="1800" b="0" dirty="0"/>
              <a:t/>
            </a:r>
            <a:br>
              <a:rPr lang="en-IN" altLang="en-US" sz="1800" b="0" dirty="0"/>
            </a:br>
            <a:endParaRPr lang="en-IN" altLang="en-US" sz="1800" b="0" dirty="0"/>
          </a:p>
        </p:txBody>
      </p:sp>
      <p:sp>
        <p:nvSpPr>
          <p:cNvPr id="10245"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0246"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0248"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531AA935-18D9-412E-8513-6674BFE19333}"/>
              </a:ext>
            </a:extLst>
          </p:cNvPr>
          <p:cNvSpPr txBox="1"/>
          <p:nvPr/>
        </p:nvSpPr>
        <p:spPr>
          <a:xfrm>
            <a:off x="1238250" y="2105025"/>
            <a:ext cx="6324600" cy="2647950"/>
          </a:xfrm>
          <a:prstGeom prst="rect">
            <a:avLst/>
          </a:prstGeom>
          <a:noFill/>
        </p:spPr>
        <p:txBody>
          <a:bodyPr>
            <a:spAutoFit/>
          </a:bodyPr>
          <a:lstStyle/>
          <a:p>
            <a:pPr eaLnBrk="1" hangingPunct="1">
              <a:defRPr/>
            </a:pPr>
            <a:r>
              <a:rPr lang="en-US" sz="2200" dirty="0">
                <a:latin typeface="Times New Roman" panose="02020603050405020304" pitchFamily="18" charset="0"/>
                <a:cs typeface="Times New Roman" panose="02020603050405020304" pitchFamily="18" charset="0"/>
              </a:rPr>
              <a:t>NON LINEARITY (RELU)</a:t>
            </a:r>
            <a:endParaRPr lang="en-US" sz="2200" b="0" dirty="0">
              <a:latin typeface="Times New Roman" panose="02020603050405020304" pitchFamily="18" charset="0"/>
              <a:cs typeface="Times New Roman" panose="02020603050405020304" pitchFamily="18" charset="0"/>
            </a:endParaRPr>
          </a:p>
          <a:p>
            <a:pPr eaLnBrk="1" hangingPunct="1">
              <a:defRPr/>
            </a:pPr>
            <a:endParaRPr lang="en-US" b="0" dirty="0"/>
          </a:p>
          <a:p>
            <a:pPr marL="285750" indent="-285750" algn="just" eaLnBrk="1" hangingPunct="1">
              <a:buFont typeface="Wingdings" panose="05000000000000000000" pitchFamily="2" charset="2"/>
              <a:buChar char="Ø"/>
              <a:defRPr/>
            </a:pPr>
            <a:r>
              <a:rPr lang="en-US" b="0" dirty="0" err="1">
                <a:latin typeface="Times New Roman" panose="02020603050405020304" pitchFamily="18" charset="0"/>
                <a:cs typeface="Times New Roman" panose="02020603050405020304" pitchFamily="18" charset="0"/>
              </a:rPr>
              <a:t>ReLU</a:t>
            </a:r>
            <a:r>
              <a:rPr lang="en-US" b="0" dirty="0">
                <a:latin typeface="Times New Roman" panose="02020603050405020304" pitchFamily="18" charset="0"/>
                <a:cs typeface="Times New Roman" panose="02020603050405020304" pitchFamily="18" charset="0"/>
              </a:rPr>
              <a:t> stands for Rectified Linear Unit for a non-linear operation. The output is </a:t>
            </a:r>
            <a:r>
              <a:rPr lang="en-US" i="1" dirty="0">
                <a:latin typeface="Times New Roman" panose="02020603050405020304" pitchFamily="18" charset="0"/>
                <a:cs typeface="Times New Roman" panose="02020603050405020304" pitchFamily="18" charset="0"/>
              </a:rPr>
              <a:t>ƒ(x) = max(0,x).</a:t>
            </a:r>
            <a:endParaRPr lang="en-US" b="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Why </a:t>
            </a:r>
            <a:r>
              <a:rPr lang="en-US" b="0" dirty="0" err="1">
                <a:latin typeface="Times New Roman" panose="02020603050405020304" pitchFamily="18" charset="0"/>
                <a:cs typeface="Times New Roman" panose="02020603050405020304" pitchFamily="18" charset="0"/>
              </a:rPr>
              <a:t>ReLU</a:t>
            </a:r>
            <a:r>
              <a:rPr lang="en-US" b="0" dirty="0">
                <a:latin typeface="Times New Roman" panose="02020603050405020304" pitchFamily="18" charset="0"/>
                <a:cs typeface="Times New Roman" panose="02020603050405020304" pitchFamily="18" charset="0"/>
              </a:rPr>
              <a:t> is important : </a:t>
            </a:r>
            <a:r>
              <a:rPr lang="en-US" b="0" dirty="0" err="1">
                <a:latin typeface="Times New Roman" panose="02020603050405020304" pitchFamily="18" charset="0"/>
                <a:cs typeface="Times New Roman" panose="02020603050405020304" pitchFamily="18" charset="0"/>
              </a:rPr>
              <a:t>ReLU’s</a:t>
            </a:r>
            <a:r>
              <a:rPr lang="en-US" b="0" dirty="0">
                <a:latin typeface="Times New Roman" panose="02020603050405020304" pitchFamily="18" charset="0"/>
                <a:cs typeface="Times New Roman" panose="02020603050405020304" pitchFamily="18" charset="0"/>
              </a:rPr>
              <a:t> purpose is to introduce non-linearity in our </a:t>
            </a:r>
            <a:r>
              <a:rPr lang="en-US" b="0" dirty="0" err="1">
                <a:latin typeface="Times New Roman" panose="02020603050405020304" pitchFamily="18" charset="0"/>
                <a:cs typeface="Times New Roman" panose="02020603050405020304" pitchFamily="18" charset="0"/>
              </a:rPr>
              <a:t>ConvNet</a:t>
            </a:r>
            <a:r>
              <a:rPr lang="en-US" b="0" dirty="0">
                <a:latin typeface="Times New Roman" panose="02020603050405020304" pitchFamily="18" charset="0"/>
                <a:cs typeface="Times New Roman" panose="02020603050405020304" pitchFamily="18" charset="0"/>
              </a:rPr>
              <a:t>. Since, the real world data would want our </a:t>
            </a:r>
            <a:r>
              <a:rPr lang="en-US" b="0" dirty="0" err="1">
                <a:latin typeface="Times New Roman" panose="02020603050405020304" pitchFamily="18" charset="0"/>
                <a:cs typeface="Times New Roman" panose="02020603050405020304" pitchFamily="18" charset="0"/>
              </a:rPr>
              <a:t>ConvNet</a:t>
            </a:r>
            <a:r>
              <a:rPr lang="en-US" b="0" dirty="0">
                <a:latin typeface="Times New Roman" panose="02020603050405020304" pitchFamily="18" charset="0"/>
                <a:cs typeface="Times New Roman" panose="02020603050405020304" pitchFamily="18" charset="0"/>
              </a:rPr>
              <a:t> to learn would be non-negative linear values.</a:t>
            </a:r>
          </a:p>
          <a:p>
            <a:pPr eaLnBrk="1" hangingPunct="1">
              <a:defRPr/>
            </a:pPr>
            <a:endParaRPr lang="en-IN" dirty="0"/>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729450588"/>
      </p:ext>
    </p:extLst>
  </p:cSld>
  <p:clrMapOvr>
    <a:masterClrMapping/>
  </p:clrMapOvr>
  <p:transition spd="med">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3</a:t>
            </a:fld>
            <a:endParaRPr lang="en-US" dirty="0">
              <a:latin typeface="Times New Roman" pitchFamily="18" charset="0"/>
              <a:cs typeface="Times New Roman" pitchFamily="18" charset="0"/>
            </a:endParaRPr>
          </a:p>
        </p:txBody>
      </p:sp>
      <p:sp>
        <p:nvSpPr>
          <p:cNvPr id="9" name="Title 1"/>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mtClean="0">
                <a:solidFill>
                  <a:schemeClr val="tx1"/>
                </a:solidFill>
                <a:latin typeface="Times New Roman" panose="02020603050405020304" pitchFamily="18" charset="0"/>
                <a:cs typeface="Times New Roman" panose="02020603050405020304" pitchFamily="18" charset="0"/>
              </a:rPr>
              <a:t>OBJECTIVE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609600" y="1828800"/>
            <a:ext cx="8229600" cy="4525963"/>
          </a:xfrm>
        </p:spPr>
        <p:txBody>
          <a:bodyPr/>
          <a:lstStyle/>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To classify  the images according  to the category which belong from a large set of different images from different categories . </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Sort the image in separate folders according to their names.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616424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1268" name="Rectangle 5"/>
          <p:cNvSpPr>
            <a:spLocks noChangeArrowheads="1"/>
          </p:cNvSpPr>
          <p:nvPr/>
        </p:nvSpPr>
        <p:spPr bwMode="auto">
          <a:xfrm>
            <a:off x="8685426" y="6400800"/>
            <a:ext cx="415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30</a:t>
            </a:r>
            <a:endParaRPr lang="en-IN" altLang="en-US" sz="1800" b="0" dirty="0"/>
          </a:p>
        </p:txBody>
      </p:sp>
      <p:sp>
        <p:nvSpPr>
          <p:cNvPr id="11269"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1270"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1272"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273" name="TextBox 1"/>
          <p:cNvSpPr txBox="1">
            <a:spLocks noChangeArrowheads="1"/>
          </p:cNvSpPr>
          <p:nvPr/>
        </p:nvSpPr>
        <p:spPr bwMode="auto">
          <a:xfrm>
            <a:off x="1703388" y="1646238"/>
            <a:ext cx="27241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IN" sz="2200">
                <a:latin typeface="Times New Roman" panose="02020603050405020304" pitchFamily="18" charset="0"/>
                <a:cs typeface="Times New Roman" panose="02020603050405020304" pitchFamily="18" charset="0"/>
              </a:rPr>
              <a:t>RELU OPERATION</a:t>
            </a:r>
          </a:p>
        </p:txBody>
      </p:sp>
      <p:pic>
        <p:nvPicPr>
          <p:cNvPr id="112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19350"/>
            <a:ext cx="51816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873272361"/>
      </p:ext>
    </p:extLst>
  </p:cSld>
  <p:clrMapOvr>
    <a:masterClrMapping/>
  </p:clrMapOvr>
  <p:transition spd="med">
    <p:cut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2292" name="Rectangle 5"/>
          <p:cNvSpPr>
            <a:spLocks noChangeArrowheads="1"/>
          </p:cNvSpPr>
          <p:nvPr/>
        </p:nvSpPr>
        <p:spPr bwMode="auto">
          <a:xfrm>
            <a:off x="8672602" y="6398309"/>
            <a:ext cx="441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b="0" dirty="0" smtClean="0"/>
              <a:t>31</a:t>
            </a:r>
            <a:r>
              <a:rPr lang="en-IN" altLang="en-US" sz="1800" b="0" dirty="0"/>
              <a:t/>
            </a:r>
            <a:br>
              <a:rPr lang="en-IN" altLang="en-US" sz="1800" b="0" dirty="0"/>
            </a:br>
            <a:endParaRPr lang="en-IN" altLang="en-US" sz="1800" b="0" dirty="0"/>
          </a:p>
        </p:txBody>
      </p:sp>
      <p:sp>
        <p:nvSpPr>
          <p:cNvPr id="12293"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2294"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2296"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5B7BD63E-7998-490D-836E-0B0E4FE2AE42}"/>
              </a:ext>
            </a:extLst>
          </p:cNvPr>
          <p:cNvSpPr txBox="1"/>
          <p:nvPr/>
        </p:nvSpPr>
        <p:spPr>
          <a:xfrm>
            <a:off x="1568450" y="1789113"/>
            <a:ext cx="6813550" cy="2924175"/>
          </a:xfrm>
          <a:prstGeom prst="rect">
            <a:avLst/>
          </a:prstGeom>
          <a:noFill/>
        </p:spPr>
        <p:txBody>
          <a:bodyPr>
            <a:spAutoFit/>
          </a:bodyPr>
          <a:lstStyle/>
          <a:p>
            <a:pPr eaLnBrk="1" hangingPunct="1">
              <a:defRPr/>
            </a:pPr>
            <a:r>
              <a:rPr lang="en-IN" sz="2200" dirty="0">
                <a:latin typeface="Times New Roman" panose="02020603050405020304" pitchFamily="18" charset="0"/>
                <a:cs typeface="Times New Roman" panose="02020603050405020304" pitchFamily="18" charset="0"/>
              </a:rPr>
              <a:t>POOLING LAYER</a:t>
            </a:r>
          </a:p>
          <a:p>
            <a:pPr eaLnBrk="1" hangingPunct="1">
              <a:defRPr/>
            </a:pPr>
            <a:endParaRPr lang="en-US" b="0" dirty="0"/>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Pooling layers section would reduce the number of parameters when the images are too large. </a:t>
            </a: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Pooling layer consider a block of input data and simply pass on maximum value</a:t>
            </a: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Hence it reduces the size of the input  and require no added parameters</a:t>
            </a:r>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094368093"/>
      </p:ext>
    </p:extLst>
  </p:cSld>
  <p:clrMapOvr>
    <a:masterClrMapping/>
  </p:clrMapOvr>
  <p:transition spd="med">
    <p:cut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3316" name="Rectangle 5"/>
          <p:cNvSpPr>
            <a:spLocks noChangeArrowheads="1"/>
          </p:cNvSpPr>
          <p:nvPr/>
        </p:nvSpPr>
        <p:spPr bwMode="auto">
          <a:xfrm>
            <a:off x="8685426" y="6412468"/>
            <a:ext cx="415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32</a:t>
            </a:r>
            <a:endParaRPr lang="en-IN" altLang="en-US" sz="1800" b="0" dirty="0"/>
          </a:p>
        </p:txBody>
      </p:sp>
      <p:sp>
        <p:nvSpPr>
          <p:cNvPr id="1331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331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332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5B7BD63E-7998-490D-836E-0B0E4FE2AE42}"/>
              </a:ext>
            </a:extLst>
          </p:cNvPr>
          <p:cNvSpPr txBox="1"/>
          <p:nvPr/>
        </p:nvSpPr>
        <p:spPr>
          <a:xfrm>
            <a:off x="838200" y="1744920"/>
            <a:ext cx="7543800" cy="2369880"/>
          </a:xfrm>
          <a:prstGeom prst="rect">
            <a:avLst/>
          </a:prstGeom>
          <a:noFill/>
        </p:spPr>
        <p:txBody>
          <a:bodyPr>
            <a:spAutoFit/>
          </a:bodyPr>
          <a:lstStyle/>
          <a:p>
            <a:pPr eaLnBrk="1" hangingPunct="1">
              <a:defRPr/>
            </a:pPr>
            <a:r>
              <a:rPr lang="en-IN" sz="2200" u="sng" dirty="0" smtClean="0">
                <a:latin typeface="Times New Roman" panose="02020603050405020304" pitchFamily="18" charset="0"/>
                <a:cs typeface="Times New Roman" panose="02020603050405020304" pitchFamily="18" charset="0"/>
              </a:rPr>
              <a:t>FLATTENING </a:t>
            </a:r>
            <a:endParaRPr lang="en-US" sz="2200" b="0" u="sng"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r>
              <a:rPr lang="en-IN" dirty="0">
                <a:latin typeface="Times New Roman" pitchFamily="18" charset="0"/>
                <a:cs typeface="Times New Roman" pitchFamily="18" charset="0"/>
              </a:rPr>
              <a:t>After finishing the previous two steps, we're supposed to have a pooled feature map by now. As the name of this step implies, we are literally going to flatten our pooled feature map into a column like in the image below.</a:t>
            </a:r>
          </a:p>
          <a:p>
            <a:r>
              <a:rPr lang="en-IN" dirty="0"/>
              <a:t/>
            </a:r>
            <a:br>
              <a:rPr lang="en-IN" dirty="0"/>
            </a:br>
            <a:endParaRPr lang="en-IN" dirty="0"/>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873" y="3581400"/>
            <a:ext cx="5700254" cy="2400567"/>
          </a:xfrm>
          <a:prstGeom prst="rect">
            <a:avLst/>
          </a:prstGeom>
        </p:spPr>
      </p:pic>
      <p:sp>
        <p:nvSpPr>
          <p:cNvPr id="14" name="TextBox 13">
            <a:extLst>
              <a:ext uri="{FF2B5EF4-FFF2-40B4-BE49-F238E27FC236}">
                <a16:creationId xmlns:a16="http://schemas.microsoft.com/office/drawing/2014/main" xmlns="" id="{3A289D72-099C-46ED-88D1-A875CF250279}"/>
              </a:ext>
            </a:extLst>
          </p:cNvPr>
          <p:cNvSpPr txBox="1"/>
          <p:nvPr/>
        </p:nvSpPr>
        <p:spPr>
          <a:xfrm>
            <a:off x="685800" y="1148715"/>
            <a:ext cx="7716838" cy="984885"/>
          </a:xfrm>
          <a:prstGeom prst="rect">
            <a:avLst/>
          </a:prstGeom>
          <a:noFill/>
        </p:spPr>
        <p:txBody>
          <a:bodyPr>
            <a:spAutoFit/>
          </a:bodyPr>
          <a:lstStyle/>
          <a:p>
            <a:pPr>
              <a:defRPr/>
            </a:pPr>
            <a:r>
              <a:rPr lang="en-IN" sz="2200" b="1" u="sng" dirty="0">
                <a:latin typeface="Times New Roman" panose="02020603050405020304" pitchFamily="18" charset="0"/>
                <a:cs typeface="Times New Roman" panose="02020603050405020304" pitchFamily="18" charset="0"/>
              </a:rPr>
              <a:t>MODULE 3</a:t>
            </a:r>
          </a:p>
          <a:p>
            <a:pPr eaLnBrk="1" hangingPunct="1">
              <a:defRPr/>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364385"/>
      </p:ext>
    </p:extLst>
  </p:cSld>
  <p:clrMapOvr>
    <a:masterClrMapping/>
  </p:clrMapOvr>
  <p:transition spd="med">
    <p:cut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3316"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39</a:t>
            </a:r>
            <a:r>
              <a:rPr lang="en-IN" altLang="en-US" sz="1800" b="0" dirty="0"/>
              <a:t/>
            </a:r>
            <a:br>
              <a:rPr lang="en-IN" altLang="en-US" sz="1800" b="0" dirty="0"/>
            </a:br>
            <a:endParaRPr lang="en-IN" altLang="en-US" sz="1800" b="0" dirty="0"/>
          </a:p>
        </p:txBody>
      </p:sp>
      <p:sp>
        <p:nvSpPr>
          <p:cNvPr id="1331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         SYSTEM ARCHITECTURE</a:t>
            </a:r>
            <a:endParaRPr lang="en-IN" altLang="en-US" sz="3600" dirty="0">
              <a:solidFill>
                <a:schemeClr val="tx2"/>
              </a:solidFill>
              <a:latin typeface="Times New Roman" panose="02020603050405020304" pitchFamily="18" charset="0"/>
              <a:cs typeface="Times New Roman" panose="02020603050405020304" pitchFamily="18" charset="0"/>
            </a:endParaRPr>
          </a:p>
        </p:txBody>
      </p:sp>
      <p:sp>
        <p:nvSpPr>
          <p:cNvPr id="1331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5B7BD63E-7998-490D-836E-0B0E4FE2AE42}"/>
              </a:ext>
            </a:extLst>
          </p:cNvPr>
          <p:cNvSpPr txBox="1"/>
          <p:nvPr/>
        </p:nvSpPr>
        <p:spPr>
          <a:xfrm>
            <a:off x="838200" y="1752600"/>
            <a:ext cx="7543800" cy="2646878"/>
          </a:xfrm>
          <a:prstGeom prst="rect">
            <a:avLst/>
          </a:prstGeom>
          <a:noFill/>
        </p:spPr>
        <p:txBody>
          <a:bodyPr>
            <a:spAutoFit/>
          </a:bodyPr>
          <a:lstStyle/>
          <a:p>
            <a:pPr eaLnBrk="1" hangingPunct="1">
              <a:defRPr/>
            </a:pPr>
            <a:r>
              <a:rPr lang="en-IN" sz="2200" u="sng" dirty="0" smtClean="0">
                <a:latin typeface="Times New Roman" panose="02020603050405020304" pitchFamily="18" charset="0"/>
                <a:cs typeface="Times New Roman" panose="02020603050405020304" pitchFamily="18" charset="0"/>
              </a:rPr>
              <a:t>FLATTENING</a:t>
            </a:r>
            <a:endParaRPr lang="en-US" sz="2200" b="0" u="sng"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r>
              <a:rPr lang="en-IN" dirty="0"/>
              <a:t>The reason we do this is that we're going to need to insert this data into an artificial neural network later on</a:t>
            </a:r>
            <a:r>
              <a:rPr lang="en-IN" dirty="0" smtClean="0"/>
              <a:t>.</a:t>
            </a:r>
          </a:p>
          <a:p>
            <a:endParaRPr lang="en-IN" b="0"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409" y="3124200"/>
            <a:ext cx="6485182" cy="2956816"/>
          </a:xfrm>
          <a:prstGeom prst="rect">
            <a:avLst/>
          </a:prstGeom>
        </p:spPr>
      </p:pic>
    </p:spTree>
    <p:extLst>
      <p:ext uri="{BB962C8B-B14F-4D97-AF65-F5344CB8AC3E}">
        <p14:creationId xmlns:p14="http://schemas.microsoft.com/office/powerpoint/2010/main" val="443750513"/>
      </p:ext>
    </p:extLst>
  </p:cSld>
  <p:clrMapOvr>
    <a:masterClrMapping/>
  </p:clrMapOvr>
  <p:transition spd="med">
    <p:cut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3316" name="Rectangle 5"/>
          <p:cNvSpPr>
            <a:spLocks noChangeArrowheads="1"/>
          </p:cNvSpPr>
          <p:nvPr/>
        </p:nvSpPr>
        <p:spPr bwMode="auto">
          <a:xfrm>
            <a:off x="8685426" y="6398309"/>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dirty="0" smtClean="0">
                <a:latin typeface="Times New Roman" panose="02020603050405020304" pitchFamily="18" charset="0"/>
                <a:cs typeface="Times New Roman" panose="02020603050405020304" pitchFamily="18" charset="0"/>
              </a:rPr>
              <a:t>34</a:t>
            </a:r>
            <a:r>
              <a:rPr lang="en-IN" altLang="en-US" sz="1800" b="0" dirty="0"/>
              <a:t/>
            </a:r>
            <a:br>
              <a:rPr lang="en-IN" altLang="en-US" sz="1800" b="0" dirty="0"/>
            </a:br>
            <a:endParaRPr lang="en-IN" altLang="en-US" sz="1800" b="0" dirty="0"/>
          </a:p>
        </p:txBody>
      </p:sp>
      <p:sp>
        <p:nvSpPr>
          <p:cNvPr id="13317"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3318"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3320"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 name="TextBox 1">
            <a:extLst>
              <a:ext uri="{FF2B5EF4-FFF2-40B4-BE49-F238E27FC236}">
                <a16:creationId xmlns:a16="http://schemas.microsoft.com/office/drawing/2014/main" xmlns="" id="{5B7BD63E-7998-490D-836E-0B0E4FE2AE42}"/>
              </a:ext>
            </a:extLst>
          </p:cNvPr>
          <p:cNvSpPr txBox="1"/>
          <p:nvPr/>
        </p:nvSpPr>
        <p:spPr>
          <a:xfrm>
            <a:off x="838200" y="1789113"/>
            <a:ext cx="7543800" cy="1262062"/>
          </a:xfrm>
          <a:prstGeom prst="rect">
            <a:avLst/>
          </a:prstGeom>
          <a:noFill/>
        </p:spPr>
        <p:txBody>
          <a:bodyPr>
            <a:spAutoFit/>
          </a:bodyPr>
          <a:lstStyle/>
          <a:p>
            <a:pPr eaLnBrk="1" hangingPunct="1">
              <a:defRPr/>
            </a:pPr>
            <a:r>
              <a:rPr lang="en-IN" sz="2200" dirty="0">
                <a:latin typeface="Times New Roman" panose="02020603050405020304" pitchFamily="18" charset="0"/>
                <a:cs typeface="Times New Roman" panose="02020603050405020304" pitchFamily="18" charset="0"/>
              </a:rPr>
              <a:t>FULLY CONNECTED LAYER</a:t>
            </a:r>
            <a:endParaRPr lang="en-US" sz="2200"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endParaRPr lang="en-US" b="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r>
              <a:rPr lang="en-US" b="0" dirty="0">
                <a:latin typeface="Times New Roman" panose="02020603050405020304" pitchFamily="18" charset="0"/>
                <a:cs typeface="Times New Roman" panose="02020603050405020304" pitchFamily="18" charset="0"/>
              </a:rPr>
              <a:t>The layer we call as FC layer, we flattened our matrix into vector and feed it into a fully connected layer like neural network.</a:t>
            </a:r>
          </a:p>
        </p:txBody>
      </p:sp>
      <p:pic>
        <p:nvPicPr>
          <p:cNvPr id="133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3255963"/>
            <a:ext cx="527685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686782425"/>
      </p:ext>
    </p:extLst>
  </p:cSld>
  <p:clrMapOvr>
    <a:masterClrMapping/>
  </p:clrMapOvr>
  <p:transition spd="med">
    <p:cut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4340" name="Rectangle 5"/>
          <p:cNvSpPr>
            <a:spLocks noChangeArrowheads="1"/>
          </p:cNvSpPr>
          <p:nvPr/>
        </p:nvSpPr>
        <p:spPr bwMode="auto">
          <a:xfrm>
            <a:off x="8672602" y="6398309"/>
            <a:ext cx="441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b="0" dirty="0" smtClean="0"/>
              <a:t>35</a:t>
            </a:r>
            <a:r>
              <a:rPr lang="en-IN" altLang="en-US" sz="1800" b="0" dirty="0"/>
              <a:t/>
            </a:r>
            <a:br>
              <a:rPr lang="en-IN" altLang="en-US" sz="1800" b="0" dirty="0"/>
            </a:br>
            <a:endParaRPr lang="en-IN" altLang="en-US" sz="1800" b="0" dirty="0"/>
          </a:p>
        </p:txBody>
      </p:sp>
      <p:sp>
        <p:nvSpPr>
          <p:cNvPr id="14341"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4342"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4344"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345" name="TextBox 1"/>
          <p:cNvSpPr txBox="1">
            <a:spLocks noChangeArrowheads="1"/>
          </p:cNvSpPr>
          <p:nvPr/>
        </p:nvSpPr>
        <p:spPr bwMode="auto">
          <a:xfrm>
            <a:off x="914400" y="1789113"/>
            <a:ext cx="7467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b="0" dirty="0" smtClean="0">
                <a:latin typeface="Times New Roman" panose="02020603050405020304" pitchFamily="18" charset="0"/>
                <a:cs typeface="Times New Roman" panose="02020603050405020304" pitchFamily="18" charset="0"/>
              </a:rPr>
              <a:t>Fully connected layer is connected with output layer</a:t>
            </a:r>
            <a:endParaRPr lang="en-US" b="0" dirty="0">
              <a:latin typeface="Times New Roman" panose="02020603050405020304" pitchFamily="18" charset="0"/>
              <a:cs typeface="Times New Roman" panose="02020603050405020304" pitchFamily="18" charset="0"/>
            </a:endParaRPr>
          </a:p>
        </p:txBody>
      </p:sp>
      <p:pic>
        <p:nvPicPr>
          <p:cNvPr id="143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3370263"/>
            <a:ext cx="80962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318513242"/>
      </p:ext>
    </p:extLst>
  </p:cSld>
  <p:clrMapOvr>
    <a:masterClrMapping/>
  </p:clrMapOvr>
  <p:transition spd="med">
    <p:cut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4340" name="Rectangle 5"/>
          <p:cNvSpPr>
            <a:spLocks noChangeArrowheads="1"/>
          </p:cNvSpPr>
          <p:nvPr/>
        </p:nvSpPr>
        <p:spPr bwMode="auto">
          <a:xfrm>
            <a:off x="8672602" y="6398309"/>
            <a:ext cx="441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b="0" dirty="0" smtClean="0"/>
              <a:t>36</a:t>
            </a:r>
            <a:r>
              <a:rPr lang="en-IN" altLang="en-US" sz="1800" b="0" dirty="0"/>
              <a:t/>
            </a:r>
            <a:br>
              <a:rPr lang="en-IN" altLang="en-US" sz="1800" b="0" dirty="0"/>
            </a:br>
            <a:endParaRPr lang="en-IN" altLang="en-US" sz="1800" b="0" dirty="0"/>
          </a:p>
        </p:txBody>
      </p:sp>
      <p:sp>
        <p:nvSpPr>
          <p:cNvPr id="14341"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4342"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4344"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xmlns="" id="{5B7BD63E-7998-490D-836E-0B0E4FE2AE42}"/>
              </a:ext>
            </a:extLst>
          </p:cNvPr>
          <p:cNvSpPr txBox="1"/>
          <p:nvPr/>
        </p:nvSpPr>
        <p:spPr>
          <a:xfrm>
            <a:off x="838200" y="1752600"/>
            <a:ext cx="7543800" cy="2923877"/>
          </a:xfrm>
          <a:prstGeom prst="rect">
            <a:avLst/>
          </a:prstGeom>
          <a:noFill/>
        </p:spPr>
        <p:txBody>
          <a:bodyPr>
            <a:spAutoFit/>
          </a:bodyPr>
          <a:lstStyle/>
          <a:p>
            <a:pPr eaLnBrk="1" hangingPunct="1">
              <a:defRPr/>
            </a:pPr>
            <a:r>
              <a:rPr lang="en-IN" sz="2200" u="sng" dirty="0" smtClean="0">
                <a:latin typeface="Times New Roman" panose="02020603050405020304" pitchFamily="18" charset="0"/>
                <a:cs typeface="Times New Roman" panose="02020603050405020304" pitchFamily="18" charset="0"/>
              </a:rPr>
              <a:t>SOFTMAX FUCTION </a:t>
            </a:r>
            <a:endParaRPr lang="en-US" sz="2200" b="0" u="sng"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r>
              <a:rPr lang="en-IN" dirty="0" smtClean="0">
                <a:latin typeface="Times New Roman" pitchFamily="18" charset="0"/>
                <a:cs typeface="Times New Roman" pitchFamily="18" charset="0"/>
              </a:rPr>
              <a:t>Activation function used in the </a:t>
            </a:r>
            <a:r>
              <a:rPr lang="en-IN" dirty="0" err="1" smtClean="0">
                <a:latin typeface="Times New Roman" pitchFamily="18" charset="0"/>
                <a:cs typeface="Times New Roman" pitchFamily="18" charset="0"/>
              </a:rPr>
              <a:t>cnn</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 </a:t>
            </a:r>
          </a:p>
          <a:p>
            <a:endParaRPr lang="en-IN" b="0"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340" y="2819136"/>
            <a:ext cx="6683319" cy="3048264"/>
          </a:xfrm>
          <a:prstGeom prst="rect">
            <a:avLst/>
          </a:prstGeom>
        </p:spPr>
      </p:pic>
    </p:spTree>
    <p:extLst>
      <p:ext uri="{BB962C8B-B14F-4D97-AF65-F5344CB8AC3E}">
        <p14:creationId xmlns:p14="http://schemas.microsoft.com/office/powerpoint/2010/main" val="1056748749"/>
      </p:ext>
    </p:extLst>
  </p:cSld>
  <p:clrMapOvr>
    <a:masterClrMapping/>
  </p:clrMapOvr>
  <p:transition spd="med">
    <p:cut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 typeface="Arial" panose="020B0604020202020204" pitchFamily="34" charset="0"/>
              <a:buChar char="•"/>
            </a:pPr>
            <a:endParaRPr lang="en-US" b="0">
              <a:latin typeface="Times New Roman" panose="02020603050405020304" pitchFamily="18" charset="0"/>
              <a:cs typeface="Times New Roman" panose="02020603050405020304" pitchFamily="18" charset="0"/>
            </a:endParaRPr>
          </a:p>
        </p:txBody>
      </p:sp>
      <p:sp>
        <p:nvSpPr>
          <p:cNvPr id="14340" name="Rectangle 5"/>
          <p:cNvSpPr>
            <a:spLocks noChangeArrowheads="1"/>
          </p:cNvSpPr>
          <p:nvPr/>
        </p:nvSpPr>
        <p:spPr bwMode="auto">
          <a:xfrm>
            <a:off x="8672602" y="6398309"/>
            <a:ext cx="441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1800" b="0" dirty="0" smtClean="0"/>
              <a:t>37</a:t>
            </a:r>
            <a:r>
              <a:rPr lang="en-IN" altLang="en-US" sz="1800" b="0" dirty="0"/>
              <a:t/>
            </a:r>
            <a:br>
              <a:rPr lang="en-IN" altLang="en-US" sz="1800" b="0" dirty="0"/>
            </a:br>
            <a:endParaRPr lang="en-IN" altLang="en-US" sz="1800" b="0" dirty="0"/>
          </a:p>
        </p:txBody>
      </p:sp>
      <p:sp>
        <p:nvSpPr>
          <p:cNvPr id="14341" name="Rectangle 8"/>
          <p:cNvSpPr>
            <a:spLocks noChangeArrowheads="1"/>
          </p:cNvSpPr>
          <p:nvPr/>
        </p:nvSpPr>
        <p:spPr bwMode="auto">
          <a:xfrm>
            <a:off x="457200" y="304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chemeClr val="tx2"/>
                </a:solidFill>
                <a:latin typeface="Times New Roman" panose="02020603050405020304" pitchFamily="18" charset="0"/>
                <a:cs typeface="Times New Roman" panose="02020603050405020304" pitchFamily="18" charset="0"/>
              </a:rPr>
              <a:t>         SYSTEM ARCHITECTURE</a:t>
            </a:r>
            <a:endParaRPr lang="en-IN" altLang="en-US" sz="3600">
              <a:solidFill>
                <a:schemeClr val="tx2"/>
              </a:solidFill>
              <a:latin typeface="Times New Roman" panose="02020603050405020304" pitchFamily="18" charset="0"/>
              <a:cs typeface="Times New Roman" panose="02020603050405020304" pitchFamily="18" charset="0"/>
            </a:endParaRPr>
          </a:p>
        </p:txBody>
      </p:sp>
      <p:sp>
        <p:nvSpPr>
          <p:cNvPr id="14342" name="Rectangle 9"/>
          <p:cNvSpPr>
            <a:spLocks noChangeArrowheads="1"/>
          </p:cNvSpPr>
          <p:nvPr/>
        </p:nvSpPr>
        <p:spPr bwMode="auto">
          <a:xfrm>
            <a:off x="76200" y="6477000"/>
            <a:ext cx="548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400" i="1">
                <a:latin typeface="Times New Roman" panose="02020603050405020304" pitchFamily="18" charset="0"/>
                <a:cs typeface="Times New Roman" panose="02020603050405020304" pitchFamily="18" charset="0"/>
              </a:rPr>
              <a:t>B.Tech                                 </a:t>
            </a:r>
            <a:r>
              <a:rPr lang="en-IN" altLang="en-US" sz="1400" b="0">
                <a:latin typeface="Times New Roman" panose="02020603050405020304" pitchFamily="18" charset="0"/>
                <a:cs typeface="Times New Roman" panose="02020603050405020304" pitchFamily="18" charset="0"/>
              </a:rPr>
              <a:t>Bachelors Research Project</a:t>
            </a:r>
            <a:r>
              <a:rPr lang="en-IN" altLang="en-US" sz="1400" b="0" i="1">
                <a:latin typeface="Times New Roman" panose="02020603050405020304" pitchFamily="18" charset="0"/>
                <a:cs typeface="Times New Roman" panose="02020603050405020304" pitchFamily="18" charset="0"/>
              </a:rPr>
              <a:t>: 2015-2019</a:t>
            </a:r>
            <a:endParaRPr lang="en-IN" altLang="en-US" sz="1400" b="0">
              <a:latin typeface="Times New Roman" panose="02020603050405020304" pitchFamily="18" charset="0"/>
              <a:cs typeface="Times New Roman" panose="02020603050405020304" pitchFamily="18" charset="0"/>
            </a:endParaRPr>
          </a:p>
        </p:txBody>
      </p:sp>
      <p:sp>
        <p:nvSpPr>
          <p:cNvPr id="14344" name="Arrow: Down 2"/>
          <p:cNvSpPr>
            <a:spLocks noChangeArrowheads="1"/>
          </p:cNvSpPr>
          <p:nvPr/>
        </p:nvSpPr>
        <p:spPr bwMode="auto">
          <a:xfrm>
            <a:off x="4516438" y="3048000"/>
            <a:ext cx="55562" cy="46038"/>
          </a:xfrm>
          <a:prstGeom prst="down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1"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xmlns="" id="{5B7BD63E-7998-490D-836E-0B0E4FE2AE42}"/>
              </a:ext>
            </a:extLst>
          </p:cNvPr>
          <p:cNvSpPr txBox="1"/>
          <p:nvPr/>
        </p:nvSpPr>
        <p:spPr>
          <a:xfrm>
            <a:off x="838200" y="1752600"/>
            <a:ext cx="7924800" cy="4862870"/>
          </a:xfrm>
          <a:prstGeom prst="rect">
            <a:avLst/>
          </a:prstGeom>
          <a:noFill/>
        </p:spPr>
        <p:txBody>
          <a:bodyPr wrap="square">
            <a:spAutoFit/>
          </a:bodyPr>
          <a:lstStyle/>
          <a:p>
            <a:pPr eaLnBrk="1" hangingPunct="1">
              <a:defRPr/>
            </a:pPr>
            <a:r>
              <a:rPr lang="en-IN" sz="2200" u="sng" dirty="0" smtClean="0">
                <a:latin typeface="Times New Roman" panose="02020603050405020304" pitchFamily="18" charset="0"/>
                <a:cs typeface="Times New Roman" panose="02020603050405020304" pitchFamily="18" charset="0"/>
              </a:rPr>
              <a:t>Output layer</a:t>
            </a:r>
            <a:endParaRPr lang="en-US" sz="2200" b="0" u="sng"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t>After multiple layers of convolution and </a:t>
            </a:r>
            <a:r>
              <a:rPr lang="en-IN" dirty="0" smtClean="0"/>
              <a:t>padding.</a:t>
            </a:r>
          </a:p>
          <a:p>
            <a:pPr marL="285750" indent="-285750">
              <a:buFont typeface="Wingdings" pitchFamily="2" charset="2"/>
              <a:buChar char="Ø"/>
            </a:pPr>
            <a:endParaRPr lang="en-IN" dirty="0" smtClean="0"/>
          </a:p>
          <a:p>
            <a:pPr marL="285750" indent="-285750">
              <a:buFont typeface="Wingdings" pitchFamily="2" charset="2"/>
              <a:buChar char="Ø"/>
            </a:pPr>
            <a:r>
              <a:rPr lang="en-IN" dirty="0" smtClean="0"/>
              <a:t>output  should be in </a:t>
            </a:r>
            <a:r>
              <a:rPr lang="en-IN" dirty="0"/>
              <a:t>the form of a class</a:t>
            </a:r>
            <a:r>
              <a:rPr lang="en-IN" dirty="0" smtClean="0"/>
              <a:t>.</a:t>
            </a:r>
          </a:p>
          <a:p>
            <a:pPr marL="285750" indent="-285750" algn="just">
              <a:buFont typeface="Wingdings" pitchFamily="2" charset="2"/>
              <a:buChar char="Ø"/>
            </a:pPr>
            <a:endParaRPr lang="en-IN" dirty="0"/>
          </a:p>
          <a:p>
            <a:pPr marL="285750" indent="-285750" algn="just">
              <a:buFont typeface="Wingdings" pitchFamily="2" charset="2"/>
              <a:buChar char="Ø"/>
            </a:pPr>
            <a:r>
              <a:rPr lang="en-IN" dirty="0" smtClean="0"/>
              <a:t> </a:t>
            </a:r>
            <a:r>
              <a:rPr lang="en-IN" dirty="0"/>
              <a:t>The convolution and pooling layers would only be able to extract </a:t>
            </a:r>
            <a:r>
              <a:rPr lang="en-IN" dirty="0" smtClean="0"/>
              <a:t>features </a:t>
            </a:r>
            <a:r>
              <a:rPr lang="en-IN" dirty="0"/>
              <a:t>and reduce the number of parameters from the  original images</a:t>
            </a:r>
            <a:r>
              <a:rPr lang="en-IN" dirty="0" smtClean="0"/>
              <a:t>.</a:t>
            </a:r>
          </a:p>
          <a:p>
            <a:pPr marL="285750" indent="-285750" algn="just">
              <a:buFont typeface="Wingdings" pitchFamily="2" charset="2"/>
              <a:buChar char="Ø"/>
            </a:pPr>
            <a:endParaRPr lang="en-IN" dirty="0"/>
          </a:p>
          <a:p>
            <a:pPr marL="285750" indent="-285750" algn="just">
              <a:buFont typeface="Wingdings" pitchFamily="2" charset="2"/>
              <a:buChar char="Ø"/>
            </a:pPr>
            <a:r>
              <a:rPr lang="en-IN" dirty="0" smtClean="0"/>
              <a:t> </a:t>
            </a:r>
            <a:r>
              <a:rPr lang="en-IN" dirty="0"/>
              <a:t>However, to generate the final output we need to apply a fully connected layer to generate an output equal to the number of classes we </a:t>
            </a:r>
            <a:r>
              <a:rPr lang="en-IN" dirty="0" smtClean="0"/>
              <a:t>need</a:t>
            </a:r>
            <a:r>
              <a:rPr lang="en-IN" dirty="0" smtClean="0"/>
              <a:t>.</a:t>
            </a:r>
          </a:p>
          <a:p>
            <a:pPr marL="285750" indent="-285750" algn="just">
              <a:buFont typeface="Wingdings" pitchFamily="2" charset="2"/>
              <a:buChar char="Ø"/>
            </a:pPr>
            <a:endParaRPr lang="en-IN" b="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IN" dirty="0" smtClean="0">
                <a:latin typeface="Times New Roman" panose="02020603050405020304" pitchFamily="18" charset="0"/>
                <a:cs typeface="Times New Roman" panose="02020603050405020304" pitchFamily="18" charset="0"/>
              </a:rPr>
              <a:t>Thus the output layer give the classified images.</a:t>
            </a:r>
            <a:endParaRPr lang="en-IN" b="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IN" b="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IN"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250984"/>
      </p:ext>
    </p:extLst>
  </p:cSld>
  <p:clrMapOvr>
    <a:masterClrMapping/>
  </p:clrMapOvr>
  <p:transition spd="med">
    <p:cut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itchFamily="18" charset="0"/>
                <a:cs typeface="Times New Roman" pitchFamily="18" charset="0"/>
              </a:rPr>
              <a:t>Obtained outcome </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Image which are classified with its name.</a:t>
            </a:r>
          </a:p>
          <a:p>
            <a:r>
              <a:rPr lang="en-IN" dirty="0" smtClean="0"/>
              <a:t>The probability of image to be in the other class.</a:t>
            </a:r>
          </a:p>
          <a:p>
            <a:endParaRPr lang="en-IN" dirty="0"/>
          </a:p>
        </p:txBody>
      </p:sp>
      <p:sp>
        <p:nvSpPr>
          <p:cNvPr id="4" name="Date Placeholder 3"/>
          <p:cNvSpPr>
            <a:spLocks noGrp="1"/>
          </p:cNvSpPr>
          <p:nvPr>
            <p:ph type="dt" sz="half" idx="10"/>
          </p:nvPr>
        </p:nvSpPr>
        <p:spPr/>
        <p:txBody>
          <a:bodyPr/>
          <a:lstStyle/>
          <a:p>
            <a:pPr>
              <a:defRPr/>
            </a:pPr>
            <a:fld id="{86B6F092-18FB-4720-B8FB-B9EDE8BC1300}" type="datetime2">
              <a:rPr lang="en-US" smtClean="0"/>
              <a:pPr>
                <a:defRPr/>
              </a:pPr>
              <a:t>Tuesday, June 11, 2019</a:t>
            </a:fld>
            <a:endParaRPr lang="en-US" dirty="0"/>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pPr>
                <a:defRPr/>
              </a:pPr>
              <a:t>38</a:t>
            </a:fld>
            <a:endParaRPr lang="en-US" dirty="0"/>
          </a:p>
        </p:txBody>
      </p:sp>
      <p:sp>
        <p:nvSpPr>
          <p:cNvPr id="6" name="Footer Placeholder 5"/>
          <p:cNvSpPr>
            <a:spLocks noGrp="1"/>
          </p:cNvSpPr>
          <p:nvPr>
            <p:ph type="ftr" sz="quarter" idx="12"/>
          </p:nvPr>
        </p:nvSpPr>
        <p:spPr/>
        <p:txBody>
          <a:bodyPr/>
          <a:lstStyle/>
          <a:p>
            <a:pPr>
              <a:defRPr/>
            </a:pPr>
            <a:r>
              <a:rPr lang="en-US" smtClean="0">
                <a:solidFill>
                  <a:schemeClr val="tx1">
                    <a:lumMod val="75000"/>
                    <a:lumOff val="25000"/>
                  </a:schemeClr>
                </a:solidFill>
              </a:rPr>
              <a:t>B.Tech </a:t>
            </a:r>
            <a:r>
              <a:rPr lang="en-US" smtClean="0"/>
              <a:t>          </a:t>
            </a:r>
            <a:r>
              <a:rPr lang="en-US" b="0" smtClean="0">
                <a:solidFill>
                  <a:schemeClr val="tx1">
                    <a:lumMod val="75000"/>
                    <a:lumOff val="25000"/>
                  </a:schemeClr>
                </a:solidFill>
              </a:rPr>
              <a:t>Main Project </a:t>
            </a:r>
            <a:r>
              <a:rPr lang="en-US" b="0" smtClean="0"/>
              <a:t>: </a:t>
            </a:r>
            <a:r>
              <a:rPr lang="en-US" b="0" smtClean="0">
                <a:solidFill>
                  <a:schemeClr val="accent1">
                    <a:lumMod val="75000"/>
                  </a:schemeClr>
                </a:solidFill>
              </a:rPr>
              <a:t>2009-2013</a:t>
            </a:r>
            <a:endParaRPr lang="en-US" b="0" dirty="0">
              <a:solidFill>
                <a:schemeClr val="accent1">
                  <a:lumMod val="7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800"/>
            <a:ext cx="7772400" cy="1828800"/>
          </a:xfrm>
          <a:prstGeom prst="rect">
            <a:avLst/>
          </a:prstGeom>
        </p:spPr>
      </p:pic>
    </p:spTree>
    <p:extLst>
      <p:ext uri="{BB962C8B-B14F-4D97-AF65-F5344CB8AC3E}">
        <p14:creationId xmlns:p14="http://schemas.microsoft.com/office/powerpoint/2010/main" val="3487209444"/>
      </p:ext>
    </p:extLst>
  </p:cSld>
  <p:clrMapOvr>
    <a:masterClrMapping/>
  </p:clrMapOvr>
  <p:transition spd="med">
    <p:cut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CONCLUSION AND FUTURE SCOPE </a:t>
            </a:r>
            <a:r>
              <a:rPr lang="en-US" u="sng" dirty="0">
                <a:solidFill>
                  <a:schemeClr val="tx1"/>
                </a:solidFill>
                <a:latin typeface="Times New Roman" panose="02020603050405020304" pitchFamily="18" charset="0"/>
                <a:cs typeface="Times New Roman" panose="02020603050405020304" pitchFamily="18" charset="0"/>
              </a:rPr>
              <a:t/>
            </a:r>
            <a:br>
              <a:rPr lang="en-US" u="sng" dirty="0">
                <a:solidFill>
                  <a:schemeClr val="tx1"/>
                </a:solidFill>
                <a:latin typeface="Times New Roman" panose="02020603050405020304" pitchFamily="18" charset="0"/>
                <a:cs typeface="Times New Roman" panose="02020603050405020304" pitchFamily="18" charset="0"/>
              </a:rPr>
            </a:b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72594"/>
          </a:xfrm>
        </p:spPr>
        <p:txBody>
          <a:bodyPr anchor="ctr"/>
          <a:lstStyle/>
          <a:p>
            <a:pPr algn="just">
              <a:buNone/>
            </a:pPr>
            <a:r>
              <a:rPr lang="en-US" sz="1800" i="1" dirty="0">
                <a:latin typeface="Times New Roman" panose="02020603050405020304" pitchFamily="18" charset="0"/>
                <a:cs typeface="Times New Roman" panose="02020603050405020304" pitchFamily="18" charset="0"/>
              </a:rPr>
              <a:t> </a:t>
            </a:r>
            <a:endParaRPr lang="en-US" sz="13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39</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838200" y="3623608"/>
            <a:ext cx="7924800" cy="2862322"/>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u="sng" dirty="0" smtClean="0">
                <a:latin typeface="Times New Roman" panose="02020603050405020304" pitchFamily="18" charset="0"/>
                <a:cs typeface="Times New Roman" panose="02020603050405020304" pitchFamily="18" charset="0"/>
              </a:rPr>
              <a:t>FUTURE SCOPE</a:t>
            </a:r>
          </a:p>
          <a:p>
            <a:pPr algn="just"/>
            <a:endParaRPr lang="en-US" sz="2000" u="sng"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Image can be classified and keep in separate folders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Automatic face recognition and object recognition can be used fo</a:t>
            </a:r>
            <a:r>
              <a:rPr lang="en-US" sz="2000" dirty="0" smtClean="0">
                <a:latin typeface="Times New Roman" panose="02020603050405020304" pitchFamily="18" charset="0"/>
                <a:cs typeface="Times New Roman" panose="02020603050405020304" pitchFamily="18" charset="0"/>
              </a:rPr>
              <a:t>r classifying the images automatically. </a:t>
            </a:r>
            <a:endParaRPr lang="en-US" sz="2000" dirty="0" smtClean="0">
              <a:latin typeface="Times New Roman" panose="02020603050405020304" pitchFamily="18" charset="0"/>
              <a:cs typeface="Times New Roman" panose="02020603050405020304" pitchFamily="18" charset="0"/>
            </a:endParaRPr>
          </a:p>
          <a:p>
            <a:pPr algn="just"/>
            <a:r>
              <a:rPr lang="en-US" sz="2000" u="sng" dirty="0" smtClean="0">
                <a:latin typeface="Times New Roman" panose="02020603050405020304" pitchFamily="18" charset="0"/>
                <a:cs typeface="Times New Roman" panose="02020603050405020304" pitchFamily="18" charset="0"/>
              </a:rPr>
              <a:t> </a:t>
            </a:r>
          </a:p>
          <a:p>
            <a:pPr algn="just"/>
            <a:endParaRPr lang="en-US" sz="2000" u="sng" dirty="0">
              <a:latin typeface="Times New Roman" panose="02020603050405020304" pitchFamily="18" charset="0"/>
              <a:cs typeface="Times New Roman" panose="02020603050405020304" pitchFamily="18" charset="0"/>
            </a:endParaRPr>
          </a:p>
        </p:txBody>
      </p:sp>
      <p:sp>
        <p:nvSpPr>
          <p:cNvPr id="8"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Content Placeholder 2"/>
          <p:cNvSpPr txBox="1">
            <a:spLocks/>
          </p:cNvSpPr>
          <p:nvPr/>
        </p:nvSpPr>
        <p:spPr bwMode="auto">
          <a:xfrm>
            <a:off x="762000" y="1219200"/>
            <a:ext cx="76200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lumMod val="75000"/>
                    <a:lumOff val="25000"/>
                  </a:schemeClr>
                </a:solidFill>
                <a:latin typeface="+mn-lt"/>
                <a:ea typeface="+mn-ea"/>
                <a:cs typeface="+mn-cs"/>
              </a:defRPr>
            </a:lvl1pPr>
            <a:lvl2pPr marL="971550" indent="-514350" algn="l" rtl="0" eaLnBrk="1" fontAlgn="base" hangingPunct="1">
              <a:spcBef>
                <a:spcPct val="20000"/>
              </a:spcBef>
              <a:spcAft>
                <a:spcPct val="0"/>
              </a:spcAft>
              <a:buFont typeface="+mj-lt"/>
              <a:buAutoNum type="alphaLcPeriod"/>
              <a:defRPr sz="2000" kern="1200">
                <a:solidFill>
                  <a:schemeClr val="tx1">
                    <a:lumMod val="75000"/>
                    <a:lumOff val="25000"/>
                  </a:schemeClr>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Ø"/>
            </a:pPr>
            <a:r>
              <a:rPr lang="en-IN" dirty="0" smtClean="0">
                <a:solidFill>
                  <a:schemeClr val="tx1"/>
                </a:solidFill>
                <a:latin typeface="Times New Roman" pitchFamily="18" charset="0"/>
                <a:cs typeface="Times New Roman" pitchFamily="18" charset="0"/>
              </a:rPr>
              <a:t>Implemented an image classifier using convolutional neural network, which is  more efficient for image classification when comparing to the other methods.</a:t>
            </a:r>
          </a:p>
          <a:p>
            <a:pPr algn="just">
              <a:buFont typeface="Wingdings" pitchFamily="2" charset="2"/>
              <a:buChar char="Ø"/>
            </a:pPr>
            <a:endParaRPr lang="en-IN" dirty="0" smtClean="0">
              <a:solidFill>
                <a:schemeClr val="tx1"/>
              </a:solidFill>
              <a:latin typeface="Times New Roman" pitchFamily="18" charset="0"/>
              <a:cs typeface="Times New Roman" pitchFamily="18" charset="0"/>
            </a:endParaRPr>
          </a:p>
          <a:p>
            <a:pPr algn="just">
              <a:buFont typeface="Wingdings" pitchFamily="2" charset="2"/>
              <a:buChar char="Ø"/>
            </a:pPr>
            <a:r>
              <a:rPr lang="en-IN" dirty="0" smtClean="0">
                <a:solidFill>
                  <a:schemeClr val="tx1"/>
                </a:solidFill>
                <a:latin typeface="Times New Roman" pitchFamily="18" charset="0"/>
                <a:cs typeface="Times New Roman" pitchFamily="18" charset="0"/>
              </a:rPr>
              <a:t>It is usefully for classifying larger number of image with in short time.</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20104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4</a:t>
            </a:fld>
            <a:endParaRPr lang="en-US" dirty="0">
              <a:latin typeface="Times New Roman" pitchFamily="18" charset="0"/>
              <a:cs typeface="Times New Roman" pitchFamily="18" charset="0"/>
            </a:endParaRPr>
          </a:p>
        </p:txBody>
      </p:sp>
      <p:sp>
        <p:nvSpPr>
          <p:cNvPr id="11" name="Rectangle 10"/>
          <p:cNvSpPr/>
          <p:nvPr/>
        </p:nvSpPr>
        <p:spPr>
          <a:xfrm>
            <a:off x="762000" y="1706701"/>
            <a:ext cx="7924800" cy="2862322"/>
          </a:xfrm>
          <a:prstGeom prst="rect">
            <a:avLst/>
          </a:prstGeom>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 classification plays an important role in </a:t>
            </a:r>
            <a:r>
              <a:rPr lang="en-IN" sz="2000" dirty="0" smtClean="0">
                <a:latin typeface="Times New Roman" panose="02020603050405020304" pitchFamily="18" charset="0"/>
                <a:cs typeface="Times New Roman" panose="02020603050405020304" pitchFamily="18" charset="0"/>
              </a:rPr>
              <a:t>computer </a:t>
            </a:r>
            <a:r>
              <a:rPr lang="en-US" sz="2000" dirty="0" smtClean="0">
                <a:latin typeface="Times New Roman" panose="02020603050405020304" pitchFamily="18" charset="0"/>
                <a:cs typeface="Times New Roman" panose="02020603050405020304" pitchFamily="18" charset="0"/>
              </a:rPr>
              <a:t>vision</a:t>
            </a:r>
            <a:r>
              <a:rPr lang="en-US" sz="2000" dirty="0">
                <a:latin typeface="Times New Roman" panose="02020603050405020304" pitchFamily="18" charset="0"/>
                <a:cs typeface="Times New Roman" panose="02020603050405020304" pitchFamily="18" charset="0"/>
              </a:rPr>
              <a:t>, it has a very important significance in our study, </a:t>
            </a:r>
            <a:r>
              <a:rPr lang="en-US" sz="2000" dirty="0" smtClean="0">
                <a:latin typeface="Times New Roman" panose="02020603050405020304" pitchFamily="18" charset="0"/>
                <a:cs typeface="Times New Roman" panose="02020603050405020304" pitchFamily="18" charset="0"/>
              </a:rPr>
              <a:t>work and </a:t>
            </a:r>
            <a:r>
              <a:rPr lang="en-US" sz="2000" dirty="0">
                <a:latin typeface="Times New Roman" panose="02020603050405020304" pitchFamily="18" charset="0"/>
                <a:cs typeface="Times New Roman" panose="02020603050405020304" pitchFamily="18" charset="0"/>
              </a:rPr>
              <a:t>life</a:t>
            </a:r>
            <a:r>
              <a:rPr lang="en-US" sz="2000" dirty="0" smtClean="0">
                <a:latin typeface="Times New Roman" panose="02020603050405020304" pitchFamily="18" charset="0"/>
                <a:cs typeface="Times New Roman" panose="02020603050405020304" pitchFamily="18" charset="0"/>
              </a:rPr>
              <a:t>.[4]</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Image classification is process including </a:t>
            </a:r>
            <a:r>
              <a:rPr lang="en-US" sz="2000" dirty="0" smtClean="0">
                <a:latin typeface="Times New Roman" panose="02020603050405020304" pitchFamily="18" charset="0"/>
                <a:cs typeface="Times New Roman" panose="02020603050405020304" pitchFamily="18" charset="0"/>
              </a:rPr>
              <a:t>image preprocessing</a:t>
            </a:r>
            <a:r>
              <a:rPr lang="en-US" sz="2000" dirty="0">
                <a:latin typeface="Times New Roman" panose="02020603050405020304" pitchFamily="18" charset="0"/>
                <a:cs typeface="Times New Roman" panose="02020603050405020304" pitchFamily="18" charset="0"/>
              </a:rPr>
              <a:t>, image segmentation, key feature </a:t>
            </a:r>
            <a:r>
              <a:rPr lang="en-US" sz="2000" dirty="0" smtClean="0">
                <a:latin typeface="Times New Roman" panose="02020603050405020304" pitchFamily="18" charset="0"/>
                <a:cs typeface="Times New Roman" panose="02020603050405020304" pitchFamily="18" charset="0"/>
              </a:rPr>
              <a:t>extraction and </a:t>
            </a:r>
            <a:r>
              <a:rPr lang="en-US" sz="2000" dirty="0">
                <a:latin typeface="Times New Roman" panose="02020603050405020304" pitchFamily="18" charset="0"/>
                <a:cs typeface="Times New Roman" panose="02020603050405020304" pitchFamily="18" charset="0"/>
              </a:rPr>
              <a:t>matching identification</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 the latest figures </a:t>
            </a:r>
            <a:r>
              <a:rPr lang="en-US" sz="2000" dirty="0" smtClean="0">
                <a:latin typeface="Times New Roman" panose="02020603050405020304" pitchFamily="18" charset="0"/>
                <a:cs typeface="Times New Roman" panose="02020603050405020304" pitchFamily="18" charset="0"/>
              </a:rPr>
              <a:t>image classification </a:t>
            </a:r>
            <a:r>
              <a:rPr lang="en-US" sz="2000" dirty="0">
                <a:latin typeface="Times New Roman" panose="02020603050405020304" pitchFamily="18" charset="0"/>
                <a:cs typeface="Times New Roman" panose="02020603050405020304" pitchFamily="18" charset="0"/>
              </a:rPr>
              <a:t>techniques, we not only get the </a:t>
            </a:r>
            <a:r>
              <a:rPr lang="en-US" sz="2000" dirty="0" smtClean="0">
                <a:latin typeface="Times New Roman" panose="02020603050405020304" pitchFamily="18" charset="0"/>
                <a:cs typeface="Times New Roman" panose="02020603050405020304" pitchFamily="18" charset="0"/>
              </a:rPr>
              <a:t>picture information </a:t>
            </a:r>
            <a:r>
              <a:rPr lang="en-US" sz="2000" dirty="0">
                <a:latin typeface="Times New Roman" panose="02020603050405020304" pitchFamily="18" charset="0"/>
                <a:cs typeface="Times New Roman" panose="02020603050405020304" pitchFamily="18" charset="0"/>
              </a:rPr>
              <a:t>faster than before, we apply it to </a:t>
            </a:r>
            <a:r>
              <a:rPr lang="en-US" sz="2000" dirty="0" smtClean="0">
                <a:latin typeface="Times New Roman" panose="02020603050405020304" pitchFamily="18" charset="0"/>
                <a:cs typeface="Times New Roman" panose="02020603050405020304" pitchFamily="18" charset="0"/>
              </a:rPr>
              <a:t>scientific experiments</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itchFamily="18" charset="0"/>
              <a:cs typeface="Times New Roman" pitchFamily="18" charset="0"/>
            </a:endParaRPr>
          </a:p>
        </p:txBody>
      </p:sp>
      <p:sp>
        <p:nvSpPr>
          <p:cNvPr id="13" name="Title 1"/>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smtClean="0">
                <a:solidFill>
                  <a:schemeClr val="tx1"/>
                </a:solidFill>
                <a:latin typeface="Times New Roman" pitchFamily="18" charset="0"/>
                <a:cs typeface="Times New Roman" pitchFamily="18" charset="0"/>
              </a:rPr>
              <a:t> </a:t>
            </a:r>
            <a:r>
              <a:rPr lang="en-US" sz="2800" u="sng" smtClean="0">
                <a:solidFill>
                  <a:schemeClr val="tx1"/>
                </a:solidFill>
                <a:latin typeface="Times New Roman" pitchFamily="18" charset="0"/>
                <a:cs typeface="Times New Roman" pitchFamily="18" charset="0"/>
              </a:rPr>
              <a:t>INTRODUCTION</a:t>
            </a:r>
            <a:endParaRPr lang="en-US" sz="2800" u="sng" dirty="0">
              <a:solidFill>
                <a:schemeClr val="tx1"/>
              </a:solidFill>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2" name="Rectangle 1"/>
          <p:cNvSpPr/>
          <p:nvPr/>
        </p:nvSpPr>
        <p:spPr>
          <a:xfrm>
            <a:off x="457200" y="5817513"/>
            <a:ext cx="8534400" cy="430887"/>
          </a:xfrm>
          <a:prstGeom prst="rect">
            <a:avLst/>
          </a:prstGeom>
        </p:spPr>
        <p:txBody>
          <a:bodyPr wrap="square">
            <a:spAutoFit/>
          </a:bodyPr>
          <a:lstStyle/>
          <a:p>
            <a:pPr algn="just"/>
            <a:r>
              <a:rPr lang="en-US" sz="1100" i="1" dirty="0">
                <a:latin typeface="Times New Roman" panose="02020603050405020304" pitchFamily="18" charset="0"/>
                <a:cs typeface="Times New Roman" panose="02020603050405020304" pitchFamily="18" charset="0"/>
              </a:rPr>
              <a:t>[4] </a:t>
            </a:r>
            <a:r>
              <a:rPr lang="en-US" sz="1100" i="1" dirty="0" err="1">
                <a:latin typeface="Times New Roman" panose="02020603050405020304" pitchFamily="18" charset="0"/>
                <a:cs typeface="Times New Roman" panose="02020603050405020304" pitchFamily="18" charset="0"/>
              </a:rPr>
              <a:t>Krizhevsky</a:t>
            </a:r>
            <a:r>
              <a:rPr lang="en-US" sz="1100" i="1" dirty="0">
                <a:latin typeface="Times New Roman" panose="02020603050405020304" pitchFamily="18" charset="0"/>
                <a:cs typeface="Times New Roman" panose="02020603050405020304" pitchFamily="18" charset="0"/>
              </a:rPr>
              <a:t> A, </a:t>
            </a:r>
            <a:r>
              <a:rPr lang="en-US" sz="1100" i="1" dirty="0" err="1">
                <a:latin typeface="Times New Roman" panose="02020603050405020304" pitchFamily="18" charset="0"/>
                <a:cs typeface="Times New Roman" panose="02020603050405020304" pitchFamily="18" charset="0"/>
              </a:rPr>
              <a:t>Sutskever</a:t>
            </a:r>
            <a:r>
              <a:rPr lang="en-US" sz="1100" i="1" dirty="0">
                <a:latin typeface="Times New Roman" panose="02020603050405020304" pitchFamily="18" charset="0"/>
                <a:cs typeface="Times New Roman" panose="02020603050405020304" pitchFamily="18" charset="0"/>
              </a:rPr>
              <a:t> I, Hinton G E. </a:t>
            </a:r>
            <a:r>
              <a:rPr lang="en-US" sz="1100" i="1" dirty="0" err="1">
                <a:latin typeface="Times New Roman" panose="02020603050405020304" pitchFamily="18" charset="0"/>
                <a:cs typeface="Times New Roman" panose="02020603050405020304" pitchFamily="18" charset="0"/>
              </a:rPr>
              <a:t>ImageNet</a:t>
            </a:r>
            <a:r>
              <a:rPr lang="en-US" sz="1100" i="1" dirty="0">
                <a:latin typeface="Times New Roman" panose="02020603050405020304" pitchFamily="18" charset="0"/>
                <a:cs typeface="Times New Roman" panose="02020603050405020304" pitchFamily="18" charset="0"/>
              </a:rPr>
              <a:t> Classification with Deep Convolutional Neural Networks[J]. Advances in Neural </a:t>
            </a:r>
            <a:r>
              <a:rPr lang="en-IN" sz="1100" i="1" dirty="0">
                <a:latin typeface="Times New Roman" panose="02020603050405020304" pitchFamily="18" charset="0"/>
                <a:cs typeface="Times New Roman" panose="02020603050405020304" pitchFamily="18" charset="0"/>
              </a:rPr>
              <a:t>Information Processing Systems, 2012, 25(2):2012.</a:t>
            </a:r>
          </a:p>
        </p:txBody>
      </p:sp>
    </p:spTree>
    <p:extLst>
      <p:ext uri="{BB962C8B-B14F-4D97-AF65-F5344CB8AC3E}">
        <p14:creationId xmlns:p14="http://schemas.microsoft.com/office/powerpoint/2010/main" val="2527734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40</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u="sng" dirty="0" smtClean="0">
                <a:solidFill>
                  <a:schemeClr val="tx1"/>
                </a:solidFill>
                <a:latin typeface="Times New Roman" panose="02020603050405020304" pitchFamily="18" charset="0"/>
                <a:cs typeface="Times New Roman" panose="02020603050405020304" pitchFamily="18" charset="0"/>
              </a:rPr>
              <a:t>HARDWARE REQUIREMENT</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09600" y="2011740"/>
            <a:ext cx="693420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Operating system: windows 8 or later.</a:t>
            </a:r>
          </a:p>
          <a:p>
            <a:r>
              <a:rPr lang="en-US" sz="2400" dirty="0" smtClean="0">
                <a:latin typeface="Times New Roman" panose="02020603050405020304" pitchFamily="18" charset="0"/>
                <a:cs typeface="Times New Roman" panose="02020603050405020304" pitchFamily="18" charset="0"/>
              </a:rPr>
              <a:t>PROCESSOR     : Intel i3 6</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gen or later</a:t>
            </a:r>
          </a:p>
          <a:p>
            <a:r>
              <a:rPr lang="en-US" sz="2400" dirty="0" smtClean="0">
                <a:latin typeface="Times New Roman" panose="02020603050405020304" pitchFamily="18" charset="0"/>
                <a:cs typeface="Times New Roman" panose="02020603050405020304" pitchFamily="18" charset="0"/>
              </a:rPr>
              <a:t>RAM		    : MIN 2 GB</a:t>
            </a:r>
          </a:p>
          <a:p>
            <a:r>
              <a:rPr lang="en-US" sz="2400" dirty="0" smtClean="0">
                <a:latin typeface="Times New Roman" panose="02020603050405020304" pitchFamily="18" charset="0"/>
                <a:cs typeface="Times New Roman" panose="02020603050405020304" pitchFamily="18" charset="0"/>
              </a:rPr>
              <a:t>HDD                   : MIN 40 GB</a:t>
            </a:r>
          </a:p>
          <a:p>
            <a:r>
              <a:rPr lang="en-US"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p:sp>
        <p:nvSpPr>
          <p:cNvPr id="9"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2676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41</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u="sng" dirty="0" smtClean="0">
                <a:solidFill>
                  <a:schemeClr val="tx1"/>
                </a:solidFill>
                <a:latin typeface="Times New Roman" panose="02020603050405020304" pitchFamily="18" charset="0"/>
                <a:cs typeface="Times New Roman" panose="02020603050405020304" pitchFamily="18" charset="0"/>
              </a:rPr>
              <a:t>SOFTWARE REQUIREMENT</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09600" y="1600200"/>
            <a:ext cx="822960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Progamming language        : Python 3.7</a:t>
            </a:r>
          </a:p>
          <a:p>
            <a:r>
              <a:rPr lang="en-US" sz="2400" dirty="0" smtClean="0">
                <a:latin typeface="Times New Roman" panose="02020603050405020304" pitchFamily="18" charset="0"/>
                <a:cs typeface="Times New Roman" panose="02020603050405020304" pitchFamily="18" charset="0"/>
              </a:rPr>
              <a:t>Framework		        : </a:t>
            </a:r>
            <a:r>
              <a:rPr lang="en-US" sz="2400" dirty="0" err="1" smtClean="0">
                <a:latin typeface="Times New Roman" panose="02020603050405020304" pitchFamily="18" charset="0"/>
                <a:cs typeface="Times New Roman" panose="02020603050405020304" pitchFamily="18" charset="0"/>
              </a:rPr>
              <a:t>Spyder</a:t>
            </a:r>
            <a:r>
              <a:rPr lang="en-US" sz="2400" dirty="0" smtClean="0">
                <a:latin typeface="Times New Roman" panose="02020603050405020304" pitchFamily="18" charset="0"/>
                <a:cs typeface="Times New Roman" panose="02020603050405020304" pitchFamily="18" charset="0"/>
              </a:rPr>
              <a:t> 3.3.3</a:t>
            </a:r>
          </a:p>
          <a:p>
            <a:r>
              <a:rPr lang="en-US" sz="2400" dirty="0" smtClean="0">
                <a:latin typeface="Times New Roman" panose="02020603050405020304" pitchFamily="18" charset="0"/>
                <a:cs typeface="Times New Roman" panose="02020603050405020304" pitchFamily="18" charset="0"/>
              </a:rPr>
              <a:t>Software library                  : Google tensor flow</a:t>
            </a:r>
          </a:p>
          <a:p>
            <a:r>
              <a:rPr lang="en-US" sz="2400" dirty="0" smtClean="0">
                <a:latin typeface="Times New Roman" panose="02020603050405020304" pitchFamily="18" charset="0"/>
                <a:cs typeface="Times New Roman" panose="02020603050405020304" pitchFamily="18" charset="0"/>
              </a:rPr>
              <a:t>Development environment : Anaconda </a:t>
            </a:r>
          </a:p>
          <a:p>
            <a:r>
              <a:rPr lang="en-US" sz="2400" dirty="0" smtClean="0">
                <a:latin typeface="Times New Roman" panose="02020603050405020304" pitchFamily="18" charset="0"/>
                <a:cs typeface="Times New Roman" panose="02020603050405020304" pitchFamily="18" charset="0"/>
              </a:rPr>
              <a:t>For visualization                 : matplotlib</a:t>
            </a:r>
            <a:endParaRPr lang="en-IN" sz="2400" dirty="0" smtClean="0">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2937808"/>
            <a:ext cx="7315200" cy="400110"/>
          </a:xfrm>
          <a:prstGeom prst="rect">
            <a:avLst/>
          </a:prstGeom>
          <a:noFill/>
        </p:spPr>
        <p:txBody>
          <a:bodyPr wrap="square" rtlCol="0">
            <a:spAutoFit/>
          </a:bodyPr>
          <a:lstStyle/>
          <a:p>
            <a:pPr marL="342900" indent="-342900" algn="just">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p:txBody>
      </p:sp>
      <p:sp>
        <p:nvSpPr>
          <p:cNvPr id="12"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87579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REFERENCES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72594"/>
          </a:xfrm>
        </p:spPr>
        <p:txBody>
          <a:bodyPr anchor="ctr"/>
          <a:lstStyle/>
          <a:p>
            <a:pPr algn="just">
              <a:buNone/>
            </a:pPr>
            <a:r>
              <a:rPr lang="en-US" sz="1800" i="1" dirty="0">
                <a:latin typeface="Times New Roman" panose="02020603050405020304" pitchFamily="18" charset="0"/>
                <a:cs typeface="Times New Roman" panose="02020603050405020304" pitchFamily="18" charset="0"/>
              </a:rPr>
              <a:t> </a:t>
            </a:r>
            <a:endParaRPr lang="en-US" sz="13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42</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532453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A.LecunY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Bottou</a:t>
            </a:r>
            <a:r>
              <a:rPr lang="en-US" sz="2000" dirty="0">
                <a:latin typeface="Times New Roman" panose="02020603050405020304" pitchFamily="18" charset="0"/>
                <a:cs typeface="Times New Roman" panose="02020603050405020304" pitchFamily="18" charset="0"/>
              </a:rPr>
              <a:t> L, </a:t>
            </a:r>
            <a:r>
              <a:rPr lang="en-US" sz="2000" dirty="0" err="1">
                <a:latin typeface="Times New Roman" panose="02020603050405020304" pitchFamily="18" charset="0"/>
                <a:cs typeface="Times New Roman" panose="02020603050405020304" pitchFamily="18" charset="0"/>
              </a:rPr>
              <a:t>Bengio</a:t>
            </a:r>
            <a:r>
              <a:rPr lang="en-US" sz="2000" dirty="0">
                <a:latin typeface="Times New Roman" panose="02020603050405020304" pitchFamily="18" charset="0"/>
                <a:cs typeface="Times New Roman" panose="02020603050405020304" pitchFamily="18" charset="0"/>
              </a:rPr>
              <a:t> Y, et al. Gradient-based learning </a:t>
            </a:r>
            <a:r>
              <a:rPr lang="en-US" sz="2000" dirty="0" err="1" smtClean="0">
                <a:latin typeface="Times New Roman" panose="02020603050405020304" pitchFamily="18" charset="0"/>
                <a:cs typeface="Times New Roman" panose="02020603050405020304" pitchFamily="18" charset="0"/>
              </a:rPr>
              <a:t>appliedto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document recognition[J]. Proceedings of the IEEE, </a:t>
            </a:r>
            <a:r>
              <a:rPr lang="en-US" sz="2000" dirty="0" smtClean="0">
                <a:latin typeface="Times New Roman" panose="02020603050405020304" pitchFamily="18" charset="0"/>
                <a:cs typeface="Times New Roman" panose="02020603050405020304" pitchFamily="18" charset="0"/>
              </a:rPr>
              <a:t>1998,</a:t>
            </a:r>
            <a:r>
              <a:rPr lang="en-IN" sz="2000" dirty="0" smtClean="0">
                <a:latin typeface="Times New Roman" panose="02020603050405020304" pitchFamily="18" charset="0"/>
                <a:cs typeface="Times New Roman" panose="02020603050405020304" pitchFamily="18" charset="0"/>
              </a:rPr>
              <a:t>86(11</a:t>
            </a:r>
            <a:r>
              <a:rPr lang="en-IN" sz="2000" dirty="0">
                <a:latin typeface="Times New Roman" panose="02020603050405020304" pitchFamily="18" charset="0"/>
                <a:cs typeface="Times New Roman" panose="02020603050405020304" pitchFamily="18" charset="0"/>
              </a:rPr>
              <a:t>):2278-2324</a:t>
            </a:r>
            <a:r>
              <a:rPr lang="en-IN"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Cun</a:t>
            </a:r>
            <a:r>
              <a:rPr lang="en-IN" sz="2000" dirty="0">
                <a:latin typeface="Times New Roman" panose="02020603050405020304" pitchFamily="18" charset="0"/>
                <a:cs typeface="Times New Roman" panose="02020603050405020304" pitchFamily="18" charset="0"/>
              </a:rPr>
              <a:t> Y L, </a:t>
            </a:r>
            <a:r>
              <a:rPr lang="en-IN" sz="2000" dirty="0" err="1">
                <a:latin typeface="Times New Roman" panose="02020603050405020304" pitchFamily="18" charset="0"/>
                <a:cs typeface="Times New Roman" panose="02020603050405020304" pitchFamily="18" charset="0"/>
              </a:rPr>
              <a:t>Boser</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Denker</a:t>
            </a:r>
            <a:r>
              <a:rPr lang="en-IN" sz="2000" dirty="0">
                <a:latin typeface="Times New Roman" panose="02020603050405020304" pitchFamily="18" charset="0"/>
                <a:cs typeface="Times New Roman" panose="02020603050405020304" pitchFamily="18" charset="0"/>
              </a:rPr>
              <a:t> J S, et al. Handwritten digit </a:t>
            </a:r>
            <a:r>
              <a:rPr lang="en-IN" sz="2000" dirty="0" smtClean="0">
                <a:latin typeface="Times New Roman" panose="02020603050405020304" pitchFamily="18" charset="0"/>
                <a:cs typeface="Times New Roman" panose="02020603050405020304" pitchFamily="18" charset="0"/>
              </a:rPr>
              <a:t>recognition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back-propagation </a:t>
            </a:r>
            <a:r>
              <a:rPr lang="en-US" sz="2000" dirty="0" smtClean="0">
                <a:latin typeface="Times New Roman" panose="02020603050405020304" pitchFamily="18" charset="0"/>
                <a:cs typeface="Times New Roman" panose="02020603050405020304" pitchFamily="18" charset="0"/>
              </a:rPr>
              <a:t>network[C] Advances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Neural </a:t>
            </a:r>
            <a:r>
              <a:rPr lang="en-IN" sz="2000" dirty="0" smtClean="0">
                <a:latin typeface="Times New Roman" panose="02020603050405020304" pitchFamily="18" charset="0"/>
                <a:cs typeface="Times New Roman" panose="02020603050405020304" pitchFamily="18" charset="0"/>
              </a:rPr>
              <a:t>Information </a:t>
            </a:r>
            <a:r>
              <a:rPr lang="en-IN" sz="2000" dirty="0">
                <a:latin typeface="Times New Roman" panose="02020603050405020304" pitchFamily="18" charset="0"/>
                <a:cs typeface="Times New Roman" panose="02020603050405020304" pitchFamily="18" charset="0"/>
              </a:rPr>
              <a:t>Processing Systems. Morgan Kaufmann Publishers </a:t>
            </a:r>
            <a:r>
              <a:rPr lang="en-IN" sz="2000" dirty="0" smtClean="0">
                <a:latin typeface="Times New Roman" panose="02020603050405020304" pitchFamily="18" charset="0"/>
                <a:cs typeface="Times New Roman" panose="02020603050405020304" pitchFamily="18" charset="0"/>
              </a:rPr>
              <a:t>Inc.</a:t>
            </a:r>
          </a:p>
          <a:p>
            <a:pPr algn="just"/>
            <a:endParaRPr lang="en-IN"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[3] Hecht-Nielsen R. Theory of the </a:t>
            </a:r>
            <a:r>
              <a:rPr lang="en-US" sz="2000" dirty="0" err="1" smtClean="0">
                <a:latin typeface="Times New Roman" panose="02020603050405020304" pitchFamily="18" charset="0"/>
                <a:cs typeface="Times New Roman" panose="02020603050405020304" pitchFamily="18" charset="0"/>
              </a:rPr>
              <a:t>backpropagation</a:t>
            </a:r>
            <a:r>
              <a:rPr lang="en-US" sz="2000" dirty="0" smtClean="0">
                <a:latin typeface="Times New Roman" panose="02020603050405020304" pitchFamily="18" charset="0"/>
                <a:cs typeface="Times New Roman" panose="02020603050405020304" pitchFamily="18" charset="0"/>
              </a:rPr>
              <a:t> neural network[M] Neural </a:t>
            </a:r>
            <a:r>
              <a:rPr lang="en-US" sz="2000" dirty="0">
                <a:latin typeface="Times New Roman" panose="02020603050405020304" pitchFamily="18" charset="0"/>
                <a:cs typeface="Times New Roman" panose="02020603050405020304" pitchFamily="18" charset="0"/>
              </a:rPr>
              <a:t>networks for perception (Vol. 2). Harcourt Brace &amp; Co.</a:t>
            </a:r>
          </a:p>
          <a:p>
            <a:pPr algn="just"/>
            <a:r>
              <a:rPr lang="en-IN" sz="2000" dirty="0">
                <a:latin typeface="Times New Roman" panose="02020603050405020304" pitchFamily="18" charset="0"/>
                <a:cs typeface="Times New Roman" panose="02020603050405020304" pitchFamily="18" charset="0"/>
              </a:rPr>
              <a:t>1992:593-605 vol.1</a:t>
            </a:r>
            <a:r>
              <a:rPr lang="en-IN"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Krizhevsky</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Sutskever</a:t>
            </a:r>
            <a:r>
              <a:rPr lang="en-US" sz="2000" dirty="0">
                <a:latin typeface="Times New Roman" panose="02020603050405020304" pitchFamily="18" charset="0"/>
                <a:cs typeface="Times New Roman" panose="02020603050405020304" pitchFamily="18" charset="0"/>
              </a:rPr>
              <a:t> I, Hinton G E. </a:t>
            </a:r>
            <a:r>
              <a:rPr lang="en-US" sz="2000" dirty="0" err="1">
                <a:latin typeface="Times New Roman" panose="02020603050405020304" pitchFamily="18" charset="0"/>
                <a:cs typeface="Times New Roman" panose="02020603050405020304" pitchFamily="18" charset="0"/>
              </a:rPr>
              <a:t>ImageNet</a:t>
            </a:r>
            <a:r>
              <a:rPr lang="en-US" sz="2000" dirty="0">
                <a:latin typeface="Times New Roman" panose="02020603050405020304" pitchFamily="18" charset="0"/>
                <a:cs typeface="Times New Roman" panose="02020603050405020304" pitchFamily="18" charset="0"/>
              </a:rPr>
              <a:t> Classification </a:t>
            </a:r>
            <a:r>
              <a:rPr lang="en-US" sz="2000" dirty="0" smtClean="0">
                <a:latin typeface="Times New Roman" panose="02020603050405020304" pitchFamily="18" charset="0"/>
                <a:cs typeface="Times New Roman" panose="02020603050405020304" pitchFamily="18" charset="0"/>
              </a:rPr>
              <a:t>with Deep </a:t>
            </a:r>
            <a:r>
              <a:rPr lang="en-US" sz="2000" dirty="0">
                <a:latin typeface="Times New Roman" panose="02020603050405020304" pitchFamily="18" charset="0"/>
                <a:cs typeface="Times New Roman" panose="02020603050405020304" pitchFamily="18" charset="0"/>
              </a:rPr>
              <a:t>Convolutional Neural Networks[J]. Advances in </a:t>
            </a:r>
            <a:r>
              <a:rPr lang="en-US" sz="2000" dirty="0" smtClean="0">
                <a:latin typeface="Times New Roman" panose="02020603050405020304" pitchFamily="18" charset="0"/>
                <a:cs typeface="Times New Roman" panose="02020603050405020304" pitchFamily="18" charset="0"/>
              </a:rPr>
              <a:t>Neural </a:t>
            </a:r>
            <a:r>
              <a:rPr lang="en-IN" sz="2000" dirty="0" smtClean="0">
                <a:latin typeface="Times New Roman" panose="02020603050405020304" pitchFamily="18" charset="0"/>
                <a:cs typeface="Times New Roman" panose="02020603050405020304" pitchFamily="18" charset="0"/>
              </a:rPr>
              <a:t>Information </a:t>
            </a:r>
            <a:r>
              <a:rPr lang="en-IN" sz="2000" dirty="0">
                <a:latin typeface="Times New Roman" panose="02020603050405020304" pitchFamily="18" charset="0"/>
                <a:cs typeface="Times New Roman" panose="02020603050405020304" pitchFamily="18" charset="0"/>
              </a:rPr>
              <a:t>Processing Systems, 2012, 25(2):2012</a:t>
            </a:r>
            <a:r>
              <a:rPr lang="en-IN"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[5] M. D. </a:t>
            </a:r>
            <a:r>
              <a:rPr lang="en-IN" sz="2000" dirty="0" err="1">
                <a:latin typeface="Times New Roman" panose="02020603050405020304" pitchFamily="18" charset="0"/>
                <a:cs typeface="Times New Roman" panose="02020603050405020304" pitchFamily="18" charset="0"/>
              </a:rPr>
              <a:t>Zeiler</a:t>
            </a:r>
            <a:r>
              <a:rPr lang="en-IN" sz="2000" dirty="0">
                <a:latin typeface="Times New Roman" panose="02020603050405020304" pitchFamily="18" charset="0"/>
                <a:cs typeface="Times New Roman" panose="02020603050405020304" pitchFamily="18" charset="0"/>
              </a:rPr>
              <a:t> and R. Fergus, “Visualizing and </a:t>
            </a:r>
            <a:r>
              <a:rPr lang="en-IN" sz="2000" dirty="0" smtClean="0">
                <a:latin typeface="Times New Roman" panose="02020603050405020304" pitchFamily="18" charset="0"/>
                <a:cs typeface="Times New Roman" panose="02020603050405020304" pitchFamily="18" charset="0"/>
              </a:rPr>
              <a:t>understanding </a:t>
            </a:r>
            <a:r>
              <a:rPr lang="en-US" sz="2000" dirty="0" smtClean="0">
                <a:latin typeface="Times New Roman" panose="02020603050405020304" pitchFamily="18" charset="0"/>
                <a:cs typeface="Times New Roman" panose="02020603050405020304" pitchFamily="18" charset="0"/>
              </a:rPr>
              <a:t>convolutional </a:t>
            </a:r>
            <a:r>
              <a:rPr lang="en-US" sz="2000" dirty="0">
                <a:latin typeface="Times New Roman" panose="02020603050405020304" pitchFamily="18" charset="0"/>
                <a:cs typeface="Times New Roman" panose="02020603050405020304" pitchFamily="18" charset="0"/>
              </a:rPr>
              <a:t>networks,” in ECCV, 2014.</a:t>
            </a:r>
          </a:p>
        </p:txBody>
      </p:sp>
      <p:sp>
        <p:nvSpPr>
          <p:cNvPr id="8"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5340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REFERENCES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3657600"/>
            <a:ext cx="8229600" cy="272594"/>
          </a:xfrm>
        </p:spPr>
        <p:txBody>
          <a:bodyPr anchor="ctr"/>
          <a:lstStyle/>
          <a:p>
            <a:pPr marL="0" indent="0" algn="just">
              <a:buNone/>
            </a:pPr>
            <a:r>
              <a:rPr lang="en-IN" sz="1800" dirty="0" smtClean="0">
                <a:solidFill>
                  <a:schemeClr val="tx1"/>
                </a:solidFill>
                <a:latin typeface="Times New Roman" panose="02020603050405020304" pitchFamily="18" charset="0"/>
                <a:cs typeface="Times New Roman" panose="02020603050405020304" pitchFamily="18" charset="0"/>
              </a:rPr>
              <a:t>[6] </a:t>
            </a:r>
            <a:r>
              <a:rPr lang="en-IN" sz="1800" dirty="0">
                <a:solidFill>
                  <a:schemeClr val="tx1"/>
                </a:solidFill>
                <a:latin typeface="Times New Roman" panose="02020603050405020304" pitchFamily="18" charset="0"/>
                <a:cs typeface="Times New Roman" panose="02020603050405020304" pitchFamily="18" charset="0"/>
              </a:rPr>
              <a:t>N. </a:t>
            </a:r>
            <a:r>
              <a:rPr lang="en-IN" sz="1800" dirty="0" err="1">
                <a:solidFill>
                  <a:schemeClr val="tx1"/>
                </a:solidFill>
                <a:latin typeface="Times New Roman" panose="02020603050405020304" pitchFamily="18" charset="0"/>
                <a:cs typeface="Times New Roman" panose="02020603050405020304" pitchFamily="18" charset="0"/>
              </a:rPr>
              <a:t>Kalchbrenner</a:t>
            </a:r>
            <a:r>
              <a:rPr lang="en-IN" sz="1800" dirty="0">
                <a:solidFill>
                  <a:schemeClr val="tx1"/>
                </a:solidFill>
                <a:latin typeface="Times New Roman" panose="02020603050405020304" pitchFamily="18" charset="0"/>
                <a:cs typeface="Times New Roman" panose="02020603050405020304" pitchFamily="18" charset="0"/>
              </a:rPr>
              <a:t>, E. </a:t>
            </a:r>
            <a:r>
              <a:rPr lang="en-IN" sz="1800" dirty="0" err="1">
                <a:solidFill>
                  <a:schemeClr val="tx1"/>
                </a:solidFill>
                <a:latin typeface="Times New Roman" panose="02020603050405020304" pitchFamily="18" charset="0"/>
                <a:cs typeface="Times New Roman" panose="02020603050405020304" pitchFamily="18" charset="0"/>
              </a:rPr>
              <a:t>Grefenstette</a:t>
            </a:r>
            <a:r>
              <a:rPr lang="en-IN" sz="1800" dirty="0">
                <a:solidFill>
                  <a:schemeClr val="tx1"/>
                </a:solidFill>
                <a:latin typeface="Times New Roman" panose="02020603050405020304" pitchFamily="18" charset="0"/>
                <a:cs typeface="Times New Roman" panose="02020603050405020304" pitchFamily="18" charset="0"/>
              </a:rPr>
              <a:t>, and P. </a:t>
            </a:r>
            <a:r>
              <a:rPr lang="en-IN" sz="1800" dirty="0" err="1">
                <a:solidFill>
                  <a:schemeClr val="tx1"/>
                </a:solidFill>
                <a:latin typeface="Times New Roman" panose="02020603050405020304" pitchFamily="18" charset="0"/>
                <a:cs typeface="Times New Roman" panose="02020603050405020304" pitchFamily="18" charset="0"/>
              </a:rPr>
              <a:t>Blunsom</a:t>
            </a:r>
            <a:r>
              <a:rPr lang="en-IN" sz="1800" dirty="0">
                <a:solidFill>
                  <a:schemeClr val="tx1"/>
                </a:solidFill>
                <a:latin typeface="Times New Roman" panose="02020603050405020304" pitchFamily="18" charset="0"/>
                <a:cs typeface="Times New Roman" panose="02020603050405020304" pitchFamily="18" charset="0"/>
              </a:rPr>
              <a:t>, “A convolutional neural network for modelling sentences,” </a:t>
            </a:r>
            <a:r>
              <a:rPr lang="en-IN" sz="1800" dirty="0" err="1">
                <a:solidFill>
                  <a:schemeClr val="tx1"/>
                </a:solidFill>
                <a:latin typeface="Times New Roman" panose="02020603050405020304" pitchFamily="18" charset="0"/>
                <a:cs typeface="Times New Roman" panose="02020603050405020304" pitchFamily="18" charset="0"/>
              </a:rPr>
              <a:t>arXiv</a:t>
            </a:r>
            <a:r>
              <a:rPr lang="en-IN" sz="1800" dirty="0">
                <a:solidFill>
                  <a:schemeClr val="tx1"/>
                </a:solidFill>
                <a:latin typeface="Times New Roman" panose="02020603050405020304" pitchFamily="18" charset="0"/>
                <a:cs typeface="Times New Roman" panose="02020603050405020304" pitchFamily="18" charset="0"/>
              </a:rPr>
              <a:t> preprint arXiv:1404.2188, 2014. </a:t>
            </a:r>
            <a:endParaRPr lang="en-IN"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800" dirty="0" smtClean="0">
                <a:solidFill>
                  <a:schemeClr val="tx1"/>
                </a:solidFill>
                <a:latin typeface="Times New Roman" panose="02020603050405020304" pitchFamily="18" charset="0"/>
                <a:cs typeface="Times New Roman" panose="02020603050405020304" pitchFamily="18" charset="0"/>
              </a:rPr>
              <a:t>[7] </a:t>
            </a:r>
            <a:r>
              <a:rPr lang="en-IN" sz="1800" dirty="0">
                <a:solidFill>
                  <a:schemeClr val="tx1"/>
                </a:solidFill>
                <a:latin typeface="Times New Roman" panose="02020603050405020304" pitchFamily="18" charset="0"/>
                <a:cs typeface="Times New Roman" panose="02020603050405020304" pitchFamily="18" charset="0"/>
              </a:rPr>
              <a:t>O. Abdel-Hamid, A. R. Mohamed, H. Jiang, and G. Penn, “Applying convolutional neural networks concepts to hybrid </a:t>
            </a:r>
            <a:r>
              <a:rPr lang="en-IN" sz="1800" dirty="0" err="1">
                <a:solidFill>
                  <a:schemeClr val="tx1"/>
                </a:solidFill>
                <a:latin typeface="Times New Roman" panose="02020603050405020304" pitchFamily="18" charset="0"/>
                <a:cs typeface="Times New Roman" panose="02020603050405020304" pitchFamily="18" charset="0"/>
              </a:rPr>
              <a:t>nn</a:t>
            </a:r>
            <a:r>
              <a:rPr lang="en-IN" sz="1800" dirty="0">
                <a:solidFill>
                  <a:schemeClr val="tx1"/>
                </a:solidFill>
                <a:latin typeface="Times New Roman" panose="02020603050405020304" pitchFamily="18" charset="0"/>
                <a:cs typeface="Times New Roman" panose="02020603050405020304" pitchFamily="18" charset="0"/>
              </a:rPr>
              <a:t>-hmm model for speech recognition,” in Acoustics, Speech and Signal Processing (ICASSP), 2012 IEEE International Conference on. IEEE, 2012, pp. 4277–4280.</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800" dirty="0" smtClean="0">
                <a:solidFill>
                  <a:schemeClr val="tx1"/>
                </a:solidFill>
                <a:latin typeface="Times New Roman" panose="02020603050405020304" pitchFamily="18" charset="0"/>
                <a:cs typeface="Times New Roman" panose="02020603050405020304" pitchFamily="18" charset="0"/>
              </a:rPr>
              <a:t>[8] </a:t>
            </a:r>
            <a:r>
              <a:rPr lang="en-IN" sz="1800" dirty="0">
                <a:solidFill>
                  <a:schemeClr val="tx1"/>
                </a:solidFill>
                <a:latin typeface="Times New Roman" panose="02020603050405020304" pitchFamily="18" charset="0"/>
                <a:cs typeface="Times New Roman" panose="02020603050405020304" pitchFamily="18" charset="0"/>
              </a:rPr>
              <a:t>Y. </a:t>
            </a:r>
            <a:r>
              <a:rPr lang="en-IN" sz="1800" dirty="0" err="1">
                <a:solidFill>
                  <a:schemeClr val="tx1"/>
                </a:solidFill>
                <a:latin typeface="Times New Roman" panose="02020603050405020304" pitchFamily="18" charset="0"/>
                <a:cs typeface="Times New Roman" panose="02020603050405020304" pitchFamily="18" charset="0"/>
              </a:rPr>
              <a:t>LeCun</a:t>
            </a:r>
            <a:r>
              <a:rPr lang="en-IN" sz="1800" dirty="0">
                <a:solidFill>
                  <a:schemeClr val="tx1"/>
                </a:solidFill>
                <a:latin typeface="Times New Roman" panose="02020603050405020304" pitchFamily="18" charset="0"/>
                <a:cs typeface="Times New Roman" panose="02020603050405020304" pitchFamily="18" charset="0"/>
              </a:rPr>
              <a:t>, B. </a:t>
            </a:r>
            <a:r>
              <a:rPr lang="en-IN" sz="1800" dirty="0" err="1">
                <a:solidFill>
                  <a:schemeClr val="tx1"/>
                </a:solidFill>
                <a:latin typeface="Times New Roman" panose="02020603050405020304" pitchFamily="18" charset="0"/>
                <a:cs typeface="Times New Roman" panose="02020603050405020304" pitchFamily="18" charset="0"/>
              </a:rPr>
              <a:t>Boser</a:t>
            </a:r>
            <a:r>
              <a:rPr lang="en-IN" sz="1800" dirty="0">
                <a:solidFill>
                  <a:schemeClr val="tx1"/>
                </a:solidFill>
                <a:latin typeface="Times New Roman" panose="02020603050405020304" pitchFamily="18" charset="0"/>
                <a:cs typeface="Times New Roman" panose="02020603050405020304" pitchFamily="18" charset="0"/>
              </a:rPr>
              <a:t>, J. S. </a:t>
            </a:r>
            <a:r>
              <a:rPr lang="en-IN" sz="1800" dirty="0" err="1">
                <a:solidFill>
                  <a:schemeClr val="tx1"/>
                </a:solidFill>
                <a:latin typeface="Times New Roman" panose="02020603050405020304" pitchFamily="18" charset="0"/>
                <a:cs typeface="Times New Roman" panose="02020603050405020304" pitchFamily="18" charset="0"/>
              </a:rPr>
              <a:t>Denker</a:t>
            </a:r>
            <a:r>
              <a:rPr lang="en-IN" sz="1800" dirty="0">
                <a:solidFill>
                  <a:schemeClr val="tx1"/>
                </a:solidFill>
                <a:latin typeface="Times New Roman" panose="02020603050405020304" pitchFamily="18" charset="0"/>
                <a:cs typeface="Times New Roman" panose="02020603050405020304" pitchFamily="18" charset="0"/>
              </a:rPr>
              <a:t>, D. Henderson, R. E. Howard, W. Hubbard, and L. D. </a:t>
            </a:r>
            <a:r>
              <a:rPr lang="en-IN" sz="1800" dirty="0" err="1">
                <a:solidFill>
                  <a:schemeClr val="tx1"/>
                </a:solidFill>
                <a:latin typeface="Times New Roman" panose="02020603050405020304" pitchFamily="18" charset="0"/>
                <a:cs typeface="Times New Roman" panose="02020603050405020304" pitchFamily="18" charset="0"/>
              </a:rPr>
              <a:t>Jackel</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Backpropagation</a:t>
            </a:r>
            <a:r>
              <a:rPr lang="en-IN" sz="1800" dirty="0">
                <a:solidFill>
                  <a:schemeClr val="tx1"/>
                </a:solidFill>
                <a:latin typeface="Times New Roman" panose="02020603050405020304" pitchFamily="18" charset="0"/>
                <a:cs typeface="Times New Roman" panose="02020603050405020304" pitchFamily="18" charset="0"/>
              </a:rPr>
              <a:t> applied to handwritten zip code recognition,” Neural computation, vol. 1, no. 4, pp. 541–551, 1989. </a:t>
            </a:r>
            <a:endParaRPr lang="en-IN" sz="18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800" dirty="0" smtClean="0">
                <a:solidFill>
                  <a:schemeClr val="tx1"/>
                </a:solidFill>
                <a:latin typeface="Times New Roman" panose="02020603050405020304" pitchFamily="18" charset="0"/>
                <a:cs typeface="Times New Roman" panose="02020603050405020304" pitchFamily="18" charset="0"/>
              </a:rPr>
              <a:t>[9] </a:t>
            </a:r>
            <a:r>
              <a:rPr lang="en-US" sz="1800" dirty="0">
                <a:solidFill>
                  <a:schemeClr val="tx1"/>
                </a:solidFill>
                <a:latin typeface="Times New Roman" panose="02020603050405020304" pitchFamily="18" charset="0"/>
                <a:cs typeface="Times New Roman" panose="02020603050405020304" pitchFamily="18" charset="0"/>
              </a:rPr>
              <a:t>Y. </a:t>
            </a:r>
            <a:r>
              <a:rPr lang="en-US" sz="1800" dirty="0" err="1">
                <a:solidFill>
                  <a:schemeClr val="tx1"/>
                </a:solidFill>
                <a:latin typeface="Times New Roman" panose="02020603050405020304" pitchFamily="18" charset="0"/>
                <a:cs typeface="Times New Roman" panose="02020603050405020304" pitchFamily="18" charset="0"/>
              </a:rPr>
              <a:t>LeCun</a:t>
            </a:r>
            <a:r>
              <a:rPr lang="en-US" sz="1800" dirty="0">
                <a:solidFill>
                  <a:schemeClr val="tx1"/>
                </a:solidFill>
                <a:latin typeface="Times New Roman" panose="02020603050405020304" pitchFamily="18" charset="0"/>
                <a:cs typeface="Times New Roman" panose="02020603050405020304" pitchFamily="18" charset="0"/>
              </a:rPr>
              <a:t>, L. </a:t>
            </a:r>
            <a:r>
              <a:rPr lang="en-US" sz="1800" dirty="0" err="1">
                <a:solidFill>
                  <a:schemeClr val="tx1"/>
                </a:solidFill>
                <a:latin typeface="Times New Roman" panose="02020603050405020304" pitchFamily="18" charset="0"/>
                <a:cs typeface="Times New Roman" panose="02020603050405020304" pitchFamily="18" charset="0"/>
              </a:rPr>
              <a:t>Bottou</a:t>
            </a:r>
            <a:r>
              <a:rPr lang="en-US" sz="1800" dirty="0">
                <a:solidFill>
                  <a:schemeClr val="tx1"/>
                </a:solidFill>
                <a:latin typeface="Times New Roman" panose="02020603050405020304" pitchFamily="18" charset="0"/>
                <a:cs typeface="Times New Roman" panose="02020603050405020304" pitchFamily="18" charset="0"/>
              </a:rPr>
              <a:t>, Y. </a:t>
            </a:r>
            <a:r>
              <a:rPr lang="en-US" sz="1800" dirty="0" err="1">
                <a:solidFill>
                  <a:schemeClr val="tx1"/>
                </a:solidFill>
                <a:latin typeface="Times New Roman" panose="02020603050405020304" pitchFamily="18" charset="0"/>
                <a:cs typeface="Times New Roman" panose="02020603050405020304" pitchFamily="18" charset="0"/>
              </a:rPr>
              <a:t>Bengio</a:t>
            </a:r>
            <a:r>
              <a:rPr lang="en-US" sz="1800" dirty="0">
                <a:solidFill>
                  <a:schemeClr val="tx1"/>
                </a:solidFill>
                <a:latin typeface="Times New Roman" panose="02020603050405020304" pitchFamily="18" charset="0"/>
                <a:cs typeface="Times New Roman" panose="02020603050405020304" pitchFamily="18" charset="0"/>
              </a:rPr>
              <a:t>, and P. </a:t>
            </a:r>
            <a:r>
              <a:rPr lang="en-US" sz="1800" dirty="0" err="1">
                <a:solidFill>
                  <a:schemeClr val="tx1"/>
                </a:solidFill>
                <a:latin typeface="Times New Roman" panose="02020603050405020304" pitchFamily="18" charset="0"/>
                <a:cs typeface="Times New Roman" panose="02020603050405020304" pitchFamily="18" charset="0"/>
              </a:rPr>
              <a:t>Haffner</a:t>
            </a:r>
            <a:r>
              <a:rPr lang="en-US" sz="1800" dirty="0">
                <a:solidFill>
                  <a:schemeClr val="tx1"/>
                </a:solidFill>
                <a:latin typeface="Times New Roman" panose="02020603050405020304" pitchFamily="18" charset="0"/>
                <a:cs typeface="Times New Roman" panose="02020603050405020304" pitchFamily="18" charset="0"/>
              </a:rPr>
              <a:t>, “Gradient-based learning applied to document recognition,” Proceedings of the IEEE, vol. 86, no. 11, pp. 2278–2324, 1998</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800" dirty="0" smtClean="0">
                <a:solidFill>
                  <a:schemeClr val="tx1"/>
                </a:solidFill>
                <a:latin typeface="Times New Roman" pitchFamily="18" charset="0"/>
                <a:cs typeface="Times New Roman" pitchFamily="18" charset="0"/>
              </a:rPr>
              <a:t>[10]</a:t>
            </a:r>
            <a:r>
              <a:rPr lang="vi-VN" sz="1800" dirty="0" smtClean="0">
                <a:solidFill>
                  <a:schemeClr val="tx1"/>
                </a:solidFill>
                <a:latin typeface="Times New Roman" pitchFamily="18" charset="0"/>
                <a:cs typeface="Times New Roman" pitchFamily="18" charset="0"/>
              </a:rPr>
              <a:t>Xavier </a:t>
            </a:r>
            <a:r>
              <a:rPr lang="vi-VN" sz="1800" dirty="0">
                <a:solidFill>
                  <a:schemeClr val="tx1"/>
                </a:solidFill>
                <a:latin typeface="Times New Roman" pitchFamily="18" charset="0"/>
                <a:cs typeface="Times New Roman" pitchFamily="18" charset="0"/>
              </a:rPr>
              <a:t>Mu ̃nozComputer Vision GroupUniversity of </a:t>
            </a:r>
            <a:r>
              <a:rPr lang="vi-VN" sz="1800" dirty="0" smtClean="0">
                <a:solidFill>
                  <a:schemeClr val="tx1"/>
                </a:solidFill>
                <a:latin typeface="Times New Roman" pitchFamily="18" charset="0"/>
                <a:cs typeface="Times New Roman" pitchFamily="18" charset="0"/>
                <a:hlinkClick r:id="rId2"/>
              </a:rPr>
              <a:t>Gironaxmunoz@eia.udg.es</a:t>
            </a:r>
            <a:r>
              <a:rPr lang="en-IN" sz="1800" dirty="0" smtClean="0">
                <a:solidFill>
                  <a:schemeClr val="tx1"/>
                </a:solidFill>
                <a:latin typeface="Times New Roman" pitchFamily="18" charset="0"/>
                <a:cs typeface="Times New Roman" pitchFamily="18" charset="0"/>
              </a:rPr>
              <a:t>, Anna </a:t>
            </a:r>
            <a:r>
              <a:rPr lang="en-IN" sz="1800" dirty="0" err="1">
                <a:solidFill>
                  <a:schemeClr val="tx1"/>
                </a:solidFill>
                <a:latin typeface="Times New Roman" pitchFamily="18" charset="0"/>
                <a:cs typeface="Times New Roman" pitchFamily="18" charset="0"/>
              </a:rPr>
              <a:t>BoschComputer</a:t>
            </a:r>
            <a:r>
              <a:rPr lang="en-IN" sz="1800" dirty="0">
                <a:solidFill>
                  <a:schemeClr val="tx1"/>
                </a:solidFill>
                <a:latin typeface="Times New Roman" pitchFamily="18" charset="0"/>
                <a:cs typeface="Times New Roman" pitchFamily="18" charset="0"/>
              </a:rPr>
              <a:t> Vision </a:t>
            </a:r>
            <a:r>
              <a:rPr lang="en-IN" sz="1800" dirty="0" err="1">
                <a:solidFill>
                  <a:schemeClr val="tx1"/>
                </a:solidFill>
                <a:latin typeface="Times New Roman" pitchFamily="18" charset="0"/>
                <a:cs typeface="Times New Roman" pitchFamily="18" charset="0"/>
              </a:rPr>
              <a:t>GroupUniversity</a:t>
            </a:r>
            <a:r>
              <a:rPr lang="en-IN" sz="1800" dirty="0">
                <a:solidFill>
                  <a:schemeClr val="tx1"/>
                </a:solidFill>
                <a:latin typeface="Times New Roman" pitchFamily="18" charset="0"/>
                <a:cs typeface="Times New Roman" pitchFamily="18" charset="0"/>
              </a:rPr>
              <a:t> of </a:t>
            </a:r>
            <a:r>
              <a:rPr lang="en-IN" sz="1800" dirty="0" err="1" smtClean="0">
                <a:solidFill>
                  <a:schemeClr val="tx1"/>
                </a:solidFill>
                <a:latin typeface="Times New Roman" pitchFamily="18" charset="0"/>
                <a:cs typeface="Times New Roman" pitchFamily="18" charset="0"/>
              </a:rPr>
              <a:t>Gironaaboschr@eia.udg.es,Image</a:t>
            </a:r>
            <a:r>
              <a:rPr lang="en-IN" sz="1800" dirty="0" smtClean="0">
                <a:solidFill>
                  <a:schemeClr val="tx1"/>
                </a:solidFill>
                <a:latin typeface="Times New Roman" pitchFamily="18" charset="0"/>
                <a:cs typeface="Times New Roman" pitchFamily="18" charset="0"/>
              </a:rPr>
              <a:t> </a:t>
            </a:r>
            <a:r>
              <a:rPr lang="en-IN" sz="1800" dirty="0">
                <a:solidFill>
                  <a:schemeClr val="tx1"/>
                </a:solidFill>
                <a:latin typeface="Times New Roman" pitchFamily="18" charset="0"/>
                <a:cs typeface="Times New Roman" pitchFamily="18" charset="0"/>
              </a:rPr>
              <a:t>Classification using Random Forests and </a:t>
            </a:r>
            <a:r>
              <a:rPr lang="en-IN" sz="1800" dirty="0" smtClean="0">
                <a:solidFill>
                  <a:schemeClr val="tx1"/>
                </a:solidFill>
                <a:latin typeface="Times New Roman" pitchFamily="18" charset="0"/>
                <a:cs typeface="Times New Roman" pitchFamily="18" charset="0"/>
              </a:rPr>
              <a:t>Ferns.</a:t>
            </a: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800" dirty="0" smtClean="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43</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8"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76152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REFERENCES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775406"/>
            <a:ext cx="8229600" cy="272594"/>
          </a:xfrm>
        </p:spPr>
        <p:txBody>
          <a:bodyPr anchor="ctr"/>
          <a:lstStyle/>
          <a:p>
            <a:pPr marL="0" indent="0" algn="just">
              <a:buNone/>
            </a:pPr>
            <a:r>
              <a:rPr lang="en-IN" sz="1800" dirty="0" smtClean="0">
                <a:solidFill>
                  <a:schemeClr val="tx1"/>
                </a:solidFill>
                <a:latin typeface="Times New Roman" panose="02020603050405020304" pitchFamily="18" charset="0"/>
                <a:cs typeface="Times New Roman" panose="02020603050405020304" pitchFamily="18" charset="0"/>
              </a:rPr>
              <a:t>[11] </a:t>
            </a:r>
            <a:r>
              <a:rPr lang="en-IN" sz="1800" dirty="0">
                <a:solidFill>
                  <a:schemeClr val="tx1"/>
                </a:solidFill>
                <a:latin typeface="Times New Roman" pitchFamily="18" charset="0"/>
                <a:cs typeface="Times New Roman" pitchFamily="18" charset="0"/>
              </a:rPr>
              <a:t>Image Classification via Support Vector </a:t>
            </a:r>
            <a:r>
              <a:rPr lang="en-IN" sz="1800" dirty="0" smtClean="0">
                <a:solidFill>
                  <a:schemeClr val="tx1"/>
                </a:solidFill>
                <a:latin typeface="Times New Roman" pitchFamily="18" charset="0"/>
                <a:cs typeface="Times New Roman" pitchFamily="18" charset="0"/>
              </a:rPr>
              <a:t>Machine </a:t>
            </a:r>
            <a:r>
              <a:rPr lang="en-IN" sz="1800" dirty="0" err="1" smtClean="0">
                <a:solidFill>
                  <a:schemeClr val="tx1"/>
                </a:solidFill>
                <a:latin typeface="Times New Roman" pitchFamily="18" charset="0"/>
                <a:cs typeface="Times New Roman" pitchFamily="18" charset="0"/>
              </a:rPr>
              <a:t>Xiaowu</a:t>
            </a:r>
            <a:r>
              <a:rPr lang="en-IN" sz="1800" dirty="0" smtClean="0">
                <a:solidFill>
                  <a:schemeClr val="tx1"/>
                </a:solidFill>
                <a:latin typeface="Times New Roman" pitchFamily="18" charset="0"/>
                <a:cs typeface="Times New Roman" pitchFamily="18" charset="0"/>
              </a:rPr>
              <a:t> </a:t>
            </a:r>
            <a:r>
              <a:rPr lang="en-IN" sz="1800" dirty="0">
                <a:solidFill>
                  <a:schemeClr val="tx1"/>
                </a:solidFill>
                <a:latin typeface="Times New Roman" pitchFamily="18" charset="0"/>
                <a:cs typeface="Times New Roman" pitchFamily="18" charset="0"/>
              </a:rPr>
              <a:t>Sun1, </a:t>
            </a:r>
            <a:r>
              <a:rPr lang="en-IN" sz="1800" dirty="0" err="1">
                <a:solidFill>
                  <a:schemeClr val="tx1"/>
                </a:solidFill>
                <a:latin typeface="Times New Roman" pitchFamily="18" charset="0"/>
                <a:cs typeface="Times New Roman" pitchFamily="18" charset="0"/>
              </a:rPr>
              <a:t>Lizhen</a:t>
            </a:r>
            <a:r>
              <a:rPr lang="en-IN" sz="1800" dirty="0">
                <a:solidFill>
                  <a:schemeClr val="tx1"/>
                </a:solidFill>
                <a:latin typeface="Times New Roman" pitchFamily="18" charset="0"/>
                <a:cs typeface="Times New Roman" pitchFamily="18" charset="0"/>
              </a:rPr>
              <a:t> Liu1, </a:t>
            </a:r>
            <a:r>
              <a:rPr lang="en-IN" sz="1800" dirty="0" err="1">
                <a:solidFill>
                  <a:schemeClr val="tx1"/>
                </a:solidFill>
                <a:latin typeface="Times New Roman" pitchFamily="18" charset="0"/>
                <a:cs typeface="Times New Roman" pitchFamily="18" charset="0"/>
              </a:rPr>
              <a:t>Hanshi</a:t>
            </a:r>
            <a:r>
              <a:rPr lang="en-IN" sz="1800" dirty="0">
                <a:solidFill>
                  <a:schemeClr val="tx1"/>
                </a:solidFill>
                <a:latin typeface="Times New Roman" pitchFamily="18" charset="0"/>
                <a:cs typeface="Times New Roman" pitchFamily="18" charset="0"/>
              </a:rPr>
              <a:t> Wang1, Wei Song1, </a:t>
            </a:r>
            <a:r>
              <a:rPr lang="en-IN" sz="1800" dirty="0" err="1">
                <a:solidFill>
                  <a:schemeClr val="tx1"/>
                </a:solidFill>
                <a:latin typeface="Times New Roman" pitchFamily="18" charset="0"/>
                <a:cs typeface="Times New Roman" pitchFamily="18" charset="0"/>
              </a:rPr>
              <a:t>Jingli</a:t>
            </a:r>
            <a:r>
              <a:rPr lang="en-IN" sz="1800" dirty="0">
                <a:solidFill>
                  <a:schemeClr val="tx1"/>
                </a:solidFill>
                <a:latin typeface="Times New Roman" pitchFamily="18" charset="0"/>
                <a:cs typeface="Times New Roman" pitchFamily="18" charset="0"/>
              </a:rPr>
              <a:t> </a:t>
            </a:r>
            <a:r>
              <a:rPr lang="en-IN" sz="1800" dirty="0" smtClean="0">
                <a:solidFill>
                  <a:schemeClr val="tx1"/>
                </a:solidFill>
                <a:latin typeface="Times New Roman" pitchFamily="18" charset="0"/>
                <a:cs typeface="Times New Roman" pitchFamily="18" charset="0"/>
              </a:rPr>
              <a:t>Lu2 1 </a:t>
            </a:r>
            <a:r>
              <a:rPr lang="en-IN" sz="1800" dirty="0">
                <a:solidFill>
                  <a:schemeClr val="tx1"/>
                </a:solidFill>
                <a:latin typeface="Times New Roman" pitchFamily="18" charset="0"/>
                <a:cs typeface="Times New Roman" pitchFamily="18" charset="0"/>
              </a:rPr>
              <a:t>Information and Engineering College, Capital Normal University, Beijing 100048, P. R. </a:t>
            </a:r>
            <a:r>
              <a:rPr lang="en-IN" sz="1800" dirty="0" smtClean="0">
                <a:solidFill>
                  <a:schemeClr val="tx1"/>
                </a:solidFill>
                <a:latin typeface="Times New Roman" pitchFamily="18" charset="0"/>
                <a:cs typeface="Times New Roman" pitchFamily="18" charset="0"/>
              </a:rPr>
              <a:t>China 2 </a:t>
            </a:r>
            <a:r>
              <a:rPr lang="en-IN" sz="1800" dirty="0" err="1">
                <a:solidFill>
                  <a:schemeClr val="tx1"/>
                </a:solidFill>
                <a:latin typeface="Times New Roman" pitchFamily="18" charset="0"/>
                <a:cs typeface="Times New Roman" pitchFamily="18" charset="0"/>
              </a:rPr>
              <a:t>Agresearch</a:t>
            </a:r>
            <a:r>
              <a:rPr lang="en-IN" sz="1800" dirty="0">
                <a:solidFill>
                  <a:schemeClr val="tx1"/>
                </a:solidFill>
                <a:latin typeface="Times New Roman" pitchFamily="18" charset="0"/>
                <a:cs typeface="Times New Roman" pitchFamily="18" charset="0"/>
              </a:rPr>
              <a:t> Ltd, New Zealand </a:t>
            </a:r>
            <a:endParaRPr lang="en-IN" sz="1800" dirty="0" smtClean="0">
              <a:solidFill>
                <a:schemeClr val="tx1"/>
              </a:solidFill>
              <a:latin typeface="Times New Roman" pitchFamily="18" charset="0"/>
              <a:cs typeface="Times New Roman" pitchFamily="18" charset="0"/>
            </a:endParaRPr>
          </a:p>
          <a:p>
            <a:pPr marL="0" indent="0" algn="just">
              <a:buNone/>
            </a:pPr>
            <a:endParaRPr lang="en-IN" sz="1800" dirty="0">
              <a:solidFill>
                <a:schemeClr val="tx1"/>
              </a:solidFill>
              <a:latin typeface="Times New Roman" pitchFamily="18" charset="0"/>
              <a:cs typeface="Times New Roman" pitchFamily="18" charset="0"/>
            </a:endParaRPr>
          </a:p>
          <a:p>
            <a:pPr marL="0" indent="0" algn="just">
              <a:buNone/>
            </a:pPr>
            <a:r>
              <a:rPr lang="en-IN" sz="1800" dirty="0" smtClean="0">
                <a:solidFill>
                  <a:schemeClr val="tx1"/>
                </a:solidFill>
                <a:latin typeface="Times New Roman" pitchFamily="18" charset="0"/>
                <a:cs typeface="Times New Roman" pitchFamily="18" charset="0"/>
              </a:rPr>
              <a:t>[12]Unsupervised </a:t>
            </a:r>
            <a:r>
              <a:rPr lang="en-IN" sz="1800" dirty="0">
                <a:solidFill>
                  <a:schemeClr val="tx1"/>
                </a:solidFill>
                <a:latin typeface="Times New Roman" pitchFamily="18" charset="0"/>
                <a:cs typeface="Times New Roman" pitchFamily="18" charset="0"/>
              </a:rPr>
              <a:t>Deep Feature Extraction for </a:t>
            </a:r>
            <a:r>
              <a:rPr lang="en-IN" sz="1800" dirty="0" smtClean="0">
                <a:solidFill>
                  <a:schemeClr val="tx1"/>
                </a:solidFill>
                <a:latin typeface="Times New Roman" pitchFamily="18" charset="0"/>
                <a:cs typeface="Times New Roman" pitchFamily="18" charset="0"/>
              </a:rPr>
              <a:t>Remote Sensing </a:t>
            </a:r>
            <a:r>
              <a:rPr lang="en-IN" sz="1800" dirty="0">
                <a:solidFill>
                  <a:schemeClr val="tx1"/>
                </a:solidFill>
                <a:latin typeface="Times New Roman" pitchFamily="18" charset="0"/>
                <a:cs typeface="Times New Roman" pitchFamily="18" charset="0"/>
              </a:rPr>
              <a:t>Image </a:t>
            </a:r>
            <a:r>
              <a:rPr lang="en-IN" sz="1800" dirty="0" smtClean="0">
                <a:solidFill>
                  <a:schemeClr val="tx1"/>
                </a:solidFill>
                <a:latin typeface="Times New Roman" pitchFamily="18" charset="0"/>
                <a:cs typeface="Times New Roman" pitchFamily="18" charset="0"/>
              </a:rPr>
              <a:t>Classification Adriana </a:t>
            </a:r>
            <a:r>
              <a:rPr lang="en-IN" sz="1800" dirty="0">
                <a:solidFill>
                  <a:schemeClr val="tx1"/>
                </a:solidFill>
                <a:latin typeface="Times New Roman" pitchFamily="18" charset="0"/>
                <a:cs typeface="Times New Roman" pitchFamily="18" charset="0"/>
              </a:rPr>
              <a:t>Romero, Carlo </a:t>
            </a:r>
            <a:r>
              <a:rPr lang="en-IN" sz="1800" dirty="0" err="1">
                <a:solidFill>
                  <a:schemeClr val="tx1"/>
                </a:solidFill>
                <a:latin typeface="Times New Roman" pitchFamily="18" charset="0"/>
                <a:cs typeface="Times New Roman" pitchFamily="18" charset="0"/>
              </a:rPr>
              <a:t>Gatta</a:t>
            </a:r>
            <a:r>
              <a:rPr lang="en-IN" sz="1800" dirty="0">
                <a:solidFill>
                  <a:schemeClr val="tx1"/>
                </a:solidFill>
                <a:latin typeface="Times New Roman" pitchFamily="18" charset="0"/>
                <a:cs typeface="Times New Roman" pitchFamily="18" charset="0"/>
              </a:rPr>
              <a:t>, and </a:t>
            </a:r>
            <a:r>
              <a:rPr lang="en-IN" sz="1800" dirty="0" err="1">
                <a:solidFill>
                  <a:schemeClr val="tx1"/>
                </a:solidFill>
                <a:latin typeface="Times New Roman" pitchFamily="18" charset="0"/>
                <a:cs typeface="Times New Roman" pitchFamily="18" charset="0"/>
              </a:rPr>
              <a:t>Gustau</a:t>
            </a:r>
            <a:r>
              <a:rPr lang="en-IN" sz="1800" dirty="0">
                <a:solidFill>
                  <a:schemeClr val="tx1"/>
                </a:solidFill>
                <a:latin typeface="Times New Roman" pitchFamily="18" charset="0"/>
                <a:cs typeface="Times New Roman" pitchFamily="18" charset="0"/>
              </a:rPr>
              <a:t> Camps-</a:t>
            </a:r>
            <a:r>
              <a:rPr lang="en-IN" sz="1800" dirty="0" err="1">
                <a:solidFill>
                  <a:schemeClr val="tx1"/>
                </a:solidFill>
                <a:latin typeface="Times New Roman" pitchFamily="18" charset="0"/>
                <a:cs typeface="Times New Roman" pitchFamily="18" charset="0"/>
              </a:rPr>
              <a:t>Valls</a:t>
            </a:r>
            <a:r>
              <a:rPr lang="en-IN" sz="1800" dirty="0">
                <a:solidFill>
                  <a:schemeClr val="tx1"/>
                </a:solidFill>
                <a:latin typeface="Times New Roman" pitchFamily="18" charset="0"/>
                <a:cs typeface="Times New Roman" pitchFamily="18" charset="0"/>
              </a:rPr>
              <a:t>, </a:t>
            </a:r>
            <a:r>
              <a:rPr lang="en-IN" sz="1800" i="1" dirty="0">
                <a:solidFill>
                  <a:schemeClr val="tx1"/>
                </a:solidFill>
                <a:latin typeface="Times New Roman" pitchFamily="18" charset="0"/>
                <a:cs typeface="Times New Roman" pitchFamily="18" charset="0"/>
              </a:rPr>
              <a:t>Senior Member, </a:t>
            </a:r>
            <a:r>
              <a:rPr lang="en-IN" sz="1800" i="1" dirty="0" smtClean="0">
                <a:solidFill>
                  <a:schemeClr val="tx1"/>
                </a:solidFill>
                <a:latin typeface="Times New Roman" pitchFamily="18" charset="0"/>
                <a:cs typeface="Times New Roman" pitchFamily="18" charset="0"/>
              </a:rPr>
              <a:t>IEEE.</a:t>
            </a:r>
          </a:p>
          <a:p>
            <a:pPr marL="0" indent="0" algn="just">
              <a:buNone/>
            </a:pPr>
            <a:endParaRPr lang="en-IN" sz="1800" i="1" dirty="0">
              <a:solidFill>
                <a:schemeClr val="tx1"/>
              </a:solidFill>
              <a:latin typeface="Times New Roman" pitchFamily="18" charset="0"/>
              <a:cs typeface="Times New Roman" pitchFamily="18" charset="0"/>
            </a:endParaRPr>
          </a:p>
          <a:p>
            <a:pPr marL="0" indent="0" algn="just">
              <a:buNone/>
            </a:pPr>
            <a:r>
              <a:rPr lang="en-IN" sz="1800" dirty="0" smtClean="0">
                <a:solidFill>
                  <a:schemeClr val="tx1"/>
                </a:solidFill>
                <a:latin typeface="Times New Roman" pitchFamily="18" charset="0"/>
                <a:cs typeface="Times New Roman" pitchFamily="18" charset="0"/>
              </a:rPr>
              <a:t> </a:t>
            </a: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endParaRPr lang="en-IN" sz="1800" dirty="0" smtClean="0">
              <a:solidFill>
                <a:schemeClr val="tx1"/>
              </a:solidFill>
              <a:latin typeface="Times New Roman" pitchFamily="18" charset="0"/>
              <a:cs typeface="Times New Roman" pitchFamily="18" charset="0"/>
            </a:endParaRPr>
          </a:p>
          <a:p>
            <a:pPr marL="0" indent="0" algn="just">
              <a:buNone/>
            </a:pP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endParaRPr lang="en-IN" sz="1800" dirty="0" smtClean="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44</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8"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7" name="Rectangle 1"/>
          <p:cNvSpPr>
            <a:spLocks noChangeArrowheads="1"/>
          </p:cNvSpPr>
          <p:nvPr/>
        </p:nvSpPr>
        <p:spPr bwMode="auto">
          <a:xfrm>
            <a:off x="457200" y="3429000"/>
            <a:ext cx="827848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000000"/>
                </a:solidFill>
                <a:effectLst/>
                <a:latin typeface="Times New Roman" pitchFamily="18" charset="0"/>
                <a:cs typeface="Times New Roman" pitchFamily="18" charset="0"/>
              </a:rPr>
              <a:t>[13] Impact of Training and Testing Data Splits on Accuracy of Time Series Forecasting in Machine Learning </a:t>
            </a: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Ramesh </a:t>
            </a:r>
            <a:r>
              <a:rPr kumimoji="0" lang="en-US" b="0" i="1" u="none" strike="noStrike" cap="none" normalizeH="0" baseline="0" dirty="0" err="1" smtClean="0">
                <a:ln>
                  <a:noFill/>
                </a:ln>
                <a:solidFill>
                  <a:srgbClr val="000000"/>
                </a:solidFill>
                <a:effectLst/>
                <a:latin typeface="Times New Roman" pitchFamily="18" charset="0"/>
                <a:cs typeface="Times New Roman" pitchFamily="18" charset="0"/>
              </a:rPr>
              <a:t>Medar</a:t>
            </a: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 Vijay S. </a:t>
            </a:r>
            <a:r>
              <a:rPr kumimoji="0" lang="en-US" b="0" i="1" u="none" strike="noStrike" cap="none" normalizeH="0" baseline="0" dirty="0" err="1" smtClean="0">
                <a:ln>
                  <a:noFill/>
                </a:ln>
                <a:solidFill>
                  <a:srgbClr val="000000"/>
                </a:solidFill>
                <a:effectLst/>
                <a:latin typeface="Times New Roman" pitchFamily="18" charset="0"/>
                <a:cs typeface="Times New Roman" pitchFamily="18" charset="0"/>
              </a:rPr>
              <a:t>Rajpurohit</a:t>
            </a: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b="0" i="1" u="none" strike="noStrike" cap="none" normalizeH="0" baseline="0" dirty="0" err="1" smtClean="0">
                <a:ln>
                  <a:noFill/>
                </a:ln>
                <a:solidFill>
                  <a:srgbClr val="000000"/>
                </a:solidFill>
                <a:effectLst/>
                <a:latin typeface="Times New Roman" pitchFamily="18" charset="0"/>
                <a:cs typeface="Times New Roman" pitchFamily="18" charset="0"/>
              </a:rPr>
              <a:t>Rashmi</a:t>
            </a: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 B.</a:t>
            </a:r>
          </a:p>
          <a:p>
            <a:pPr marL="0" marR="0" lvl="0" indent="0" algn="just" defTabSz="914400" rtl="0" eaLnBrk="1" fontAlgn="base" latinLnBrk="0" hangingPunct="1">
              <a:lnSpc>
                <a:spcPct val="100000"/>
              </a:lnSpc>
              <a:spcBef>
                <a:spcPct val="0"/>
              </a:spcBef>
              <a:spcAft>
                <a:spcPct val="0"/>
              </a:spcAft>
              <a:buClrTx/>
              <a:buSzTx/>
              <a:buFontTx/>
              <a:buNone/>
              <a:tabLst/>
            </a:pPr>
            <a:endParaRPr lang="en-US" i="1" dirty="0">
              <a:solidFill>
                <a:srgbClr val="000000"/>
              </a:solidFill>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[14]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for Image Classification </a:t>
            </a:r>
            <a:r>
              <a:rPr lang="en-IN" dirty="0" smtClean="0">
                <a:latin typeface="Times New Roman" pitchFamily="18" charset="0"/>
                <a:cs typeface="Times New Roman" pitchFamily="18" charset="0"/>
              </a:rPr>
              <a:t>by Convolutional </a:t>
            </a:r>
            <a:r>
              <a:rPr lang="en-IN" dirty="0">
                <a:latin typeface="Times New Roman" pitchFamily="18" charset="0"/>
                <a:cs typeface="Times New Roman" pitchFamily="18" charset="0"/>
              </a:rPr>
              <a:t>Neural </a:t>
            </a:r>
            <a:r>
              <a:rPr lang="en-IN" dirty="0" smtClean="0">
                <a:latin typeface="Times New Roman" pitchFamily="18" charset="0"/>
                <a:cs typeface="Times New Roman" pitchFamily="18" charset="0"/>
              </a:rPr>
              <a:t>Networks </a:t>
            </a:r>
            <a:r>
              <a:rPr lang="en-IN" dirty="0" err="1" smtClean="0">
                <a:latin typeface="Times New Roman" pitchFamily="18" charset="0"/>
                <a:cs typeface="Times New Roman" pitchFamily="18" charset="0"/>
              </a:rPr>
              <a:t>Kuntal</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Kumar Pal, </a:t>
            </a:r>
            <a:r>
              <a:rPr lang="en-IN" dirty="0" err="1">
                <a:latin typeface="Times New Roman" pitchFamily="18" charset="0"/>
                <a:cs typeface="Times New Roman" pitchFamily="18" charset="0"/>
              </a:rPr>
              <a:t>Sudeep</a:t>
            </a:r>
            <a:r>
              <a:rPr lang="en-IN" dirty="0">
                <a:latin typeface="Times New Roman" pitchFamily="18" charset="0"/>
                <a:cs typeface="Times New Roman" pitchFamily="18" charset="0"/>
              </a:rPr>
              <a:t> K. S IEEE International Conference On Recent Trends In Electronics Information Communication Technology, May 20-21, 2016, </a:t>
            </a:r>
            <a:r>
              <a:rPr lang="en-IN" dirty="0" smtClean="0">
                <a:latin typeface="Times New Roman" pitchFamily="18" charset="0"/>
                <a:cs typeface="Times New Roman" pitchFamily="18" charset="0"/>
              </a:rPr>
              <a:t>India. </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a:t>
            </a:r>
            <a:br>
              <a:rPr kumimoji="0" lang="en-US" b="0" i="1"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49476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45</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77130"/>
            <a:ext cx="7114590" cy="4290270"/>
          </a:xfrm>
          <a:prstGeom prst="rect">
            <a:avLst/>
          </a:prstGeom>
        </p:spPr>
      </p:pic>
      <p:sp>
        <p:nvSpPr>
          <p:cNvPr id="7" name="Rectangle 6"/>
          <p:cNvSpPr/>
          <p:nvPr/>
        </p:nvSpPr>
        <p:spPr>
          <a:xfrm>
            <a:off x="12192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Main window : used to give dataset input </a:t>
            </a:r>
            <a:endParaRPr lang="en-US" dirty="0">
              <a:latin typeface="Times New Roman" panose="02020603050405020304" pitchFamily="18" charset="0"/>
              <a:cs typeface="Times New Roman" panose="02020603050405020304" pitchFamily="18" charset="0"/>
            </a:endParaRPr>
          </a:p>
        </p:txBody>
      </p:sp>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21479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46</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12192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Display statistics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2037"/>
            <a:ext cx="7848600" cy="4423523"/>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56390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47</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8382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Test window for various tests</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4" y="1611868"/>
            <a:ext cx="7848600" cy="4600198"/>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187712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48</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Preprocessing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6262"/>
            <a:ext cx="8153400" cy="4261138"/>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14500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49</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CNN training window</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11868"/>
            <a:ext cx="8192348" cy="4310751"/>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415562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algn="just">
              <a:buNone/>
            </a:pPr>
            <a:r>
              <a:rPr lang="en-US" sz="1800" i="1" dirty="0"/>
              <a:t> </a:t>
            </a:r>
            <a:endParaRPr lang="en-US" sz="1350" dirty="0"/>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pPr>
                <a:defRPr/>
              </a:pPr>
              <a:t>5</a:t>
            </a:fld>
            <a:endParaRPr lang="en-US" dirty="0"/>
          </a:p>
        </p:txBody>
      </p:sp>
      <p:sp>
        <p:nvSpPr>
          <p:cNvPr id="13" name="Rectangle 12"/>
          <p:cNvSpPr/>
          <p:nvPr/>
        </p:nvSpPr>
        <p:spPr>
          <a:xfrm>
            <a:off x="896911" y="5791200"/>
            <a:ext cx="7315200" cy="461665"/>
          </a:xfrm>
          <a:prstGeom prst="rect">
            <a:avLst/>
          </a:prstGeom>
        </p:spPr>
        <p:txBody>
          <a:bodyPr wrap="square">
            <a:spAutoFit/>
          </a:bodyPr>
          <a:lstStyle/>
          <a:p>
            <a:pPr marL="0" indent="0" algn="just">
              <a:buNone/>
            </a:pP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10</a:t>
            </a:r>
            <a:r>
              <a:rPr lang="en-IN" sz="1200" dirty="0" smtClean="0">
                <a:latin typeface="Times New Roman" pitchFamily="18" charset="0"/>
                <a:cs typeface="Times New Roman" pitchFamily="18" charset="0"/>
              </a:rPr>
              <a:t>] </a:t>
            </a:r>
            <a:r>
              <a:rPr lang="vi-VN" sz="1200" dirty="0" smtClean="0">
                <a:latin typeface="Times New Roman" pitchFamily="18" charset="0"/>
                <a:cs typeface="Times New Roman" pitchFamily="18" charset="0"/>
              </a:rPr>
              <a:t>Xavier </a:t>
            </a:r>
            <a:r>
              <a:rPr lang="vi-VN" sz="1200" dirty="0">
                <a:latin typeface="Times New Roman" pitchFamily="18" charset="0"/>
                <a:cs typeface="Times New Roman" pitchFamily="18" charset="0"/>
              </a:rPr>
              <a:t>Mu ̃nozComputer Vision GroupUniversity of </a:t>
            </a:r>
            <a:r>
              <a:rPr lang="vi-VN" sz="1200" dirty="0">
                <a:latin typeface="Times New Roman" pitchFamily="18" charset="0"/>
                <a:cs typeface="Times New Roman" pitchFamily="18" charset="0"/>
                <a:hlinkClick r:id="rId2"/>
              </a:rPr>
              <a:t>Gironaxmunoz@eia.udg.es</a:t>
            </a:r>
            <a:r>
              <a:rPr lang="en-IN" sz="1200" dirty="0">
                <a:latin typeface="Times New Roman" pitchFamily="18" charset="0"/>
                <a:cs typeface="Times New Roman" pitchFamily="18" charset="0"/>
              </a:rPr>
              <a:t>, Anna </a:t>
            </a:r>
            <a:r>
              <a:rPr lang="en-IN" sz="1200" dirty="0" err="1">
                <a:latin typeface="Times New Roman" pitchFamily="18" charset="0"/>
                <a:cs typeface="Times New Roman" pitchFamily="18" charset="0"/>
              </a:rPr>
              <a:t>BoschComputer</a:t>
            </a:r>
            <a:r>
              <a:rPr lang="en-IN" sz="1200" dirty="0">
                <a:latin typeface="Times New Roman" pitchFamily="18" charset="0"/>
                <a:cs typeface="Times New Roman" pitchFamily="18" charset="0"/>
              </a:rPr>
              <a:t> Vision </a:t>
            </a:r>
            <a:r>
              <a:rPr lang="en-IN" sz="1200" dirty="0" err="1">
                <a:latin typeface="Times New Roman" pitchFamily="18" charset="0"/>
                <a:cs typeface="Times New Roman" pitchFamily="18" charset="0"/>
              </a:rPr>
              <a:t>GroupUniversity</a:t>
            </a:r>
            <a:r>
              <a:rPr lang="en-IN" sz="1200" dirty="0">
                <a:latin typeface="Times New Roman" pitchFamily="18" charset="0"/>
                <a:cs typeface="Times New Roman" pitchFamily="18" charset="0"/>
              </a:rPr>
              <a:t> of </a:t>
            </a:r>
            <a:r>
              <a:rPr lang="en-IN" sz="1200" dirty="0" err="1">
                <a:latin typeface="Times New Roman" pitchFamily="18" charset="0"/>
                <a:cs typeface="Times New Roman" pitchFamily="18" charset="0"/>
              </a:rPr>
              <a:t>Gironaaboschr@eia.udg.es,Image</a:t>
            </a:r>
            <a:r>
              <a:rPr lang="en-IN" sz="1200" dirty="0">
                <a:latin typeface="Times New Roman" pitchFamily="18" charset="0"/>
                <a:cs typeface="Times New Roman" pitchFamily="18" charset="0"/>
              </a:rPr>
              <a:t> Classification using Random Forests and Ferns.</a:t>
            </a:r>
            <a:endParaRPr lang="en-US" sz="1200" dirty="0">
              <a:latin typeface="Times New Roman" panose="02020603050405020304" pitchFamily="18" charset="0"/>
              <a:cs typeface="Times New Roman" panose="02020603050405020304" pitchFamily="18" charset="0"/>
            </a:endParaRPr>
          </a:p>
        </p:txBody>
      </p:sp>
      <p:sp>
        <p:nvSpPr>
          <p:cNvPr id="14" name="Rectangle 13"/>
          <p:cNvSpPr/>
          <p:nvPr/>
        </p:nvSpPr>
        <p:spPr>
          <a:xfrm>
            <a:off x="838200" y="1524000"/>
            <a:ext cx="7924800" cy="3477875"/>
          </a:xfrm>
          <a:prstGeom prst="rect">
            <a:avLst/>
          </a:prstGeom>
        </p:spPr>
        <p:txBody>
          <a:bodyPr wrap="square">
            <a:spAutoFit/>
          </a:bodyPr>
          <a:lstStyle/>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Image </a:t>
            </a:r>
            <a:r>
              <a:rPr lang="en-US" sz="2000" smtClean="0">
                <a:latin typeface="Times New Roman" panose="02020603050405020304" pitchFamily="18" charset="0"/>
                <a:cs typeface="Times New Roman" panose="02020603050405020304" pitchFamily="18" charset="0"/>
              </a:rPr>
              <a:t>classification </a:t>
            </a:r>
            <a:r>
              <a:rPr lang="en-US" sz="2000" smtClean="0">
                <a:latin typeface="Times New Roman" panose="02020603050405020304" pitchFamily="18" charset="0"/>
                <a:cs typeface="Times New Roman" panose="02020603050405020304" pitchFamily="18" charset="0"/>
              </a:rPr>
              <a:t>using SUPPORT </a:t>
            </a:r>
            <a:r>
              <a:rPr lang="en-US" sz="2000" dirty="0" smtClean="0">
                <a:latin typeface="Times New Roman" panose="02020603050405020304" pitchFamily="18" charset="0"/>
                <a:cs typeface="Times New Roman" panose="02020603050405020304" pitchFamily="18" charset="0"/>
              </a:rPr>
              <a:t>VECTOR MACHINE , RANDOM FOREST  algorithm which is available on online platforms.[10]</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algorithms are highly complicated and time consuming for processing and classifying images.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Several key parameters should be correctly set to achieve best classification result.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457200" y="274638"/>
            <a:ext cx="8229600" cy="1143000"/>
          </a:xfrm>
        </p:spPr>
        <p:txBody>
          <a:bodyPr/>
          <a:lstStyle/>
          <a:p>
            <a:pPr algn="ctr"/>
            <a:r>
              <a:rPr lang="en-IN" u="sng" dirty="0" smtClean="0">
                <a:solidFill>
                  <a:schemeClr val="tx1"/>
                </a:solidFill>
                <a:latin typeface="Times New Roman" pitchFamily="18" charset="0"/>
                <a:cs typeface="Times New Roman" pitchFamily="18" charset="0"/>
              </a:rPr>
              <a:t>Existing system</a:t>
            </a:r>
            <a:endParaRPr lang="en-IN" u="sng" dirty="0">
              <a:solidFill>
                <a:schemeClr val="tx1"/>
              </a:solidFill>
              <a:latin typeface="Times New Roman" pitchFamily="18" charset="0"/>
              <a:cs typeface="Times New Roman" pitchFamily="18" charset="0"/>
            </a:endParaRPr>
          </a:p>
        </p:txBody>
      </p:sp>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11" name="Date Placeholder 3"/>
          <p:cNvSpPr>
            <a:spLocks noGrp="1"/>
          </p:cNvSpPr>
          <p:nvPr>
            <p:ph type="dt" sz="half" idx="10"/>
          </p:nvPr>
        </p:nvSpPr>
        <p:spPr>
          <a:xfrm>
            <a:off x="6019800" y="6400800"/>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93813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50</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Classification result of 2 epoch training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924800" cy="4141667"/>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68564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51</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Classification result of 10 epoch training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35" y="1752600"/>
            <a:ext cx="8048960" cy="4206555"/>
          </a:xfrm>
          <a:prstGeom prst="rect">
            <a:avLst/>
          </a:prstGeom>
        </p:spPr>
      </p:pic>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286014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SREENSHOTS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52</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4572000" cy="369332"/>
          </a:xfrm>
          <a:prstGeom prst="rect">
            <a:avLst/>
          </a:prstGeom>
        </p:spPr>
        <p:txBody>
          <a:bodyPr>
            <a:spAutoFit/>
          </a:bodyPr>
          <a:lstStyle/>
          <a:p>
            <a:pPr marL="0" indent="0" algn="just">
              <a:buNone/>
            </a:pPr>
            <a:r>
              <a:rPr lang="en-US" dirty="0" smtClean="0">
                <a:latin typeface="Times New Roman" panose="02020603050405020304" pitchFamily="18" charset="0"/>
                <a:cs typeface="Times New Roman" panose="02020603050405020304" pitchFamily="18" charset="0"/>
              </a:rPr>
              <a:t>Classification result of 75 epoch training </a:t>
            </a:r>
            <a:endParaRPr lang="en-US" dirty="0">
              <a:latin typeface="Times New Roman" panose="02020603050405020304" pitchFamily="18" charset="0"/>
              <a:cs typeface="Times New Roman" panose="02020603050405020304" pitchFamily="18" charset="0"/>
            </a:endParaRPr>
          </a:p>
        </p:txBody>
      </p:sp>
      <p:sp>
        <p:nvSpPr>
          <p:cNvPr id="10"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55" y="1905000"/>
            <a:ext cx="7507941" cy="3921972"/>
          </a:xfrm>
          <a:prstGeom prst="rect">
            <a:avLst/>
          </a:prstGeom>
        </p:spPr>
      </p:pic>
    </p:spTree>
    <p:extLst>
      <p:ext uri="{BB962C8B-B14F-4D97-AF65-F5344CB8AC3E}">
        <p14:creationId xmlns:p14="http://schemas.microsoft.com/office/powerpoint/2010/main" val="882542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User manual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86000"/>
            <a:ext cx="8229600" cy="272594"/>
          </a:xfrm>
        </p:spPr>
        <p:txBody>
          <a:bodyPr anchor="ct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53</a:t>
            </a:fld>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533400" y="914400"/>
            <a:ext cx="8610600" cy="400110"/>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 y="1154668"/>
            <a:ext cx="7848600" cy="3139321"/>
          </a:xfrm>
          <a:prstGeom prst="rect">
            <a:avLst/>
          </a:prstGeom>
        </p:spPr>
        <p:txBody>
          <a:bodyPr wrap="square">
            <a:spAutoFit/>
          </a:bodyPr>
          <a:lstStyle/>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Insert the CIFAR-10 dataset to the software, Check the display statistics for the visual conformation.</a:t>
            </a:r>
          </a:p>
          <a:p>
            <a:pPr marL="342900"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Check all the test for conformation .</a:t>
            </a:r>
          </a:p>
          <a:p>
            <a:pPr marL="342900"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Train the dataset with maximum number of epoch to get a maximum accuracy in the classification.</a:t>
            </a:r>
          </a:p>
          <a:p>
            <a:pPr marL="342900"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Click the Run classification button in the classification window.</a:t>
            </a:r>
          </a:p>
          <a:p>
            <a:pPr marL="342900"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The classification will takes place.</a:t>
            </a:r>
            <a:endParaRPr lang="en-US" dirty="0">
              <a:latin typeface="Times New Roman" panose="02020603050405020304" pitchFamily="18" charset="0"/>
              <a:cs typeface="Times New Roman" panose="02020603050405020304" pitchFamily="18" charset="0"/>
            </a:endParaRPr>
          </a:p>
        </p:txBody>
      </p:sp>
      <p:sp>
        <p:nvSpPr>
          <p:cNvPr id="9"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04825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pPr algn="ctr"/>
            <a:r>
              <a:rPr lang="en-US" sz="6600" dirty="0" smtClean="0">
                <a:solidFill>
                  <a:schemeClr val="tx1"/>
                </a:solidFill>
                <a:latin typeface="Times New Roman" panose="02020603050405020304" pitchFamily="18" charset="0"/>
                <a:cs typeface="Times New Roman" panose="02020603050405020304" pitchFamily="18" charset="0"/>
              </a:rPr>
              <a:t>Thank You </a:t>
            </a:r>
            <a:endParaRPr lang="en-US" sz="6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72594"/>
          </a:xfrm>
        </p:spPr>
        <p:txBody>
          <a:bodyPr anchor="ctr"/>
          <a:lstStyle/>
          <a:p>
            <a:pPr algn="just">
              <a:buNone/>
            </a:pPr>
            <a:r>
              <a:rPr lang="en-US" sz="1800" i="1" dirty="0">
                <a:latin typeface="Times New Roman" panose="02020603050405020304" pitchFamily="18" charset="0"/>
                <a:cs typeface="Times New Roman" panose="02020603050405020304" pitchFamily="18" charset="0"/>
              </a:rPr>
              <a:t> </a:t>
            </a:r>
            <a:endParaRPr lang="en-US" sz="13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54</a:t>
            </a:fld>
            <a:endParaRPr lang="en-US" dirty="0">
              <a:latin typeface="Times New Roman" panose="02020603050405020304" pitchFamily="18" charset="0"/>
              <a:cs typeface="Times New Roman" panose="02020603050405020304" pitchFamily="18" charset="0"/>
            </a:endParaRPr>
          </a:p>
        </p:txBody>
      </p:sp>
      <p:sp>
        <p:nvSpPr>
          <p:cNvPr id="20" name="Footer Placeholder 5"/>
          <p:cNvSpPr>
            <a:spLocks noGrp="1"/>
          </p:cNvSpPr>
          <p:nvPr>
            <p:ph type="ftr" sz="quarter" idx="12"/>
          </p:nvPr>
        </p:nvSpPr>
        <p:spPr>
          <a:xfrm>
            <a:off x="152400" y="6400801"/>
            <a:ext cx="6172200" cy="457200"/>
          </a:xfrm>
        </p:spPr>
        <p:txBody>
          <a:bodyPr/>
          <a:lstStyle/>
          <a:p>
            <a:pPr>
              <a:defRPr/>
            </a:pPr>
            <a:r>
              <a:rPr lang="en-US" i="1" smtClean="0">
                <a:solidFill>
                  <a:schemeClr val="tx1">
                    <a:lumMod val="75000"/>
                    <a:lumOff val="25000"/>
                  </a:schemeClr>
                </a:solidFill>
                <a:latin typeface="Times New Roman" pitchFamily="18" charset="0"/>
                <a:cs typeface="Times New Roman" pitchFamily="18" charset="0"/>
              </a:rPr>
              <a:t>B.Tech</a:t>
            </a:r>
            <a:r>
              <a:rPr lang="en-US" i="1" smtClean="0">
                <a:latin typeface="Times New Roman" pitchFamily="18" charset="0"/>
                <a:cs typeface="Times New Roman" pitchFamily="18" charset="0"/>
              </a:rPr>
              <a:t> 		    </a:t>
            </a:r>
            <a:r>
              <a:rPr lang="en-IN" b="0" smtClean="0">
                <a:latin typeface="Times New Roman" panose="02020603050405020304" pitchFamily="18" charset="0"/>
                <a:cs typeface="Times New Roman" panose="02020603050405020304" pitchFamily="18" charset="0"/>
              </a:rPr>
              <a:t> Bachelors Research Project </a:t>
            </a:r>
            <a:r>
              <a:rPr lang="en-US" b="0" i="1"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90938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u="sng" dirty="0">
                <a:solidFill>
                  <a:schemeClr val="tx1"/>
                </a:solidFill>
                <a:latin typeface="Times New Roman" panose="02020603050405020304" pitchFamily="18" charset="0"/>
                <a:cs typeface="Times New Roman" pitchFamily="18" charset="0"/>
              </a:rPr>
              <a:t>PROPOSED </a:t>
            </a:r>
            <a:r>
              <a:rPr lang="en-US" u="sng" dirty="0" smtClean="0">
                <a:solidFill>
                  <a:schemeClr val="tx1"/>
                </a:solidFill>
                <a:latin typeface="Times New Roman" pitchFamily="18" charset="0"/>
                <a:cs typeface="Times New Roman" pitchFamily="18" charset="0"/>
              </a:rPr>
              <a:t>SYSTEM</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272594"/>
          </a:xfrm>
        </p:spPr>
        <p:txBody>
          <a:bodyPr anchor="ctr"/>
          <a:lstStyle/>
          <a:p>
            <a:pPr algn="just">
              <a:buNone/>
            </a:pPr>
            <a:r>
              <a:rPr lang="en-US" sz="1800" i="1" dirty="0">
                <a:latin typeface="Times New Roman" panose="02020603050405020304" pitchFamily="18" charset="0"/>
                <a:cs typeface="Times New Roman" panose="02020603050405020304" pitchFamily="18" charset="0"/>
              </a:rPr>
              <a:t> </a:t>
            </a:r>
            <a:endParaRPr lang="en-US" sz="13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anose="02020603050405020304" pitchFamily="18" charset="0"/>
                <a:cs typeface="Times New Roman" panose="02020603050405020304" pitchFamily="18" charset="0"/>
              </a:rPr>
              <a:pPr>
                <a:defRPr/>
              </a:pPr>
              <a:t>6</a:t>
            </a:fld>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762000" y="1752600"/>
            <a:ext cx="7924800" cy="2246769"/>
          </a:xfrm>
          <a:prstGeom prst="rect">
            <a:avLst/>
          </a:prstGeom>
        </p:spPr>
        <p:txBody>
          <a:bodyPr wrap="square">
            <a:spAutoFit/>
          </a:bodyPr>
          <a:lstStyle/>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 image classifier using convolutional neural </a:t>
            </a:r>
            <a:r>
              <a:rPr lang="en-US" sz="2000" dirty="0" err="1" smtClean="0">
                <a:latin typeface="Times New Roman" panose="02020603050405020304" pitchFamily="18" charset="0"/>
                <a:cs typeface="Times New Roman" panose="02020603050405020304" pitchFamily="18" charset="0"/>
              </a:rPr>
              <a:t>network,which</a:t>
            </a:r>
            <a:r>
              <a:rPr lang="en-US" sz="2000" dirty="0" smtClean="0">
                <a:latin typeface="Times New Roman" panose="02020603050405020304" pitchFamily="18" charset="0"/>
                <a:cs typeface="Times New Roman" panose="02020603050405020304" pitchFamily="18" charset="0"/>
              </a:rPr>
              <a:t> use CIFAR-10 dataset for image classification.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Classifies the images with more accuracy.</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Classifies and save the images in separate folders according to the class it goes.</a:t>
            </a:r>
          </a:p>
        </p:txBody>
      </p:sp>
      <p:sp>
        <p:nvSpPr>
          <p:cNvPr id="8"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360898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7</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14" name="Content Placeholder 2"/>
          <p:cNvSpPr txBox="1">
            <a:spLocks/>
          </p:cNvSpPr>
          <p:nvPr/>
        </p:nvSpPr>
        <p:spPr bwMode="auto">
          <a:xfrm>
            <a:off x="479988" y="1447800"/>
            <a:ext cx="8218206"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lumMod val="75000"/>
                    <a:lumOff val="25000"/>
                  </a:schemeClr>
                </a:solidFill>
                <a:latin typeface="+mn-lt"/>
                <a:ea typeface="+mn-ea"/>
                <a:cs typeface="+mn-cs"/>
              </a:defRPr>
            </a:lvl1pPr>
            <a:lvl2pPr marL="971550" indent="-514350" algn="l" rtl="0" eaLnBrk="1" fontAlgn="base" hangingPunct="1">
              <a:spcBef>
                <a:spcPct val="20000"/>
              </a:spcBef>
              <a:spcAft>
                <a:spcPct val="0"/>
              </a:spcAft>
              <a:buFont typeface="+mj-lt"/>
              <a:buAutoNum type="alphaLcPeriod"/>
              <a:defRPr sz="2000" kern="1200">
                <a:solidFill>
                  <a:schemeClr val="tx1">
                    <a:lumMod val="75000"/>
                    <a:lumOff val="25000"/>
                  </a:schemeClr>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b="1" dirty="0" smtClean="0">
                <a:latin typeface="Times New Roman" panose="02020603050405020304" pitchFamily="18" charset="0"/>
                <a:cs typeface="Times New Roman" panose="02020603050405020304" pitchFamily="18" charset="0"/>
              </a:rPr>
              <a:t>DEEP LEARNING AND IMAGE CLASSIFICATION</a:t>
            </a:r>
          </a:p>
          <a:p>
            <a:pPr>
              <a:buFont typeface="Arial" charset="0"/>
              <a:buNone/>
            </a:pPr>
            <a:endParaRPr lang="en-US"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part of a broader family of machine learning methods based on the layers used in artificial neural </a:t>
            </a:r>
            <a:r>
              <a:rPr lang="en-US" sz="2000" dirty="0" smtClean="0">
                <a:latin typeface="Times New Roman" panose="02020603050405020304" pitchFamily="18" charset="0"/>
                <a:cs typeface="Times New Roman" panose="02020603050405020304" pitchFamily="18" charset="0"/>
              </a:rPr>
              <a:t>networks.[4]</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p>
          <a:p>
            <a:pPr marL="0" indent="0">
              <a:buFont typeface="Arial" charset="0"/>
              <a:buNone/>
            </a:pPr>
            <a:endParaRPr lang="en-US" sz="1800" b="1" dirty="0" smtClean="0">
              <a:latin typeface="Times New Roman" panose="02020603050405020304" pitchFamily="18" charset="0"/>
              <a:cs typeface="Times New Roman" panose="02020603050405020304" pitchFamily="18" charset="0"/>
            </a:endParaRPr>
          </a:p>
          <a:p>
            <a:pPr marL="0" indent="0">
              <a:buFont typeface="Arial" charset="0"/>
              <a:buNone/>
            </a:pPr>
            <a:endParaRPr lang="en-US" sz="1800" b="1" dirty="0" smtClean="0">
              <a:latin typeface="Times New Roman" panose="02020603050405020304" pitchFamily="18" charset="0"/>
              <a:cs typeface="Times New Roman" panose="02020603050405020304" pitchFamily="18" charset="0"/>
            </a:endParaRPr>
          </a:p>
          <a:p>
            <a:pPr marL="0" indent="0">
              <a:buFont typeface="Arial" charset="0"/>
              <a:buNone/>
            </a:pPr>
            <a:endParaRPr lang="en-US" sz="18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Arial" charset="0"/>
              <a:buNone/>
            </a:pPr>
            <a:endParaRPr lang="en-US" sz="1800" dirty="0" smtClean="0">
              <a:latin typeface="Times New Roman" panose="02020603050405020304" pitchFamily="18" charset="0"/>
              <a:cs typeface="Times New Roman" panose="02020603050405020304" pitchFamily="18" charset="0"/>
            </a:endParaRPr>
          </a:p>
          <a:p>
            <a:pPr>
              <a:buFont typeface="Arial" charset="0"/>
              <a:buNone/>
            </a:pPr>
            <a:endParaRPr lang="en-US" dirty="0" smtClean="0">
              <a:latin typeface="Times New Roman" panose="02020603050405020304" pitchFamily="18" charset="0"/>
              <a:cs typeface="Times New Roman" panose="02020603050405020304" pitchFamily="18" charset="0"/>
            </a:endParaRPr>
          </a:p>
          <a:p>
            <a:pPr>
              <a:buFont typeface="Arial" charset="0"/>
              <a:buNone/>
            </a:pPr>
            <a:endParaRPr lang="en-US"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200400"/>
            <a:ext cx="6629400" cy="2438400"/>
          </a:xfrm>
          <a:prstGeom prst="rect">
            <a:avLst/>
          </a:prstGeom>
        </p:spPr>
      </p:pic>
      <p:sp>
        <p:nvSpPr>
          <p:cNvPr id="9"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8" name="Rectangle 7"/>
          <p:cNvSpPr/>
          <p:nvPr/>
        </p:nvSpPr>
        <p:spPr>
          <a:xfrm>
            <a:off x="457200" y="5817513"/>
            <a:ext cx="8534400" cy="430887"/>
          </a:xfrm>
          <a:prstGeom prst="rect">
            <a:avLst/>
          </a:prstGeom>
        </p:spPr>
        <p:txBody>
          <a:bodyPr wrap="square">
            <a:spAutoFit/>
          </a:bodyPr>
          <a:lstStyle/>
          <a:p>
            <a:pPr algn="just"/>
            <a:r>
              <a:rPr lang="en-US" sz="1100" i="1" dirty="0">
                <a:latin typeface="Times New Roman" panose="02020603050405020304" pitchFamily="18" charset="0"/>
                <a:cs typeface="Times New Roman" panose="02020603050405020304" pitchFamily="18" charset="0"/>
              </a:rPr>
              <a:t>[4] </a:t>
            </a:r>
            <a:r>
              <a:rPr lang="en-US" sz="1100" i="1" dirty="0" err="1">
                <a:latin typeface="Times New Roman" panose="02020603050405020304" pitchFamily="18" charset="0"/>
                <a:cs typeface="Times New Roman" panose="02020603050405020304" pitchFamily="18" charset="0"/>
              </a:rPr>
              <a:t>Krizhevsky</a:t>
            </a:r>
            <a:r>
              <a:rPr lang="en-US" sz="1100" i="1" dirty="0">
                <a:latin typeface="Times New Roman" panose="02020603050405020304" pitchFamily="18" charset="0"/>
                <a:cs typeface="Times New Roman" panose="02020603050405020304" pitchFamily="18" charset="0"/>
              </a:rPr>
              <a:t> A, </a:t>
            </a:r>
            <a:r>
              <a:rPr lang="en-US" sz="1100" i="1" dirty="0" err="1">
                <a:latin typeface="Times New Roman" panose="02020603050405020304" pitchFamily="18" charset="0"/>
                <a:cs typeface="Times New Roman" panose="02020603050405020304" pitchFamily="18" charset="0"/>
              </a:rPr>
              <a:t>Sutskever</a:t>
            </a:r>
            <a:r>
              <a:rPr lang="en-US" sz="1100" i="1" dirty="0">
                <a:latin typeface="Times New Roman" panose="02020603050405020304" pitchFamily="18" charset="0"/>
                <a:cs typeface="Times New Roman" panose="02020603050405020304" pitchFamily="18" charset="0"/>
              </a:rPr>
              <a:t> I, Hinton G E. </a:t>
            </a:r>
            <a:r>
              <a:rPr lang="en-US" sz="1100" i="1" dirty="0" err="1">
                <a:latin typeface="Times New Roman" panose="02020603050405020304" pitchFamily="18" charset="0"/>
                <a:cs typeface="Times New Roman" panose="02020603050405020304" pitchFamily="18" charset="0"/>
              </a:rPr>
              <a:t>ImageNet</a:t>
            </a:r>
            <a:r>
              <a:rPr lang="en-US" sz="1100" i="1" dirty="0">
                <a:latin typeface="Times New Roman" panose="02020603050405020304" pitchFamily="18" charset="0"/>
                <a:cs typeface="Times New Roman" panose="02020603050405020304" pitchFamily="18" charset="0"/>
              </a:rPr>
              <a:t> Classification with Deep Convolutional Neural Networks[J]. Advances in Neural </a:t>
            </a:r>
            <a:r>
              <a:rPr lang="en-IN" sz="1100" i="1" dirty="0">
                <a:latin typeface="Times New Roman" panose="02020603050405020304" pitchFamily="18" charset="0"/>
                <a:cs typeface="Times New Roman" panose="02020603050405020304" pitchFamily="18" charset="0"/>
              </a:rPr>
              <a:t>Information Processing Systems, 2012, 25(2):2012.</a:t>
            </a:r>
          </a:p>
        </p:txBody>
      </p:sp>
    </p:spTree>
    <p:extLst>
      <p:ext uri="{BB962C8B-B14F-4D97-AF65-F5344CB8AC3E}">
        <p14:creationId xmlns:p14="http://schemas.microsoft.com/office/powerpoint/2010/main" val="1171817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8</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2" name="Rectangle 1"/>
          <p:cNvSpPr/>
          <p:nvPr/>
        </p:nvSpPr>
        <p:spPr>
          <a:xfrm>
            <a:off x="609600" y="1821894"/>
            <a:ext cx="8077200" cy="3785652"/>
          </a:xfrm>
          <a:prstGeom prst="rect">
            <a:avLst/>
          </a:prstGeom>
        </p:spPr>
        <p:txBody>
          <a:bodyPr wrap="square">
            <a:spAutoFit/>
          </a:bodyPr>
          <a:lstStyle/>
          <a:p>
            <a:pPr>
              <a:buFont typeface="Arial" charset="0"/>
              <a:buNone/>
            </a:pPr>
            <a:r>
              <a:rPr lang="en-US" sz="2400" b="1" dirty="0">
                <a:latin typeface="Times New Roman" panose="02020603050405020304" pitchFamily="18" charset="0"/>
                <a:cs typeface="Times New Roman" panose="02020603050405020304" pitchFamily="18" charset="0"/>
              </a:rPr>
              <a:t>Convolutional neural network</a:t>
            </a:r>
            <a:endParaRPr lang="en-US" sz="2400" b="1" dirty="0" smtClean="0">
              <a:latin typeface="Times New Roman" panose="02020603050405020304" pitchFamily="18" charset="0"/>
              <a:cs typeface="Times New Roman" panose="02020603050405020304" pitchFamily="18" charset="0"/>
            </a:endParaRPr>
          </a:p>
          <a:p>
            <a:pPr>
              <a:buFont typeface="Arial" charset="0"/>
              <a:buNone/>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Convolutional neural network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one of the main categories to do images recognition, images classifications. Objects detections, recognition faces etc</a:t>
            </a:r>
            <a:r>
              <a:rPr lang="en-US" dirty="0" smtClean="0">
                <a:latin typeface="Times New Roman" panose="02020603050405020304" pitchFamily="18" charset="0"/>
                <a:cs typeface="Times New Roman" panose="02020603050405020304" pitchFamily="18" charset="0"/>
              </a:rPr>
              <a:t>.[6]</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has 5 layers.</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Input layer</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Convolutional layer </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Pooling layer</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Fully connected layer.</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Output layer.</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799"/>
            <a:ext cx="2590800" cy="457201"/>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
        <p:nvSpPr>
          <p:cNvPr id="3" name="Rectangle 2"/>
          <p:cNvSpPr/>
          <p:nvPr/>
        </p:nvSpPr>
        <p:spPr>
          <a:xfrm>
            <a:off x="762000" y="5786735"/>
            <a:ext cx="8229600" cy="461665"/>
          </a:xfrm>
          <a:prstGeom prst="rect">
            <a:avLst/>
          </a:prstGeom>
        </p:spPr>
        <p:txBody>
          <a:bodyPr wrap="square">
            <a:spAutoFit/>
          </a:bodyPr>
          <a:lstStyle/>
          <a:p>
            <a:pPr marL="0" indent="0" algn="just">
              <a:buNone/>
            </a:pPr>
            <a:r>
              <a:rPr lang="en-IN" sz="1200" i="1" dirty="0">
                <a:latin typeface="Times New Roman" panose="02020603050405020304" pitchFamily="18" charset="0"/>
                <a:cs typeface="Times New Roman" panose="02020603050405020304" pitchFamily="18" charset="0"/>
              </a:rPr>
              <a:t>[6] N. </a:t>
            </a:r>
            <a:r>
              <a:rPr lang="en-IN" sz="1200" i="1" dirty="0" err="1">
                <a:latin typeface="Times New Roman" panose="02020603050405020304" pitchFamily="18" charset="0"/>
                <a:cs typeface="Times New Roman" panose="02020603050405020304" pitchFamily="18" charset="0"/>
              </a:rPr>
              <a:t>Kalchbrenner</a:t>
            </a:r>
            <a:r>
              <a:rPr lang="en-IN" sz="1200" i="1" dirty="0">
                <a:latin typeface="Times New Roman" panose="02020603050405020304" pitchFamily="18" charset="0"/>
                <a:cs typeface="Times New Roman" panose="02020603050405020304" pitchFamily="18" charset="0"/>
              </a:rPr>
              <a:t>, E. </a:t>
            </a:r>
            <a:r>
              <a:rPr lang="en-IN" sz="1200" i="1" dirty="0" err="1">
                <a:latin typeface="Times New Roman" panose="02020603050405020304" pitchFamily="18" charset="0"/>
                <a:cs typeface="Times New Roman" panose="02020603050405020304" pitchFamily="18" charset="0"/>
              </a:rPr>
              <a:t>Grefenstette</a:t>
            </a:r>
            <a:r>
              <a:rPr lang="en-IN" sz="1200" i="1" dirty="0">
                <a:latin typeface="Times New Roman" panose="02020603050405020304" pitchFamily="18" charset="0"/>
                <a:cs typeface="Times New Roman" panose="02020603050405020304" pitchFamily="18" charset="0"/>
              </a:rPr>
              <a:t>, and P. </a:t>
            </a:r>
            <a:r>
              <a:rPr lang="en-IN" sz="1200" i="1" dirty="0" err="1">
                <a:latin typeface="Times New Roman" panose="02020603050405020304" pitchFamily="18" charset="0"/>
                <a:cs typeface="Times New Roman" panose="02020603050405020304" pitchFamily="18" charset="0"/>
              </a:rPr>
              <a:t>Blunsom</a:t>
            </a:r>
            <a:r>
              <a:rPr lang="en-IN" sz="1200" i="1" dirty="0">
                <a:latin typeface="Times New Roman" panose="02020603050405020304" pitchFamily="18" charset="0"/>
                <a:cs typeface="Times New Roman" panose="02020603050405020304" pitchFamily="18" charset="0"/>
              </a:rPr>
              <a:t>, “A convolutional neural network for modelling sentences,” </a:t>
            </a:r>
            <a:r>
              <a:rPr lang="en-IN" sz="1200" i="1" dirty="0" err="1">
                <a:latin typeface="Times New Roman" panose="02020603050405020304" pitchFamily="18" charset="0"/>
                <a:cs typeface="Times New Roman" panose="02020603050405020304" pitchFamily="18" charset="0"/>
              </a:rPr>
              <a:t>arXiv</a:t>
            </a:r>
            <a:r>
              <a:rPr lang="en-IN" sz="1200" i="1" dirty="0">
                <a:latin typeface="Times New Roman" panose="02020603050405020304" pitchFamily="18" charset="0"/>
                <a:cs typeface="Times New Roman" panose="02020603050405020304" pitchFamily="18" charset="0"/>
              </a:rPr>
              <a:t> preprint arXiv:1404.2188, 2014. </a:t>
            </a:r>
          </a:p>
        </p:txBody>
      </p:sp>
    </p:spTree>
    <p:extLst>
      <p:ext uri="{BB962C8B-B14F-4D97-AF65-F5344CB8AC3E}">
        <p14:creationId xmlns:p14="http://schemas.microsoft.com/office/powerpoint/2010/main" val="2295723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AEAA1E6-6FD4-4BB0-BC61-D3AD91660848}" type="slidenum">
              <a:rPr lang="en-US" smtClean="0">
                <a:latin typeface="Times New Roman" pitchFamily="18" charset="0"/>
                <a:cs typeface="Times New Roman" pitchFamily="18" charset="0"/>
              </a:rPr>
              <a:pPr>
                <a:defRPr/>
              </a:pPr>
              <a:t>9</a:t>
            </a:fld>
            <a:endParaRPr lang="en-US" dirty="0">
              <a:latin typeface="Times New Roman" pitchFamily="18" charset="0"/>
              <a:cs typeface="Times New Roman" pitchFamily="18" charset="0"/>
            </a:endParaRPr>
          </a:p>
        </p:txBody>
      </p:sp>
      <p:sp>
        <p:nvSpPr>
          <p:cNvPr id="10" name="Title 1"/>
          <p:cNvSpPr txBox="1">
            <a:spLocks/>
          </p:cNvSpPr>
          <p:nvPr/>
        </p:nvSpPr>
        <p:spPr bwMode="auto">
          <a:xfrm>
            <a:off x="6858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accent1">
                    <a:lumMod val="75000"/>
                  </a:schemeClr>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r>
              <a:rPr lang="en-US" sz="2800" dirty="0" smtClean="0">
                <a:solidFill>
                  <a:schemeClr val="tx1"/>
                </a:solidFill>
                <a:latin typeface="Times New Roman" pitchFamily="18" charset="0"/>
                <a:cs typeface="Times New Roman" pitchFamily="18" charset="0"/>
              </a:rPr>
              <a:t> </a:t>
            </a:r>
            <a:r>
              <a:rPr lang="en-US" sz="2800" u="sng" dirty="0" smtClean="0">
                <a:solidFill>
                  <a:schemeClr val="tx1"/>
                </a:solidFill>
                <a:latin typeface="Times New Roman" pitchFamily="18" charset="0"/>
                <a:cs typeface="Times New Roman" pitchFamily="18" charset="0"/>
              </a:rPr>
              <a:t>LITERATURE REVIEW</a:t>
            </a:r>
            <a:endParaRPr lang="en-US" sz="2800" u="sng" dirty="0">
              <a:solidFill>
                <a:schemeClr val="tx1"/>
              </a:solidFill>
            </a:endParaRPr>
          </a:p>
        </p:txBody>
      </p:sp>
      <p:sp>
        <p:nvSpPr>
          <p:cNvPr id="3" name="Rectangle 2"/>
          <p:cNvSpPr/>
          <p:nvPr/>
        </p:nvSpPr>
        <p:spPr>
          <a:xfrm>
            <a:off x="685800" y="1731288"/>
            <a:ext cx="7848600" cy="4647426"/>
          </a:xfrm>
          <a:prstGeom prst="rect">
            <a:avLst/>
          </a:prstGeom>
        </p:spPr>
        <p:txBody>
          <a:bodyPr wrap="square">
            <a:spAutoFit/>
          </a:bodyPr>
          <a:lstStyle/>
          <a:p>
            <a:pPr>
              <a:buFont typeface="Arial" charset="0"/>
              <a:buNone/>
            </a:pPr>
            <a:r>
              <a:rPr lang="en-IN" sz="2400" b="1" dirty="0" smtClean="0">
                <a:latin typeface="Times New Roman" panose="02020603050405020304" pitchFamily="18" charset="0"/>
                <a:cs typeface="Times New Roman" panose="02020603050405020304" pitchFamily="18" charset="0"/>
              </a:rPr>
              <a:t>CNN TRAINING</a:t>
            </a:r>
          </a:p>
          <a:p>
            <a:pPr>
              <a:buFont typeface="Arial" charset="0"/>
              <a:buNone/>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part of data set is given to the training process of the network [11].</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Training process is the state at which the network is learning the training data.</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training data set is used to train the network. After completing training a model is created.</a:t>
            </a:r>
            <a:endParaRPr lang="en-IN" sz="2000" dirty="0" smtClean="0">
              <a:latin typeface="Times New Roman" panose="02020603050405020304" pitchFamily="18" charset="0"/>
              <a:cs typeface="Times New Roman" panose="02020603050405020304" pitchFamily="18" charset="0"/>
            </a:endParaRPr>
          </a:p>
          <a:p>
            <a:pPr>
              <a:buFont typeface="Arial" charset="0"/>
              <a:buNone/>
            </a:pPr>
            <a:endParaRPr lang="en-US" b="1" dirty="0" smtClean="0">
              <a:latin typeface="Times New Roman" panose="02020603050405020304" pitchFamily="18" charset="0"/>
              <a:cs typeface="Times New Roman" panose="02020603050405020304" pitchFamily="18" charset="0"/>
            </a:endParaRPr>
          </a:p>
          <a:p>
            <a:pPr>
              <a:buFont typeface="Arial" charset="0"/>
              <a:buNone/>
            </a:pPr>
            <a:endParaRPr lang="en-US" b="1" dirty="0" smtClean="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a:p>
            <a:pPr marL="0" indent="0">
              <a:buFont typeface="Arial" charset="0"/>
              <a:buNone/>
            </a:pPr>
            <a:endParaRPr lang="en-US" b="1" dirty="0">
              <a:latin typeface="Times New Roman" panose="02020603050405020304" pitchFamily="18" charset="0"/>
              <a:cs typeface="Times New Roman" panose="02020603050405020304" pitchFamily="18" charset="0"/>
            </a:endParaRPr>
          </a:p>
          <a:p>
            <a:r>
              <a:rPr lang="en-IN" sz="1100" i="1" dirty="0">
                <a:latin typeface="Times New Roman" panose="02020603050405020304" pitchFamily="18" charset="0"/>
                <a:cs typeface="Times New Roman" panose="02020603050405020304" pitchFamily="18" charset="0"/>
              </a:rPr>
              <a:t>[11] Image Classification via Support Vector Machine </a:t>
            </a:r>
            <a:r>
              <a:rPr lang="en-IN" sz="1100" i="1" dirty="0" err="1">
                <a:latin typeface="Times New Roman" panose="02020603050405020304" pitchFamily="18" charset="0"/>
                <a:cs typeface="Times New Roman" panose="02020603050405020304" pitchFamily="18" charset="0"/>
              </a:rPr>
              <a:t>Xiaowu</a:t>
            </a:r>
            <a:r>
              <a:rPr lang="en-IN" sz="1100" i="1" dirty="0">
                <a:latin typeface="Times New Roman" panose="02020603050405020304" pitchFamily="18" charset="0"/>
                <a:cs typeface="Times New Roman" panose="02020603050405020304" pitchFamily="18" charset="0"/>
              </a:rPr>
              <a:t> Sun1, </a:t>
            </a:r>
            <a:r>
              <a:rPr lang="en-IN" sz="1100" i="1" dirty="0" err="1">
                <a:latin typeface="Times New Roman" panose="02020603050405020304" pitchFamily="18" charset="0"/>
                <a:cs typeface="Times New Roman" panose="02020603050405020304" pitchFamily="18" charset="0"/>
              </a:rPr>
              <a:t>Lizhen</a:t>
            </a:r>
            <a:r>
              <a:rPr lang="en-IN" sz="1100" i="1" dirty="0">
                <a:latin typeface="Times New Roman" panose="02020603050405020304" pitchFamily="18" charset="0"/>
                <a:cs typeface="Times New Roman" panose="02020603050405020304" pitchFamily="18" charset="0"/>
              </a:rPr>
              <a:t> Liu1, </a:t>
            </a:r>
            <a:r>
              <a:rPr lang="en-IN" sz="1100" i="1" dirty="0" err="1">
                <a:latin typeface="Times New Roman" panose="02020603050405020304" pitchFamily="18" charset="0"/>
                <a:cs typeface="Times New Roman" panose="02020603050405020304" pitchFamily="18" charset="0"/>
              </a:rPr>
              <a:t>Hanshi</a:t>
            </a:r>
            <a:r>
              <a:rPr lang="en-IN" sz="1100" i="1" dirty="0">
                <a:latin typeface="Times New Roman" panose="02020603050405020304" pitchFamily="18" charset="0"/>
                <a:cs typeface="Times New Roman" panose="02020603050405020304" pitchFamily="18" charset="0"/>
              </a:rPr>
              <a:t> Wang1, Wei Song1, </a:t>
            </a:r>
            <a:r>
              <a:rPr lang="en-IN" sz="1100" i="1" dirty="0" err="1">
                <a:latin typeface="Times New Roman" panose="02020603050405020304" pitchFamily="18" charset="0"/>
                <a:cs typeface="Times New Roman" panose="02020603050405020304" pitchFamily="18" charset="0"/>
              </a:rPr>
              <a:t>Jingli</a:t>
            </a:r>
            <a:r>
              <a:rPr lang="en-IN" sz="1100" i="1" dirty="0">
                <a:latin typeface="Times New Roman" panose="02020603050405020304" pitchFamily="18" charset="0"/>
                <a:cs typeface="Times New Roman" panose="02020603050405020304" pitchFamily="18" charset="0"/>
              </a:rPr>
              <a:t> Lu2 1 Information and Engineering College, Capital Normal University, Beijing 100048, P. R. China 2 </a:t>
            </a:r>
            <a:r>
              <a:rPr lang="en-IN" sz="1100" i="1" dirty="0" err="1">
                <a:latin typeface="Times New Roman" panose="02020603050405020304" pitchFamily="18" charset="0"/>
                <a:cs typeface="Times New Roman" panose="02020603050405020304" pitchFamily="18" charset="0"/>
              </a:rPr>
              <a:t>Agresearch</a:t>
            </a:r>
            <a:r>
              <a:rPr lang="en-IN" sz="1100" i="1" dirty="0">
                <a:latin typeface="Times New Roman" panose="02020603050405020304" pitchFamily="18" charset="0"/>
                <a:cs typeface="Times New Roman" panose="02020603050405020304" pitchFamily="18" charset="0"/>
              </a:rPr>
              <a:t> Ltd, New Zealand </a:t>
            </a:r>
          </a:p>
          <a:p>
            <a:pPr marL="0" indent="0">
              <a:buFont typeface="Arial" charset="0"/>
              <a:buNone/>
            </a:pPr>
            <a:endParaRPr lang="en-US" b="1" dirty="0">
              <a:latin typeface="Times New Roman" panose="02020603050405020304" pitchFamily="18" charset="0"/>
              <a:cs typeface="Times New Roman" panose="02020603050405020304" pitchFamily="18" charset="0"/>
            </a:endParaRPr>
          </a:p>
        </p:txBody>
      </p:sp>
      <p:sp>
        <p:nvSpPr>
          <p:cNvPr id="7" name="Footer Placeholder 5"/>
          <p:cNvSpPr>
            <a:spLocks noGrp="1"/>
          </p:cNvSpPr>
          <p:nvPr>
            <p:ph type="ftr" sz="quarter" idx="12"/>
          </p:nvPr>
        </p:nvSpPr>
        <p:spPr>
          <a:xfrm>
            <a:off x="152400" y="6400801"/>
            <a:ext cx="6172200" cy="457200"/>
          </a:xfrm>
        </p:spPr>
        <p:txBody>
          <a:bodyPr/>
          <a:lstStyle/>
          <a:p>
            <a:pPr>
              <a:defRPr/>
            </a:pPr>
            <a:r>
              <a:rPr lang="en-US" i="1" dirty="0" err="1">
                <a:solidFill>
                  <a:schemeClr val="tx1">
                    <a:lumMod val="75000"/>
                    <a:lumOff val="25000"/>
                  </a:schemeClr>
                </a:solidFill>
                <a:latin typeface="Times New Roman" pitchFamily="18" charset="0"/>
                <a:cs typeface="Times New Roman" pitchFamily="18" charset="0"/>
              </a:rPr>
              <a:t>B</a:t>
            </a:r>
            <a:r>
              <a:rPr lang="en-US" i="1" dirty="0" err="1" smtClean="0">
                <a:solidFill>
                  <a:schemeClr val="tx1">
                    <a:lumMod val="75000"/>
                    <a:lumOff val="25000"/>
                  </a:schemeClr>
                </a:solidFill>
                <a:latin typeface="Times New Roman" pitchFamily="18" charset="0"/>
                <a:cs typeface="Times New Roman" pitchFamily="18" charset="0"/>
              </a:rPr>
              <a:t>.Tech</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IN" b="0" dirty="0" smtClean="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Bachelors </a:t>
            </a:r>
            <a:r>
              <a:rPr lang="en-IN" b="0" dirty="0" smtClean="0">
                <a:latin typeface="Times New Roman" panose="02020603050405020304" pitchFamily="18" charset="0"/>
                <a:cs typeface="Times New Roman" panose="02020603050405020304" pitchFamily="18" charset="0"/>
              </a:rPr>
              <a:t> Research project </a:t>
            </a:r>
            <a:r>
              <a:rPr lang="en-US" b="0" i="1" dirty="0" smtClean="0">
                <a:latin typeface="Times New Roman" pitchFamily="18" charset="0"/>
                <a:cs typeface="Times New Roman" pitchFamily="18" charset="0"/>
              </a:rPr>
              <a:t>: 2015-2019</a:t>
            </a:r>
            <a:endParaRPr lang="en-US" i="1" dirty="0">
              <a:latin typeface="Times New Roman" pitchFamily="18" charset="0"/>
              <a:cs typeface="Times New Roman" pitchFamily="18" charset="0"/>
            </a:endParaRPr>
          </a:p>
        </p:txBody>
      </p:sp>
      <p:sp>
        <p:nvSpPr>
          <p:cNvPr id="9" name="Date Placeholder 3"/>
          <p:cNvSpPr>
            <a:spLocks noGrp="1"/>
          </p:cNvSpPr>
          <p:nvPr>
            <p:ph type="dt" sz="half" idx="10"/>
          </p:nvPr>
        </p:nvSpPr>
        <p:spPr>
          <a:xfrm>
            <a:off x="6019800" y="6400800"/>
            <a:ext cx="2590800" cy="457200"/>
          </a:xfrm>
        </p:spPr>
        <p:txBody>
          <a:bodyPr/>
          <a:lstStyle/>
          <a:p>
            <a:pPr>
              <a:defRPr/>
            </a:pPr>
            <a:fld id="{86B6F092-18FB-4720-B8FB-B9EDE8BC1300}" type="datetime2">
              <a:rPr lang="en-US" i="1" smtClean="0">
                <a:latin typeface="Times New Roman" panose="02020603050405020304" pitchFamily="18" charset="0"/>
                <a:cs typeface="Times New Roman" pitchFamily="18" charset="0"/>
              </a:rPr>
              <a:pPr>
                <a:defRPr/>
              </a:pPr>
              <a:t>Tuesday, June 11, 2019</a:t>
            </a:fld>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555973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tech Projec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Btech Project presentation template</Template>
  <TotalTime>17085</TotalTime>
  <Words>2828</Words>
  <Application>Microsoft Office PowerPoint</Application>
  <PresentationFormat>On-screen Show (4:3)</PresentationFormat>
  <Paragraphs>614</Paragraphs>
  <Slides>54</Slides>
  <Notes>20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Btech Project presentation template</vt:lpstr>
      <vt:lpstr>PowerPoint Presentation</vt:lpstr>
      <vt:lpstr>  ABSTRACT</vt:lpstr>
      <vt:lpstr>PowerPoint Presentation</vt:lpstr>
      <vt:lpstr>PowerPoint Presentation</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Obtained outcome </vt:lpstr>
      <vt:lpstr>CONCLUSION AND FUTURE SCOPE  </vt:lpstr>
      <vt:lpstr>PowerPoint Presentation</vt:lpstr>
      <vt:lpstr>PowerPoint Presentation</vt:lpstr>
      <vt:lpstr>REFERENCES </vt:lpstr>
      <vt:lpstr>REFERENCES </vt:lpstr>
      <vt:lpstr>REFERENCES </vt:lpstr>
      <vt:lpstr>SREENSHOTS</vt:lpstr>
      <vt:lpstr>SREENSHOTS</vt:lpstr>
      <vt:lpstr>SREENSHOTS</vt:lpstr>
      <vt:lpstr>SREENSHOTS</vt:lpstr>
      <vt:lpstr>SREENSHOTS</vt:lpstr>
      <vt:lpstr>SREENSHOTS</vt:lpstr>
      <vt:lpstr>SREENSHOTS</vt:lpstr>
      <vt:lpstr>SREENSHOTS</vt:lpstr>
      <vt:lpstr>User manual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Ramakrishnan</dc:creator>
  <cp:lastModifiedBy>Kiran</cp:lastModifiedBy>
  <cp:revision>680</cp:revision>
  <dcterms:created xsi:type="dcterms:W3CDTF">2014-01-25T16:34:31Z</dcterms:created>
  <dcterms:modified xsi:type="dcterms:W3CDTF">2019-06-11T05:06:42Z</dcterms:modified>
</cp:coreProperties>
</file>