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75" r:id="rId6"/>
    <p:sldId id="281" r:id="rId7"/>
    <p:sldId id="283" r:id="rId8"/>
    <p:sldId id="279" r:id="rId9"/>
    <p:sldId id="280" r:id="rId10"/>
    <p:sldId id="293" r:id="rId11"/>
    <p:sldId id="292" r:id="rId12"/>
    <p:sldId id="282" r:id="rId13"/>
    <p:sldId id="285" r:id="rId14"/>
    <p:sldId id="286" r:id="rId15"/>
    <p:sldId id="287" r:id="rId16"/>
    <p:sldId id="288" r:id="rId17"/>
    <p:sldId id="290"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598" autoAdjust="0"/>
  </p:normalViewPr>
  <p:slideViewPr>
    <p:cSldViewPr snapToGrid="0">
      <p:cViewPr varScale="1">
        <p:scale>
          <a:sx n="86" d="100"/>
          <a:sy n="86" d="100"/>
        </p:scale>
        <p:origin x="33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3/17/2023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6600" dirty="0">
                <a:latin typeface="Times New Roman" panose="02020603050405020304" pitchFamily="18" charset="0"/>
                <a:cs typeface="Times New Roman" panose="02020603050405020304" pitchFamily="18" charset="0"/>
              </a:rPr>
              <a:t>THIRD EYE OF</a:t>
            </a:r>
            <a:br>
              <a:rPr lang="en-US" sz="6600" dirty="0">
                <a:latin typeface="Times New Roman" panose="02020603050405020304" pitchFamily="18" charset="0"/>
                <a:cs typeface="Times New Roman" panose="02020603050405020304" pitchFamily="18" charset="0"/>
              </a:rPr>
            </a:br>
            <a:r>
              <a:rPr lang="en-US" sz="6600" dirty="0">
                <a:latin typeface="Times New Roman" panose="02020603050405020304" pitchFamily="18" charset="0"/>
                <a:cs typeface="Times New Roman" panose="02020603050405020304" pitchFamily="18" charset="0"/>
              </a:rPr>
              <a:t>THE BLIND</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3130378"/>
            <a:ext cx="6437555" cy="3083567"/>
          </a:xfrm>
        </p:spPr>
        <p:txBody>
          <a:bodyPr>
            <a:noAutofit/>
          </a:bodyPr>
          <a:lstStyle/>
          <a:p>
            <a:pPr>
              <a:buClr>
                <a:schemeClr val="dk1"/>
              </a:buClr>
              <a:buSzPts val="1100"/>
            </a:pPr>
            <a:r>
              <a:rPr lang="en-GB" sz="1800" b="1" u="sng" dirty="0">
                <a:latin typeface="Times New Roman" panose="02020603050405020304" pitchFamily="18" charset="0"/>
                <a:cs typeface="Times New Roman" panose="02020603050405020304" pitchFamily="18" charset="0"/>
              </a:rPr>
              <a:t>Project Guide</a:t>
            </a:r>
            <a:endParaRPr lang="en-US" sz="1800" b="1" u="sng" dirty="0">
              <a:latin typeface="Times New Roman" panose="02020603050405020304" pitchFamily="18" charset="0"/>
              <a:cs typeface="Times New Roman" panose="02020603050405020304" pitchFamily="18" charset="0"/>
            </a:endParaRPr>
          </a:p>
          <a:p>
            <a:pPr>
              <a:buClr>
                <a:schemeClr val="dk1"/>
              </a:buClr>
              <a:buSzPts val="1100"/>
            </a:pPr>
            <a:r>
              <a:rPr lang="en-IN" sz="1400" dirty="0">
                <a:latin typeface="Times New Roman" panose="02020603050405020304" pitchFamily="18" charset="0"/>
                <a:cs typeface="Times New Roman" panose="02020603050405020304" pitchFamily="18" charset="0"/>
              </a:rPr>
              <a:t>Sr Asst Prof. K Shyamala M Tech ( PhD )</a:t>
            </a:r>
            <a:endParaRPr lang="en-GB" sz="1400" dirty="0">
              <a:latin typeface="Times New Roman" panose="02020603050405020304" pitchFamily="18" charset="0"/>
              <a:cs typeface="Times New Roman" panose="02020603050405020304" pitchFamily="18" charset="0"/>
            </a:endParaRPr>
          </a:p>
          <a:p>
            <a:pPr>
              <a:buClr>
                <a:schemeClr val="dk1"/>
              </a:buClr>
              <a:buSzPts val="1100"/>
            </a:pPr>
            <a:endParaRPr lang="en-US" sz="1200" b="1" u="sng" dirty="0">
              <a:latin typeface="Times New Roman" panose="02020603050405020304" pitchFamily="18" charset="0"/>
              <a:cs typeface="Times New Roman" panose="02020603050405020304" pitchFamily="18" charset="0"/>
            </a:endParaRPr>
          </a:p>
          <a:p>
            <a:pPr>
              <a:buClr>
                <a:schemeClr val="dk1"/>
              </a:buClr>
              <a:buSzPts val="1100"/>
            </a:pPr>
            <a:r>
              <a:rPr lang="en-US" sz="1800" u="sng" dirty="0">
                <a:solidFill>
                  <a:schemeClr val="bg1"/>
                </a:solidFill>
                <a:latin typeface="Times New Roman" panose="02020603050405020304" pitchFamily="18" charset="0"/>
                <a:cs typeface="Times New Roman" panose="02020603050405020304" pitchFamily="18" charset="0"/>
              </a:rPr>
              <a:t>Team </a:t>
            </a:r>
            <a:r>
              <a:rPr lang="en-IN" sz="1800" u="sng" dirty="0">
                <a:solidFill>
                  <a:schemeClr val="bg1"/>
                </a:solidFill>
                <a:latin typeface="Times New Roman" panose="02020603050405020304" pitchFamily="18" charset="0"/>
                <a:cs typeface="Times New Roman" panose="02020603050405020304" pitchFamily="18" charset="0"/>
              </a:rPr>
              <a:t>Members </a:t>
            </a:r>
            <a:endParaRPr lang="en-US" sz="1800" u="sng" dirty="0">
              <a:solidFill>
                <a:schemeClr val="bg1"/>
              </a:solidFill>
              <a:latin typeface="Times New Roman" panose="02020603050405020304" pitchFamily="18" charset="0"/>
              <a:cs typeface="Times New Roman" panose="02020603050405020304" pitchFamily="18" charset="0"/>
            </a:endParaRPr>
          </a:p>
          <a:p>
            <a:pPr>
              <a:buClr>
                <a:schemeClr val="dk1"/>
              </a:buClr>
              <a:buSzPts val="1100"/>
            </a:pPr>
            <a:r>
              <a:rPr lang="en-US" sz="1400" dirty="0">
                <a:solidFill>
                  <a:schemeClr val="bg1"/>
                </a:solidFill>
                <a:latin typeface="Times New Roman" panose="02020603050405020304" pitchFamily="18" charset="0"/>
                <a:cs typeface="Times New Roman" panose="02020603050405020304" pitchFamily="18" charset="0"/>
              </a:rPr>
              <a:t>Purnima </a:t>
            </a:r>
            <a:r>
              <a:rPr lang="en-US" sz="1400" dirty="0" err="1">
                <a:solidFill>
                  <a:schemeClr val="bg1"/>
                </a:solidFill>
                <a:latin typeface="Times New Roman" panose="02020603050405020304" pitchFamily="18" charset="0"/>
                <a:cs typeface="Times New Roman" panose="02020603050405020304" pitchFamily="18" charset="0"/>
              </a:rPr>
              <a:t>Reddi</a:t>
            </a:r>
            <a:r>
              <a:rPr lang="en-US" sz="1400" dirty="0">
                <a:solidFill>
                  <a:schemeClr val="bg1"/>
                </a:solidFill>
                <a:latin typeface="Times New Roman" panose="02020603050405020304" pitchFamily="18" charset="0"/>
                <a:cs typeface="Times New Roman" panose="02020603050405020304" pitchFamily="18" charset="0"/>
              </a:rPr>
              <a:t> ( 19Q71AO490 )</a:t>
            </a:r>
          </a:p>
          <a:p>
            <a:pPr>
              <a:buClr>
                <a:schemeClr val="dk1"/>
              </a:buClr>
              <a:buSzPts val="1100"/>
            </a:pPr>
            <a:r>
              <a:rPr lang="en-US" sz="1400" dirty="0">
                <a:solidFill>
                  <a:schemeClr val="bg1"/>
                </a:solidFill>
                <a:latin typeface="Times New Roman" panose="02020603050405020304" pitchFamily="18" charset="0"/>
                <a:cs typeface="Times New Roman" panose="02020603050405020304" pitchFamily="18" charset="0"/>
              </a:rPr>
              <a:t>Kiran Kumar </a:t>
            </a:r>
            <a:r>
              <a:rPr lang="en-US" sz="1400" dirty="0" err="1">
                <a:solidFill>
                  <a:schemeClr val="bg1"/>
                </a:solidFill>
                <a:latin typeface="Times New Roman" panose="02020603050405020304" pitchFamily="18" charset="0"/>
                <a:cs typeface="Times New Roman" panose="02020603050405020304" pitchFamily="18" charset="0"/>
              </a:rPr>
              <a:t>Patro</a:t>
            </a:r>
            <a:r>
              <a:rPr lang="en-US" sz="1400" dirty="0">
                <a:solidFill>
                  <a:schemeClr val="bg1"/>
                </a:solidFill>
                <a:latin typeface="Times New Roman" panose="02020603050405020304" pitchFamily="18" charset="0"/>
                <a:cs typeface="Times New Roman" panose="02020603050405020304" pitchFamily="18" charset="0"/>
              </a:rPr>
              <a:t> ( 19Q71AO478 )</a:t>
            </a:r>
          </a:p>
          <a:p>
            <a:pPr>
              <a:buClr>
                <a:schemeClr val="dk1"/>
              </a:buClr>
              <a:buSzPts val="1100"/>
            </a:pPr>
            <a:r>
              <a:rPr lang="en-US" sz="1400" dirty="0" err="1">
                <a:solidFill>
                  <a:schemeClr val="bg1"/>
                </a:solidFill>
                <a:latin typeface="Times New Roman" panose="02020603050405020304" pitchFamily="18" charset="0"/>
                <a:cs typeface="Times New Roman" panose="02020603050405020304" pitchFamily="18" charset="0"/>
              </a:rPr>
              <a:t>Bhuvan</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Varshit</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Tamarana</a:t>
            </a:r>
            <a:r>
              <a:rPr lang="en-US" sz="1400" dirty="0">
                <a:solidFill>
                  <a:schemeClr val="bg1"/>
                </a:solidFill>
                <a:latin typeface="Times New Roman" panose="02020603050405020304" pitchFamily="18" charset="0"/>
                <a:cs typeface="Times New Roman" panose="02020603050405020304" pitchFamily="18" charset="0"/>
              </a:rPr>
              <a:t> ( 19Q71AO498 )</a:t>
            </a:r>
          </a:p>
          <a:p>
            <a:pPr>
              <a:buClr>
                <a:schemeClr val="dk1"/>
              </a:buClr>
              <a:buSzPts val="1100"/>
            </a:pPr>
            <a:r>
              <a:rPr lang="en-US" sz="1400" dirty="0">
                <a:solidFill>
                  <a:schemeClr val="bg1"/>
                </a:solidFill>
                <a:latin typeface="Times New Roman" panose="02020603050405020304" pitchFamily="18" charset="0"/>
                <a:cs typeface="Times New Roman" panose="02020603050405020304" pitchFamily="18" charset="0"/>
              </a:rPr>
              <a:t>Rahul </a:t>
            </a:r>
            <a:r>
              <a:rPr lang="en-US" sz="1400" dirty="0" err="1">
                <a:solidFill>
                  <a:schemeClr val="bg1"/>
                </a:solidFill>
                <a:latin typeface="Times New Roman" panose="02020603050405020304" pitchFamily="18" charset="0"/>
                <a:cs typeface="Times New Roman" panose="02020603050405020304" pitchFamily="18" charset="0"/>
              </a:rPr>
              <a:t>Kottapalli</a:t>
            </a:r>
            <a:r>
              <a:rPr lang="en-US" sz="1400" dirty="0">
                <a:solidFill>
                  <a:schemeClr val="bg1"/>
                </a:solidFill>
                <a:latin typeface="Times New Roman" panose="02020603050405020304" pitchFamily="18" charset="0"/>
                <a:cs typeface="Times New Roman" panose="02020603050405020304" pitchFamily="18" charset="0"/>
              </a:rPr>
              <a:t> ( 19Q71AO487 )</a:t>
            </a:r>
          </a:p>
        </p:txBody>
      </p:sp>
      <p:pic>
        <p:nvPicPr>
          <p:cNvPr id="4" name="Picture Placeholder 7">
            <a:extLst>
              <a:ext uri="{FF2B5EF4-FFF2-40B4-BE49-F238E27FC236}">
                <a16:creationId xmlns:a16="http://schemas.microsoft.com/office/drawing/2014/main" id="{1427FDC6-486D-A9B2-53E6-37AECD4FB27E}"/>
              </a:ext>
            </a:extLst>
          </p:cNvPr>
          <p:cNvPicPr>
            <a:picLocks noGrp="1" noChangeAspect="1"/>
          </p:cNvPicPr>
          <p:nvPr>
            <p:ph type="pic" sz="quarter" idx="13"/>
          </p:nvPr>
        </p:nvPicPr>
        <p:blipFill rotWithShape="1">
          <a:blip r:embed="rId2"/>
          <a:srcRect l="29515" r="29515"/>
          <a:stretch/>
        </p:blipFill>
        <p:spPr>
          <a:xfrm>
            <a:off x="8298590" y="724932"/>
            <a:ext cx="3551968" cy="5123935"/>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Autofit/>
          </a:bodyPr>
          <a:lstStyle/>
          <a:p>
            <a:pPr algn="l"/>
            <a:r>
              <a:rPr lang="en-IN" sz="4400" dirty="0">
                <a:latin typeface="Times New Roman" panose="02020603050405020304" pitchFamily="18" charset="0"/>
                <a:cs typeface="Times New Roman" panose="02020603050405020304" pitchFamily="18" charset="0"/>
              </a:rPr>
              <a:t>Component’s </a:t>
            </a:r>
            <a:endParaRPr lang="en-US" sz="4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IN" sz="1050" dirty="0">
                <a:latin typeface="Times New Roman" panose="02020603050405020304" pitchFamily="18" charset="0"/>
                <a:cs typeface="Times New Roman" panose="02020603050405020304" pitchFamily="18" charset="0"/>
              </a:rPr>
              <a:t>Component’s </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
        <p:nvSpPr>
          <p:cNvPr id="12" name="Text Placeholder 11">
            <a:extLst>
              <a:ext uri="{FF2B5EF4-FFF2-40B4-BE49-F238E27FC236}">
                <a16:creationId xmlns:a16="http://schemas.microsoft.com/office/drawing/2014/main" id="{47E9FA79-7BC5-A34A-1620-310D1DF4E291}"/>
              </a:ext>
            </a:extLst>
          </p:cNvPr>
          <p:cNvSpPr>
            <a:spLocks noGrp="1"/>
          </p:cNvSpPr>
          <p:nvPr>
            <p:ph type="body" sz="quarter" idx="18"/>
          </p:nvPr>
        </p:nvSpPr>
        <p:spPr>
          <a:xfrm>
            <a:off x="1249680" y="2464089"/>
            <a:ext cx="4756714" cy="3519405"/>
          </a:xfrm>
        </p:spPr>
        <p:txBody>
          <a:bodyPr>
            <a:noAutofit/>
          </a:bodyPr>
          <a:lstStyle/>
          <a:p>
            <a:pPr algn="just" fontAlgn="base">
              <a:spcBef>
                <a:spcPct val="20000"/>
              </a:spcBef>
            </a:pPr>
            <a:r>
              <a:rPr lang="en-US" sz="1600" dirty="0">
                <a:latin typeface="Times New Roman" panose="02020603050405020304" pitchFamily="18" charset="0"/>
                <a:cs typeface="Times New Roman" panose="02020603050405020304" pitchFamily="18" charset="0"/>
              </a:rPr>
              <a:t>Arduino Nano is a small, breadboard-friendly development board based on an ATmega328P SMD package microcontroller and offers the same connectivity and specs of Arduino Uno in a small package. DC Power Jack is not available on this board so power can only be supplied by a Mini B USB port present on it or 6-20V unregulated external power supply from Pin 30 (Vin). Due to its small size its very popular among IoT based projects which need to be small and user friendly, in Robotics, in Automation, Instrumentation and Control systems</a:t>
            </a:r>
            <a:endParaRPr lang="en-IN" sz="1600" dirty="0">
              <a:latin typeface="Times New Roman" panose="02020603050405020304" pitchFamily="18" charset="0"/>
              <a:cs typeface="Times New Roman" panose="02020603050405020304" pitchFamily="18" charset="0"/>
            </a:endParaRPr>
          </a:p>
        </p:txBody>
      </p:sp>
      <p:pic>
        <p:nvPicPr>
          <p:cNvPr id="2" name="Picture 2" descr="Arduino NANO Pinout Diagram | Microcontroller Tutorials">
            <a:extLst>
              <a:ext uri="{FF2B5EF4-FFF2-40B4-BE49-F238E27FC236}">
                <a16:creationId xmlns:a16="http://schemas.microsoft.com/office/drawing/2014/main" id="{70B91C17-E600-8B55-7491-88A94CD401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6200" y="1532234"/>
            <a:ext cx="4275442" cy="4275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1">
            <a:extLst>
              <a:ext uri="{FF2B5EF4-FFF2-40B4-BE49-F238E27FC236}">
                <a16:creationId xmlns:a16="http://schemas.microsoft.com/office/drawing/2014/main" id="{20211C26-3512-4D5C-C457-170138867D83}"/>
              </a:ext>
            </a:extLst>
          </p:cNvPr>
          <p:cNvSpPr>
            <a:spLocks noGrp="1"/>
          </p:cNvSpPr>
          <p:nvPr>
            <p:ph type="body" sz="quarter" idx="14"/>
          </p:nvPr>
        </p:nvSpPr>
        <p:spPr>
          <a:xfrm>
            <a:off x="1535045" y="1755958"/>
            <a:ext cx="3327366" cy="597604"/>
          </a:xfrm>
        </p:spPr>
        <p:txBody>
          <a:bodyPr>
            <a:normAutofit/>
          </a:bodyPr>
          <a:lstStyle/>
          <a:p>
            <a:r>
              <a:rPr lang="en-IN" sz="2800" dirty="0">
                <a:latin typeface="Times New Roman" panose="02020603050405020304" pitchFamily="18" charset="0"/>
                <a:cs typeface="Times New Roman" panose="02020603050405020304" pitchFamily="18" charset="0"/>
              </a:rPr>
              <a:t>Arduino Nano</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37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Autofit/>
          </a:bodyPr>
          <a:lstStyle/>
          <a:p>
            <a:pPr algn="l"/>
            <a:r>
              <a:rPr lang="en-IN" sz="4400" dirty="0">
                <a:latin typeface="Times New Roman" panose="02020603050405020304" pitchFamily="18" charset="0"/>
                <a:cs typeface="Times New Roman" panose="02020603050405020304" pitchFamily="18" charset="0"/>
              </a:rPr>
              <a:t>Component’s </a:t>
            </a:r>
            <a:endParaRPr lang="en-US" sz="4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IN" sz="1050" dirty="0">
                <a:latin typeface="Times New Roman" panose="02020603050405020304" pitchFamily="18" charset="0"/>
                <a:cs typeface="Times New Roman" panose="02020603050405020304" pitchFamily="18" charset="0"/>
              </a:rPr>
              <a:t>Component’s </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
        <p:nvSpPr>
          <p:cNvPr id="12" name="Text Placeholder 11">
            <a:extLst>
              <a:ext uri="{FF2B5EF4-FFF2-40B4-BE49-F238E27FC236}">
                <a16:creationId xmlns:a16="http://schemas.microsoft.com/office/drawing/2014/main" id="{47E9FA79-7BC5-A34A-1620-310D1DF4E291}"/>
              </a:ext>
            </a:extLst>
          </p:cNvPr>
          <p:cNvSpPr>
            <a:spLocks noGrp="1"/>
          </p:cNvSpPr>
          <p:nvPr>
            <p:ph type="body" sz="quarter" idx="18"/>
          </p:nvPr>
        </p:nvSpPr>
        <p:spPr>
          <a:xfrm>
            <a:off x="1249680" y="2464089"/>
            <a:ext cx="4756714" cy="3519405"/>
          </a:xfrm>
        </p:spPr>
        <p:txBody>
          <a:bodyPr>
            <a:noAutofit/>
          </a:bodyPr>
          <a:lstStyle/>
          <a:p>
            <a:pPr algn="just" fontAlgn="base"/>
            <a:r>
              <a:rPr lang="en-US" sz="1600" dirty="0">
                <a:latin typeface="Times New Roman" panose="02020603050405020304" pitchFamily="18" charset="0"/>
                <a:cs typeface="Times New Roman" panose="02020603050405020304" pitchFamily="18" charset="0"/>
              </a:rPr>
              <a:t>An ultrasonic sensor is an instrument that measures the distance to an object using ultrasonic sound waves.</a:t>
            </a:r>
          </a:p>
          <a:p>
            <a:pPr lvl="1" algn="just" fontAlgn="base"/>
            <a:r>
              <a:rPr lang="en-US" sz="1600" dirty="0">
                <a:latin typeface="Times New Roman" panose="02020603050405020304" pitchFamily="18" charset="0"/>
                <a:cs typeface="Times New Roman" panose="02020603050405020304" pitchFamily="18" charset="0"/>
              </a:rPr>
              <a:t>GND – Ground pin</a:t>
            </a:r>
          </a:p>
          <a:p>
            <a:pPr lvl="1" algn="just" fontAlgn="base"/>
            <a:r>
              <a:rPr lang="en-US" sz="1600" dirty="0">
                <a:latin typeface="Times New Roman" panose="02020603050405020304" pitchFamily="18" charset="0"/>
                <a:cs typeface="Times New Roman" panose="02020603050405020304" pitchFamily="18" charset="0"/>
              </a:rPr>
              <a:t>VCC – Voltage pin</a:t>
            </a:r>
          </a:p>
          <a:p>
            <a:pPr lvl="1" algn="just" fontAlgn="base"/>
            <a:r>
              <a:rPr lang="en-US" sz="1600" dirty="0">
                <a:latin typeface="Times New Roman" panose="02020603050405020304" pitchFamily="18" charset="0"/>
                <a:cs typeface="Times New Roman" panose="02020603050405020304" pitchFamily="18" charset="0"/>
              </a:rPr>
              <a:t>Trig – Input sound value </a:t>
            </a:r>
          </a:p>
          <a:p>
            <a:pPr lvl="1" algn="just" fontAlgn="base"/>
            <a:r>
              <a:rPr lang="en-US" sz="1600" dirty="0">
                <a:latin typeface="Times New Roman" panose="02020603050405020304" pitchFamily="18" charset="0"/>
                <a:cs typeface="Times New Roman" panose="02020603050405020304" pitchFamily="18" charset="0"/>
              </a:rPr>
              <a:t>echo – Output sound wave</a:t>
            </a:r>
          </a:p>
        </p:txBody>
      </p:sp>
      <p:sp>
        <p:nvSpPr>
          <p:cNvPr id="3" name="Text Placeholder 11">
            <a:extLst>
              <a:ext uri="{FF2B5EF4-FFF2-40B4-BE49-F238E27FC236}">
                <a16:creationId xmlns:a16="http://schemas.microsoft.com/office/drawing/2014/main" id="{20211C26-3512-4D5C-C457-170138867D83}"/>
              </a:ext>
            </a:extLst>
          </p:cNvPr>
          <p:cNvSpPr>
            <a:spLocks noGrp="1"/>
          </p:cNvSpPr>
          <p:nvPr>
            <p:ph type="body" sz="quarter" idx="14"/>
          </p:nvPr>
        </p:nvSpPr>
        <p:spPr>
          <a:xfrm>
            <a:off x="1535045" y="1755958"/>
            <a:ext cx="3327366" cy="597604"/>
          </a:xfrm>
        </p:spPr>
        <p:txBody>
          <a:bodyPr>
            <a:normAutofit/>
          </a:bodyPr>
          <a:lstStyle/>
          <a:p>
            <a:r>
              <a:rPr lang="en-US" sz="2800" b="1" dirty="0">
                <a:latin typeface="Times New Roman" panose="02020603050405020304" pitchFamily="18" charset="0"/>
                <a:cs typeface="Times New Roman" panose="02020603050405020304" pitchFamily="18" charset="0"/>
              </a:rPr>
              <a:t>Ultrasonic sensor</a:t>
            </a:r>
            <a:endParaRPr lang="en-US" sz="2800" dirty="0"/>
          </a:p>
        </p:txBody>
      </p:sp>
      <p:pic>
        <p:nvPicPr>
          <p:cNvPr id="4" name="Picture 2" descr="The working principle, applications and limitations of ultrasonic sensors">
            <a:extLst>
              <a:ext uri="{FF2B5EF4-FFF2-40B4-BE49-F238E27FC236}">
                <a16:creationId xmlns:a16="http://schemas.microsoft.com/office/drawing/2014/main" id="{9D5518AE-1AE5-30C4-6F2B-BF73A005BD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850" b="24000"/>
          <a:stretch/>
        </p:blipFill>
        <p:spPr bwMode="auto">
          <a:xfrm>
            <a:off x="6381024" y="2131535"/>
            <a:ext cx="4953000" cy="248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1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Autofit/>
          </a:bodyPr>
          <a:lstStyle/>
          <a:p>
            <a:pPr algn="l"/>
            <a:r>
              <a:rPr lang="en-IN" sz="4400" dirty="0">
                <a:latin typeface="Times New Roman" panose="02020603050405020304" pitchFamily="18" charset="0"/>
                <a:cs typeface="Times New Roman" panose="02020603050405020304" pitchFamily="18" charset="0"/>
              </a:rPr>
              <a:t>Component’s </a:t>
            </a:r>
            <a:endParaRPr lang="en-US" sz="4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IN" sz="1050" dirty="0">
                <a:latin typeface="Times New Roman" panose="02020603050405020304" pitchFamily="18" charset="0"/>
                <a:cs typeface="Times New Roman" panose="02020603050405020304" pitchFamily="18" charset="0"/>
              </a:rPr>
              <a:t>Component’s </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
        <p:nvSpPr>
          <p:cNvPr id="12" name="Text Placeholder 11">
            <a:extLst>
              <a:ext uri="{FF2B5EF4-FFF2-40B4-BE49-F238E27FC236}">
                <a16:creationId xmlns:a16="http://schemas.microsoft.com/office/drawing/2014/main" id="{47E9FA79-7BC5-A34A-1620-310D1DF4E291}"/>
              </a:ext>
            </a:extLst>
          </p:cNvPr>
          <p:cNvSpPr>
            <a:spLocks noGrp="1"/>
          </p:cNvSpPr>
          <p:nvPr>
            <p:ph type="body" sz="quarter" idx="18"/>
          </p:nvPr>
        </p:nvSpPr>
        <p:spPr>
          <a:xfrm>
            <a:off x="1249680" y="2464089"/>
            <a:ext cx="4756714" cy="3519405"/>
          </a:xfrm>
        </p:spPr>
        <p:txBody>
          <a:bodyPr>
            <a:noAutofit/>
          </a:bodyPr>
          <a:lstStyle/>
          <a:p>
            <a:pPr algn="just" fontAlgn="base"/>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ve</a:t>
            </a:r>
            <a:r>
              <a:rPr lang="en-IN" sz="1600" dirty="0">
                <a:latin typeface="Times New Roman" panose="02020603050405020304" pitchFamily="18" charset="0"/>
                <a:cs typeface="Times New Roman" panose="02020603050405020304" pitchFamily="18" charset="0"/>
              </a:rPr>
              <a:t> to </a:t>
            </a:r>
            <a:r>
              <a:rPr lang="en-IN" sz="1600" dirty="0" err="1">
                <a:latin typeface="Times New Roman" panose="02020603050405020304" pitchFamily="18" charset="0"/>
                <a:cs typeface="Times New Roman" panose="02020603050405020304" pitchFamily="18" charset="0"/>
              </a:rPr>
              <a:t>Ardunio</a:t>
            </a:r>
            <a:r>
              <a:rPr lang="en-IN" sz="1600" dirty="0">
                <a:latin typeface="Times New Roman" panose="02020603050405020304" pitchFamily="18" charset="0"/>
                <a:cs typeface="Times New Roman" panose="02020603050405020304" pitchFamily="18" charset="0"/>
              </a:rPr>
              <a:t> GND and +</a:t>
            </a:r>
            <a:r>
              <a:rPr lang="en-IN" sz="1600" dirty="0" err="1">
                <a:latin typeface="Times New Roman" panose="02020603050405020304" pitchFamily="18" charset="0"/>
                <a:cs typeface="Times New Roman" panose="02020603050405020304" pitchFamily="18" charset="0"/>
              </a:rPr>
              <a:t>ve</a:t>
            </a:r>
            <a:r>
              <a:rPr lang="en-IN" sz="1600" dirty="0">
                <a:latin typeface="Times New Roman" panose="02020603050405020304" pitchFamily="18" charset="0"/>
                <a:cs typeface="Times New Roman" panose="02020603050405020304" pitchFamily="18" charset="0"/>
              </a:rPr>
              <a:t> to digital pin 5</a:t>
            </a:r>
          </a:p>
          <a:p>
            <a:pPr algn="just" fontAlgn="base"/>
            <a:r>
              <a:rPr lang="en-IN" sz="1600" dirty="0">
                <a:latin typeface="Times New Roman" panose="02020603050405020304" pitchFamily="18" charset="0"/>
                <a:cs typeface="Times New Roman" panose="02020603050405020304" pitchFamily="18" charset="0"/>
              </a:rPr>
              <a:t>Sample code</a:t>
            </a:r>
          </a:p>
          <a:p>
            <a:pPr marL="742950" lvl="2" indent="-342900" algn="just" fontAlgn="base"/>
            <a:r>
              <a:rPr lang="en-IN" sz="1600" dirty="0">
                <a:latin typeface="Times New Roman" panose="02020603050405020304" pitchFamily="18" charset="0"/>
                <a:cs typeface="Times New Roman" panose="02020603050405020304" pitchFamily="18" charset="0"/>
              </a:rPr>
              <a:t>int </a:t>
            </a:r>
            <a:r>
              <a:rPr lang="en-IN" sz="1600" dirty="0" err="1">
                <a:latin typeface="Times New Roman" panose="02020603050405020304" pitchFamily="18" charset="0"/>
                <a:cs typeface="Times New Roman" panose="02020603050405020304" pitchFamily="18" charset="0"/>
              </a:rPr>
              <a:t>buz</a:t>
            </a:r>
            <a:r>
              <a:rPr lang="en-IN" sz="1600" dirty="0">
                <a:latin typeface="Times New Roman" panose="02020603050405020304" pitchFamily="18" charset="0"/>
                <a:cs typeface="Times New Roman" panose="02020603050405020304" pitchFamily="18" charset="0"/>
              </a:rPr>
              <a:t>=5;</a:t>
            </a:r>
          </a:p>
          <a:p>
            <a:pPr marL="742950" lvl="2" indent="-342900" algn="just" fontAlgn="base"/>
            <a:r>
              <a:rPr lang="en-IN" sz="1600" dirty="0" err="1">
                <a:latin typeface="Times New Roman" panose="02020603050405020304" pitchFamily="18" charset="0"/>
                <a:cs typeface="Times New Roman" panose="02020603050405020304" pitchFamily="18" charset="0"/>
              </a:rPr>
              <a:t>digitalWrite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buz</a:t>
            </a:r>
            <a:r>
              <a:rPr lang="en-IN" sz="1600" dirty="0">
                <a:latin typeface="Times New Roman" panose="02020603050405020304" pitchFamily="18" charset="0"/>
                <a:cs typeface="Times New Roman" panose="02020603050405020304" pitchFamily="18" charset="0"/>
              </a:rPr>
              <a:t>, LOW);</a:t>
            </a:r>
          </a:p>
          <a:p>
            <a:pPr marL="742950" lvl="2" indent="-342900" algn="just" fontAlgn="base"/>
            <a:r>
              <a:rPr lang="en-IN" sz="1600" dirty="0" err="1">
                <a:latin typeface="Times New Roman" panose="02020603050405020304" pitchFamily="18" charset="0"/>
                <a:cs typeface="Times New Roman" panose="02020603050405020304" pitchFamily="18" charset="0"/>
              </a:rPr>
              <a:t>digitalWrite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buz</a:t>
            </a:r>
            <a:r>
              <a:rPr lang="en-IN" sz="1600" dirty="0">
                <a:latin typeface="Times New Roman" panose="02020603050405020304" pitchFamily="18" charset="0"/>
                <a:cs typeface="Times New Roman" panose="02020603050405020304" pitchFamily="18" charset="0"/>
              </a:rPr>
              <a:t>, HIGH);</a:t>
            </a:r>
          </a:p>
        </p:txBody>
      </p:sp>
      <p:sp>
        <p:nvSpPr>
          <p:cNvPr id="3" name="Text Placeholder 11">
            <a:extLst>
              <a:ext uri="{FF2B5EF4-FFF2-40B4-BE49-F238E27FC236}">
                <a16:creationId xmlns:a16="http://schemas.microsoft.com/office/drawing/2014/main" id="{20211C26-3512-4D5C-C457-170138867D83}"/>
              </a:ext>
            </a:extLst>
          </p:cNvPr>
          <p:cNvSpPr>
            <a:spLocks noGrp="1"/>
          </p:cNvSpPr>
          <p:nvPr>
            <p:ph type="body" sz="quarter" idx="14"/>
          </p:nvPr>
        </p:nvSpPr>
        <p:spPr>
          <a:xfrm>
            <a:off x="1535045" y="1755958"/>
            <a:ext cx="3327366" cy="597604"/>
          </a:xfrm>
        </p:spPr>
        <p:txBody>
          <a:bodyPr>
            <a:normAutofit/>
          </a:bodyPr>
          <a:lstStyle/>
          <a:p>
            <a:r>
              <a:rPr lang="en-US" sz="2800" dirty="0"/>
              <a:t>Buzzer</a:t>
            </a:r>
          </a:p>
        </p:txBody>
      </p:sp>
      <p:pic>
        <p:nvPicPr>
          <p:cNvPr id="4" name="Picture 2" descr="See the source image">
            <a:extLst>
              <a:ext uri="{FF2B5EF4-FFF2-40B4-BE49-F238E27FC236}">
                <a16:creationId xmlns:a16="http://schemas.microsoft.com/office/drawing/2014/main" id="{686CB304-FEC1-9C31-749A-FA35E740F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177" y="1970902"/>
            <a:ext cx="31623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Autofit/>
          </a:bodyPr>
          <a:lstStyle/>
          <a:p>
            <a:pPr algn="l"/>
            <a:r>
              <a:rPr lang="en-IN" sz="4400" dirty="0">
                <a:latin typeface="Times New Roman" panose="02020603050405020304" pitchFamily="18" charset="0"/>
                <a:cs typeface="Times New Roman" panose="02020603050405020304" pitchFamily="18" charset="0"/>
              </a:rPr>
              <a:t>Application’s </a:t>
            </a:r>
            <a:endParaRPr lang="en-US" sz="4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IN" sz="1050" dirty="0">
                <a:latin typeface="Times New Roman" panose="02020603050405020304" pitchFamily="18" charset="0"/>
                <a:cs typeface="Times New Roman" panose="02020603050405020304" pitchFamily="18" charset="0"/>
              </a:rPr>
              <a:t>Component’s </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13</a:t>
            </a:fld>
            <a:endParaRPr lang="en-US" noProof="0" dirty="0"/>
          </a:p>
        </p:txBody>
      </p:sp>
      <p:sp>
        <p:nvSpPr>
          <p:cNvPr id="12" name="Text Placeholder 11">
            <a:extLst>
              <a:ext uri="{FF2B5EF4-FFF2-40B4-BE49-F238E27FC236}">
                <a16:creationId xmlns:a16="http://schemas.microsoft.com/office/drawing/2014/main" id="{47E9FA79-7BC5-A34A-1620-310D1DF4E291}"/>
              </a:ext>
            </a:extLst>
          </p:cNvPr>
          <p:cNvSpPr>
            <a:spLocks noGrp="1"/>
          </p:cNvSpPr>
          <p:nvPr>
            <p:ph type="body" sz="quarter" idx="18"/>
          </p:nvPr>
        </p:nvSpPr>
        <p:spPr>
          <a:xfrm>
            <a:off x="1249679" y="1500257"/>
            <a:ext cx="9302991" cy="4447319"/>
          </a:xfrm>
        </p:spPr>
        <p:txBody>
          <a:bodyPr>
            <a:noAutofit/>
          </a:bodyPr>
          <a:lstStyle/>
          <a:p>
            <a:pPr marL="347472" indent="-347472" algn="just" rtl="0" eaLnBrk="1" fontAlgn="base" latinLnBrk="0" hangingPunct="1">
              <a:spcBef>
                <a:spcPts val="480"/>
              </a:spcBef>
              <a:spcAft>
                <a:spcPts val="0"/>
              </a:spcAft>
              <a:buClrTx/>
              <a:buSzPts val="2000"/>
              <a:buFont typeface="Arial" panose="020B0604020202020204" pitchFamily="34" charset="0"/>
              <a:buChar char="•"/>
            </a:pPr>
            <a:r>
              <a:rPr lang="en-US" sz="1600" kern="1200" dirty="0">
                <a:solidFill>
                  <a:srgbClr val="000000"/>
                </a:solidFill>
                <a:effectLst/>
                <a:latin typeface="Times New Roman" panose="02020603050405020304" pitchFamily="18" charset="0"/>
                <a:cs typeface="Times New Roman" panose="02020603050405020304" pitchFamily="18" charset="0"/>
              </a:rPr>
              <a:t>It works as a navigation device for blind people.</a:t>
            </a:r>
            <a:endParaRPr lang="en-IN" sz="1600" dirty="0">
              <a:effectLst/>
              <a:latin typeface="Times New Roman" panose="02020603050405020304" pitchFamily="18" charset="0"/>
              <a:cs typeface="Times New Roman" panose="02020603050405020304" pitchFamily="18" charset="0"/>
            </a:endParaRPr>
          </a:p>
          <a:p>
            <a:pPr marL="347472" indent="-347472" algn="just" rtl="0" eaLnBrk="1" fontAlgn="base" latinLnBrk="0" hangingPunct="1">
              <a:spcBef>
                <a:spcPts val="480"/>
              </a:spcBef>
              <a:spcAft>
                <a:spcPts val="0"/>
              </a:spcAft>
            </a:pPr>
            <a:r>
              <a:rPr lang="en-US" sz="1600" kern="1200" dirty="0">
                <a:solidFill>
                  <a:srgbClr val="000000"/>
                </a:solidFill>
                <a:effectLst/>
                <a:latin typeface="Times New Roman" panose="02020603050405020304" pitchFamily="18" charset="0"/>
                <a:cs typeface="Times New Roman" panose="02020603050405020304" pitchFamily="18" charset="0"/>
              </a:rPr>
              <a:t>This system can be used to navigate by everyone not only visually impaired under certain circumstances like foggy mornings with low visibility.</a:t>
            </a:r>
            <a:endParaRPr lang="en-IN" sz="1600" dirty="0">
              <a:effectLst/>
              <a:latin typeface="Times New Roman" panose="02020603050405020304" pitchFamily="18" charset="0"/>
              <a:cs typeface="Times New Roman" panose="02020603050405020304" pitchFamily="18" charset="0"/>
            </a:endParaRPr>
          </a:p>
          <a:p>
            <a:pPr marL="347472" indent="-347472" algn="just" rtl="0" eaLnBrk="1" fontAlgn="base" latinLnBrk="0" hangingPunct="1">
              <a:spcBef>
                <a:spcPts val="480"/>
              </a:spcBef>
              <a:spcAft>
                <a:spcPts val="0"/>
              </a:spcAft>
            </a:pPr>
            <a:r>
              <a:rPr lang="en-US" sz="1600" kern="1200" dirty="0">
                <a:solidFill>
                  <a:srgbClr val="000000"/>
                </a:solidFill>
                <a:effectLst/>
                <a:latin typeface="Times New Roman" panose="02020603050405020304" pitchFamily="18" charset="0"/>
                <a:cs typeface="Times New Roman" panose="02020603050405020304" pitchFamily="18" charset="0"/>
              </a:rPr>
              <a:t>This system can also be used by patients suffering with various eye ailments like cataract ,exophthalmia post eye operative situations and others.</a:t>
            </a:r>
            <a:endParaRPr lang="en-IN" sz="1600" dirty="0">
              <a:effectLst/>
              <a:latin typeface="Times New Roman" panose="02020603050405020304" pitchFamily="18" charset="0"/>
              <a:cs typeface="Times New Roman" panose="02020603050405020304" pitchFamily="18" charset="0"/>
            </a:endParaRPr>
          </a:p>
          <a:p>
            <a:pPr marL="347472" indent="-347472" algn="just" rtl="0" eaLnBrk="1" fontAlgn="base" latinLnBrk="0" hangingPunct="1">
              <a:spcBef>
                <a:spcPts val="480"/>
              </a:spcBef>
              <a:spcAft>
                <a:spcPts val="0"/>
              </a:spcAft>
            </a:pPr>
            <a:r>
              <a:rPr lang="en-US" sz="1600" kern="1200" dirty="0">
                <a:solidFill>
                  <a:srgbClr val="000000"/>
                </a:solidFill>
                <a:effectLst/>
                <a:latin typeface="Times New Roman" panose="02020603050405020304" pitchFamily="18" charset="0"/>
                <a:cs typeface="Times New Roman" panose="02020603050405020304" pitchFamily="18" charset="0"/>
              </a:rPr>
              <a:t>This system can be modified into a more sophisticated version of itself by using high intensity ultrasonic waves to be used as a navigation for geological explorations.</a:t>
            </a:r>
            <a:endParaRPr lang="en-IN" sz="1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44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Autofit/>
          </a:bodyPr>
          <a:lstStyle/>
          <a:p>
            <a:pPr algn="l"/>
            <a:r>
              <a:rPr lang="en-IN" sz="4400" dirty="0">
                <a:latin typeface="Times New Roman" panose="02020603050405020304" pitchFamily="18" charset="0"/>
                <a:cs typeface="Times New Roman" panose="02020603050405020304" pitchFamily="18" charset="0"/>
              </a:rPr>
              <a:t>Conclusion </a:t>
            </a:r>
            <a:endParaRPr lang="en-US" sz="4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IN" sz="1050" dirty="0">
                <a:latin typeface="Times New Roman" panose="02020603050405020304" pitchFamily="18" charset="0"/>
                <a:cs typeface="Times New Roman" panose="02020603050405020304" pitchFamily="18" charset="0"/>
              </a:rPr>
              <a:t>Component’s </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14</a:t>
            </a:fld>
            <a:endParaRPr lang="en-US" noProof="0" dirty="0"/>
          </a:p>
        </p:txBody>
      </p:sp>
      <p:sp>
        <p:nvSpPr>
          <p:cNvPr id="12" name="Text Placeholder 11">
            <a:extLst>
              <a:ext uri="{FF2B5EF4-FFF2-40B4-BE49-F238E27FC236}">
                <a16:creationId xmlns:a16="http://schemas.microsoft.com/office/drawing/2014/main" id="{47E9FA79-7BC5-A34A-1620-310D1DF4E291}"/>
              </a:ext>
            </a:extLst>
          </p:cNvPr>
          <p:cNvSpPr>
            <a:spLocks noGrp="1"/>
          </p:cNvSpPr>
          <p:nvPr>
            <p:ph type="body" sz="quarter" idx="18"/>
          </p:nvPr>
        </p:nvSpPr>
        <p:spPr>
          <a:xfrm>
            <a:off x="1249679" y="1500257"/>
            <a:ext cx="9302991" cy="4447319"/>
          </a:xfrm>
        </p:spPr>
        <p:txBody>
          <a:bodyPr>
            <a:noAutofit/>
          </a:bodyPr>
          <a:lstStyle/>
          <a:p>
            <a:pPr algn="just" fontAlgn="base"/>
            <a:r>
              <a:rPr lang="en-US" sz="1600" dirty="0">
                <a:latin typeface="Times New Roman" panose="02020603050405020304" pitchFamily="18" charset="0"/>
                <a:cs typeface="Times New Roman" panose="02020603050405020304" pitchFamily="18" charset="0"/>
              </a:rPr>
              <a:t>Thus, this project proposed the design and architecture of a new concept of Arduino based Virtual Eye for the blind people. A simple, cheap, efficient, easy to carry, configurable, easy to handle electronic guidance system with many more amazing properties and advantages is proposed to provide constructive assistant and support for the blind and visually impaired persons. </a:t>
            </a:r>
          </a:p>
          <a:p>
            <a:pPr algn="just" fontAlgn="base"/>
            <a:r>
              <a:rPr lang="en-US" sz="1600" dirty="0">
                <a:latin typeface="Times New Roman" panose="02020603050405020304" pitchFamily="18" charset="0"/>
                <a:cs typeface="Times New Roman" panose="02020603050405020304" pitchFamily="18" charset="0"/>
              </a:rPr>
              <a:t>The system will be efficient and unique in its capability in specifying the source and distance of the objects that may encounter the blind. It is able to scan and detect the obstacles in the areas like left, right, and in front of the blind person regardless of its height or depth. With the proposed architecture, if constructed with at most accuracy, the blind will be able to move from one place to another without others help.</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99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3076686" y="1857786"/>
            <a:ext cx="5610113" cy="3284359"/>
          </a:xfrm>
        </p:spPr>
        <p:txBody>
          <a:bodyPr>
            <a:noAutofit/>
          </a:bodyPr>
          <a:lstStyle/>
          <a:p>
            <a:pPr algn="ctr"/>
            <a:endParaRPr lang="en-US" sz="4800" dirty="0">
              <a:latin typeface="Times New Roman" pitchFamily="18" charset="0"/>
              <a:cs typeface="Times New Roman" pitchFamily="18" charset="0"/>
            </a:endParaRPr>
          </a:p>
          <a:p>
            <a:pPr algn="ctr"/>
            <a:endParaRPr lang="en-US" sz="4800" dirty="0">
              <a:latin typeface="Times New Roman" pitchFamily="18" charset="0"/>
              <a:cs typeface="Times New Roman" pitchFamily="18" charset="0"/>
            </a:endParaRPr>
          </a:p>
          <a:p>
            <a:pPr algn="ctr"/>
            <a:r>
              <a:rPr lang="en-US" sz="4800" dirty="0">
                <a:latin typeface="Times New Roman" pitchFamily="18" charset="0"/>
                <a:cs typeface="Times New Roman" pitchFamily="18" charset="0"/>
              </a:rPr>
              <a:t>THANK YOU</a:t>
            </a:r>
            <a:endParaRPr lang="en-IN" sz="48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62203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5"/>
            <a:ext cx="5800867" cy="1039506"/>
          </a:xfrm>
        </p:spPr>
        <p:txBody>
          <a:bodyPr/>
          <a:lstStyle/>
          <a:p>
            <a:r>
              <a:rPr lang="en-US" sz="4800" dirty="0">
                <a:latin typeface="Times New Roman" panose="02020603050405020304" pitchFamily="18" charset="0"/>
                <a:cs typeface="Times New Roman" panose="02020603050405020304" pitchFamily="18" charset="0"/>
              </a:rPr>
              <a:t>Abstract</a:t>
            </a:r>
            <a:endParaRPr lang="en-US" dirty="0"/>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698" y="2183708"/>
            <a:ext cx="6057902" cy="3512934"/>
          </a:xfrm>
        </p:spPr>
        <p:txBody>
          <a:bodyPr>
            <a:noAutofit/>
          </a:bodyPr>
          <a:lstStyle/>
          <a:p>
            <a:pPr algn="just"/>
            <a:r>
              <a:rPr lang="en-US" sz="1600" dirty="0">
                <a:latin typeface="Times New Roman" panose="02020603050405020304" pitchFamily="18" charset="0"/>
                <a:cs typeface="Times New Roman" panose="02020603050405020304" pitchFamily="18" charset="0"/>
              </a:rPr>
              <a:t>The third eye for blinds is an innovation that helps blind people to navigate with speed and confidence by detecting the nearby obstacles using the help of ultrasonic waves and notifying them with a buzzer sound or vibration. They only need to wear this device as a band or cloth. It is the first wearable technology for blind people which resolves all the problems of existing technologies. Nowadays there are many instruments and smart-devices for visually impaired people for navigation.</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So the aim of the project is to develop a cheap and more efficient way to help visually impaired to navigate with greater comfort, speed and confidence.</a:t>
            </a:r>
            <a:endParaRPr lang="en-US" sz="1600" dirty="0">
              <a:latin typeface="Times New Roman" panose="02020603050405020304" pitchFamily="18" charset="0"/>
              <a:cs typeface="Times New Roman" panose="02020603050405020304" pitchFamily="18" charset="0"/>
            </a:endParaRP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sz="1050" dirty="0">
                <a:latin typeface="Times New Roman" panose="02020603050405020304" pitchFamily="18" charset="0"/>
                <a:cs typeface="Times New Roman" panose="02020603050405020304" pitchFamily="18" charset="0"/>
              </a:rPr>
              <a:t>Abstract</a:t>
            </a:r>
            <a:endParaRPr lang="en-US" noProof="0" dirty="0"/>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a:t>
            </a:fld>
            <a:endParaRPr lang="en-US" noProof="0" dirty="0"/>
          </a:p>
        </p:txBody>
      </p:sp>
      <p:pic>
        <p:nvPicPr>
          <p:cNvPr id="7" name="Picture Placeholder 6">
            <a:extLst>
              <a:ext uri="{FF2B5EF4-FFF2-40B4-BE49-F238E27FC236}">
                <a16:creationId xmlns:a16="http://schemas.microsoft.com/office/drawing/2014/main" id="{097201D5-7C3F-E683-0D50-84B192242156}"/>
              </a:ext>
            </a:extLst>
          </p:cNvPr>
          <p:cNvPicPr>
            <a:picLocks noGrp="1" noChangeAspect="1"/>
          </p:cNvPicPr>
          <p:nvPr>
            <p:ph type="pic" sz="quarter" idx="13"/>
          </p:nvPr>
        </p:nvPicPr>
        <p:blipFill>
          <a:blip r:embed="rId2"/>
          <a:srcRect l="10102" r="10102"/>
          <a:stretch/>
        </p:blipFill>
        <p:spPr>
          <a:xfrm>
            <a:off x="6975065" y="1198377"/>
            <a:ext cx="4588090" cy="4065602"/>
          </a:xfrm>
        </p:spPr>
      </p:pic>
    </p:spTree>
    <p:extLst>
      <p:ext uri="{BB962C8B-B14F-4D97-AF65-F5344CB8AC3E}">
        <p14:creationId xmlns:p14="http://schemas.microsoft.com/office/powerpoint/2010/main" val="403980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Autofit/>
          </a:bodyPr>
          <a:lstStyle/>
          <a:p>
            <a:pPr algn="l"/>
            <a:r>
              <a:rPr lang="en-IN" sz="4400" dirty="0">
                <a:latin typeface="Times New Roman" panose="02020603050405020304" pitchFamily="18" charset="0"/>
                <a:cs typeface="Times New Roman" panose="02020603050405020304" pitchFamily="18" charset="0"/>
              </a:rPr>
              <a:t>Existing System &amp; Limitations </a:t>
            </a:r>
            <a:endParaRPr lang="en-US" sz="4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IN" sz="1050" dirty="0">
                <a:latin typeface="Times New Roman" panose="02020603050405020304" pitchFamily="18" charset="0"/>
                <a:cs typeface="Times New Roman" panose="02020603050405020304" pitchFamily="18" charset="0"/>
              </a:rPr>
              <a:t>Existing System &amp; Limitations </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3</a:t>
            </a:fld>
            <a:endParaRPr lang="en-US" noProof="0" dirty="0"/>
          </a:p>
        </p:txBody>
      </p:sp>
      <p:sp>
        <p:nvSpPr>
          <p:cNvPr id="12" name="Text Placeholder 11">
            <a:extLst>
              <a:ext uri="{FF2B5EF4-FFF2-40B4-BE49-F238E27FC236}">
                <a16:creationId xmlns:a16="http://schemas.microsoft.com/office/drawing/2014/main" id="{47E9FA79-7BC5-A34A-1620-310D1DF4E291}"/>
              </a:ext>
            </a:extLst>
          </p:cNvPr>
          <p:cNvSpPr>
            <a:spLocks noGrp="1"/>
          </p:cNvSpPr>
          <p:nvPr>
            <p:ph type="body" sz="quarter" idx="18"/>
          </p:nvPr>
        </p:nvSpPr>
        <p:spPr>
          <a:xfrm>
            <a:off x="1249679" y="1500257"/>
            <a:ext cx="9302991" cy="4447319"/>
          </a:xfrm>
        </p:spPr>
        <p:txBody>
          <a:bodyPr>
            <a:noAutofit/>
          </a:bodyPr>
          <a:lstStyle/>
          <a:p>
            <a:pPr algn="just" fontAlgn="base"/>
            <a:r>
              <a:rPr lang="en-US" sz="1600" dirty="0">
                <a:latin typeface="Times New Roman" panose="02020603050405020304" pitchFamily="18" charset="0"/>
                <a:cs typeface="Times New Roman" panose="02020603050405020304" pitchFamily="18" charset="0"/>
              </a:rPr>
              <a:t>White cane - May easily crack/break, The stick may get stuck at pavement cracks of different objects.</a:t>
            </a:r>
          </a:p>
          <a:p>
            <a:pPr algn="just" fontAlgn="base"/>
            <a:r>
              <a:rPr lang="en-US" sz="1600" dirty="0">
                <a:latin typeface="Times New Roman" panose="02020603050405020304" pitchFamily="18" charset="0"/>
                <a:cs typeface="Times New Roman" panose="02020603050405020304" pitchFamily="18" charset="0"/>
              </a:rPr>
              <a:t>Pet dog - Huge cost around 280000Rs &amp; well trained</a:t>
            </a:r>
          </a:p>
          <a:p>
            <a:pPr algn="just" fontAlgn="base"/>
            <a:r>
              <a:rPr lang="en-US" sz="1600" dirty="0">
                <a:latin typeface="Times New Roman" panose="02020603050405020304" pitchFamily="18" charset="0"/>
                <a:cs typeface="Times New Roman" panose="02020603050405020304" pitchFamily="18" charset="0"/>
              </a:rPr>
              <a:t>Common Disadvantages (Including the smart devices) Cannot be carried easily, needs a lot of training to use…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66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Autofit/>
          </a:bodyPr>
          <a:lstStyle/>
          <a:p>
            <a:pPr algn="l"/>
            <a:r>
              <a:rPr lang="en-US" sz="4400" dirty="0">
                <a:latin typeface="Times New Roman" panose="02020603050405020304" pitchFamily="18" charset="0"/>
                <a:cs typeface="Times New Roman" panose="02020603050405020304" pitchFamily="18" charset="0"/>
              </a:rPr>
              <a:t>Proposed System</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sz="1050" dirty="0">
                <a:latin typeface="Times New Roman" panose="02020603050405020304" pitchFamily="18" charset="0"/>
                <a:cs typeface="Times New Roman" panose="02020603050405020304" pitchFamily="18" charset="0"/>
              </a:rPr>
              <a:t>Proposed System</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4</a:t>
            </a:fld>
            <a:endParaRPr lang="en-US" noProof="0" dirty="0"/>
          </a:p>
        </p:txBody>
      </p:sp>
      <p:sp>
        <p:nvSpPr>
          <p:cNvPr id="12" name="Text Placeholder 11">
            <a:extLst>
              <a:ext uri="{FF2B5EF4-FFF2-40B4-BE49-F238E27FC236}">
                <a16:creationId xmlns:a16="http://schemas.microsoft.com/office/drawing/2014/main" id="{47E9FA79-7BC5-A34A-1620-310D1DF4E291}"/>
              </a:ext>
            </a:extLst>
          </p:cNvPr>
          <p:cNvSpPr>
            <a:spLocks noGrp="1"/>
          </p:cNvSpPr>
          <p:nvPr>
            <p:ph type="body" sz="quarter" idx="18"/>
          </p:nvPr>
        </p:nvSpPr>
        <p:spPr>
          <a:xfrm>
            <a:off x="1249679" y="1500257"/>
            <a:ext cx="9302991" cy="4447319"/>
          </a:xfrm>
        </p:spPr>
        <p:txBody>
          <a:bodyPr>
            <a:noAutofit/>
          </a:bodyPr>
          <a:lstStyle/>
          <a:p>
            <a:pPr algn="just" fontAlgn="base"/>
            <a:r>
              <a:rPr lang="en-US" sz="1600" dirty="0">
                <a:latin typeface="Times New Roman" panose="02020603050405020304" pitchFamily="18" charset="0"/>
                <a:cs typeface="Times New Roman" panose="02020603050405020304" pitchFamily="18" charset="0"/>
              </a:rPr>
              <a:t>This device will help the blind to navigate without holding a stick which is a bit annoying for them. They can simply wear it as a band or cloth and it can function very accurately and they only need a very little training to use it.</a:t>
            </a:r>
          </a:p>
          <a:p>
            <a:pPr algn="just" fontAlgn="base"/>
            <a:r>
              <a:rPr lang="en-US" sz="1600" dirty="0">
                <a:latin typeface="Times New Roman" panose="02020603050405020304" pitchFamily="18" charset="0"/>
                <a:cs typeface="Times New Roman" panose="02020603050405020304" pitchFamily="18" charset="0"/>
              </a:rPr>
              <a:t>we have designed a special wearable device based on the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board which can be worn like a cloth for blinds. This device is equipped with five ultrasonic sensors, consisting of five modules which are connected to the different parts of the body.</a:t>
            </a:r>
          </a:p>
          <a:p>
            <a:pPr algn="just" fontAlgn="base"/>
            <a:r>
              <a:rPr lang="en-US" sz="1600" dirty="0">
                <a:latin typeface="Times New Roman" panose="02020603050405020304" pitchFamily="18" charset="0"/>
                <a:cs typeface="Times New Roman" panose="02020603050405020304" pitchFamily="18" charset="0"/>
              </a:rPr>
              <a:t>Blind can detect the objects in a view around them and can easily travel anywhere. When the ultrasonic sensor detects obstacle the device will notify the user through vibrations or sound beeps. The intensity of vibration and rate of beeping increases with decrease in distance and this is a fully automated device.</a:t>
            </a:r>
          </a:p>
        </p:txBody>
      </p:sp>
    </p:spTree>
    <p:extLst>
      <p:ext uri="{BB962C8B-B14F-4D97-AF65-F5344CB8AC3E}">
        <p14:creationId xmlns:p14="http://schemas.microsoft.com/office/powerpoint/2010/main" val="284100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Autofit/>
          </a:bodyPr>
          <a:lstStyle/>
          <a:p>
            <a:pPr algn="l"/>
            <a:r>
              <a:rPr lang="en-IN" sz="4400" dirty="0">
                <a:latin typeface="Times New Roman" panose="02020603050405020304" pitchFamily="18" charset="0"/>
                <a:cs typeface="Times New Roman" panose="02020603050405020304" pitchFamily="18" charset="0"/>
              </a:rPr>
              <a:t>Equipment Required </a:t>
            </a:r>
            <a:endParaRPr lang="en-US" sz="4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IN" sz="1050" dirty="0">
                <a:latin typeface="Times New Roman" panose="02020603050405020304" pitchFamily="18" charset="0"/>
                <a:cs typeface="Times New Roman" panose="02020603050405020304" pitchFamily="18" charset="0"/>
              </a:rPr>
              <a:t>Equipment Required </a:t>
            </a:r>
            <a:endParaRPr lang="en-US" noProof="0" dirty="0"/>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
        <p:nvSpPr>
          <p:cNvPr id="12" name="Text Placeholder 11">
            <a:extLst>
              <a:ext uri="{FF2B5EF4-FFF2-40B4-BE49-F238E27FC236}">
                <a16:creationId xmlns:a16="http://schemas.microsoft.com/office/drawing/2014/main" id="{47E9FA79-7BC5-A34A-1620-310D1DF4E291}"/>
              </a:ext>
            </a:extLst>
          </p:cNvPr>
          <p:cNvSpPr>
            <a:spLocks noGrp="1"/>
          </p:cNvSpPr>
          <p:nvPr>
            <p:ph type="body" sz="quarter" idx="18"/>
          </p:nvPr>
        </p:nvSpPr>
        <p:spPr>
          <a:xfrm>
            <a:off x="1249680" y="1500257"/>
            <a:ext cx="4756714" cy="4447319"/>
          </a:xfrm>
        </p:spPr>
        <p:txBody>
          <a:bodyPr>
            <a:noAutofit/>
          </a:bodyPr>
          <a:lstStyle/>
          <a:p>
            <a:pPr marL="0" indent="0" algn="just" rtl="0" eaLnBrk="1" fontAlgn="base" latinLnBrk="0" hangingPunct="1">
              <a:spcBef>
                <a:spcPts val="576"/>
              </a:spcBef>
              <a:spcAft>
                <a:spcPts val="0"/>
              </a:spcAft>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Hardware Requirements:</a:t>
            </a:r>
            <a:endParaRPr lang="en-IN" sz="1400" dirty="0">
              <a:effectLst/>
            </a:endParaRPr>
          </a:p>
          <a:p>
            <a:pPr marL="347472" indent="-347472" algn="just" rtl="0" eaLnBrk="1" fontAlgn="base" latinLnBrk="0" hangingPunct="1">
              <a:spcBef>
                <a:spcPts val="576"/>
              </a:spcBef>
              <a:spcAft>
                <a:spcPts val="0"/>
              </a:spcAft>
            </a:pPr>
            <a:r>
              <a:rPr lang="en-IN" sz="1800" kern="1200" dirty="0" err="1">
                <a:solidFill>
                  <a:srgbClr val="000000"/>
                </a:solidFill>
                <a:effectLst/>
                <a:latin typeface="Times New Roman" panose="02020603050405020304" pitchFamily="18" charset="0"/>
                <a:ea typeface="+mn-ea"/>
                <a:cs typeface="Times New Roman" panose="02020603050405020304" pitchFamily="18" charset="0"/>
              </a:rPr>
              <a:t>Ardunio</a:t>
            </a:r>
            <a:r>
              <a:rPr lang="en-IN" sz="1800" kern="1200" dirty="0">
                <a:solidFill>
                  <a:srgbClr val="000000"/>
                </a:solidFill>
                <a:effectLst/>
                <a:latin typeface="Times New Roman" panose="02020603050405020304" pitchFamily="18" charset="0"/>
                <a:ea typeface="+mn-ea"/>
                <a:cs typeface="Times New Roman" panose="02020603050405020304" pitchFamily="18" charset="0"/>
              </a:rPr>
              <a:t> Nano</a:t>
            </a:r>
            <a:endParaRPr lang="en-IN" sz="1400" dirty="0">
              <a:effectLst/>
            </a:endParaRPr>
          </a:p>
          <a:p>
            <a:pPr marL="347472" indent="-347472" algn="just" rtl="0" eaLnBrk="1" fontAlgn="base" latinLnBrk="0" hangingPunct="1">
              <a:spcBef>
                <a:spcPts val="576"/>
              </a:spcBef>
              <a:spcAft>
                <a:spcPts val="0"/>
              </a:spcAft>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Ultra sonic sensor</a:t>
            </a:r>
            <a:endParaRPr lang="en-IN" sz="1400" dirty="0">
              <a:effectLst/>
            </a:endParaRPr>
          </a:p>
          <a:p>
            <a:pPr marL="347472" indent="-347472" algn="just" rtl="0" eaLnBrk="1" fontAlgn="base" latinLnBrk="0" hangingPunct="1">
              <a:spcBef>
                <a:spcPts val="576"/>
              </a:spcBef>
              <a:spcAft>
                <a:spcPts val="0"/>
              </a:spcAft>
            </a:pPr>
            <a:r>
              <a:rPr lang="en-IN" sz="1800" dirty="0">
                <a:solidFill>
                  <a:srgbClr val="000000"/>
                </a:solidFill>
                <a:latin typeface="Times New Roman" panose="02020603050405020304" pitchFamily="18" charset="0"/>
                <a:cs typeface="Times New Roman" panose="02020603050405020304" pitchFamily="18" charset="0"/>
              </a:rPr>
              <a:t>B</a:t>
            </a:r>
            <a:r>
              <a:rPr lang="en-IN" sz="1800" kern="1200" dirty="0">
                <a:solidFill>
                  <a:srgbClr val="000000"/>
                </a:solidFill>
                <a:effectLst/>
                <a:latin typeface="Times New Roman" panose="02020603050405020304" pitchFamily="18" charset="0"/>
                <a:ea typeface="+mn-ea"/>
                <a:cs typeface="Times New Roman" panose="02020603050405020304" pitchFamily="18" charset="0"/>
              </a:rPr>
              <a:t>uzzer module</a:t>
            </a:r>
          </a:p>
          <a:p>
            <a:pPr marL="347472" indent="-347472" algn="just" fontAlgn="base">
              <a:spcBef>
                <a:spcPts val="576"/>
              </a:spcBef>
            </a:pPr>
            <a:r>
              <a:rPr lang="en-IN" sz="1800" dirty="0">
                <a:effectLst/>
                <a:latin typeface="Times New Roman" panose="02020603050405020304" pitchFamily="18" charset="0"/>
                <a:ea typeface="Calibri"/>
                <a:cs typeface="Times New Roman" panose="02020603050405020304" pitchFamily="18" charset="0"/>
              </a:rPr>
              <a:t>Vibration motor</a:t>
            </a:r>
            <a:endParaRPr lang="en-IN" sz="1800" dirty="0">
              <a:effectLst/>
            </a:endParaRPr>
          </a:p>
          <a:p>
            <a:pPr marL="347472" indent="-347472" algn="just" rtl="0" eaLnBrk="1" fontAlgn="base" latinLnBrk="0" hangingPunct="1">
              <a:spcBef>
                <a:spcPts val="576"/>
              </a:spcBef>
              <a:spcAft>
                <a:spcPts val="0"/>
              </a:spcAft>
            </a:pPr>
            <a:r>
              <a:rPr lang="en-IN" sz="1800" dirty="0">
                <a:solidFill>
                  <a:srgbClr val="000000"/>
                </a:solidFill>
                <a:latin typeface="Times New Roman" panose="02020603050405020304" pitchFamily="18" charset="0"/>
                <a:cs typeface="Times New Roman" panose="02020603050405020304" pitchFamily="18" charset="0"/>
              </a:rPr>
              <a:t>Slide S</a:t>
            </a:r>
            <a:r>
              <a:rPr lang="en-IN" sz="1800" kern="1200" dirty="0">
                <a:solidFill>
                  <a:srgbClr val="000000"/>
                </a:solidFill>
                <a:effectLst/>
                <a:latin typeface="Times New Roman" panose="02020603050405020304" pitchFamily="18" charset="0"/>
                <a:ea typeface="+mn-ea"/>
                <a:cs typeface="Times New Roman" panose="02020603050405020304" pitchFamily="18" charset="0"/>
              </a:rPr>
              <a:t>witch</a:t>
            </a:r>
            <a:endParaRPr lang="en-IN" sz="1400" dirty="0">
              <a:effectLst/>
            </a:endParaRPr>
          </a:p>
          <a:p>
            <a:pPr marL="347472" indent="-347472" algn="just" rtl="0" eaLnBrk="1" fontAlgn="base" latinLnBrk="0" hangingPunct="1">
              <a:spcBef>
                <a:spcPts val="576"/>
              </a:spcBef>
              <a:spcAft>
                <a:spcPts val="0"/>
              </a:spcAft>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Power Supply</a:t>
            </a:r>
            <a:endParaRPr lang="en-IN" sz="1400" dirty="0">
              <a:effectLst/>
            </a:endParaRPr>
          </a:p>
          <a:p>
            <a:pPr marL="0" indent="0" algn="just" rtl="0" eaLnBrk="1" fontAlgn="base" latinLnBrk="0" hangingPunct="1">
              <a:spcBef>
                <a:spcPts val="576"/>
              </a:spcBef>
              <a:spcAft>
                <a:spcPts val="0"/>
              </a:spcAft>
              <a:buNone/>
            </a:pPr>
            <a:br>
              <a:rPr lang="en-IN" sz="1800" kern="1200" dirty="0">
                <a:solidFill>
                  <a:srgbClr val="000000"/>
                </a:solidFill>
                <a:effectLst/>
                <a:latin typeface="Times New Roman" panose="02020603050405020304" pitchFamily="18" charset="0"/>
                <a:ea typeface="+mn-ea"/>
                <a:cs typeface="Times New Roman" panose="02020603050405020304" pitchFamily="18" charset="0"/>
              </a:rPr>
            </a:b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Software Requirements:</a:t>
            </a:r>
            <a:endParaRPr lang="en-IN" sz="1400" dirty="0">
              <a:effectLst/>
            </a:endParaRPr>
          </a:p>
          <a:p>
            <a:pPr marL="347472" indent="-347472" algn="just" rtl="0" eaLnBrk="1" fontAlgn="base" latinLnBrk="0" hangingPunct="1">
              <a:spcBef>
                <a:spcPts val="576"/>
              </a:spcBef>
              <a:spcAft>
                <a:spcPts val="0"/>
              </a:spcAft>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Arduino web editor</a:t>
            </a:r>
            <a:endParaRPr lang="en-IN" sz="1400" dirty="0">
              <a:effectLst/>
            </a:endParaRPr>
          </a:p>
          <a:p>
            <a:pPr marL="0" indent="0" algn="just" rtl="0" eaLnBrk="1" fontAlgn="base" latinLnBrk="0" hangingPunct="1">
              <a:spcBef>
                <a:spcPts val="720"/>
              </a:spcBef>
              <a:spcAft>
                <a:spcPts val="0"/>
              </a:spcAft>
              <a:buNone/>
            </a:pPr>
            <a:br>
              <a:rPr lang="en-IN" sz="1800" kern="1200" dirty="0">
                <a:solidFill>
                  <a:srgbClr val="000000"/>
                </a:solidFill>
                <a:effectLst/>
                <a:latin typeface="Calibri" panose="020F0502020204030204" pitchFamily="34" charset="0"/>
                <a:ea typeface="+mn-ea"/>
                <a:cs typeface="+mn-cs"/>
              </a:rPr>
            </a:br>
            <a:br>
              <a:rPr lang="en-IN" sz="1800" kern="1200" dirty="0">
                <a:solidFill>
                  <a:srgbClr val="000000"/>
                </a:solidFill>
                <a:effectLst/>
                <a:latin typeface="Calibri" panose="020F0502020204030204" pitchFamily="34" charset="0"/>
                <a:ea typeface="+mn-ea"/>
                <a:cs typeface="+mn-cs"/>
              </a:rPr>
            </a:br>
            <a:endParaRPr lang="en-IN" sz="1400" dirty="0">
              <a:effectLst/>
            </a:endParaRPr>
          </a:p>
        </p:txBody>
      </p:sp>
    </p:spTree>
    <p:extLst>
      <p:ext uri="{BB962C8B-B14F-4D97-AF65-F5344CB8AC3E}">
        <p14:creationId xmlns:p14="http://schemas.microsoft.com/office/powerpoint/2010/main" val="66637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3BCB-7418-A41C-EB49-64B5C34B0414}"/>
              </a:ext>
            </a:extLst>
          </p:cNvPr>
          <p:cNvSpPr>
            <a:spLocks noGrp="1"/>
          </p:cNvSpPr>
          <p:nvPr>
            <p:ph type="title"/>
          </p:nvPr>
        </p:nvSpPr>
        <p:spPr>
          <a:xfrm>
            <a:off x="331788" y="875030"/>
            <a:ext cx="2277547" cy="5068570"/>
          </a:xfrm>
        </p:spPr>
        <p:txBody>
          <a:bodyPr>
            <a:normAutofit/>
          </a:bodyPr>
          <a:lstStyle/>
          <a:p>
            <a:r>
              <a:rPr lang="en-IN" sz="4400" dirty="0">
                <a:latin typeface="Times New Roman" panose="02020603050405020304" pitchFamily="18" charset="0"/>
                <a:cs typeface="Times New Roman" panose="02020603050405020304" pitchFamily="18" charset="0"/>
              </a:rPr>
              <a:t>System Design</a:t>
            </a:r>
          </a:p>
        </p:txBody>
      </p:sp>
      <p:sp>
        <p:nvSpPr>
          <p:cNvPr id="3" name="Footer Placeholder 2">
            <a:extLst>
              <a:ext uri="{FF2B5EF4-FFF2-40B4-BE49-F238E27FC236}">
                <a16:creationId xmlns:a16="http://schemas.microsoft.com/office/drawing/2014/main" id="{04BB2622-6263-E194-8621-C858F5E54AD1}"/>
              </a:ext>
            </a:extLst>
          </p:cNvPr>
          <p:cNvSpPr>
            <a:spLocks noGrp="1"/>
          </p:cNvSpPr>
          <p:nvPr>
            <p:ph type="ftr" sz="quarter" idx="11"/>
          </p:nvPr>
        </p:nvSpPr>
        <p:spPr>
          <a:xfrm>
            <a:off x="199277" y="6356350"/>
            <a:ext cx="2646926" cy="365125"/>
          </a:xfrm>
        </p:spPr>
        <p:txBody>
          <a:bodyPr/>
          <a:lstStyle/>
          <a:p>
            <a:pPr>
              <a:defRPr/>
            </a:pPr>
            <a:r>
              <a:rPr lang="en-IN" sz="1050" dirty="0">
                <a:latin typeface="Times New Roman" panose="02020603050405020304" pitchFamily="18" charset="0"/>
                <a:cs typeface="Times New Roman" panose="02020603050405020304" pitchFamily="18" charset="0"/>
              </a:rPr>
              <a:t>System Design</a:t>
            </a:r>
            <a:endParaRPr lang="en-US" dirty="0"/>
          </a:p>
        </p:txBody>
      </p:sp>
      <p:sp>
        <p:nvSpPr>
          <p:cNvPr id="6" name="Slide Number Placeholder 5">
            <a:extLst>
              <a:ext uri="{FF2B5EF4-FFF2-40B4-BE49-F238E27FC236}">
                <a16:creationId xmlns:a16="http://schemas.microsoft.com/office/drawing/2014/main" id="{A4A8285E-E3C1-CC33-C6BC-7BC849F60A4C}"/>
              </a:ext>
            </a:extLst>
          </p:cNvPr>
          <p:cNvSpPr>
            <a:spLocks noGrp="1"/>
          </p:cNvSpPr>
          <p:nvPr>
            <p:ph type="sldNum" sz="quarter" idx="12"/>
          </p:nvPr>
        </p:nvSpPr>
        <p:spPr>
          <a:xfrm>
            <a:off x="11365992" y="6356350"/>
            <a:ext cx="60265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9" name="Rectangle 18">
            <a:extLst>
              <a:ext uri="{FF2B5EF4-FFF2-40B4-BE49-F238E27FC236}">
                <a16:creationId xmlns:a16="http://schemas.microsoft.com/office/drawing/2014/main" id="{0D9CFC2D-85F4-47F6-9373-5A675AE03472}"/>
              </a:ext>
            </a:extLst>
          </p:cNvPr>
          <p:cNvSpPr>
            <a:spLocks noChangeArrowheads="1"/>
          </p:cNvSpPr>
          <p:nvPr/>
        </p:nvSpPr>
        <p:spPr bwMode="auto">
          <a:xfrm>
            <a:off x="6879328" y="1577789"/>
            <a:ext cx="1390052" cy="37724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dirty="0">
                <a:effectLst/>
                <a:latin typeface="Times New Roman"/>
                <a:ea typeface="Calibri"/>
                <a:cs typeface="Times New Roman"/>
              </a:rPr>
              <a:t> </a:t>
            </a:r>
            <a:endParaRPr lang="en-IN" sz="1100" dirty="0">
              <a:effectLst/>
              <a:latin typeface="Calibri"/>
              <a:ea typeface="Calibri"/>
              <a:cs typeface="Times New Roman"/>
            </a:endParaRPr>
          </a:p>
          <a:p>
            <a:pPr marL="0" marR="0" algn="ctr">
              <a:lnSpc>
                <a:spcPct val="107000"/>
              </a:lnSpc>
              <a:spcBef>
                <a:spcPts val="0"/>
              </a:spcBef>
              <a:spcAft>
                <a:spcPts val="800"/>
              </a:spcAft>
            </a:pPr>
            <a:r>
              <a:rPr lang="en-US" sz="1200" dirty="0">
                <a:effectLst/>
                <a:latin typeface="Times New Roman"/>
                <a:ea typeface="Calibri"/>
                <a:cs typeface="Times New Roman"/>
              </a:rPr>
              <a:t> </a:t>
            </a:r>
            <a:endParaRPr lang="en-IN" sz="1100" dirty="0">
              <a:effectLst/>
              <a:latin typeface="Calibri"/>
              <a:ea typeface="Calibri"/>
              <a:cs typeface="Times New Roman"/>
            </a:endParaRPr>
          </a:p>
          <a:p>
            <a:pPr marL="0" marR="0" algn="ctr">
              <a:lnSpc>
                <a:spcPct val="107000"/>
              </a:lnSpc>
              <a:spcBef>
                <a:spcPts val="0"/>
              </a:spcBef>
              <a:spcAft>
                <a:spcPts val="800"/>
              </a:spcAft>
            </a:pPr>
            <a:r>
              <a:rPr lang="en-US" sz="1200" dirty="0">
                <a:effectLst/>
                <a:latin typeface="Times New Roman"/>
                <a:ea typeface="Calibri"/>
                <a:cs typeface="Times New Roman"/>
              </a:rPr>
              <a:t> </a:t>
            </a:r>
            <a:endParaRPr lang="en-IN" sz="1100" dirty="0">
              <a:effectLst/>
              <a:latin typeface="Calibri"/>
              <a:ea typeface="Calibri"/>
              <a:cs typeface="Times New Roman"/>
            </a:endParaRPr>
          </a:p>
          <a:p>
            <a:pPr marL="0" marR="0" algn="ctr">
              <a:lnSpc>
                <a:spcPct val="107000"/>
              </a:lnSpc>
              <a:spcBef>
                <a:spcPts val="0"/>
              </a:spcBef>
              <a:spcAft>
                <a:spcPts val="800"/>
              </a:spcAft>
            </a:pPr>
            <a:endParaRPr lang="en-US" sz="1200" dirty="0">
              <a:effectLst/>
              <a:latin typeface="Times New Roman"/>
              <a:ea typeface="Calibri"/>
              <a:cs typeface="Times New Roman"/>
            </a:endParaRPr>
          </a:p>
          <a:p>
            <a:pPr marL="0" marR="0" algn="ctr">
              <a:lnSpc>
                <a:spcPct val="107000"/>
              </a:lnSpc>
              <a:spcBef>
                <a:spcPts val="0"/>
              </a:spcBef>
              <a:spcAft>
                <a:spcPts val="800"/>
              </a:spcAft>
            </a:pPr>
            <a:endParaRPr lang="en-US" sz="1200" dirty="0">
              <a:latin typeface="Times New Roman"/>
              <a:ea typeface="Calibri"/>
              <a:cs typeface="Times New Roman"/>
            </a:endParaRPr>
          </a:p>
          <a:p>
            <a:pPr marL="0" marR="0" algn="ctr">
              <a:lnSpc>
                <a:spcPct val="107000"/>
              </a:lnSpc>
              <a:spcBef>
                <a:spcPts val="0"/>
              </a:spcBef>
              <a:spcAft>
                <a:spcPts val="800"/>
              </a:spcAft>
            </a:pPr>
            <a:r>
              <a:rPr lang="en-US" sz="1200" dirty="0">
                <a:effectLst/>
                <a:latin typeface="Times New Roman"/>
                <a:ea typeface="Calibri"/>
                <a:cs typeface="Times New Roman"/>
              </a:rPr>
              <a:t>Arduino</a:t>
            </a:r>
          </a:p>
          <a:p>
            <a:pPr marL="0" marR="0" algn="ctr">
              <a:lnSpc>
                <a:spcPct val="107000"/>
              </a:lnSpc>
              <a:spcBef>
                <a:spcPts val="0"/>
              </a:spcBef>
              <a:spcAft>
                <a:spcPts val="800"/>
              </a:spcAft>
            </a:pPr>
            <a:r>
              <a:rPr lang="en-US" sz="1200" dirty="0">
                <a:effectLst/>
                <a:latin typeface="Times New Roman"/>
                <a:ea typeface="Calibri"/>
                <a:cs typeface="Times New Roman"/>
              </a:rPr>
              <a:t> Nano</a:t>
            </a:r>
            <a:endParaRPr lang="en-IN" sz="1100" dirty="0">
              <a:effectLst/>
              <a:latin typeface="Calibri"/>
              <a:ea typeface="Calibri"/>
              <a:cs typeface="Times New Roman"/>
            </a:endParaRPr>
          </a:p>
        </p:txBody>
      </p:sp>
      <p:sp>
        <p:nvSpPr>
          <p:cNvPr id="20" name="Rectangle 19">
            <a:extLst>
              <a:ext uri="{FF2B5EF4-FFF2-40B4-BE49-F238E27FC236}">
                <a16:creationId xmlns:a16="http://schemas.microsoft.com/office/drawing/2014/main" id="{A64D318C-70A9-411F-AB37-004709C13C8C}"/>
              </a:ext>
            </a:extLst>
          </p:cNvPr>
          <p:cNvSpPr>
            <a:spLocks noChangeArrowheads="1"/>
          </p:cNvSpPr>
          <p:nvPr/>
        </p:nvSpPr>
        <p:spPr bwMode="auto">
          <a:xfrm>
            <a:off x="5522251" y="1950995"/>
            <a:ext cx="886905" cy="10422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endParaRPr lang="en-US" sz="1200" dirty="0">
              <a:effectLst/>
              <a:latin typeface="Times New Roman"/>
              <a:ea typeface="Calibri"/>
              <a:cs typeface="Times New Roman"/>
            </a:endParaRPr>
          </a:p>
          <a:p>
            <a:pPr marL="0" marR="0" algn="ctr">
              <a:lnSpc>
                <a:spcPct val="107000"/>
              </a:lnSpc>
              <a:spcBef>
                <a:spcPts val="0"/>
              </a:spcBef>
              <a:spcAft>
                <a:spcPts val="800"/>
              </a:spcAft>
            </a:pPr>
            <a:r>
              <a:rPr lang="en-US" sz="1100" dirty="0">
                <a:effectLst/>
                <a:latin typeface="Calibri"/>
                <a:ea typeface="Calibri"/>
                <a:cs typeface="Times New Roman"/>
              </a:rPr>
              <a:t>Power supply</a:t>
            </a:r>
            <a:endParaRPr lang="en-IN" sz="1100" dirty="0">
              <a:effectLst/>
              <a:latin typeface="Calibri"/>
              <a:ea typeface="Calibri"/>
              <a:cs typeface="Times New Roman"/>
            </a:endParaRPr>
          </a:p>
        </p:txBody>
      </p:sp>
      <p:sp>
        <p:nvSpPr>
          <p:cNvPr id="22" name="Rectangle 21">
            <a:extLst>
              <a:ext uri="{FF2B5EF4-FFF2-40B4-BE49-F238E27FC236}">
                <a16:creationId xmlns:a16="http://schemas.microsoft.com/office/drawing/2014/main" id="{124CE19C-2D63-4FA5-A6A0-BC1D66E0B30B}"/>
              </a:ext>
            </a:extLst>
          </p:cNvPr>
          <p:cNvSpPr>
            <a:spLocks noChangeArrowheads="1"/>
          </p:cNvSpPr>
          <p:nvPr/>
        </p:nvSpPr>
        <p:spPr bwMode="auto">
          <a:xfrm>
            <a:off x="8897082" y="3044984"/>
            <a:ext cx="955128" cy="69746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endParaRPr lang="en-US" sz="1200" dirty="0">
              <a:effectLst/>
              <a:latin typeface="Times New Roman"/>
              <a:ea typeface="Calibri"/>
              <a:cs typeface="Times New Roman"/>
            </a:endParaRPr>
          </a:p>
          <a:p>
            <a:pPr marL="0" marR="0" algn="ctr">
              <a:spcBef>
                <a:spcPts val="0"/>
              </a:spcBef>
              <a:spcAft>
                <a:spcPts val="800"/>
              </a:spcAft>
            </a:pPr>
            <a:r>
              <a:rPr lang="en-US" sz="1200" dirty="0">
                <a:effectLst/>
                <a:latin typeface="Times New Roman"/>
                <a:ea typeface="Calibri"/>
                <a:cs typeface="Times New Roman"/>
              </a:rPr>
              <a:t>Buzzer</a:t>
            </a:r>
            <a:endParaRPr lang="en-IN" sz="1100" dirty="0">
              <a:effectLst/>
              <a:latin typeface="Calibri"/>
              <a:ea typeface="Calibri"/>
              <a:cs typeface="Times New Roman"/>
            </a:endParaRPr>
          </a:p>
        </p:txBody>
      </p:sp>
      <p:sp>
        <p:nvSpPr>
          <p:cNvPr id="23" name="AutoShape 7">
            <a:extLst>
              <a:ext uri="{FF2B5EF4-FFF2-40B4-BE49-F238E27FC236}">
                <a16:creationId xmlns:a16="http://schemas.microsoft.com/office/drawing/2014/main" id="{47BB80B8-2633-4569-805A-28EE18EAC835}"/>
              </a:ext>
            </a:extLst>
          </p:cNvPr>
          <p:cNvSpPr>
            <a:spLocks noChangeArrowheads="1"/>
          </p:cNvSpPr>
          <p:nvPr/>
        </p:nvSpPr>
        <p:spPr bwMode="auto">
          <a:xfrm>
            <a:off x="6450776" y="4000285"/>
            <a:ext cx="409341" cy="422148"/>
          </a:xfrm>
          <a:prstGeom prst="rightArrow">
            <a:avLst>
              <a:gd name="adj1" fmla="val 50000"/>
              <a:gd name="adj2" fmla="val 5217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5" name="AutoShape 9">
            <a:extLst>
              <a:ext uri="{FF2B5EF4-FFF2-40B4-BE49-F238E27FC236}">
                <a16:creationId xmlns:a16="http://schemas.microsoft.com/office/drawing/2014/main" id="{D759CA07-29B4-4C64-914F-3D82ADD700AF}"/>
              </a:ext>
            </a:extLst>
          </p:cNvPr>
          <p:cNvSpPr>
            <a:spLocks noChangeArrowheads="1"/>
          </p:cNvSpPr>
          <p:nvPr/>
        </p:nvSpPr>
        <p:spPr bwMode="auto">
          <a:xfrm>
            <a:off x="8334610" y="3236808"/>
            <a:ext cx="537259" cy="367085"/>
          </a:xfrm>
          <a:prstGeom prst="rightArrow">
            <a:avLst>
              <a:gd name="adj1" fmla="val 50000"/>
              <a:gd name="adj2" fmla="val 7875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14" name="AutoShape 7">
            <a:extLst>
              <a:ext uri="{FF2B5EF4-FFF2-40B4-BE49-F238E27FC236}">
                <a16:creationId xmlns:a16="http://schemas.microsoft.com/office/drawing/2014/main" id="{47BB80B8-2633-4569-805A-28EE18EAC835}"/>
              </a:ext>
            </a:extLst>
          </p:cNvPr>
          <p:cNvSpPr>
            <a:spLocks noChangeArrowheads="1"/>
          </p:cNvSpPr>
          <p:nvPr/>
        </p:nvSpPr>
        <p:spPr bwMode="auto">
          <a:xfrm>
            <a:off x="6450776" y="2288582"/>
            <a:ext cx="409341" cy="422148"/>
          </a:xfrm>
          <a:prstGeom prst="rightArrow">
            <a:avLst>
              <a:gd name="adj1" fmla="val 50000"/>
              <a:gd name="adj2" fmla="val 5217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15" name="Rectangle 14">
            <a:extLst>
              <a:ext uri="{FF2B5EF4-FFF2-40B4-BE49-F238E27FC236}">
                <a16:creationId xmlns:a16="http://schemas.microsoft.com/office/drawing/2014/main" id="{A64D318C-70A9-411F-AB37-004709C13C8C}"/>
              </a:ext>
            </a:extLst>
          </p:cNvPr>
          <p:cNvSpPr>
            <a:spLocks noChangeArrowheads="1"/>
          </p:cNvSpPr>
          <p:nvPr/>
        </p:nvSpPr>
        <p:spPr bwMode="auto">
          <a:xfrm>
            <a:off x="5522252" y="3862628"/>
            <a:ext cx="886905" cy="111960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endParaRPr lang="en-US" sz="1200" dirty="0">
              <a:effectLst/>
              <a:latin typeface="Times New Roman"/>
              <a:ea typeface="Calibri"/>
              <a:cs typeface="Times New Roman"/>
            </a:endParaRPr>
          </a:p>
          <a:p>
            <a:pPr marL="0" marR="0" algn="ctr">
              <a:lnSpc>
                <a:spcPct val="107000"/>
              </a:lnSpc>
              <a:spcBef>
                <a:spcPts val="0"/>
              </a:spcBef>
              <a:spcAft>
                <a:spcPts val="800"/>
              </a:spcAft>
            </a:pPr>
            <a:r>
              <a:rPr lang="en-US" sz="1200" dirty="0">
                <a:effectLst/>
                <a:latin typeface="Times New Roman"/>
                <a:ea typeface="Calibri"/>
                <a:cs typeface="Times New Roman"/>
              </a:rPr>
              <a:t>Ultrasonic Sensor</a:t>
            </a:r>
            <a:endParaRPr lang="en-IN" sz="1100" dirty="0">
              <a:effectLst/>
              <a:latin typeface="Calibri"/>
              <a:ea typeface="Calibri"/>
              <a:cs typeface="Times New Roman"/>
            </a:endParaRPr>
          </a:p>
        </p:txBody>
      </p:sp>
    </p:spTree>
    <p:extLst>
      <p:ext uri="{BB962C8B-B14F-4D97-AF65-F5344CB8AC3E}">
        <p14:creationId xmlns:p14="http://schemas.microsoft.com/office/powerpoint/2010/main" val="171605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3BCB-7418-A41C-EB49-64B5C34B0414}"/>
              </a:ext>
            </a:extLst>
          </p:cNvPr>
          <p:cNvSpPr>
            <a:spLocks noGrp="1"/>
          </p:cNvSpPr>
          <p:nvPr>
            <p:ph type="title"/>
          </p:nvPr>
        </p:nvSpPr>
        <p:spPr>
          <a:xfrm>
            <a:off x="331788" y="875030"/>
            <a:ext cx="2277547" cy="5068570"/>
          </a:xfrm>
        </p:spPr>
        <p:txBody>
          <a:bodyPr>
            <a:normAutofit/>
          </a:bodyPr>
          <a:lstStyle/>
          <a:p>
            <a:r>
              <a:rPr lang="en-IN" sz="4400" dirty="0">
                <a:latin typeface="Times New Roman" panose="02020603050405020304" pitchFamily="18" charset="0"/>
                <a:cs typeface="Times New Roman" panose="02020603050405020304" pitchFamily="18" charset="0"/>
              </a:rPr>
              <a:t>System Design</a:t>
            </a:r>
          </a:p>
        </p:txBody>
      </p:sp>
      <p:sp>
        <p:nvSpPr>
          <p:cNvPr id="3" name="Footer Placeholder 2">
            <a:extLst>
              <a:ext uri="{FF2B5EF4-FFF2-40B4-BE49-F238E27FC236}">
                <a16:creationId xmlns:a16="http://schemas.microsoft.com/office/drawing/2014/main" id="{04BB2622-6263-E194-8621-C858F5E54AD1}"/>
              </a:ext>
            </a:extLst>
          </p:cNvPr>
          <p:cNvSpPr>
            <a:spLocks noGrp="1"/>
          </p:cNvSpPr>
          <p:nvPr>
            <p:ph type="ftr" sz="quarter" idx="11"/>
          </p:nvPr>
        </p:nvSpPr>
        <p:spPr>
          <a:xfrm>
            <a:off x="199277" y="6356350"/>
            <a:ext cx="2646926" cy="365125"/>
          </a:xfrm>
        </p:spPr>
        <p:txBody>
          <a:bodyPr/>
          <a:lstStyle/>
          <a:p>
            <a:pPr>
              <a:defRPr/>
            </a:pPr>
            <a:r>
              <a:rPr lang="en-IN" sz="1050" dirty="0">
                <a:latin typeface="Times New Roman" panose="02020603050405020304" pitchFamily="18" charset="0"/>
                <a:cs typeface="Times New Roman" panose="02020603050405020304" pitchFamily="18" charset="0"/>
              </a:rPr>
              <a:t>System Design</a:t>
            </a:r>
            <a:endParaRPr lang="en-US" dirty="0"/>
          </a:p>
        </p:txBody>
      </p:sp>
      <p:sp>
        <p:nvSpPr>
          <p:cNvPr id="6" name="Slide Number Placeholder 5">
            <a:extLst>
              <a:ext uri="{FF2B5EF4-FFF2-40B4-BE49-F238E27FC236}">
                <a16:creationId xmlns:a16="http://schemas.microsoft.com/office/drawing/2014/main" id="{A4A8285E-E3C1-CC33-C6BC-7BC849F60A4C}"/>
              </a:ext>
            </a:extLst>
          </p:cNvPr>
          <p:cNvSpPr>
            <a:spLocks noGrp="1"/>
          </p:cNvSpPr>
          <p:nvPr>
            <p:ph type="sldNum" sz="quarter" idx="12"/>
          </p:nvPr>
        </p:nvSpPr>
        <p:spPr>
          <a:xfrm>
            <a:off x="11365992" y="6356350"/>
            <a:ext cx="60265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7" name="Rectangle 16">
            <a:extLst>
              <a:ext uri="{FF2B5EF4-FFF2-40B4-BE49-F238E27FC236}">
                <a16:creationId xmlns:a16="http://schemas.microsoft.com/office/drawing/2014/main" id="{B1725E7E-A2EA-4075-80BD-255E00D9C30F}"/>
              </a:ext>
            </a:extLst>
          </p:cNvPr>
          <p:cNvSpPr>
            <a:spLocks noChangeArrowheads="1"/>
          </p:cNvSpPr>
          <p:nvPr/>
        </p:nvSpPr>
        <p:spPr bwMode="auto">
          <a:xfrm>
            <a:off x="8871871" y="1954718"/>
            <a:ext cx="955128" cy="5598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50000"/>
              </a:lnSpc>
              <a:spcBef>
                <a:spcPts val="0"/>
              </a:spcBef>
              <a:spcAft>
                <a:spcPts val="800"/>
              </a:spcAft>
            </a:pPr>
            <a:r>
              <a:rPr lang="en-US" sz="1400" dirty="0">
                <a:latin typeface="Times New Roman" panose="02020603050405020304" pitchFamily="18" charset="0"/>
                <a:ea typeface="Calibri"/>
                <a:cs typeface="Times New Roman" panose="02020603050405020304" pitchFamily="18" charset="0"/>
              </a:rPr>
              <a:t>L</a:t>
            </a:r>
            <a:r>
              <a:rPr lang="en-IN" sz="1400" dirty="0">
                <a:latin typeface="Times New Roman" panose="02020603050405020304" pitchFamily="18" charset="0"/>
                <a:ea typeface="Calibri"/>
                <a:cs typeface="Times New Roman" panose="02020603050405020304" pitchFamily="18" charset="0"/>
              </a:rPr>
              <a:t>ED</a:t>
            </a:r>
            <a:endParaRPr lang="en-US" sz="1400" dirty="0">
              <a:effectLst/>
              <a:latin typeface="Times New Roman" panose="02020603050405020304" pitchFamily="18" charset="0"/>
              <a:ea typeface="Calibri"/>
              <a:cs typeface="Times New Roman" panose="02020603050405020304" pitchFamily="18" charset="0"/>
            </a:endParaRPr>
          </a:p>
        </p:txBody>
      </p:sp>
      <p:sp>
        <p:nvSpPr>
          <p:cNvPr id="18" name="AutoShape 9">
            <a:extLst>
              <a:ext uri="{FF2B5EF4-FFF2-40B4-BE49-F238E27FC236}">
                <a16:creationId xmlns:a16="http://schemas.microsoft.com/office/drawing/2014/main" id="{9F975F24-EFE6-495F-B87E-F73612AFB52A}"/>
              </a:ext>
            </a:extLst>
          </p:cNvPr>
          <p:cNvSpPr>
            <a:spLocks noChangeArrowheads="1"/>
          </p:cNvSpPr>
          <p:nvPr/>
        </p:nvSpPr>
        <p:spPr bwMode="auto">
          <a:xfrm>
            <a:off x="8321286" y="2076414"/>
            <a:ext cx="537259" cy="367085"/>
          </a:xfrm>
          <a:prstGeom prst="rightArrow">
            <a:avLst>
              <a:gd name="adj1" fmla="val 50000"/>
              <a:gd name="adj2" fmla="val 7875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19" name="Rectangle 18">
            <a:extLst>
              <a:ext uri="{FF2B5EF4-FFF2-40B4-BE49-F238E27FC236}">
                <a16:creationId xmlns:a16="http://schemas.microsoft.com/office/drawing/2014/main" id="{0D9CFC2D-85F4-47F6-9373-5A675AE03472}"/>
              </a:ext>
            </a:extLst>
          </p:cNvPr>
          <p:cNvSpPr>
            <a:spLocks noChangeArrowheads="1"/>
          </p:cNvSpPr>
          <p:nvPr/>
        </p:nvSpPr>
        <p:spPr bwMode="auto">
          <a:xfrm>
            <a:off x="6879328" y="1577789"/>
            <a:ext cx="1390052" cy="37724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r>
              <a:rPr lang="en-US" sz="1200" dirty="0">
                <a:effectLst/>
                <a:latin typeface="Times New Roman"/>
                <a:ea typeface="Calibri"/>
                <a:cs typeface="Times New Roman"/>
              </a:rPr>
              <a:t> </a:t>
            </a:r>
            <a:endParaRPr lang="en-IN" sz="1100" dirty="0">
              <a:effectLst/>
              <a:latin typeface="Calibri"/>
              <a:ea typeface="Calibri"/>
              <a:cs typeface="Times New Roman"/>
            </a:endParaRPr>
          </a:p>
          <a:p>
            <a:pPr marL="0" marR="0" algn="ctr">
              <a:lnSpc>
                <a:spcPct val="107000"/>
              </a:lnSpc>
              <a:spcBef>
                <a:spcPts val="0"/>
              </a:spcBef>
              <a:spcAft>
                <a:spcPts val="800"/>
              </a:spcAft>
            </a:pPr>
            <a:r>
              <a:rPr lang="en-US" sz="1200" dirty="0">
                <a:effectLst/>
                <a:latin typeface="Times New Roman"/>
                <a:ea typeface="Calibri"/>
                <a:cs typeface="Times New Roman"/>
              </a:rPr>
              <a:t> </a:t>
            </a:r>
            <a:endParaRPr lang="en-IN" sz="1100" dirty="0">
              <a:effectLst/>
              <a:latin typeface="Calibri"/>
              <a:ea typeface="Calibri"/>
              <a:cs typeface="Times New Roman"/>
            </a:endParaRPr>
          </a:p>
          <a:p>
            <a:pPr marL="0" marR="0" algn="ctr">
              <a:lnSpc>
                <a:spcPct val="107000"/>
              </a:lnSpc>
              <a:spcBef>
                <a:spcPts val="0"/>
              </a:spcBef>
              <a:spcAft>
                <a:spcPts val="800"/>
              </a:spcAft>
            </a:pPr>
            <a:r>
              <a:rPr lang="en-US" sz="1200" dirty="0">
                <a:effectLst/>
                <a:latin typeface="Times New Roman"/>
                <a:ea typeface="Calibri"/>
                <a:cs typeface="Times New Roman"/>
              </a:rPr>
              <a:t> </a:t>
            </a:r>
            <a:endParaRPr lang="en-IN" sz="1100" dirty="0">
              <a:effectLst/>
              <a:latin typeface="Calibri"/>
              <a:ea typeface="Calibri"/>
              <a:cs typeface="Times New Roman"/>
            </a:endParaRPr>
          </a:p>
          <a:p>
            <a:pPr marL="0" marR="0" algn="ctr">
              <a:lnSpc>
                <a:spcPct val="107000"/>
              </a:lnSpc>
              <a:spcBef>
                <a:spcPts val="0"/>
              </a:spcBef>
              <a:spcAft>
                <a:spcPts val="800"/>
              </a:spcAft>
            </a:pPr>
            <a:endParaRPr lang="en-US" sz="1200" dirty="0">
              <a:effectLst/>
              <a:latin typeface="Times New Roman"/>
              <a:ea typeface="Calibri"/>
              <a:cs typeface="Times New Roman"/>
            </a:endParaRPr>
          </a:p>
          <a:p>
            <a:pPr marL="0" marR="0" algn="ctr">
              <a:lnSpc>
                <a:spcPct val="107000"/>
              </a:lnSpc>
              <a:spcBef>
                <a:spcPts val="0"/>
              </a:spcBef>
              <a:spcAft>
                <a:spcPts val="800"/>
              </a:spcAft>
            </a:pPr>
            <a:endParaRPr lang="en-US" sz="1200" dirty="0">
              <a:latin typeface="Times New Roman"/>
              <a:ea typeface="Calibri"/>
              <a:cs typeface="Times New Roman"/>
            </a:endParaRPr>
          </a:p>
          <a:p>
            <a:pPr marL="0" marR="0" algn="ctr">
              <a:lnSpc>
                <a:spcPct val="107000"/>
              </a:lnSpc>
              <a:spcBef>
                <a:spcPts val="0"/>
              </a:spcBef>
              <a:spcAft>
                <a:spcPts val="800"/>
              </a:spcAft>
            </a:pPr>
            <a:r>
              <a:rPr lang="en-US" sz="1200" dirty="0">
                <a:effectLst/>
                <a:latin typeface="Times New Roman"/>
                <a:ea typeface="Calibri"/>
                <a:cs typeface="Times New Roman"/>
              </a:rPr>
              <a:t>Arduino</a:t>
            </a:r>
          </a:p>
          <a:p>
            <a:pPr marL="0" marR="0" algn="ctr">
              <a:lnSpc>
                <a:spcPct val="107000"/>
              </a:lnSpc>
              <a:spcBef>
                <a:spcPts val="0"/>
              </a:spcBef>
              <a:spcAft>
                <a:spcPts val="800"/>
              </a:spcAft>
            </a:pPr>
            <a:r>
              <a:rPr lang="en-US" sz="1200" dirty="0">
                <a:effectLst/>
                <a:latin typeface="Times New Roman"/>
                <a:ea typeface="Calibri"/>
                <a:cs typeface="Times New Roman"/>
              </a:rPr>
              <a:t> Nano</a:t>
            </a:r>
            <a:endParaRPr lang="en-IN" sz="1100" dirty="0">
              <a:effectLst/>
              <a:latin typeface="Calibri"/>
              <a:ea typeface="Calibri"/>
              <a:cs typeface="Times New Roman"/>
            </a:endParaRPr>
          </a:p>
        </p:txBody>
      </p:sp>
      <p:sp>
        <p:nvSpPr>
          <p:cNvPr id="20" name="Rectangle 19">
            <a:extLst>
              <a:ext uri="{FF2B5EF4-FFF2-40B4-BE49-F238E27FC236}">
                <a16:creationId xmlns:a16="http://schemas.microsoft.com/office/drawing/2014/main" id="{A64D318C-70A9-411F-AB37-004709C13C8C}"/>
              </a:ext>
            </a:extLst>
          </p:cNvPr>
          <p:cNvSpPr>
            <a:spLocks noChangeArrowheads="1"/>
          </p:cNvSpPr>
          <p:nvPr/>
        </p:nvSpPr>
        <p:spPr bwMode="auto">
          <a:xfrm>
            <a:off x="5522251" y="1950995"/>
            <a:ext cx="886905" cy="10422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endParaRPr lang="en-US" sz="1200" dirty="0">
              <a:effectLst/>
              <a:latin typeface="Times New Roman"/>
              <a:ea typeface="Calibri"/>
              <a:cs typeface="Times New Roman"/>
            </a:endParaRPr>
          </a:p>
          <a:p>
            <a:pPr marL="0" marR="0" algn="ctr">
              <a:lnSpc>
                <a:spcPct val="107000"/>
              </a:lnSpc>
              <a:spcBef>
                <a:spcPts val="0"/>
              </a:spcBef>
              <a:spcAft>
                <a:spcPts val="800"/>
              </a:spcAft>
            </a:pPr>
            <a:r>
              <a:rPr lang="en-US" sz="1100" dirty="0">
                <a:effectLst/>
                <a:latin typeface="Calibri"/>
                <a:ea typeface="Calibri"/>
                <a:cs typeface="Times New Roman"/>
              </a:rPr>
              <a:t>Power supply</a:t>
            </a:r>
            <a:endParaRPr lang="en-IN" sz="1100" dirty="0">
              <a:effectLst/>
              <a:latin typeface="Calibri"/>
              <a:ea typeface="Calibri"/>
              <a:cs typeface="Times New Roman"/>
            </a:endParaRPr>
          </a:p>
        </p:txBody>
      </p:sp>
      <p:sp>
        <p:nvSpPr>
          <p:cNvPr id="22" name="Rectangle 21">
            <a:extLst>
              <a:ext uri="{FF2B5EF4-FFF2-40B4-BE49-F238E27FC236}">
                <a16:creationId xmlns:a16="http://schemas.microsoft.com/office/drawing/2014/main" id="{124CE19C-2D63-4FA5-A6A0-BC1D66E0B30B}"/>
              </a:ext>
            </a:extLst>
          </p:cNvPr>
          <p:cNvSpPr>
            <a:spLocks noChangeArrowheads="1"/>
          </p:cNvSpPr>
          <p:nvPr/>
        </p:nvSpPr>
        <p:spPr bwMode="auto">
          <a:xfrm>
            <a:off x="8897082" y="3027228"/>
            <a:ext cx="955128" cy="55409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800"/>
              </a:spcAft>
            </a:pPr>
            <a:r>
              <a:rPr lang="en-US" sz="1400" dirty="0">
                <a:effectLst/>
                <a:latin typeface="Times New Roman"/>
                <a:ea typeface="Calibri"/>
                <a:cs typeface="Times New Roman"/>
              </a:rPr>
              <a:t>Buzzer</a:t>
            </a:r>
            <a:endParaRPr lang="en-IN" sz="1400" dirty="0">
              <a:effectLst/>
              <a:latin typeface="Calibri"/>
              <a:ea typeface="Calibri"/>
              <a:cs typeface="Times New Roman"/>
            </a:endParaRPr>
          </a:p>
        </p:txBody>
      </p:sp>
      <p:sp>
        <p:nvSpPr>
          <p:cNvPr id="23" name="AutoShape 7">
            <a:extLst>
              <a:ext uri="{FF2B5EF4-FFF2-40B4-BE49-F238E27FC236}">
                <a16:creationId xmlns:a16="http://schemas.microsoft.com/office/drawing/2014/main" id="{47BB80B8-2633-4569-805A-28EE18EAC835}"/>
              </a:ext>
            </a:extLst>
          </p:cNvPr>
          <p:cNvSpPr>
            <a:spLocks noChangeArrowheads="1"/>
          </p:cNvSpPr>
          <p:nvPr/>
        </p:nvSpPr>
        <p:spPr bwMode="auto">
          <a:xfrm>
            <a:off x="6450776" y="4000285"/>
            <a:ext cx="409341" cy="422148"/>
          </a:xfrm>
          <a:prstGeom prst="rightArrow">
            <a:avLst>
              <a:gd name="adj1" fmla="val 50000"/>
              <a:gd name="adj2" fmla="val 5217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5" name="AutoShape 9">
            <a:extLst>
              <a:ext uri="{FF2B5EF4-FFF2-40B4-BE49-F238E27FC236}">
                <a16:creationId xmlns:a16="http://schemas.microsoft.com/office/drawing/2014/main" id="{D759CA07-29B4-4C64-914F-3D82ADD700AF}"/>
              </a:ext>
            </a:extLst>
          </p:cNvPr>
          <p:cNvSpPr>
            <a:spLocks noChangeArrowheads="1"/>
          </p:cNvSpPr>
          <p:nvPr/>
        </p:nvSpPr>
        <p:spPr bwMode="auto">
          <a:xfrm>
            <a:off x="8334610" y="4239983"/>
            <a:ext cx="537259" cy="367085"/>
          </a:xfrm>
          <a:prstGeom prst="rightArrow">
            <a:avLst>
              <a:gd name="adj1" fmla="val 50000"/>
              <a:gd name="adj2" fmla="val 7875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14" name="AutoShape 7">
            <a:extLst>
              <a:ext uri="{FF2B5EF4-FFF2-40B4-BE49-F238E27FC236}">
                <a16:creationId xmlns:a16="http://schemas.microsoft.com/office/drawing/2014/main" id="{47BB80B8-2633-4569-805A-28EE18EAC835}"/>
              </a:ext>
            </a:extLst>
          </p:cNvPr>
          <p:cNvSpPr>
            <a:spLocks noChangeArrowheads="1"/>
          </p:cNvSpPr>
          <p:nvPr/>
        </p:nvSpPr>
        <p:spPr bwMode="auto">
          <a:xfrm>
            <a:off x="6450776" y="2288582"/>
            <a:ext cx="409341" cy="422148"/>
          </a:xfrm>
          <a:prstGeom prst="rightArrow">
            <a:avLst>
              <a:gd name="adj1" fmla="val 50000"/>
              <a:gd name="adj2" fmla="val 5217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15" name="Rectangle 14">
            <a:extLst>
              <a:ext uri="{FF2B5EF4-FFF2-40B4-BE49-F238E27FC236}">
                <a16:creationId xmlns:a16="http://schemas.microsoft.com/office/drawing/2014/main" id="{A64D318C-70A9-411F-AB37-004709C13C8C}"/>
              </a:ext>
            </a:extLst>
          </p:cNvPr>
          <p:cNvSpPr>
            <a:spLocks noChangeArrowheads="1"/>
          </p:cNvSpPr>
          <p:nvPr/>
        </p:nvSpPr>
        <p:spPr bwMode="auto">
          <a:xfrm>
            <a:off x="5531130" y="3862628"/>
            <a:ext cx="886905" cy="111960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7000"/>
              </a:lnSpc>
              <a:spcBef>
                <a:spcPts val="0"/>
              </a:spcBef>
              <a:spcAft>
                <a:spcPts val="800"/>
              </a:spcAft>
            </a:pPr>
            <a:endParaRPr lang="en-US" sz="1200" dirty="0">
              <a:effectLst/>
              <a:latin typeface="Times New Roman"/>
              <a:ea typeface="Calibri"/>
              <a:cs typeface="Times New Roman"/>
            </a:endParaRPr>
          </a:p>
          <a:p>
            <a:pPr marL="0" marR="0" algn="ctr">
              <a:lnSpc>
                <a:spcPct val="107000"/>
              </a:lnSpc>
              <a:spcBef>
                <a:spcPts val="0"/>
              </a:spcBef>
              <a:spcAft>
                <a:spcPts val="800"/>
              </a:spcAft>
            </a:pPr>
            <a:r>
              <a:rPr lang="en-US" sz="1200" dirty="0">
                <a:effectLst/>
                <a:latin typeface="Times New Roman"/>
                <a:ea typeface="Calibri"/>
                <a:cs typeface="Times New Roman"/>
              </a:rPr>
              <a:t>Ultrasonic Sensor</a:t>
            </a:r>
            <a:endParaRPr lang="en-IN" sz="1100" dirty="0">
              <a:effectLst/>
              <a:latin typeface="Calibri"/>
              <a:ea typeface="Calibri"/>
              <a:cs typeface="Times New Roman"/>
            </a:endParaRPr>
          </a:p>
        </p:txBody>
      </p:sp>
      <p:sp>
        <p:nvSpPr>
          <p:cNvPr id="4" name="AutoShape 9">
            <a:extLst>
              <a:ext uri="{FF2B5EF4-FFF2-40B4-BE49-F238E27FC236}">
                <a16:creationId xmlns:a16="http://schemas.microsoft.com/office/drawing/2014/main" id="{25FE9985-E321-AF75-B777-57E2DB7E27BE}"/>
              </a:ext>
            </a:extLst>
          </p:cNvPr>
          <p:cNvSpPr>
            <a:spLocks noChangeArrowheads="1"/>
          </p:cNvSpPr>
          <p:nvPr/>
        </p:nvSpPr>
        <p:spPr bwMode="auto">
          <a:xfrm>
            <a:off x="8305010" y="3116581"/>
            <a:ext cx="537259" cy="367085"/>
          </a:xfrm>
          <a:prstGeom prst="rightArrow">
            <a:avLst>
              <a:gd name="adj1" fmla="val 50000"/>
              <a:gd name="adj2" fmla="val 7875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dirty="0"/>
          </a:p>
        </p:txBody>
      </p:sp>
      <p:sp>
        <p:nvSpPr>
          <p:cNvPr id="5" name="Rectangle 4">
            <a:extLst>
              <a:ext uri="{FF2B5EF4-FFF2-40B4-BE49-F238E27FC236}">
                <a16:creationId xmlns:a16="http://schemas.microsoft.com/office/drawing/2014/main" id="{EB748A47-E151-6056-01B3-2178BCF9AF78}"/>
              </a:ext>
            </a:extLst>
          </p:cNvPr>
          <p:cNvSpPr>
            <a:spLocks noChangeArrowheads="1"/>
          </p:cNvSpPr>
          <p:nvPr/>
        </p:nvSpPr>
        <p:spPr bwMode="auto">
          <a:xfrm>
            <a:off x="8898558" y="4138419"/>
            <a:ext cx="955128" cy="55409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800"/>
              </a:spcAft>
            </a:pPr>
            <a:r>
              <a:rPr lang="en-US" sz="1400" dirty="0">
                <a:effectLst/>
                <a:latin typeface="Calibri"/>
                <a:ea typeface="Calibri"/>
                <a:cs typeface="Times New Roman"/>
              </a:rPr>
              <a:t>Vibration motor</a:t>
            </a:r>
            <a:endParaRPr lang="en-IN" sz="1400" dirty="0">
              <a:effectLst/>
              <a:latin typeface="Calibri"/>
              <a:ea typeface="Calibri"/>
              <a:cs typeface="Times New Roman"/>
            </a:endParaRPr>
          </a:p>
        </p:txBody>
      </p:sp>
    </p:spTree>
    <p:extLst>
      <p:ext uri="{BB962C8B-B14F-4D97-AF65-F5344CB8AC3E}">
        <p14:creationId xmlns:p14="http://schemas.microsoft.com/office/powerpoint/2010/main" val="359713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3BCB-7418-A41C-EB49-64B5C34B0414}"/>
              </a:ext>
            </a:extLst>
          </p:cNvPr>
          <p:cNvSpPr>
            <a:spLocks noGrp="1"/>
          </p:cNvSpPr>
          <p:nvPr>
            <p:ph type="title"/>
          </p:nvPr>
        </p:nvSpPr>
        <p:spPr>
          <a:xfrm>
            <a:off x="331788" y="875030"/>
            <a:ext cx="2277547" cy="5068570"/>
          </a:xfrm>
        </p:spPr>
        <p:txBody>
          <a:bodyPr>
            <a:normAutofit/>
          </a:bodyPr>
          <a:lstStyle/>
          <a:p>
            <a:r>
              <a:rPr lang="en-US" sz="3200" dirty="0">
                <a:latin typeface="Times New Roman" panose="02020603050405020304" pitchFamily="18" charset="0"/>
                <a:cs typeface="Times New Roman" panose="02020603050405020304" pitchFamily="18" charset="0"/>
              </a:rPr>
              <a:t>U</a:t>
            </a:r>
            <a:r>
              <a:rPr lang="en-IN" sz="3200" dirty="0" err="1">
                <a:latin typeface="Times New Roman" panose="02020603050405020304" pitchFamily="18" charset="0"/>
                <a:cs typeface="Times New Roman" panose="02020603050405020304" pitchFamily="18" charset="0"/>
              </a:rPr>
              <a:t>ltra</a:t>
            </a:r>
            <a:r>
              <a:rPr lang="en-IN" sz="3200" dirty="0">
                <a:latin typeface="Times New Roman" panose="02020603050405020304" pitchFamily="18" charset="0"/>
                <a:cs typeface="Times New Roman" panose="02020603050405020304" pitchFamily="18" charset="0"/>
              </a:rPr>
              <a:t> Sonic</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Sensing</a:t>
            </a:r>
          </a:p>
        </p:txBody>
      </p:sp>
      <p:sp>
        <p:nvSpPr>
          <p:cNvPr id="3" name="Footer Placeholder 2">
            <a:extLst>
              <a:ext uri="{FF2B5EF4-FFF2-40B4-BE49-F238E27FC236}">
                <a16:creationId xmlns:a16="http://schemas.microsoft.com/office/drawing/2014/main" id="{04BB2622-6263-E194-8621-C858F5E54AD1}"/>
              </a:ext>
            </a:extLst>
          </p:cNvPr>
          <p:cNvSpPr>
            <a:spLocks noGrp="1"/>
          </p:cNvSpPr>
          <p:nvPr>
            <p:ph type="ftr" sz="quarter" idx="11"/>
          </p:nvPr>
        </p:nvSpPr>
        <p:spPr>
          <a:xfrm>
            <a:off x="199277" y="6356350"/>
            <a:ext cx="2646926" cy="365125"/>
          </a:xfrm>
        </p:spPr>
        <p:txBody>
          <a:bodyPr/>
          <a:lstStyle/>
          <a:p>
            <a:pPr>
              <a:defRPr/>
            </a:pPr>
            <a:r>
              <a:rPr lang="en-IN" sz="1050" dirty="0">
                <a:latin typeface="Times New Roman" panose="02020603050405020304" pitchFamily="18" charset="0"/>
                <a:cs typeface="Times New Roman" panose="02020603050405020304" pitchFamily="18" charset="0"/>
              </a:rPr>
              <a:t>System Design</a:t>
            </a:r>
            <a:endParaRPr lang="en-US" dirty="0"/>
          </a:p>
        </p:txBody>
      </p:sp>
      <p:sp>
        <p:nvSpPr>
          <p:cNvPr id="6" name="Slide Number Placeholder 5">
            <a:extLst>
              <a:ext uri="{FF2B5EF4-FFF2-40B4-BE49-F238E27FC236}">
                <a16:creationId xmlns:a16="http://schemas.microsoft.com/office/drawing/2014/main" id="{A4A8285E-E3C1-CC33-C6BC-7BC849F60A4C}"/>
              </a:ext>
            </a:extLst>
          </p:cNvPr>
          <p:cNvSpPr>
            <a:spLocks noGrp="1"/>
          </p:cNvSpPr>
          <p:nvPr>
            <p:ph type="sldNum" sz="quarter" idx="12"/>
          </p:nvPr>
        </p:nvSpPr>
        <p:spPr>
          <a:xfrm>
            <a:off x="11365992" y="6356350"/>
            <a:ext cx="60265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7" name="Rectangle 6">
            <a:extLst>
              <a:ext uri="{FF2B5EF4-FFF2-40B4-BE49-F238E27FC236}">
                <a16:creationId xmlns:a16="http://schemas.microsoft.com/office/drawing/2014/main" id="{22C48052-5F56-012E-81B9-5F6F24D8EA15}"/>
              </a:ext>
            </a:extLst>
          </p:cNvPr>
          <p:cNvSpPr/>
          <p:nvPr/>
        </p:nvSpPr>
        <p:spPr>
          <a:xfrm>
            <a:off x="6965577" y="5298141"/>
            <a:ext cx="1972235" cy="645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Ultra Sonic Sensor</a:t>
            </a:r>
            <a:endParaRPr lang="en-IN" dirty="0">
              <a:solidFill>
                <a:schemeClr val="tx1"/>
              </a:solidFill>
            </a:endParaRPr>
          </a:p>
        </p:txBody>
      </p:sp>
      <p:sp>
        <p:nvSpPr>
          <p:cNvPr id="8" name="Rectangle 7">
            <a:extLst>
              <a:ext uri="{FF2B5EF4-FFF2-40B4-BE49-F238E27FC236}">
                <a16:creationId xmlns:a16="http://schemas.microsoft.com/office/drawing/2014/main" id="{E89BAC5C-A2C8-9FD9-97D9-659DA94B9F05}"/>
              </a:ext>
            </a:extLst>
          </p:cNvPr>
          <p:cNvSpPr/>
          <p:nvPr/>
        </p:nvSpPr>
        <p:spPr>
          <a:xfrm>
            <a:off x="4867830" y="941294"/>
            <a:ext cx="5970494" cy="33169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Obstacle</a:t>
            </a:r>
            <a:endParaRPr lang="en-IN" dirty="0">
              <a:solidFill>
                <a:schemeClr val="tx1"/>
              </a:solidFill>
            </a:endParaRPr>
          </a:p>
        </p:txBody>
      </p:sp>
      <p:pic>
        <p:nvPicPr>
          <p:cNvPr id="10" name="Picture 9">
            <a:extLst>
              <a:ext uri="{FF2B5EF4-FFF2-40B4-BE49-F238E27FC236}">
                <a16:creationId xmlns:a16="http://schemas.microsoft.com/office/drawing/2014/main" id="{182F5C5C-7FF1-1231-BF6B-F965BEB387B9}"/>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0"/>
                    </a14:imgEffect>
                    <a14:imgEffect>
                      <a14:brightnessContrast bright="20000"/>
                    </a14:imgEffect>
                  </a14:imgLayer>
                </a14:imgProps>
              </a:ext>
            </a:extLst>
          </a:blip>
          <a:stretch>
            <a:fillRect/>
          </a:stretch>
        </p:blipFill>
        <p:spPr>
          <a:xfrm rot="18890601">
            <a:off x="6793627" y="2011196"/>
            <a:ext cx="2239014" cy="2222615"/>
          </a:xfrm>
          <a:prstGeom prst="rect">
            <a:avLst/>
          </a:prstGeom>
          <a:ln>
            <a:noFill/>
          </a:ln>
          <a:effectLst>
            <a:outerShdw blurRad="292100" dist="139700" dir="2700000" algn="tl" rotWithShape="0">
              <a:srgbClr val="333333">
                <a:alpha val="65000"/>
              </a:srgbClr>
            </a:outerShdw>
          </a:effectLst>
        </p:spPr>
      </p:pic>
      <p:sp>
        <p:nvSpPr>
          <p:cNvPr id="24" name="Arrow: Up-Down 23">
            <a:extLst>
              <a:ext uri="{FF2B5EF4-FFF2-40B4-BE49-F238E27FC236}">
                <a16:creationId xmlns:a16="http://schemas.microsoft.com/office/drawing/2014/main" id="{E159AB84-86CE-672B-5DB5-0912037C09B5}"/>
              </a:ext>
            </a:extLst>
          </p:cNvPr>
          <p:cNvSpPr/>
          <p:nvPr/>
        </p:nvSpPr>
        <p:spPr>
          <a:xfrm>
            <a:off x="5091952" y="1452282"/>
            <a:ext cx="134471" cy="3845859"/>
          </a:xfrm>
          <a:prstGeom prst="up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76B0145C-4E24-E05B-A8B8-02BDD759B067}"/>
              </a:ext>
            </a:extLst>
          </p:cNvPr>
          <p:cNvSpPr/>
          <p:nvPr/>
        </p:nvSpPr>
        <p:spPr>
          <a:xfrm rot="16200000">
            <a:off x="4390659" y="3182473"/>
            <a:ext cx="1256769" cy="331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2cm – 45cm</a:t>
            </a:r>
            <a:endParaRPr lang="en-IN" sz="1200" dirty="0">
              <a:solidFill>
                <a:schemeClr val="tx1"/>
              </a:solidFill>
            </a:endParaRPr>
          </a:p>
        </p:txBody>
      </p:sp>
    </p:spTree>
    <p:extLst>
      <p:ext uri="{BB962C8B-B14F-4D97-AF65-F5344CB8AC3E}">
        <p14:creationId xmlns:p14="http://schemas.microsoft.com/office/powerpoint/2010/main" val="426236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3BCB-7418-A41C-EB49-64B5C34B0414}"/>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Circuit</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Diagram</a:t>
            </a:r>
          </a:p>
        </p:txBody>
      </p:sp>
      <p:sp>
        <p:nvSpPr>
          <p:cNvPr id="3" name="Footer Placeholder 2">
            <a:extLst>
              <a:ext uri="{FF2B5EF4-FFF2-40B4-BE49-F238E27FC236}">
                <a16:creationId xmlns:a16="http://schemas.microsoft.com/office/drawing/2014/main" id="{04BB2622-6263-E194-8621-C858F5E54AD1}"/>
              </a:ext>
            </a:extLst>
          </p:cNvPr>
          <p:cNvSpPr>
            <a:spLocks noGrp="1"/>
          </p:cNvSpPr>
          <p:nvPr>
            <p:ph type="ftr" sz="quarter" idx="11"/>
          </p:nvPr>
        </p:nvSpPr>
        <p:spPr/>
        <p:txBody>
          <a:bodyPr/>
          <a:lstStyle/>
          <a:p>
            <a:pPr>
              <a:defRPr/>
            </a:pPr>
            <a:r>
              <a:rPr lang="en-IN" sz="1050" dirty="0">
                <a:latin typeface="Times New Roman" panose="02020603050405020304" pitchFamily="18" charset="0"/>
                <a:cs typeface="Times New Roman" panose="02020603050405020304" pitchFamily="18" charset="0"/>
              </a:rPr>
              <a:t>Circuit</a:t>
            </a:r>
            <a:br>
              <a:rPr lang="en-IN" sz="1050" dirty="0">
                <a:latin typeface="Times New Roman" panose="02020603050405020304" pitchFamily="18" charset="0"/>
                <a:cs typeface="Times New Roman" panose="02020603050405020304" pitchFamily="18" charset="0"/>
              </a:rPr>
            </a:br>
            <a:r>
              <a:rPr lang="en-IN" sz="1050" dirty="0">
                <a:latin typeface="Times New Roman" panose="02020603050405020304" pitchFamily="18" charset="0"/>
                <a:cs typeface="Times New Roman" panose="02020603050405020304" pitchFamily="18" charset="0"/>
              </a:rPr>
              <a:t>Diagram</a:t>
            </a:r>
            <a:endParaRPr lang="en-US" dirty="0"/>
          </a:p>
        </p:txBody>
      </p:sp>
      <p:sp>
        <p:nvSpPr>
          <p:cNvPr id="6" name="Slide Number Placeholder 5">
            <a:extLst>
              <a:ext uri="{FF2B5EF4-FFF2-40B4-BE49-F238E27FC236}">
                <a16:creationId xmlns:a16="http://schemas.microsoft.com/office/drawing/2014/main" id="{A4A8285E-E3C1-CC33-C6BC-7BC849F60A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066" y="876300"/>
            <a:ext cx="8128000" cy="4648200"/>
          </a:xfrm>
          <a:prstGeom prst="rect">
            <a:avLst/>
          </a:prstGeom>
        </p:spPr>
      </p:pic>
    </p:spTree>
    <p:extLst>
      <p:ext uri="{BB962C8B-B14F-4D97-AF65-F5344CB8AC3E}">
        <p14:creationId xmlns:p14="http://schemas.microsoft.com/office/powerpoint/2010/main" val="2060227319"/>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infopath/2007/PartnerControls"/>
    <ds:schemaRef ds:uri="http://schemas.microsoft.com/office/2006/documentManagement/types"/>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 ds:uri="http://purl.org/dc/elements/1.1/"/>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371</TotalTime>
  <Words>887</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Calibri</vt:lpstr>
      <vt:lpstr>Times New Roman</vt:lpstr>
      <vt:lpstr>ColorBlockVTI</vt:lpstr>
      <vt:lpstr>THIRD EYE OF THE BLIND</vt:lpstr>
      <vt:lpstr>Abstract</vt:lpstr>
      <vt:lpstr>Existing System &amp; Limitations </vt:lpstr>
      <vt:lpstr>Proposed System</vt:lpstr>
      <vt:lpstr>Equipment Required </vt:lpstr>
      <vt:lpstr>System Design</vt:lpstr>
      <vt:lpstr>System Design</vt:lpstr>
      <vt:lpstr>Ultra Sonic Sensing</vt:lpstr>
      <vt:lpstr>Circuit Diagram</vt:lpstr>
      <vt:lpstr>Component’s </vt:lpstr>
      <vt:lpstr>Component’s </vt:lpstr>
      <vt:lpstr>Component’s </vt:lpstr>
      <vt:lpstr>Application’s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EYE OF THE BLIND</dc:title>
  <dc:creator>kiran Kumar</dc:creator>
  <cp:lastModifiedBy>kiran Kumar</cp:lastModifiedBy>
  <cp:revision>19</cp:revision>
  <dcterms:created xsi:type="dcterms:W3CDTF">2022-11-04T13:53:22Z</dcterms:created>
  <dcterms:modified xsi:type="dcterms:W3CDTF">2023-03-17T04:20:25Z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