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87e26bd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687e26bd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3c210a41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3c210a41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3c210a41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13c210a41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453dbc24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453dbc24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453dbc24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453dbc24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453dbc24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453dbc24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5ad5e613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5ad5e613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453dbc24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453dbc24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fe56d4dac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fe56d4dac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687e26bd8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687e26bd8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e2b814d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0e2b814d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fe56d4dac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fe56d4dac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825ea16c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0825ea16c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687e26bd8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687e26bd8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825ea16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825ea16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687e26bd8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687e26bd8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738d968e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738d968e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5f3bc52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5f3bc52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a18cd40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a18cd40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5f3bc527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5f3bc527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3c210a41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3c210a41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kaggle.com/vaishnaviasonawane/indian-sign-language-dataset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youtube.com/watch?v=5Ym-dOS9ssA&amp;list=PLhhyoLH6IjfxVOdVC1P1L5z5azs0XjMsb" TargetMode="External"/><Relationship Id="rId4" Type="http://schemas.openxmlformats.org/officeDocument/2006/relationships/hyperlink" Target="https://www.youtube.com/watch?v=yQSEXcf6s2I&amp;list=PLCC34OHNcOtoC6GglhF3ncJ5rLwQrLGnV" TargetMode="External"/><Relationship Id="rId9" Type="http://schemas.openxmlformats.org/officeDocument/2006/relationships/hyperlink" Target="https://docs.python.org/3/library/pickle.html" TargetMode="External"/><Relationship Id="rId5" Type="http://schemas.openxmlformats.org/officeDocument/2006/relationships/hyperlink" Target="https://www.youtube.com/watch?v=FLf5qmSOkwU&amp;list=PLUc_7x68VCSN_WNoeAnfydLL22sYyobgW" TargetMode="External"/><Relationship Id="rId6" Type="http://schemas.openxmlformats.org/officeDocument/2006/relationships/hyperlink" Target="https://www.tensorflow.org/api_docs" TargetMode="External"/><Relationship Id="rId7" Type="http://schemas.openxmlformats.org/officeDocument/2006/relationships/hyperlink" Target="https://www.tensorflow.org/api_docs" TargetMode="External"/><Relationship Id="rId8" Type="http://schemas.openxmlformats.org/officeDocument/2006/relationships/hyperlink" Target="https://docs.python.org/3/library/tk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sciencedirect.com/science/article/pii/S1877050917320720" TargetMode="External"/><Relationship Id="rId4" Type="http://schemas.openxmlformats.org/officeDocument/2006/relationships/hyperlink" Target="https://www.sciencedirect.com/science/article/pii/S1877050918321331" TargetMode="External"/><Relationship Id="rId5" Type="http://schemas.openxmlformats.org/officeDocument/2006/relationships/hyperlink" Target="https://drive.google.com/file/d/1A37c4Ta9CVVFyhwjIFb3Uw_PJCsKs0lb/view?usp=sharing" TargetMode="External"/><Relationship Id="rId6" Type="http://schemas.openxmlformats.org/officeDocument/2006/relationships/hyperlink" Target="https://drive.google.com/file/d/1gOO20k-eyH7GtNm1PfjSQ5wXD9w6_5kD/view?usp=sharing" TargetMode="External"/><Relationship Id="rId7" Type="http://schemas.openxmlformats.org/officeDocument/2006/relationships/hyperlink" Target="https://drive.google.com/file/d/1EIQ-XWRxuzSEGoclHD1yBYRLzSeUpB18/view?usp=sharing" TargetMode="External"/><Relationship Id="rId8" Type="http://schemas.openxmlformats.org/officeDocument/2006/relationships/hyperlink" Target="https://drive.google.com/file/d/14sdlBv7UYz2qbprNgnMNL1QyvZBZFyXU/view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google.com/document/d/1uq2HevDOJ6iAcZ3Sb9WJ8338SDogyoN1sAAxGpcL6tM/edit?usp=sharing" TargetMode="External"/><Relationship Id="rId4" Type="http://schemas.openxmlformats.org/officeDocument/2006/relationships/hyperlink" Target="https://docs.google.com/document/d/1eqRjkPP3jAmLcJOKgdSiNEXf5e0_F2P6KBfbLyNYihw/edit?usp=sharing" TargetMode="External"/><Relationship Id="rId5" Type="http://schemas.openxmlformats.org/officeDocument/2006/relationships/hyperlink" Target="https://indiansignlanguage.org/" TargetMode="External"/><Relationship Id="rId6" Type="http://schemas.openxmlformats.org/officeDocument/2006/relationships/hyperlink" Target="http://www.islrtc.nic.in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jpg"/><Relationship Id="rId6" Type="http://schemas.openxmlformats.org/officeDocument/2006/relationships/image" Target="../media/image8.png"/><Relationship Id="rId7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jpg"/><Relationship Id="rId6" Type="http://schemas.openxmlformats.org/officeDocument/2006/relationships/image" Target="../media/image8.png"/><Relationship Id="rId7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510450" y="675625"/>
            <a:ext cx="8123100" cy="21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Sign-Language Recognition Using Machine Learning With Accuracy Analysis</a:t>
            </a:r>
            <a:endParaRPr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7036350" y="3201200"/>
            <a:ext cx="15972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06" name="Google Shape;106;p25"/>
          <p:cNvSpPr txBox="1"/>
          <p:nvPr/>
        </p:nvSpPr>
        <p:spPr>
          <a:xfrm>
            <a:off x="6699150" y="3814638"/>
            <a:ext cx="1934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By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Dr. V Usha Bala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25"/>
          <p:cNvSpPr txBox="1"/>
          <p:nvPr/>
        </p:nvSpPr>
        <p:spPr>
          <a:xfrm>
            <a:off x="510450" y="3810275"/>
            <a:ext cx="1934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 kiran kumar  (318126510139)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 Sumanth      (318126510155)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 V M Prateek (318126510138)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Azharuddin      (318126510174)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Charan Reddy (317126510106)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25"/>
          <p:cNvSpPr txBox="1"/>
          <p:nvPr/>
        </p:nvSpPr>
        <p:spPr>
          <a:xfrm>
            <a:off x="6699150" y="4360013"/>
            <a:ext cx="15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REVIEW 1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25"/>
          <p:cNvSpPr txBox="1"/>
          <p:nvPr/>
        </p:nvSpPr>
        <p:spPr>
          <a:xfrm>
            <a:off x="7246675" y="1852525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>
                <a:solidFill>
                  <a:schemeClr val="lt1"/>
                </a:solidFill>
              </a:rPr>
              <a:t>Recognition</a:t>
            </a:r>
            <a:r>
              <a:rPr lang="en" sz="2022">
                <a:solidFill>
                  <a:schemeClr val="lt1"/>
                </a:solidFill>
              </a:rPr>
              <a:t> Phase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34"/>
          <p:cNvSpPr txBox="1"/>
          <p:nvPr/>
        </p:nvSpPr>
        <p:spPr>
          <a:xfrm>
            <a:off x="311700" y="1122450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Use the trained model to recognise gesture in the video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Recognise the gesture from the video frame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9" name="Google Shape;219;p34"/>
          <p:cNvSpPr/>
          <p:nvPr/>
        </p:nvSpPr>
        <p:spPr>
          <a:xfrm>
            <a:off x="610275" y="2545500"/>
            <a:ext cx="1558200" cy="140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4"/>
          <p:cNvSpPr txBox="1"/>
          <p:nvPr/>
        </p:nvSpPr>
        <p:spPr>
          <a:xfrm>
            <a:off x="422275" y="2984400"/>
            <a:ext cx="186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LIVE VIDEO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1" name="Google Shape;221;p34"/>
          <p:cNvSpPr/>
          <p:nvPr/>
        </p:nvSpPr>
        <p:spPr>
          <a:xfrm>
            <a:off x="3259075" y="2545500"/>
            <a:ext cx="2114100" cy="140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4"/>
          <p:cNvSpPr txBox="1"/>
          <p:nvPr/>
        </p:nvSpPr>
        <p:spPr>
          <a:xfrm>
            <a:off x="3320425" y="2845800"/>
            <a:ext cx="199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TRAINED CNN MODEL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3" name="Google Shape;223;p34"/>
          <p:cNvSpPr/>
          <p:nvPr/>
        </p:nvSpPr>
        <p:spPr>
          <a:xfrm>
            <a:off x="6534475" y="2512350"/>
            <a:ext cx="1558200" cy="140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4"/>
          <p:cNvSpPr txBox="1"/>
          <p:nvPr/>
        </p:nvSpPr>
        <p:spPr>
          <a:xfrm>
            <a:off x="6499075" y="2878950"/>
            <a:ext cx="168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RECOGNISED GESTURES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25" name="Google Shape;225;p34"/>
          <p:cNvCxnSpPr>
            <a:stCxn id="220" idx="3"/>
            <a:endCxn id="221" idx="1"/>
          </p:cNvCxnSpPr>
          <p:nvPr/>
        </p:nvCxnSpPr>
        <p:spPr>
          <a:xfrm>
            <a:off x="2291275" y="3215250"/>
            <a:ext cx="967800" cy="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34"/>
          <p:cNvCxnSpPr>
            <a:stCxn id="222" idx="3"/>
            <a:endCxn id="224" idx="1"/>
          </p:cNvCxnSpPr>
          <p:nvPr/>
        </p:nvCxnSpPr>
        <p:spPr>
          <a:xfrm>
            <a:off x="5311825" y="3215250"/>
            <a:ext cx="1187400" cy="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311700" y="412350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Dataset </a:t>
            </a:r>
            <a:r>
              <a:rPr lang="en">
                <a:solidFill>
                  <a:schemeClr val="lt1"/>
                </a:solidFill>
              </a:rPr>
              <a:t>Acquisition</a:t>
            </a:r>
            <a:r>
              <a:rPr lang="en">
                <a:solidFill>
                  <a:schemeClr val="lt1"/>
                </a:solidFill>
              </a:rPr>
              <a:t> and Modifications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2" name="Google Shape;232;p35"/>
          <p:cNvSpPr txBox="1"/>
          <p:nvPr/>
        </p:nvSpPr>
        <p:spPr>
          <a:xfrm>
            <a:off x="425000" y="1253175"/>
            <a:ext cx="8407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 is taken from Kaggle (</a:t>
            </a:r>
            <a:r>
              <a:rPr lang="en" sz="1800" u="sng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Transformed dataset to account both right hand and left hand users.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7475" y="2260200"/>
            <a:ext cx="2353975" cy="2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7200" y="2260200"/>
            <a:ext cx="2353975" cy="235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311700" y="412350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Technologies used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40" name="Google Shape;2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2118" y="1125225"/>
            <a:ext cx="1352598" cy="144652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6"/>
          <p:cNvSpPr txBox="1"/>
          <p:nvPr/>
        </p:nvSpPr>
        <p:spPr>
          <a:xfrm>
            <a:off x="554575" y="1315775"/>
            <a:ext cx="6306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Tensorflow  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To train the CNN model using the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inbuilt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Modules in tensorflow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Tkinter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To make a stand-alone applications with various elements available in Tkinter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Pickle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To convert Images to Matrices and saving them for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testing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on future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336025" y="432875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Accuracy Graphs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47" name="Google Shape;2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024" y="1196150"/>
            <a:ext cx="3877251" cy="34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9000" y="1196150"/>
            <a:ext cx="3746749" cy="34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336025" y="432875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Existing problem and our solutions to the problem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4" name="Google Shape;254;p38"/>
          <p:cNvSpPr txBox="1"/>
          <p:nvPr/>
        </p:nvSpPr>
        <p:spPr>
          <a:xfrm>
            <a:off x="470500" y="1263450"/>
            <a:ext cx="82338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Existing problem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We’ve found that the hands with black background are  accurately recognised, where as hands with colored background are not being recognised.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Suggested solution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Solution we came up with is to find outline of the hand and to differentiate the hand in the image from the background.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5" name="Google Shape;255;p38"/>
          <p:cNvPicPr preferRelativeResize="0"/>
          <p:nvPr/>
        </p:nvPicPr>
        <p:blipFill rotWithShape="1">
          <a:blip r:embed="rId3">
            <a:alphaModFix/>
          </a:blip>
          <a:srcRect b="0" l="0" r="0" t="10386"/>
          <a:stretch/>
        </p:blipFill>
        <p:spPr>
          <a:xfrm>
            <a:off x="7551825" y="3453950"/>
            <a:ext cx="1152475" cy="138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336025" y="432875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Constraints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1" name="Google Shape;261;p39"/>
          <p:cNvSpPr txBox="1"/>
          <p:nvPr/>
        </p:nvSpPr>
        <p:spPr>
          <a:xfrm>
            <a:off x="470500" y="1263450"/>
            <a:ext cx="8233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Other objects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apart from the signs are not recognised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For Noisy images output is not accurate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title"/>
          </p:nvPr>
        </p:nvSpPr>
        <p:spPr>
          <a:xfrm>
            <a:off x="336025" y="432875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Moving Forward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427725" y="1293900"/>
            <a:ext cx="825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8" name="Google Shape;268;p40"/>
          <p:cNvSpPr txBox="1"/>
          <p:nvPr/>
        </p:nvSpPr>
        <p:spPr>
          <a:xfrm>
            <a:off x="459825" y="1283200"/>
            <a:ext cx="82554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Going to implement the potential solutions and see if the accuracy improves.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Video Dataset is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chosen in the further phase when accuracy result is satisfactory.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Using 13 Classifications of video dataset which include various gestures.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Frames from the video is extracted and are recognised by the trained model that follows similar recognition to the phase 1.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>
            <p:ph type="title"/>
          </p:nvPr>
        </p:nvSpPr>
        <p:spPr>
          <a:xfrm>
            <a:off x="336025" y="432875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Sample Output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4" name="Google Shape;274;p41"/>
          <p:cNvSpPr txBox="1"/>
          <p:nvPr/>
        </p:nvSpPr>
        <p:spPr>
          <a:xfrm>
            <a:off x="6554025" y="2176575"/>
            <a:ext cx="7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HI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5" name="Google Shape;2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700" y="1049713"/>
            <a:ext cx="6249226" cy="304406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1"/>
          <p:cNvSpPr txBox="1"/>
          <p:nvPr/>
        </p:nvSpPr>
        <p:spPr>
          <a:xfrm>
            <a:off x="1794250" y="2066100"/>
            <a:ext cx="155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Video input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7" name="Google Shape;277;p41"/>
          <p:cNvSpPr txBox="1"/>
          <p:nvPr/>
        </p:nvSpPr>
        <p:spPr>
          <a:xfrm>
            <a:off x="3958200" y="1989975"/>
            <a:ext cx="139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Processed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video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>
            <p:ph type="title"/>
          </p:nvPr>
        </p:nvSpPr>
        <p:spPr>
          <a:xfrm>
            <a:off x="3879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References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3" name="Google Shape;28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29"/>
              <a:t>       </a:t>
            </a:r>
            <a:r>
              <a:rPr lang="en" sz="1829">
                <a:solidFill>
                  <a:schemeClr val="lt1"/>
                </a:solidFill>
              </a:rPr>
              <a:t> Implementation references</a:t>
            </a:r>
            <a:endParaRPr sz="1829">
              <a:solidFill>
                <a:schemeClr val="lt1"/>
              </a:solidFill>
            </a:endParaRPr>
          </a:p>
          <a:p>
            <a:pPr indent="-34480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ts val="1830"/>
              <a:buChar char="●"/>
            </a:pPr>
            <a:r>
              <a:rPr lang="en" sz="1829" u="sng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Tensorflow Reference</a:t>
            </a:r>
            <a:r>
              <a:rPr lang="en" sz="1829">
                <a:solidFill>
                  <a:schemeClr val="accent6"/>
                </a:solidFill>
              </a:rPr>
              <a:t> </a:t>
            </a:r>
            <a:r>
              <a:rPr lang="en" sz="1829">
                <a:solidFill>
                  <a:srgbClr val="FFFF00"/>
                </a:solidFill>
              </a:rPr>
              <a:t>videos</a:t>
            </a:r>
            <a:endParaRPr sz="1829">
              <a:solidFill>
                <a:srgbClr val="FFFF00"/>
              </a:solidFill>
            </a:endParaRPr>
          </a:p>
          <a:p>
            <a:pPr indent="-3448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30"/>
              <a:buChar char="●"/>
            </a:pPr>
            <a:r>
              <a:rPr lang="en" sz="1829" u="sng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Tkinter for GUI</a:t>
            </a:r>
            <a:r>
              <a:rPr lang="en" sz="1829">
                <a:solidFill>
                  <a:srgbClr val="FFFF00"/>
                </a:solidFill>
              </a:rPr>
              <a:t> videos</a:t>
            </a:r>
            <a:endParaRPr sz="1829">
              <a:solidFill>
                <a:srgbClr val="FFFF00"/>
              </a:solidFill>
            </a:endParaRPr>
          </a:p>
          <a:p>
            <a:pPr indent="-3448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30"/>
              <a:buChar char="●"/>
            </a:pPr>
            <a:r>
              <a:rPr lang="en" sz="1829" u="sng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Pickle</a:t>
            </a:r>
            <a:r>
              <a:rPr lang="en" sz="1829">
                <a:solidFill>
                  <a:schemeClr val="accent6"/>
                </a:solidFill>
              </a:rPr>
              <a:t> videos</a:t>
            </a:r>
            <a:endParaRPr sz="1829">
              <a:solidFill>
                <a:schemeClr val="accent6"/>
              </a:solidFill>
            </a:endParaRPr>
          </a:p>
          <a:p>
            <a:pPr indent="-3448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30"/>
              <a:buChar char="●"/>
            </a:pPr>
            <a:r>
              <a:rPr lang="en" sz="1829" u="sng">
                <a:solidFill>
                  <a:schemeClr val="accent6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Tensorflow Documentation</a:t>
            </a:r>
            <a:r>
              <a:rPr lang="en" sz="1829" u="sng">
                <a:solidFill>
                  <a:schemeClr val="hlink"/>
                </a:solidFill>
                <a:hlinkClick r:id="rId7"/>
              </a:rPr>
              <a:t> </a:t>
            </a:r>
            <a:endParaRPr sz="1829">
              <a:solidFill>
                <a:schemeClr val="accent6"/>
              </a:solidFill>
            </a:endParaRPr>
          </a:p>
          <a:p>
            <a:pPr indent="-3448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30"/>
              <a:buChar char="●"/>
            </a:pPr>
            <a:r>
              <a:rPr lang="en" sz="1829" u="sng">
                <a:solidFill>
                  <a:schemeClr val="accent6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Tkinter Documentation</a:t>
            </a:r>
            <a:endParaRPr sz="1829">
              <a:solidFill>
                <a:schemeClr val="accent6"/>
              </a:solidFill>
            </a:endParaRPr>
          </a:p>
          <a:p>
            <a:pPr indent="-3448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30"/>
              <a:buChar char="●"/>
            </a:pPr>
            <a:r>
              <a:rPr lang="en" sz="1829" u="sng">
                <a:solidFill>
                  <a:schemeClr val="accent6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Pickle Documentation</a:t>
            </a:r>
            <a:endParaRPr sz="1829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3879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References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9" name="Google Shape;28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29"/>
              <a:t>       </a:t>
            </a:r>
            <a:r>
              <a:rPr lang="en" sz="1829">
                <a:solidFill>
                  <a:schemeClr val="lt1"/>
                </a:solidFill>
              </a:rPr>
              <a:t> Research Papers</a:t>
            </a:r>
            <a:endParaRPr sz="1829">
              <a:solidFill>
                <a:schemeClr val="lt1"/>
              </a:solidFill>
            </a:endParaRPr>
          </a:p>
          <a:p>
            <a:pPr indent="-34480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30"/>
              <a:buChar char="●"/>
            </a:pPr>
            <a:r>
              <a:rPr lang="en" sz="1829" u="sng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Accuracy analysis paper</a:t>
            </a:r>
            <a:r>
              <a:rPr lang="en" sz="1829">
                <a:solidFill>
                  <a:schemeClr val="accent6"/>
                </a:solidFill>
              </a:rPr>
              <a:t> </a:t>
            </a:r>
            <a:endParaRPr sz="1829">
              <a:solidFill>
                <a:schemeClr val="accent6"/>
              </a:solidFill>
            </a:endParaRPr>
          </a:p>
          <a:p>
            <a:pPr indent="-3448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30"/>
              <a:buChar char="●"/>
            </a:pPr>
            <a:r>
              <a:rPr lang="en" sz="1829" u="sng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Project Idea paper</a:t>
            </a:r>
            <a:endParaRPr sz="1829">
              <a:solidFill>
                <a:schemeClr val="accent6"/>
              </a:solidFill>
            </a:endParaRPr>
          </a:p>
          <a:p>
            <a:pPr indent="-3448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30"/>
              <a:buChar char="●"/>
            </a:pPr>
            <a:r>
              <a:rPr lang="en" sz="1829" u="sng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Implementation inspiration paper</a:t>
            </a:r>
            <a:endParaRPr sz="1829">
              <a:solidFill>
                <a:schemeClr val="accent6"/>
              </a:solidFill>
            </a:endParaRPr>
          </a:p>
          <a:p>
            <a:pPr indent="-3448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30"/>
              <a:buChar char="●"/>
            </a:pPr>
            <a:r>
              <a:rPr lang="en" sz="1829" u="sng">
                <a:solidFill>
                  <a:schemeClr val="accent6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https://drive.google.com/file/d/1gOO20k-eyH7GtNm1PfjSQ5wXD9w6_5kD/view?usp=sharing</a:t>
            </a:r>
            <a:endParaRPr sz="1829">
              <a:solidFill>
                <a:schemeClr val="accent6"/>
              </a:solidFill>
            </a:endParaRPr>
          </a:p>
          <a:p>
            <a:pPr indent="-3448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30"/>
              <a:buChar char="●"/>
            </a:pPr>
            <a:r>
              <a:rPr lang="en" sz="1829" u="sng">
                <a:solidFill>
                  <a:schemeClr val="accent6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https://drive.google.com/file/d/1EIQ-XWRxuzSEGoclHD1yBYRLzSeUpB18/view?usp=sharing</a:t>
            </a:r>
            <a:endParaRPr sz="1829">
              <a:solidFill>
                <a:schemeClr val="accent6"/>
              </a:solidFill>
            </a:endParaRPr>
          </a:p>
          <a:p>
            <a:pPr indent="-3448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30"/>
              <a:buChar char="●"/>
            </a:pPr>
            <a:r>
              <a:rPr lang="en" sz="1829" u="sng">
                <a:solidFill>
                  <a:schemeClr val="accent6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https://drive.google.com/file/d/14sdlBv7UYz2qbprNgnMNL1QyvZBZFyXU/view?usp=sharing</a:t>
            </a:r>
            <a:endParaRPr sz="1829">
              <a:solidFill>
                <a:schemeClr val="accent6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title"/>
          </p:nvPr>
        </p:nvSpPr>
        <p:spPr>
          <a:xfrm>
            <a:off x="269625" y="445025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 Quick Recap…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26"/>
          <p:cNvSpPr txBox="1"/>
          <p:nvPr>
            <p:ph idx="1" type="body"/>
          </p:nvPr>
        </p:nvSpPr>
        <p:spPr>
          <a:xfrm>
            <a:off x="402975" y="1287275"/>
            <a:ext cx="8253900" cy="14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lt1"/>
                </a:solidFill>
              </a:rPr>
              <a:t>There is a problem when mute people try to communicate with people who</a:t>
            </a:r>
            <a:r>
              <a:rPr lang="en">
                <a:solidFill>
                  <a:schemeClr val="lt1"/>
                </a:solidFill>
              </a:rPr>
              <a:t> do not know sign language. </a:t>
            </a:r>
            <a:r>
              <a:rPr lang="en">
                <a:solidFill>
                  <a:schemeClr val="lt1"/>
                </a:solidFill>
              </a:rPr>
              <a:t>We suggest a solution to this problem using ML based translator that can identify Indian sign language and translate to English.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6" name="Google Shape;1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4650" y="175475"/>
            <a:ext cx="1111800" cy="11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/>
        </p:nvSpPr>
        <p:spPr>
          <a:xfrm>
            <a:off x="402975" y="2724275"/>
            <a:ext cx="627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Existing system and proposed system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 segmentation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 overview and Algorithms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References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29">
                <a:solidFill>
                  <a:schemeClr val="lt1"/>
                </a:solidFill>
              </a:rPr>
              <a:t>Documentation , words selected</a:t>
            </a:r>
            <a:endParaRPr sz="1829">
              <a:solidFill>
                <a:schemeClr val="lt1"/>
              </a:solidFill>
            </a:endParaRPr>
          </a:p>
          <a:p>
            <a:pPr indent="-34480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30"/>
              <a:buChar char="●"/>
            </a:pPr>
            <a:r>
              <a:rPr lang="en" sz="1829" u="sng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project details</a:t>
            </a:r>
            <a:endParaRPr sz="1829">
              <a:solidFill>
                <a:schemeClr val="accent6"/>
              </a:solidFill>
            </a:endParaRPr>
          </a:p>
          <a:p>
            <a:pPr indent="-3448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30"/>
              <a:buChar char="●"/>
            </a:pPr>
            <a:r>
              <a:rPr lang="en" sz="1829" u="sng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Project documentation</a:t>
            </a:r>
            <a:endParaRPr sz="1829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9">
                <a:solidFill>
                  <a:schemeClr val="lt1"/>
                </a:solidFill>
              </a:rPr>
              <a:t>Official Sign translation and dictionary</a:t>
            </a:r>
            <a:endParaRPr sz="1829">
              <a:solidFill>
                <a:schemeClr val="lt1"/>
              </a:solidFill>
            </a:endParaRPr>
          </a:p>
          <a:p>
            <a:pPr indent="-34480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30"/>
              <a:buChar char="●"/>
            </a:pPr>
            <a:r>
              <a:rPr lang="en" sz="1829" u="sng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https://indiansignlanguage.org/</a:t>
            </a:r>
            <a:endParaRPr sz="1829">
              <a:solidFill>
                <a:schemeClr val="accent6"/>
              </a:solidFill>
            </a:endParaRPr>
          </a:p>
          <a:p>
            <a:pPr indent="-3448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30"/>
              <a:buChar char="●"/>
            </a:pPr>
            <a:r>
              <a:rPr lang="en" sz="1829" u="sng">
                <a:solidFill>
                  <a:schemeClr val="accent6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http://www.islrtc.nic.in/</a:t>
            </a:r>
            <a:endParaRPr sz="1829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/>
        </p:nvSpPr>
        <p:spPr>
          <a:xfrm>
            <a:off x="2742600" y="2198350"/>
            <a:ext cx="370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 for your time.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Workflow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311700" y="1505650"/>
            <a:ext cx="231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Phase 1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Alphabet recognition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27"/>
          <p:cNvSpPr txBox="1"/>
          <p:nvPr/>
        </p:nvSpPr>
        <p:spPr>
          <a:xfrm>
            <a:off x="311700" y="2386950"/>
            <a:ext cx="231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Phase  2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Gesture recognition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27"/>
          <p:cNvSpPr txBox="1"/>
          <p:nvPr/>
        </p:nvSpPr>
        <p:spPr>
          <a:xfrm>
            <a:off x="311700" y="3514700"/>
            <a:ext cx="231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Phase  3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Sign recognition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27"/>
          <p:cNvSpPr txBox="1"/>
          <p:nvPr/>
        </p:nvSpPr>
        <p:spPr>
          <a:xfrm>
            <a:off x="2857500" y="1505650"/>
            <a:ext cx="542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Implementing object detection for accuracy analysis, Algorithm selection (image dataset)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27"/>
          <p:cNvSpPr txBox="1"/>
          <p:nvPr/>
        </p:nvSpPr>
        <p:spPr>
          <a:xfrm>
            <a:off x="2857500" y="2386950"/>
            <a:ext cx="542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Including facial gestures and training using video data (10 words)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27"/>
          <p:cNvSpPr txBox="1"/>
          <p:nvPr/>
        </p:nvSpPr>
        <p:spPr>
          <a:xfrm>
            <a:off x="2857500" y="3329900"/>
            <a:ext cx="5429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 complete model (100 words)Implementing Natural language processing algorithm for sentence generation 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System Architecture</a:t>
            </a:r>
            <a:endParaRPr sz="2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28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5" name="Google Shape;1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26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525" y="2966191"/>
            <a:ext cx="833950" cy="6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4575" y="2966200"/>
            <a:ext cx="1053251" cy="6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5125" y="3018049"/>
            <a:ext cx="833950" cy="67717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8"/>
          <p:cNvSpPr txBox="1"/>
          <p:nvPr/>
        </p:nvSpPr>
        <p:spPr>
          <a:xfrm>
            <a:off x="7216725" y="3018050"/>
            <a:ext cx="11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I am</a:t>
            </a:r>
            <a:r>
              <a:rPr lang="en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Kiran</a:t>
            </a:r>
            <a:endParaRPr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0" name="Google Shape;140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57554" y="3019384"/>
            <a:ext cx="763042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System Architecture</a:t>
            </a:r>
            <a:endParaRPr sz="2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29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7" name="Google Shape;1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26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525" y="2966191"/>
            <a:ext cx="833950" cy="6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4575" y="2966200"/>
            <a:ext cx="1053251" cy="6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5125" y="3018049"/>
            <a:ext cx="833950" cy="67717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9"/>
          <p:cNvSpPr txBox="1"/>
          <p:nvPr/>
        </p:nvSpPr>
        <p:spPr>
          <a:xfrm>
            <a:off x="7216725" y="3018050"/>
            <a:ext cx="11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I am Kiran</a:t>
            </a:r>
            <a:endParaRPr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2" name="Google Shape;152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57554" y="3019384"/>
            <a:ext cx="763042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Module division</a:t>
            </a:r>
            <a:endParaRPr sz="2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30"/>
          <p:cNvSpPr txBox="1"/>
          <p:nvPr/>
        </p:nvSpPr>
        <p:spPr>
          <a:xfrm>
            <a:off x="7216725" y="3018050"/>
            <a:ext cx="11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I am Kiran</a:t>
            </a:r>
            <a:endParaRPr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30"/>
          <p:cNvSpPr/>
          <p:nvPr/>
        </p:nvSpPr>
        <p:spPr>
          <a:xfrm>
            <a:off x="370500" y="2146750"/>
            <a:ext cx="1188900" cy="87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0"/>
          <p:cNvSpPr/>
          <p:nvPr/>
        </p:nvSpPr>
        <p:spPr>
          <a:xfrm>
            <a:off x="1994200" y="1536500"/>
            <a:ext cx="1787100" cy="20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0"/>
          <p:cNvSpPr/>
          <p:nvPr/>
        </p:nvSpPr>
        <p:spPr>
          <a:xfrm>
            <a:off x="4533250" y="741000"/>
            <a:ext cx="1645500" cy="116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0"/>
          <p:cNvSpPr/>
          <p:nvPr/>
        </p:nvSpPr>
        <p:spPr>
          <a:xfrm>
            <a:off x="4533250" y="3418250"/>
            <a:ext cx="1645500" cy="116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0"/>
          <p:cNvSpPr/>
          <p:nvPr/>
        </p:nvSpPr>
        <p:spPr>
          <a:xfrm>
            <a:off x="6930650" y="1808950"/>
            <a:ext cx="1536600" cy="152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" name="Google Shape;164;p30"/>
          <p:cNvCxnSpPr>
            <a:stCxn id="159" idx="3"/>
            <a:endCxn id="160" idx="1"/>
          </p:cNvCxnSpPr>
          <p:nvPr/>
        </p:nvCxnSpPr>
        <p:spPr>
          <a:xfrm flipH="1" rot="10800000">
            <a:off x="1559400" y="2566150"/>
            <a:ext cx="4347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30"/>
          <p:cNvCxnSpPr>
            <a:stCxn id="160" idx="3"/>
            <a:endCxn id="161" idx="1"/>
          </p:cNvCxnSpPr>
          <p:nvPr/>
        </p:nvCxnSpPr>
        <p:spPr>
          <a:xfrm flipH="1" rot="10800000">
            <a:off x="3781300" y="1323950"/>
            <a:ext cx="752100" cy="12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30"/>
          <p:cNvCxnSpPr>
            <a:stCxn id="160" idx="3"/>
            <a:endCxn id="162" idx="1"/>
          </p:cNvCxnSpPr>
          <p:nvPr/>
        </p:nvCxnSpPr>
        <p:spPr>
          <a:xfrm>
            <a:off x="3781300" y="2566250"/>
            <a:ext cx="752100" cy="14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30"/>
          <p:cNvCxnSpPr>
            <a:stCxn id="161" idx="3"/>
            <a:endCxn id="163" idx="1"/>
          </p:cNvCxnSpPr>
          <p:nvPr/>
        </p:nvCxnSpPr>
        <p:spPr>
          <a:xfrm>
            <a:off x="6178750" y="1324050"/>
            <a:ext cx="751800" cy="12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30"/>
          <p:cNvCxnSpPr>
            <a:stCxn id="162" idx="3"/>
            <a:endCxn id="163" idx="1"/>
          </p:cNvCxnSpPr>
          <p:nvPr/>
        </p:nvCxnSpPr>
        <p:spPr>
          <a:xfrm flipH="1" rot="10800000">
            <a:off x="6178750" y="2571800"/>
            <a:ext cx="751800" cy="14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30"/>
          <p:cNvSpPr txBox="1"/>
          <p:nvPr/>
        </p:nvSpPr>
        <p:spPr>
          <a:xfrm>
            <a:off x="490350" y="2166700"/>
            <a:ext cx="89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INPUT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Video or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Image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2209400" y="1951300"/>
            <a:ext cx="1356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VIDEO </a:t>
            </a: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PROCESSOR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Extracts face, hand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4718500" y="882675"/>
            <a:ext cx="135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Face gesture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Recognition Model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p30"/>
          <p:cNvSpPr txBox="1"/>
          <p:nvPr/>
        </p:nvSpPr>
        <p:spPr>
          <a:xfrm>
            <a:off x="4773000" y="3520275"/>
            <a:ext cx="1155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Hand gesture recognition Model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p30"/>
          <p:cNvSpPr txBox="1"/>
          <p:nvPr/>
        </p:nvSpPr>
        <p:spPr>
          <a:xfrm>
            <a:off x="7115900" y="1951300"/>
            <a:ext cx="1188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Text output 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 and Speaker output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" name="Google Shape;174;p30"/>
          <p:cNvSpPr/>
          <p:nvPr/>
        </p:nvSpPr>
        <p:spPr>
          <a:xfrm>
            <a:off x="4369800" y="3258275"/>
            <a:ext cx="2005200" cy="14385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 flipH="1">
            <a:off x="174250" y="1852500"/>
            <a:ext cx="1580400" cy="14385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185475" y="508125"/>
            <a:ext cx="7629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Convolution Neural Networks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175" y="143925"/>
            <a:ext cx="1111800" cy="11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1"/>
          <p:cNvSpPr txBox="1"/>
          <p:nvPr/>
        </p:nvSpPr>
        <p:spPr>
          <a:xfrm>
            <a:off x="1079550" y="2968825"/>
            <a:ext cx="72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Input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341550" y="1516925"/>
            <a:ext cx="8408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 with image data and Extracting Features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Each sign having a certain interval and Automatically detected from input video stream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31"/>
          <p:cNvSpPr txBox="1"/>
          <p:nvPr/>
        </p:nvSpPr>
        <p:spPr>
          <a:xfrm>
            <a:off x="3074050" y="2963550"/>
            <a:ext cx="192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Trained model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6268850" y="2799900"/>
            <a:ext cx="251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Recognised Gesture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6" name="Google Shape;186;p31"/>
          <p:cNvCxnSpPr>
            <a:stCxn id="182" idx="3"/>
            <a:endCxn id="184" idx="1"/>
          </p:cNvCxnSpPr>
          <p:nvPr/>
        </p:nvCxnSpPr>
        <p:spPr>
          <a:xfrm flipH="1" rot="10800000">
            <a:off x="1808250" y="3194275"/>
            <a:ext cx="12657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31"/>
          <p:cNvCxnSpPr>
            <a:stCxn id="184" idx="3"/>
            <a:endCxn id="185" idx="1"/>
          </p:cNvCxnSpPr>
          <p:nvPr/>
        </p:nvCxnSpPr>
        <p:spPr>
          <a:xfrm flipH="1" rot="10800000">
            <a:off x="5003050" y="3169500"/>
            <a:ext cx="12657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31"/>
          <p:cNvSpPr txBox="1"/>
          <p:nvPr/>
        </p:nvSpPr>
        <p:spPr>
          <a:xfrm>
            <a:off x="705450" y="3624550"/>
            <a:ext cx="147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Image  data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3261825" y="3624550"/>
            <a:ext cx="147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Trained using image Dataset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6603650" y="3805975"/>
            <a:ext cx="184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Alphabet  based on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 data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/>
        </p:nvSpPr>
        <p:spPr>
          <a:xfrm>
            <a:off x="397575" y="372725"/>
            <a:ext cx="703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Code analysis</a:t>
            </a:r>
            <a:endParaRPr sz="2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32"/>
          <p:cNvSpPr txBox="1"/>
          <p:nvPr/>
        </p:nvSpPr>
        <p:spPr>
          <a:xfrm>
            <a:off x="397575" y="2686900"/>
            <a:ext cx="703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Input type</a:t>
            </a:r>
            <a:endParaRPr sz="2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7" name="Google Shape;197;p32"/>
          <p:cNvSpPr txBox="1"/>
          <p:nvPr/>
        </p:nvSpPr>
        <p:spPr>
          <a:xfrm>
            <a:off x="484525" y="1217550"/>
            <a:ext cx="6038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 phase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Recognition phase 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32"/>
          <p:cNvSpPr txBox="1"/>
          <p:nvPr/>
        </p:nvSpPr>
        <p:spPr>
          <a:xfrm>
            <a:off x="578150" y="3634425"/>
            <a:ext cx="703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Image 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Video 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Code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403200" y="1133300"/>
            <a:ext cx="8429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 phase 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Train the CNN algorithm using Images of signs in Indian Sign language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5" name="Google Shape;205;p33"/>
          <p:cNvSpPr/>
          <p:nvPr/>
        </p:nvSpPr>
        <p:spPr>
          <a:xfrm>
            <a:off x="1057150" y="2811500"/>
            <a:ext cx="1514700" cy="132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3"/>
          <p:cNvSpPr/>
          <p:nvPr/>
        </p:nvSpPr>
        <p:spPr>
          <a:xfrm>
            <a:off x="3498025" y="2811500"/>
            <a:ext cx="2277600" cy="129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3"/>
          <p:cNvSpPr/>
          <p:nvPr/>
        </p:nvSpPr>
        <p:spPr>
          <a:xfrm>
            <a:off x="6701800" y="2811500"/>
            <a:ext cx="1602000" cy="129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33"/>
          <p:cNvCxnSpPr>
            <a:stCxn id="205" idx="3"/>
            <a:endCxn id="206" idx="1"/>
          </p:cNvCxnSpPr>
          <p:nvPr/>
        </p:nvCxnSpPr>
        <p:spPr>
          <a:xfrm flipH="1" rot="10800000">
            <a:off x="2571850" y="3460100"/>
            <a:ext cx="9261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33"/>
          <p:cNvCxnSpPr>
            <a:stCxn id="206" idx="3"/>
            <a:endCxn id="207" idx="1"/>
          </p:cNvCxnSpPr>
          <p:nvPr/>
        </p:nvCxnSpPr>
        <p:spPr>
          <a:xfrm>
            <a:off x="5775625" y="3459950"/>
            <a:ext cx="92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33"/>
          <p:cNvSpPr txBox="1"/>
          <p:nvPr/>
        </p:nvSpPr>
        <p:spPr>
          <a:xfrm>
            <a:off x="1291450" y="3229100"/>
            <a:ext cx="104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IMAGES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1" name="Google Shape;211;p33"/>
          <p:cNvSpPr txBox="1"/>
          <p:nvPr/>
        </p:nvSpPr>
        <p:spPr>
          <a:xfrm>
            <a:off x="3786625" y="3229100"/>
            <a:ext cx="19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CNN MODEL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6936100" y="3105950"/>
            <a:ext cx="145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TRAINED MODEL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