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87e26bd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87e26bd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ed0d1795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ed0d179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ed0d1795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ed0d179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ed0d1795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ed0d1795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ed0d179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ed0d179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453dbc24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453dbc2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05e97ae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05e97ae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453dbc24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453dbc24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04deb4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04deb4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04deb47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04deb47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453dbc2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453dbc2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e56d4dac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fe56d4dac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453dbc24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453dbc2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687e26bd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687e26bd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e2b814d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e2b814d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825ea16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825ea16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687e26bd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687e26bd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87e26bd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87e26bd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ecf9a46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ecf9a46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e013a8f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e013a8f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f3bc52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5f3bc52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5f3bc52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5f3bc52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3c210a41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3c210a41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3c210a41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3c210a4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vaishnaviasonawane/indian-sign-language-dataset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6.jp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-OvSGY_wLJODsdvi3orRLGStuM6ejNxF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youtube.com/watch?v=5Ym-dOS9ssA&amp;list=PLhhyoLH6IjfxVOdVC1P1L5z5azs0XjMsb" TargetMode="External"/><Relationship Id="rId4" Type="http://schemas.openxmlformats.org/officeDocument/2006/relationships/hyperlink" Target="https://www.youtube.com/watch?v=yQSEXcf6s2I&amp;list=PLCC34OHNcOtoC6GglhF3ncJ5rLwQrLGnV" TargetMode="External"/><Relationship Id="rId10" Type="http://schemas.openxmlformats.org/officeDocument/2006/relationships/hyperlink" Target="https://google.github.io/mediapipe/" TargetMode="External"/><Relationship Id="rId9" Type="http://schemas.openxmlformats.org/officeDocument/2006/relationships/hyperlink" Target="https://docs.python.org/3/library/pickle.html" TargetMode="External"/><Relationship Id="rId5" Type="http://schemas.openxmlformats.org/officeDocument/2006/relationships/hyperlink" Target="https://www.youtube.com/watch?v=FLf5qmSOkwU&amp;list=PLUc_7x68VCSN_WNoeAnfydLL22sYyobgW" TargetMode="External"/><Relationship Id="rId6" Type="http://schemas.openxmlformats.org/officeDocument/2006/relationships/hyperlink" Target="https://www.tensorflow.org/api_docs" TargetMode="External"/><Relationship Id="rId7" Type="http://schemas.openxmlformats.org/officeDocument/2006/relationships/hyperlink" Target="https://www.tensorflow.org/api_docs" TargetMode="External"/><Relationship Id="rId8" Type="http://schemas.openxmlformats.org/officeDocument/2006/relationships/hyperlink" Target="https://docs.python.org/3/library/tk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sciencedirect.com/science/article/pii/S1877050917320720" TargetMode="External"/><Relationship Id="rId4" Type="http://schemas.openxmlformats.org/officeDocument/2006/relationships/hyperlink" Target="https://www.sciencedirect.com/science/article/pii/S1877050918321331" TargetMode="External"/><Relationship Id="rId5" Type="http://schemas.openxmlformats.org/officeDocument/2006/relationships/hyperlink" Target="https://drive.google.com/file/d/1A37c4Ta9CVVFyhwjIFb3Uw_PJCsKs0lb/view?usp=sharing" TargetMode="External"/><Relationship Id="rId6" Type="http://schemas.openxmlformats.org/officeDocument/2006/relationships/hyperlink" Target="https://drive.google.com/file/d/1gOO20k-eyH7GtNm1PfjSQ5wXD9w6_5kD/view?usp=sharing" TargetMode="External"/><Relationship Id="rId7" Type="http://schemas.openxmlformats.org/officeDocument/2006/relationships/hyperlink" Target="https://drive.google.com/file/d/1EIQ-XWRxuzSEGoclHD1yBYRLzSeUpB18/view?usp=sharing" TargetMode="External"/><Relationship Id="rId8" Type="http://schemas.openxmlformats.org/officeDocument/2006/relationships/hyperlink" Target="https://drive.google.com/file/d/14sdlBv7UYz2qbprNgnMNL1QyvZBZFyXU/view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document/d/1uq2HevDOJ6iAcZ3Sb9WJ8338SDogyoN1sAAxGpcL6tM/edit?usp=sharing" TargetMode="External"/><Relationship Id="rId4" Type="http://schemas.openxmlformats.org/officeDocument/2006/relationships/hyperlink" Target="https://docs.google.com/document/d/1eqRjkPP3jAmLcJOKgdSiNEXf5e0_F2P6KBfbLyNYihw/edit?usp=sharing" TargetMode="External"/><Relationship Id="rId5" Type="http://schemas.openxmlformats.org/officeDocument/2006/relationships/hyperlink" Target="https://indiansignlanguage.org/" TargetMode="External"/><Relationship Id="rId6" Type="http://schemas.openxmlformats.org/officeDocument/2006/relationships/hyperlink" Target="http://www.islrtc.nic.in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20.jpg"/><Relationship Id="rId6" Type="http://schemas.openxmlformats.org/officeDocument/2006/relationships/image" Target="../media/image11.png"/><Relationship Id="rId7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675625"/>
            <a:ext cx="8123100" cy="21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Sign-Language Recognition Using Machine Learning With Accuracy Analysis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7036350" y="3201200"/>
            <a:ext cx="15972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06" name="Google Shape;106;p25"/>
          <p:cNvSpPr txBox="1"/>
          <p:nvPr/>
        </p:nvSpPr>
        <p:spPr>
          <a:xfrm>
            <a:off x="6699150" y="3814638"/>
            <a:ext cx="1934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By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Dr. V Usha Bala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510450" y="3810275"/>
            <a:ext cx="193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 kiran kumar  (318126510139)</a:t>
            </a:r>
            <a:endParaRPr sz="1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 V M Prateek (318126510138)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Azharuddin      (318126510174)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6699150" y="4360013"/>
            <a:ext cx="15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2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7246675" y="1852525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/>
        </p:nvSpPr>
        <p:spPr>
          <a:xfrm>
            <a:off x="403200" y="1133300"/>
            <a:ext cx="842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phase (VIDEO dataset for gestures/words)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 the LSTM algorithm using Images of signs in Indian Sign language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1057150" y="2811500"/>
            <a:ext cx="1514700" cy="13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3498025" y="2811500"/>
            <a:ext cx="2277600" cy="129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6701800" y="2811500"/>
            <a:ext cx="1602000" cy="129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34"/>
          <p:cNvCxnSpPr>
            <a:stCxn id="214" idx="3"/>
            <a:endCxn id="215" idx="1"/>
          </p:cNvCxnSpPr>
          <p:nvPr/>
        </p:nvCxnSpPr>
        <p:spPr>
          <a:xfrm flipH="1" rot="10800000">
            <a:off x="2571850" y="3460100"/>
            <a:ext cx="9261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4"/>
          <p:cNvCxnSpPr>
            <a:stCxn id="215" idx="3"/>
            <a:endCxn id="216" idx="1"/>
          </p:cNvCxnSpPr>
          <p:nvPr/>
        </p:nvCxnSpPr>
        <p:spPr>
          <a:xfrm>
            <a:off x="5775625" y="3459950"/>
            <a:ext cx="92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4"/>
          <p:cNvSpPr txBox="1"/>
          <p:nvPr/>
        </p:nvSpPr>
        <p:spPr>
          <a:xfrm>
            <a:off x="1291450" y="3229100"/>
            <a:ext cx="104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VIDEOS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3786625" y="3229100"/>
            <a:ext cx="19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LSTM</a:t>
            </a: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MODEL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6936100" y="3105950"/>
            <a:ext cx="145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MODEL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294225" y="217950"/>
            <a:ext cx="762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294225" y="360625"/>
            <a:ext cx="80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Code Analysis For phase - 2</a:t>
            </a:r>
            <a:endParaRPr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>
                <a:solidFill>
                  <a:schemeClr val="lt1"/>
                </a:solidFill>
              </a:rPr>
              <a:t>Recognition Phase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311700" y="1122450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 the trained model to recognise gesture in the video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Recognise the gesture from the video frame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610275" y="2545500"/>
            <a:ext cx="1558200" cy="140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422275" y="2984400"/>
            <a:ext cx="18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LIVE VIDEO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3259075" y="2545500"/>
            <a:ext cx="2114100" cy="140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3320425" y="2845800"/>
            <a:ext cx="199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LSTM MODEL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6534475" y="2512350"/>
            <a:ext cx="1558200" cy="140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6499075" y="2878950"/>
            <a:ext cx="168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RECOGNISED GESTURES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6" name="Google Shape;236;p35"/>
          <p:cNvCxnSpPr>
            <a:stCxn id="231" idx="3"/>
            <a:endCxn id="232" idx="1"/>
          </p:cNvCxnSpPr>
          <p:nvPr/>
        </p:nvCxnSpPr>
        <p:spPr>
          <a:xfrm>
            <a:off x="2291275" y="3215250"/>
            <a:ext cx="967800" cy="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5"/>
          <p:cNvCxnSpPr>
            <a:stCxn id="233" idx="3"/>
            <a:endCxn id="235" idx="1"/>
          </p:cNvCxnSpPr>
          <p:nvPr/>
        </p:nvCxnSpPr>
        <p:spPr>
          <a:xfrm>
            <a:off x="5311825" y="3215250"/>
            <a:ext cx="1187400" cy="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12350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 Acquisition and Modifications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425000" y="1253175"/>
            <a:ext cx="840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 is taken from Kaggle (</a:t>
            </a:r>
            <a:r>
              <a:rPr lang="en" sz="1800" u="sng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Transformed dataset to account both right hand and left hand users.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475" y="2260200"/>
            <a:ext cx="2353975" cy="2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013" y="2260200"/>
            <a:ext cx="2353975" cy="2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2575" y="2254875"/>
            <a:ext cx="2353975" cy="23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11700" y="412350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 Acquisition and Modifications                            cntd.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446775" y="1242275"/>
            <a:ext cx="838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mediapipe to convert video data into coordinates for training LSTM model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change the duration , and also number of instances of each data element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3" name="Google Shape;253;p37" title="VID_20220302_14220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325" y="3104625"/>
            <a:ext cx="2515300" cy="15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925" y="3104625"/>
            <a:ext cx="1293000" cy="12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/>
          <p:nvPr/>
        </p:nvSpPr>
        <p:spPr>
          <a:xfrm>
            <a:off x="7017825" y="3350375"/>
            <a:ext cx="1645500" cy="104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7"/>
          <p:cNvSpPr txBox="1"/>
          <p:nvPr/>
        </p:nvSpPr>
        <p:spPr>
          <a:xfrm>
            <a:off x="7194075" y="3488675"/>
            <a:ext cx="129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LSTM</a:t>
            </a:r>
            <a:br>
              <a:rPr lang="en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7" name="Google Shape;257;p37"/>
          <p:cNvCxnSpPr>
            <a:stCxn id="253" idx="3"/>
            <a:endCxn id="254" idx="1"/>
          </p:cNvCxnSpPr>
          <p:nvPr/>
        </p:nvCxnSpPr>
        <p:spPr>
          <a:xfrm flipH="1" rot="10800000">
            <a:off x="3223625" y="3751025"/>
            <a:ext cx="1103400" cy="1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7"/>
          <p:cNvCxnSpPr>
            <a:stCxn id="254" idx="3"/>
            <a:endCxn id="255" idx="1"/>
          </p:cNvCxnSpPr>
          <p:nvPr/>
        </p:nvCxnSpPr>
        <p:spPr>
          <a:xfrm>
            <a:off x="5619925" y="3751125"/>
            <a:ext cx="1398000" cy="1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7"/>
          <p:cNvSpPr txBox="1"/>
          <p:nvPr/>
        </p:nvSpPr>
        <p:spPr>
          <a:xfrm>
            <a:off x="4516550" y="4565950"/>
            <a:ext cx="11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Numpy files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412350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Technologies used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973" y="1362500"/>
            <a:ext cx="1130750" cy="120925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/>
          <p:nvPr/>
        </p:nvSpPr>
        <p:spPr>
          <a:xfrm>
            <a:off x="554575" y="1315775"/>
            <a:ext cx="630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 train the CNN model using the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inbuilt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Modules in tensorflow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Tkinter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 make a stand-alone applications with various elements available in Tkinter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Pickle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 convert Images to Matrices and saving them for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testing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on future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Mediapipe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 get anchor points of face and hands to train the LSTM with the generated files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700" y="412350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LSTM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554575" y="1315775"/>
            <a:ext cx="63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360" y="1315775"/>
            <a:ext cx="6113215" cy="23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 rotWithShape="1">
          <a:blip r:embed="rId4">
            <a:alphaModFix/>
          </a:blip>
          <a:srcRect b="72057" l="-2353" r="64574" t="0"/>
          <a:stretch/>
        </p:blipFill>
        <p:spPr>
          <a:xfrm>
            <a:off x="230175" y="1236375"/>
            <a:ext cx="1092150" cy="7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 rotWithShape="1">
          <a:blip r:embed="rId5">
            <a:alphaModFix/>
          </a:blip>
          <a:srcRect b="59248" l="0" r="68046" t="0"/>
          <a:stretch/>
        </p:blipFill>
        <p:spPr>
          <a:xfrm>
            <a:off x="230175" y="2116475"/>
            <a:ext cx="1092150" cy="7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9"/>
          <p:cNvSpPr txBox="1"/>
          <p:nvPr/>
        </p:nvSpPr>
        <p:spPr>
          <a:xfrm>
            <a:off x="1225100" y="5211550"/>
            <a:ext cx="56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350025" y="3257225"/>
            <a:ext cx="2634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 - output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X - input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x - forget gate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Sig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sigmoid function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Tanh - tanh function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36025" y="43287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Graphs (CNN-Dense)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24" y="1196150"/>
            <a:ext cx="3877251" cy="34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000" y="1196150"/>
            <a:ext cx="3746749" cy="34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336025" y="43287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Graphs (CNN-SVM)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0" name="Google Shape;2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00" y="1623675"/>
            <a:ext cx="3514875" cy="23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200" y="1572587"/>
            <a:ext cx="3412225" cy="24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36025" y="43287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Confusion matrix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7" name="Google Shape;2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596" y="1567550"/>
            <a:ext cx="3803724" cy="26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2"/>
          <p:cNvSpPr txBox="1"/>
          <p:nvPr/>
        </p:nvSpPr>
        <p:spPr>
          <a:xfrm>
            <a:off x="336025" y="1320975"/>
            <a:ext cx="391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 : (TP+TN)/total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9" name="Google Shape;2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00" y="2146750"/>
            <a:ext cx="3201650" cy="18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336025" y="43287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Existing problem and our solutions to the 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5" name="Google Shape;305;p43"/>
          <p:cNvSpPr txBox="1"/>
          <p:nvPr/>
        </p:nvSpPr>
        <p:spPr>
          <a:xfrm>
            <a:off x="470500" y="1263450"/>
            <a:ext cx="8233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Existing problem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We’ve found that the hands with black background are  accurately recognised, where as hands with colored background are not being recognised.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Suggested solution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Solution we came up with is to find outline of the hand and to differentiate the hand in the image from the background.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6" name="Google Shape;306;p43"/>
          <p:cNvPicPr preferRelativeResize="0"/>
          <p:nvPr/>
        </p:nvPicPr>
        <p:blipFill rotWithShape="1">
          <a:blip r:embed="rId3">
            <a:alphaModFix/>
          </a:blip>
          <a:srcRect b="0" l="0" r="0" t="10386"/>
          <a:stretch/>
        </p:blipFill>
        <p:spPr>
          <a:xfrm>
            <a:off x="7551825" y="3453950"/>
            <a:ext cx="1152475" cy="138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269625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Quick Recap…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402975" y="1287275"/>
            <a:ext cx="8253900" cy="14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There is a problem when mute people try to communicate with people who do not know sign language. We suggest a solution to this problem using ML based translator that can identify Indian sign language and translate to English.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650" y="175475"/>
            <a:ext cx="1111800" cy="11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/>
        </p:nvSpPr>
        <p:spPr>
          <a:xfrm>
            <a:off x="402975" y="2451875"/>
            <a:ext cx="627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segmentation &amp; Workflow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Architecture &amp; Module division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 Results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336025" y="43287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Moving Forward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2" name="Google Shape;312;p44"/>
          <p:cNvSpPr txBox="1"/>
          <p:nvPr/>
        </p:nvSpPr>
        <p:spPr>
          <a:xfrm>
            <a:off x="427725" y="1293900"/>
            <a:ext cx="82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44"/>
          <p:cNvSpPr txBox="1"/>
          <p:nvPr/>
        </p:nvSpPr>
        <p:spPr>
          <a:xfrm>
            <a:off x="459825" y="1283200"/>
            <a:ext cx="8255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including More  gestures.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Adding Sentence generation</a:t>
            </a:r>
            <a:b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Integrating modules to a single executable.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       </a:t>
            </a:r>
            <a:r>
              <a:rPr lang="en" sz="1829">
                <a:solidFill>
                  <a:schemeClr val="lt1"/>
                </a:solidFill>
              </a:rPr>
              <a:t> Implementation references</a:t>
            </a:r>
            <a:endParaRPr sz="1829">
              <a:solidFill>
                <a:schemeClr val="lt1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Tensorflow Reference</a:t>
            </a:r>
            <a:r>
              <a:rPr lang="en" sz="1829">
                <a:solidFill>
                  <a:schemeClr val="accent6"/>
                </a:solidFill>
              </a:rPr>
              <a:t> </a:t>
            </a:r>
            <a:r>
              <a:rPr lang="en" sz="1829">
                <a:solidFill>
                  <a:srgbClr val="FFFF00"/>
                </a:solidFill>
              </a:rPr>
              <a:t>videos</a:t>
            </a:r>
            <a:endParaRPr sz="1829">
              <a:solidFill>
                <a:srgbClr val="FFFF00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Tkinter for GUI</a:t>
            </a:r>
            <a:r>
              <a:rPr lang="en" sz="1829">
                <a:solidFill>
                  <a:srgbClr val="FFFF00"/>
                </a:solidFill>
              </a:rPr>
              <a:t> videos</a:t>
            </a:r>
            <a:endParaRPr sz="1829">
              <a:solidFill>
                <a:srgbClr val="FFFF00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Pickle</a:t>
            </a:r>
            <a:r>
              <a:rPr lang="en" sz="1829">
                <a:solidFill>
                  <a:schemeClr val="accent6"/>
                </a:solidFill>
              </a:rPr>
              <a:t> videos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Tensorflow Documentation</a:t>
            </a:r>
            <a:r>
              <a:rPr lang="en" sz="1829" u="sng">
                <a:solidFill>
                  <a:schemeClr val="hlink"/>
                </a:solidFill>
                <a:hlinkClick r:id="rId7"/>
              </a:rPr>
              <a:t> 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Tkinter Documentation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Pickle Documentation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Media pipe Documentation</a:t>
            </a:r>
            <a:endParaRPr sz="1829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       </a:t>
            </a:r>
            <a:r>
              <a:rPr lang="en" sz="1829">
                <a:solidFill>
                  <a:schemeClr val="lt1"/>
                </a:solidFill>
              </a:rPr>
              <a:t> Research Papers</a:t>
            </a:r>
            <a:endParaRPr sz="1829">
              <a:solidFill>
                <a:schemeClr val="lt1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Accuracy analysis paper</a:t>
            </a:r>
            <a:r>
              <a:rPr lang="en" sz="1829">
                <a:solidFill>
                  <a:schemeClr val="accent6"/>
                </a:solidFill>
              </a:rPr>
              <a:t> 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Idea paper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Implementation inspiration paper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https://drive.google.com/file/d/1gOO20k-eyH7GtNm1PfjSQ5wXD9w6_5kD/view?usp=sharing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https://drive.google.com/file/d/1EIQ-XWRxuzSEGoclHD1yBYRLzSeUpB18/view?usp=sharing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https://drive.google.com/file/d/14sdlBv7UYz2qbprNgnMNL1QyvZBZFyXU/view?usp=sharing</a:t>
            </a:r>
            <a:endParaRPr sz="1829"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chemeClr val="lt1"/>
                </a:solidFill>
              </a:rPr>
              <a:t>Documentation , words selected</a:t>
            </a:r>
            <a:endParaRPr sz="1829">
              <a:solidFill>
                <a:schemeClr val="lt1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details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documentation</a:t>
            </a:r>
            <a:endParaRPr sz="1829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chemeClr val="lt1"/>
                </a:solidFill>
              </a:rPr>
              <a:t>Official Sign translation and dictionary</a:t>
            </a:r>
            <a:endParaRPr sz="1829">
              <a:solidFill>
                <a:schemeClr val="lt1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https://indiansignlanguage.org/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http://www.islrtc.nic.in/</a:t>
            </a:r>
            <a:endParaRPr sz="1829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/>
        </p:nvSpPr>
        <p:spPr>
          <a:xfrm>
            <a:off x="2719650" y="2448975"/>
            <a:ext cx="370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 for your time.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7" name="Google Shape;3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850" y="307275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Architecture</a:t>
            </a:r>
            <a:endParaRPr sz="2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26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525" y="2966191"/>
            <a:ext cx="833950" cy="6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4575" y="2966200"/>
            <a:ext cx="1053251" cy="6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5125" y="3018049"/>
            <a:ext cx="833950" cy="67717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/>
        </p:nvSpPr>
        <p:spPr>
          <a:xfrm>
            <a:off x="7216725" y="3018050"/>
            <a:ext cx="11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 am Kiran</a:t>
            </a:r>
            <a:endParaRPr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7554" y="3019384"/>
            <a:ext cx="76304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Workflow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505650"/>
            <a:ext cx="231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1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Alphabet recognition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311700" y="2386950"/>
            <a:ext cx="231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 2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Gesture recognition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311700" y="3514700"/>
            <a:ext cx="231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 3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Sign recognition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2857500" y="1505650"/>
            <a:ext cx="542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Implementing object detection for accuracy analysis, Algorithm selection (image dataset)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2857500" y="2386950"/>
            <a:ext cx="542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Including facial gestures and training using video data (10 words)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2857500" y="3329900"/>
            <a:ext cx="542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complete model (100 words)Implementing Natural language processing algorithm for sentence generation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/>
        </p:nvSpPr>
        <p:spPr>
          <a:xfrm>
            <a:off x="311713" y="303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UML (use case)</a:t>
            </a:r>
            <a:endParaRPr sz="2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7216725" y="3018050"/>
            <a:ext cx="11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 am Kiran</a:t>
            </a:r>
            <a:endParaRPr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13" y="1017725"/>
            <a:ext cx="8189376" cy="36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Module division</a:t>
            </a:r>
            <a:endParaRPr sz="2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7216725" y="3018050"/>
            <a:ext cx="11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 am Kiran</a:t>
            </a:r>
            <a:endParaRPr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370500" y="2146750"/>
            <a:ext cx="1188900" cy="87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1994200" y="1536500"/>
            <a:ext cx="1787100" cy="20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4533250" y="741000"/>
            <a:ext cx="1645500" cy="116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4533250" y="3418250"/>
            <a:ext cx="1645500" cy="116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6930650" y="1808950"/>
            <a:ext cx="1536600" cy="152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30"/>
          <p:cNvCxnSpPr>
            <a:stCxn id="154" idx="3"/>
            <a:endCxn id="155" idx="1"/>
          </p:cNvCxnSpPr>
          <p:nvPr/>
        </p:nvCxnSpPr>
        <p:spPr>
          <a:xfrm flipH="1" rot="10800000">
            <a:off x="1559400" y="2566150"/>
            <a:ext cx="434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30"/>
          <p:cNvCxnSpPr>
            <a:stCxn id="155" idx="3"/>
            <a:endCxn id="156" idx="1"/>
          </p:cNvCxnSpPr>
          <p:nvPr/>
        </p:nvCxnSpPr>
        <p:spPr>
          <a:xfrm flipH="1" rot="10800000">
            <a:off x="3781300" y="1323950"/>
            <a:ext cx="752100" cy="12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30"/>
          <p:cNvCxnSpPr>
            <a:stCxn id="155" idx="3"/>
            <a:endCxn id="157" idx="1"/>
          </p:cNvCxnSpPr>
          <p:nvPr/>
        </p:nvCxnSpPr>
        <p:spPr>
          <a:xfrm>
            <a:off x="3781300" y="2566250"/>
            <a:ext cx="752100" cy="14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30"/>
          <p:cNvCxnSpPr>
            <a:stCxn id="156" idx="3"/>
            <a:endCxn id="158" idx="1"/>
          </p:cNvCxnSpPr>
          <p:nvPr/>
        </p:nvCxnSpPr>
        <p:spPr>
          <a:xfrm>
            <a:off x="6178750" y="1324050"/>
            <a:ext cx="751800" cy="12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30"/>
          <p:cNvCxnSpPr>
            <a:stCxn id="157" idx="3"/>
            <a:endCxn id="158" idx="1"/>
          </p:cNvCxnSpPr>
          <p:nvPr/>
        </p:nvCxnSpPr>
        <p:spPr>
          <a:xfrm flipH="1" rot="10800000">
            <a:off x="6178750" y="2571800"/>
            <a:ext cx="751800" cy="14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30"/>
          <p:cNvSpPr txBox="1"/>
          <p:nvPr/>
        </p:nvSpPr>
        <p:spPr>
          <a:xfrm>
            <a:off x="490350" y="2166700"/>
            <a:ext cx="89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Video or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Image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2209400" y="1951300"/>
            <a:ext cx="135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VIDEO </a:t>
            </a: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PROCESSOR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Extracts face, hand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4718500" y="882675"/>
            <a:ext cx="135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Face gesture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Detection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4773000" y="3520275"/>
            <a:ext cx="115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Hand gesture recognition Model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7115900" y="1951300"/>
            <a:ext cx="1188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Text output 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 and Speaker output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4369800" y="3258275"/>
            <a:ext cx="2005200" cy="14385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 flipH="1">
            <a:off x="174250" y="1852500"/>
            <a:ext cx="1580400" cy="14385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 flipH="1">
            <a:off x="4353375" y="604800"/>
            <a:ext cx="2005200" cy="14385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/>
        </p:nvSpPr>
        <p:spPr>
          <a:xfrm>
            <a:off x="397575" y="372725"/>
            <a:ext cx="703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Code analysis</a:t>
            </a:r>
            <a:endParaRPr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484525" y="2263950"/>
            <a:ext cx="703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Input type</a:t>
            </a:r>
            <a:endParaRPr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484525" y="1217550"/>
            <a:ext cx="603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phase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Recognition phase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556350" y="3263925"/>
            <a:ext cx="703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Image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Video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Code Analysis For phase - 1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403200" y="1133300"/>
            <a:ext cx="842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phase (IMAGE dataset for signs/Alphabets)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 the CNN algorithm using Images of signs in Indian Sign language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1057150" y="2811500"/>
            <a:ext cx="1514700" cy="13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3498025" y="2811500"/>
            <a:ext cx="2277600" cy="129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6701800" y="2811500"/>
            <a:ext cx="1602000" cy="129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32"/>
          <p:cNvCxnSpPr>
            <a:stCxn id="186" idx="3"/>
            <a:endCxn id="187" idx="1"/>
          </p:cNvCxnSpPr>
          <p:nvPr/>
        </p:nvCxnSpPr>
        <p:spPr>
          <a:xfrm flipH="1" rot="10800000">
            <a:off x="2571850" y="3460100"/>
            <a:ext cx="9261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2"/>
          <p:cNvCxnSpPr>
            <a:stCxn id="187" idx="3"/>
            <a:endCxn id="188" idx="1"/>
          </p:cNvCxnSpPr>
          <p:nvPr/>
        </p:nvCxnSpPr>
        <p:spPr>
          <a:xfrm>
            <a:off x="5775625" y="3459950"/>
            <a:ext cx="92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32"/>
          <p:cNvSpPr txBox="1"/>
          <p:nvPr/>
        </p:nvSpPr>
        <p:spPr>
          <a:xfrm>
            <a:off x="1291450" y="3229100"/>
            <a:ext cx="104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IMAGES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3786625" y="3229100"/>
            <a:ext cx="19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CNN MODEL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6936100" y="3105950"/>
            <a:ext cx="145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MODEL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>
                <a:solidFill>
                  <a:schemeClr val="lt1"/>
                </a:solidFill>
              </a:rPr>
              <a:t>Recognition</a:t>
            </a:r>
            <a:r>
              <a:rPr lang="en" sz="2022">
                <a:solidFill>
                  <a:schemeClr val="lt1"/>
                </a:solidFill>
              </a:rPr>
              <a:t> Phase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311700" y="1122450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 the trained model to recognised Alphabets and Digits.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Recognise the gesture from the image.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610275" y="2545500"/>
            <a:ext cx="1558200" cy="140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795675" y="3001050"/>
            <a:ext cx="118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IMAGES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3259075" y="2545500"/>
            <a:ext cx="2114100" cy="140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3320425" y="2845800"/>
            <a:ext cx="199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CNN MODEL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6534475" y="2512350"/>
            <a:ext cx="1558200" cy="140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6499075" y="2878950"/>
            <a:ext cx="168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RECOGNISED GESTURES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6" name="Google Shape;206;p33"/>
          <p:cNvCxnSpPr>
            <a:stCxn id="201" idx="3"/>
            <a:endCxn id="202" idx="1"/>
          </p:cNvCxnSpPr>
          <p:nvPr/>
        </p:nvCxnSpPr>
        <p:spPr>
          <a:xfrm>
            <a:off x="1983075" y="3231900"/>
            <a:ext cx="12759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3"/>
          <p:cNvCxnSpPr>
            <a:stCxn id="203" idx="3"/>
            <a:endCxn id="205" idx="1"/>
          </p:cNvCxnSpPr>
          <p:nvPr/>
        </p:nvCxnSpPr>
        <p:spPr>
          <a:xfrm>
            <a:off x="5311825" y="3215250"/>
            <a:ext cx="1187400" cy="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3"/>
          <p:cNvSpPr txBox="1"/>
          <p:nvPr/>
        </p:nvSpPr>
        <p:spPr>
          <a:xfrm>
            <a:off x="2402200" y="2985600"/>
            <a:ext cx="80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