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87e26bd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87e26bd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9ba61c8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9ba61c8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ba61c8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ba61c8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ba61c8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9ba61c8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825ea16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825ea16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825ea16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825ea16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825ea16c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825ea16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a18cd4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a18cd4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a18cd40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a18cd40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a18cd40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a18cd40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f2ede7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f2ede7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e56d4dac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e56d4dac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9ba61c8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9ba61c8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a82027a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9a82027a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fe56d4da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fe56d4da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687e26bd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687e26bd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825ea16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825ea16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687e26bd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687e26bd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e56d4d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e56d4d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fe56d4da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fe56d4da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ba61c8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9ba61c8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87e26bd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87e26bd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87e26bd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87e26bd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fe56d4dac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fe56d4dac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9ba61c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9ba61c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vaishnaviasonawane/indian-sign-language-dataset" TargetMode="External"/><Relationship Id="rId5" Type="http://schemas.openxmlformats.org/officeDocument/2006/relationships/hyperlink" Target="https://www.kaggle.com/muhammadkhalid/sign-language-for-alphabe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WzkWYVWBqQPjeFSj5kuolCYRfz1orMDx/view" TargetMode="External"/><Relationship Id="rId4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ciencedirect.com/science/article/pii/S1877050917320720" TargetMode="External"/><Relationship Id="rId4" Type="http://schemas.openxmlformats.org/officeDocument/2006/relationships/hyperlink" Target="https://www.sciencedirect.com/science/article/pii/S1877050918321331" TargetMode="External"/><Relationship Id="rId5" Type="http://schemas.openxmlformats.org/officeDocument/2006/relationships/hyperlink" Target="https://drive.google.com/file/d/1A37c4Ta9CVVFyhwjIFb3Uw_PJCsKs0lb/view?usp=sharing" TargetMode="External"/><Relationship Id="rId6" Type="http://schemas.openxmlformats.org/officeDocument/2006/relationships/hyperlink" Target="https://drive.google.com/file/d/1gOO20k-eyH7GtNm1PfjSQ5wXD9w6_5kD/view?usp=sharing" TargetMode="External"/><Relationship Id="rId7" Type="http://schemas.openxmlformats.org/officeDocument/2006/relationships/hyperlink" Target="https://drive.google.com/file/d/1EIQ-XWRxuzSEGoclHD1yBYRLzSeUpB18/view?usp=sharing" TargetMode="External"/><Relationship Id="rId8" Type="http://schemas.openxmlformats.org/officeDocument/2006/relationships/hyperlink" Target="https://drive.google.com/file/d/14sdlBv7UYz2qbprNgnMNL1QyvZBZFyXU/view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document/d/1uq2HevDOJ6iAcZ3Sb9WJ8338SDogyoN1sAAxGpcL6tM/edit?usp=sharing" TargetMode="External"/><Relationship Id="rId4" Type="http://schemas.openxmlformats.org/officeDocument/2006/relationships/hyperlink" Target="https://docs.google.com/document/d/1eqRjkPP3jAmLcJOKgdSiNEXf5e0_F2P6KBfbLyNYihw/edit?usp=sharing" TargetMode="External"/><Relationship Id="rId5" Type="http://schemas.openxmlformats.org/officeDocument/2006/relationships/hyperlink" Target="https://indiansignlanguage.org/" TargetMode="External"/><Relationship Id="rId6" Type="http://schemas.openxmlformats.org/officeDocument/2006/relationships/hyperlink" Target="http://www.islrtc.nic.in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7.png"/><Relationship Id="rId7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Sign-Language Recognition Using Machine Learning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7036350" y="3201200"/>
            <a:ext cx="15972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6654175" y="3956525"/>
            <a:ext cx="193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By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Dr. V Usha Bala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386650" y="3875600"/>
            <a:ext cx="193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 kiran kumar (318126510139)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 Sumanth (318126510155)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 V M Prateek (318126510138)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Azharuddin (318126510174)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Charan Reddy (317126510106)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6654175" y="4501900"/>
            <a:ext cx="15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2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Literature Survey </a:t>
            </a:r>
            <a:r>
              <a:rPr lang="en">
                <a:solidFill>
                  <a:schemeClr val="lt1"/>
                </a:solidFill>
              </a:rPr>
              <a:t>Continued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32225"/>
            <a:ext cx="610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Accuracy analysis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Difficulties</a:t>
            </a:r>
            <a:r>
              <a:rPr lang="en">
                <a:solidFill>
                  <a:schemeClr val="lt1"/>
                </a:solidFill>
              </a:rPr>
              <a:t> in data </a:t>
            </a:r>
            <a:r>
              <a:rPr lang="en">
                <a:solidFill>
                  <a:schemeClr val="lt1"/>
                </a:solidFill>
              </a:rPr>
              <a:t>Acquisition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Drawbacks of Hardware and software systems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Analysis of different data </a:t>
            </a:r>
            <a:r>
              <a:rPr lang="en">
                <a:solidFill>
                  <a:schemeClr val="lt1"/>
                </a:solidFill>
              </a:rPr>
              <a:t>Acquisition</a:t>
            </a:r>
            <a:r>
              <a:rPr lang="en">
                <a:solidFill>
                  <a:schemeClr val="lt1"/>
                </a:solidFill>
              </a:rPr>
              <a:t> methods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Accuracy analysis of </a:t>
            </a:r>
            <a:r>
              <a:rPr lang="en">
                <a:solidFill>
                  <a:schemeClr val="lt1"/>
                </a:solidFill>
              </a:rPr>
              <a:t>different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algorithms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700" y="1170125"/>
            <a:ext cx="2418901" cy="33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185475" y="508125"/>
            <a:ext cx="7629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Literature survey </a:t>
            </a: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236100" y="1329300"/>
            <a:ext cx="8458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Faced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 standard Dataset available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feasible Model till date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185475" y="508125"/>
            <a:ext cx="7629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Literature survey Conclusions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175" y="14392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236100" y="1329300"/>
            <a:ext cx="8458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Explored different </a:t>
            </a: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Algorithms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 Neural Network (1)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Optical flow Recognition (2)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Key frame Extraction (3)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Other Conclusions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Decided to prepare own dataset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Including face gestures improves context while translating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Decomposition of System is important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928700" y="1628800"/>
            <a:ext cx="11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 1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7"/>
          <p:cNvSpPr txBox="1"/>
          <p:nvPr/>
        </p:nvSpPr>
        <p:spPr>
          <a:xfrm>
            <a:off x="928700" y="2571750"/>
            <a:ext cx="11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 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928700" y="3514700"/>
            <a:ext cx="114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 3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2857500" y="1505650"/>
            <a:ext cx="542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object detection for accuracy analysis, Algorithm selection (image dataset)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2857500" y="2386950"/>
            <a:ext cx="542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Including Face gestures and training using video data (10 words)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2857500" y="3329900"/>
            <a:ext cx="542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complete model (100 words)Implementing Natural language processing algorithm for sentence generation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185475" y="508125"/>
            <a:ext cx="7629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Overview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175" y="14392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 txBox="1"/>
          <p:nvPr/>
        </p:nvSpPr>
        <p:spPr>
          <a:xfrm>
            <a:off x="185475" y="1080825"/>
            <a:ext cx="8458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1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 choose Image dataset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Reason is working with video data is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tedious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Including both single and double hand gestures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Char char="●"/>
            </a:pPr>
            <a:r>
              <a:rPr lang="en" sz="1800" u="sng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dataset both hands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Char char="●"/>
            </a:pPr>
            <a:r>
              <a:rPr lang="en" sz="1800" u="sng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 dataset single hands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Phase 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Migrating to video data (10 Gestures)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Exploring other video algorithms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185475" y="508125"/>
            <a:ext cx="7629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Overview Continued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175" y="14392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9"/>
          <p:cNvSpPr txBox="1"/>
          <p:nvPr/>
        </p:nvSpPr>
        <p:spPr>
          <a:xfrm>
            <a:off x="185475" y="1400175"/>
            <a:ext cx="845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3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Completing video data(100 gestures)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Obtaining data to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Sentence generator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185475" y="508125"/>
            <a:ext cx="7629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Convolution Neural Networks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175" y="14392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0"/>
          <p:cNvSpPr txBox="1"/>
          <p:nvPr/>
        </p:nvSpPr>
        <p:spPr>
          <a:xfrm>
            <a:off x="1079550" y="2968825"/>
            <a:ext cx="7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341550" y="1516925"/>
            <a:ext cx="840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with video data and Extracting Features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Each sign having a certain interval and Automatically detected from input video stream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3074050" y="2963550"/>
            <a:ext cx="19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6268850" y="2938500"/>
            <a:ext cx="25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Recognised Gesture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5" name="Google Shape;225;p40"/>
          <p:cNvCxnSpPr>
            <a:stCxn id="221" idx="3"/>
            <a:endCxn id="223" idx="1"/>
          </p:cNvCxnSpPr>
          <p:nvPr/>
        </p:nvCxnSpPr>
        <p:spPr>
          <a:xfrm flipH="1" rot="10800000">
            <a:off x="1808250" y="3194275"/>
            <a:ext cx="1265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40"/>
          <p:cNvCxnSpPr>
            <a:stCxn id="223" idx="3"/>
            <a:endCxn id="224" idx="1"/>
          </p:cNvCxnSpPr>
          <p:nvPr/>
        </p:nvCxnSpPr>
        <p:spPr>
          <a:xfrm flipH="1" rot="10800000">
            <a:off x="5003050" y="3169500"/>
            <a:ext cx="126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40"/>
          <p:cNvSpPr txBox="1"/>
          <p:nvPr/>
        </p:nvSpPr>
        <p:spPr>
          <a:xfrm>
            <a:off x="705450" y="3624550"/>
            <a:ext cx="14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Live captured video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3261825" y="3624550"/>
            <a:ext cx="14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using video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6603650" y="3805975"/>
            <a:ext cx="18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Words based on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185475" y="508125"/>
            <a:ext cx="7629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Optical Flow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175" y="14392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185475" y="1400175"/>
            <a:ext cx="845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Idea is to identify the flow of objects in the video (Hand movements)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Convert these movements into Tensors and Train the model using these abelled tensors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904850" y="2978875"/>
            <a:ext cx="7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2899350" y="2973600"/>
            <a:ext cx="19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6094150" y="2948550"/>
            <a:ext cx="25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Recognised Gesture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0" name="Google Shape;240;p41"/>
          <p:cNvCxnSpPr>
            <a:stCxn id="237" idx="3"/>
            <a:endCxn id="238" idx="1"/>
          </p:cNvCxnSpPr>
          <p:nvPr/>
        </p:nvCxnSpPr>
        <p:spPr>
          <a:xfrm flipH="1" rot="10800000">
            <a:off x="1633550" y="3204325"/>
            <a:ext cx="1265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41"/>
          <p:cNvCxnSpPr>
            <a:stCxn id="238" idx="3"/>
            <a:endCxn id="239" idx="1"/>
          </p:cNvCxnSpPr>
          <p:nvPr/>
        </p:nvCxnSpPr>
        <p:spPr>
          <a:xfrm flipH="1" rot="10800000">
            <a:off x="4828350" y="3179550"/>
            <a:ext cx="126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41"/>
          <p:cNvSpPr txBox="1"/>
          <p:nvPr/>
        </p:nvSpPr>
        <p:spPr>
          <a:xfrm>
            <a:off x="185475" y="3634600"/>
            <a:ext cx="236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Live captured video data as movement tensors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2588175" y="3634600"/>
            <a:ext cx="282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on the tensors for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gestures using video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6428950" y="3634600"/>
            <a:ext cx="184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Words based on tensor class identified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185475" y="508125"/>
            <a:ext cx="7629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Frame Extraction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175" y="143925"/>
            <a:ext cx="1111800" cy="11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 txBox="1"/>
          <p:nvPr/>
        </p:nvSpPr>
        <p:spPr>
          <a:xfrm>
            <a:off x="185475" y="1309775"/>
            <a:ext cx="845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Each Sign is a Combination of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Gestures called key frames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Idea in key frame extraction is to extract these frames and make a dictionary for each sign and identifying the mapping while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recognizing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904850" y="2988925"/>
            <a:ext cx="7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2899350" y="2983650"/>
            <a:ext cx="192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6094150" y="2958600"/>
            <a:ext cx="25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Recognised Gesture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5" name="Google Shape;255;p42"/>
          <p:cNvCxnSpPr>
            <a:stCxn id="252" idx="3"/>
            <a:endCxn id="253" idx="1"/>
          </p:cNvCxnSpPr>
          <p:nvPr/>
        </p:nvCxnSpPr>
        <p:spPr>
          <a:xfrm flipH="1" rot="10800000">
            <a:off x="1633550" y="3214375"/>
            <a:ext cx="1265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42"/>
          <p:cNvCxnSpPr>
            <a:stCxn id="253" idx="3"/>
            <a:endCxn id="254" idx="1"/>
          </p:cNvCxnSpPr>
          <p:nvPr/>
        </p:nvCxnSpPr>
        <p:spPr>
          <a:xfrm flipH="1" rot="10800000">
            <a:off x="4828350" y="3189600"/>
            <a:ext cx="126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42"/>
          <p:cNvSpPr txBox="1"/>
          <p:nvPr/>
        </p:nvSpPr>
        <p:spPr>
          <a:xfrm>
            <a:off x="530750" y="3644650"/>
            <a:ext cx="14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Live captured video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2680725" y="3644650"/>
            <a:ext cx="263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Trained to identify the change in direction of object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6428950" y="3826075"/>
            <a:ext cx="18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Words based on training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Input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948450" y="12159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1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22" y="2156975"/>
            <a:ext cx="2084675" cy="16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660" y="2156975"/>
            <a:ext cx="2084675" cy="161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3"/>
          <p:cNvCxnSpPr>
            <a:stCxn id="266" idx="3"/>
            <a:endCxn id="267" idx="1"/>
          </p:cNvCxnSpPr>
          <p:nvPr/>
        </p:nvCxnSpPr>
        <p:spPr>
          <a:xfrm>
            <a:off x="2826398" y="2966062"/>
            <a:ext cx="7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43"/>
          <p:cNvSpPr txBox="1"/>
          <p:nvPr/>
        </p:nvSpPr>
        <p:spPr>
          <a:xfrm>
            <a:off x="6930950" y="2748075"/>
            <a:ext cx="149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43"/>
          <p:cNvSpPr/>
          <p:nvPr/>
        </p:nvSpPr>
        <p:spPr>
          <a:xfrm>
            <a:off x="6722025" y="2428600"/>
            <a:ext cx="1410600" cy="10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</a:t>
            </a:r>
            <a:endParaRPr sz="1800"/>
          </a:p>
        </p:txBody>
      </p:sp>
      <p:cxnSp>
        <p:nvCxnSpPr>
          <p:cNvPr id="271" name="Google Shape;271;p43"/>
          <p:cNvCxnSpPr>
            <a:stCxn id="267" idx="3"/>
            <a:endCxn id="270" idx="1"/>
          </p:cNvCxnSpPr>
          <p:nvPr/>
        </p:nvCxnSpPr>
        <p:spPr>
          <a:xfrm>
            <a:off x="5614335" y="2966062"/>
            <a:ext cx="1107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269625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Quick Recap…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445050" y="1142750"/>
            <a:ext cx="8253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There is a problem when mute people try to communicate with people who do not know sign language. We suggest a solution to this problem using ML based translator that can identify Indian sign language and translate to English.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650" y="175475"/>
            <a:ext cx="1111800" cy="11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Input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948450" y="12159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8" name="Google Shape;278;p44"/>
          <p:cNvCxnSpPr>
            <a:stCxn id="279" idx="3"/>
            <a:endCxn id="280" idx="1"/>
          </p:cNvCxnSpPr>
          <p:nvPr/>
        </p:nvCxnSpPr>
        <p:spPr>
          <a:xfrm>
            <a:off x="2826460" y="2966062"/>
            <a:ext cx="7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4"/>
          <p:cNvSpPr txBox="1"/>
          <p:nvPr/>
        </p:nvSpPr>
        <p:spPr>
          <a:xfrm>
            <a:off x="6930950" y="2748075"/>
            <a:ext cx="149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6722025" y="2428600"/>
            <a:ext cx="1410600" cy="10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</a:t>
            </a:r>
            <a:endParaRPr sz="1800"/>
          </a:p>
        </p:txBody>
      </p:sp>
      <p:cxnSp>
        <p:nvCxnSpPr>
          <p:cNvPr id="283" name="Google Shape;283;p44"/>
          <p:cNvCxnSpPr>
            <a:stCxn id="284" idx="3"/>
            <a:endCxn id="282" idx="1"/>
          </p:cNvCxnSpPr>
          <p:nvPr/>
        </p:nvCxnSpPr>
        <p:spPr>
          <a:xfrm>
            <a:off x="5319002" y="2966048"/>
            <a:ext cx="1403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66" y="2103600"/>
            <a:ext cx="1833733" cy="173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704" y="2142349"/>
            <a:ext cx="1737298" cy="164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Input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45"/>
          <p:cNvSpPr txBox="1"/>
          <p:nvPr/>
        </p:nvSpPr>
        <p:spPr>
          <a:xfrm>
            <a:off x="1070100" y="117950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Phase 3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2" name="Google Shape;292;p45" title="WhatsApp Video 2021-12-07 at 9.10.42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81" y="2274575"/>
            <a:ext cx="2816701" cy="15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/>
        </p:nvSpPr>
        <p:spPr>
          <a:xfrm>
            <a:off x="5434300" y="2821450"/>
            <a:ext cx="149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 sz="2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5225375" y="2501975"/>
            <a:ext cx="1410600" cy="109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</a:t>
            </a:r>
            <a:endParaRPr sz="1800"/>
          </a:p>
        </p:txBody>
      </p:sp>
      <p:cxnSp>
        <p:nvCxnSpPr>
          <p:cNvPr id="295" name="Google Shape;295;p45"/>
          <p:cNvCxnSpPr>
            <a:endCxn id="294" idx="1"/>
          </p:cNvCxnSpPr>
          <p:nvPr/>
        </p:nvCxnSpPr>
        <p:spPr>
          <a:xfrm>
            <a:off x="4117775" y="3039575"/>
            <a:ext cx="1107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36025" y="43287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Sample Output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50" y="1182500"/>
            <a:ext cx="58796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075" y="1582537"/>
            <a:ext cx="1983800" cy="188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900" y="1582513"/>
            <a:ext cx="1983800" cy="188114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6"/>
          <p:cNvSpPr txBox="1"/>
          <p:nvPr/>
        </p:nvSpPr>
        <p:spPr>
          <a:xfrm>
            <a:off x="2431925" y="4158575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6554025" y="2176575"/>
            <a:ext cx="7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       </a:t>
            </a:r>
            <a:r>
              <a:rPr lang="en" sz="1829">
                <a:solidFill>
                  <a:schemeClr val="lt1"/>
                </a:solidFill>
              </a:rPr>
              <a:t> Research Papers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Accuracy analysis paper</a:t>
            </a:r>
            <a:r>
              <a:rPr lang="en" sz="1829">
                <a:solidFill>
                  <a:schemeClr val="accent6"/>
                </a:solidFill>
              </a:rPr>
              <a:t> 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Idea paper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 inspiration paper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https://drive.google.com/file/d/1gOO20k-eyH7GtNm1PfjSQ5wXD9w6_5kD/view?usp=sharing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https://drive.google.com/file/d/1EIQ-XWRxuzSEGoclHD1yBYRLzSeUpB18/view?usp=sharing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https://drive.google.com/file/d/14sdlBv7UYz2qbprNgnMNL1QyvZBZFyXU/view?usp=sharing</a:t>
            </a:r>
            <a:endParaRPr sz="1829"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" name="Google Shape;31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lt1"/>
                </a:solidFill>
              </a:rPr>
              <a:t>Documentation , words selected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details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documentation</a:t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lt1"/>
                </a:solidFill>
              </a:rPr>
              <a:t>Official Sign translation and dictionary</a:t>
            </a:r>
            <a:endParaRPr sz="1829">
              <a:solidFill>
                <a:schemeClr val="lt1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https://indiansignlanguage.org/</a:t>
            </a:r>
            <a:endParaRPr sz="1829">
              <a:solidFill>
                <a:schemeClr val="accent6"/>
              </a:solidFill>
            </a:endParaRPr>
          </a:p>
          <a:p>
            <a:pPr indent="-3448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30"/>
              <a:buChar char="●"/>
            </a:pPr>
            <a:r>
              <a:rPr lang="en" sz="1829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http://www.islrtc.nic.in/</a:t>
            </a:r>
            <a:endParaRPr sz="1829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/>
        </p:nvSpPr>
        <p:spPr>
          <a:xfrm>
            <a:off x="2742600" y="2198350"/>
            <a:ext cx="370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for your time.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Existing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There are a few sign language translation systems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Sensor Gloves </a:t>
            </a:r>
            <a:endParaRPr>
              <a:solidFill>
                <a:schemeClr val="accent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Accurate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Easy to use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Costly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Algorithms to recognise signs</a:t>
            </a:r>
            <a:endParaRPr>
              <a:solidFill>
                <a:schemeClr val="accent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Cost effective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Uses color gloves sometimes to increase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Accuracy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Less accuracy for multi handed signs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525" y="1440700"/>
            <a:ext cx="2013000" cy="11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520" y="2900050"/>
            <a:ext cx="1965730" cy="1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 paper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61500" y="1132225"/>
            <a:ext cx="56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Hardware Based Solution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Working yet complex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Advantages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Easy to use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Gives accurate results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Disadvantages 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Feasibility</a:t>
            </a:r>
            <a:r>
              <a:rPr lang="en">
                <a:solidFill>
                  <a:schemeClr val="lt1"/>
                </a:solidFill>
              </a:rPr>
              <a:t> is less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Context is missing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0" y="1132225"/>
            <a:ext cx="259890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 Reference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132225"/>
            <a:ext cx="551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Software based approach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Advantages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Easy to use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Economical and </a:t>
            </a:r>
            <a:r>
              <a:rPr lang="en">
                <a:solidFill>
                  <a:schemeClr val="lt1"/>
                </a:solidFill>
              </a:rPr>
              <a:t>feasible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Disadvantages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Deployment is complex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253" y="1074975"/>
            <a:ext cx="2500847" cy="35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Proposed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11700" y="113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propose to use Machine learning algorithms to recognise the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Gestures and signs in Indian sign language.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train the Machine learning model to recognise signs and gestures in indian sign language.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will send the words identified to a sentence generator algorithm to make a proper english sentence with the generated words.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Finally the generated output will be shown on screen and played out-loud using the device speaker.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551" y="76600"/>
            <a:ext cx="1407749" cy="13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6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25" y="2966191"/>
            <a:ext cx="833950" cy="6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4575" y="2966200"/>
            <a:ext cx="1053251" cy="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125" y="3018049"/>
            <a:ext cx="833950" cy="67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1"/>
          <p:cNvSpPr txBox="1"/>
          <p:nvPr/>
        </p:nvSpPr>
        <p:spPr>
          <a:xfrm>
            <a:off x="7216725" y="3018050"/>
            <a:ext cx="11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am Kiran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7554" y="3019384"/>
            <a:ext cx="763042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272575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System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311700" y="113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Video Input is taken as input and each frame is taken out of the video.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Video filter and processor labels the hand gestures in the frames.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These labelled frames are then sent to the learning model.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This model now gets trained by the sent data.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After the gestures are recognised, they’re sent to sentence generator.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Sentence generator takes the text and phrases the sentence, words accordingly for understandable output to the user.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This output of the Sentence generator is shown as Output which is an understandable sentence.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551" y="76600"/>
            <a:ext cx="1407749" cy="13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Literature Survey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13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Research on Previous systems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Real time Live translation system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identification of gestures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Less accuracy and less sign space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High level conversion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