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57" r:id="rId5"/>
    <p:sldId id="267" r:id="rId6"/>
    <p:sldId id="258" r:id="rId7"/>
    <p:sldId id="268" r:id="rId8"/>
    <p:sldId id="259" r:id="rId9"/>
    <p:sldId id="269" r:id="rId10"/>
    <p:sldId id="260" r:id="rId11"/>
    <p:sldId id="270" r:id="rId12"/>
    <p:sldId id="261" r:id="rId13"/>
    <p:sldId id="271" r:id="rId14"/>
    <p:sldId id="262" r:id="rId15"/>
    <p:sldId id="272" r:id="rId16"/>
    <p:sldId id="263" r:id="rId17"/>
    <p:sldId id="273" r:id="rId18"/>
    <p:sldId id="264" r:id="rId19"/>
    <p:sldId id="274" r:id="rId20"/>
    <p:sldId id="265" r:id="rId21"/>
    <p:sldId id="276" r:id="rId22"/>
    <p:sldId id="26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gross sales in FY 2020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Sheet1!$A$1:$A$12</c:f>
              <c:strCache>
                <c:ptCount val="12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  <c:pt idx="5">
                  <c:v>February</c:v>
                </c:pt>
                <c:pt idx="6">
                  <c:v>March</c:v>
                </c:pt>
                <c:pt idx="7">
                  <c:v>April</c:v>
                </c:pt>
                <c:pt idx="8">
                  <c:v>May</c:v>
                </c:pt>
                <c:pt idx="9">
                  <c:v>June</c:v>
                </c:pt>
                <c:pt idx="10">
                  <c:v>July</c:v>
                </c:pt>
                <c:pt idx="11">
                  <c:v>August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9092670.3399999999</c:v>
                </c:pt>
                <c:pt idx="1">
                  <c:v>10378637.6</c:v>
                </c:pt>
                <c:pt idx="2">
                  <c:v>15231894.970000001</c:v>
                </c:pt>
                <c:pt idx="3">
                  <c:v>9755795.0600000005</c:v>
                </c:pt>
                <c:pt idx="4">
                  <c:v>9584951.9399999995</c:v>
                </c:pt>
                <c:pt idx="5">
                  <c:v>8083995.5499999998</c:v>
                </c:pt>
                <c:pt idx="6">
                  <c:v>766976.45</c:v>
                </c:pt>
                <c:pt idx="7">
                  <c:v>800071.95</c:v>
                </c:pt>
                <c:pt idx="8">
                  <c:v>1586964.48</c:v>
                </c:pt>
                <c:pt idx="9">
                  <c:v>3429736.57</c:v>
                </c:pt>
                <c:pt idx="10">
                  <c:v>5151815.4000000004</c:v>
                </c:pt>
                <c:pt idx="11">
                  <c:v>5638281.8300000001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12-4EE5-BF05-D6DD73124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50752"/>
        <c:axId val="2454496"/>
      </c:lineChart>
      <c:catAx>
        <c:axId val="245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4496"/>
        <c:crosses val="autoZero"/>
        <c:auto val="1"/>
        <c:lblAlgn val="ctr"/>
        <c:lblOffset val="100"/>
        <c:noMultiLvlLbl val="0"/>
      </c:catAx>
      <c:valAx>
        <c:axId val="2454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075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gross sales in FY 2021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Sheet2!$A$1:$A$12</c:f>
              <c:strCache>
                <c:ptCount val="12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  <c:pt idx="5">
                  <c:v>February</c:v>
                </c:pt>
                <c:pt idx="6">
                  <c:v>March</c:v>
                </c:pt>
                <c:pt idx="7">
                  <c:v>April</c:v>
                </c:pt>
                <c:pt idx="8">
                  <c:v>May</c:v>
                </c:pt>
                <c:pt idx="9">
                  <c:v>June</c:v>
                </c:pt>
                <c:pt idx="10">
                  <c:v>July</c:v>
                </c:pt>
                <c:pt idx="11">
                  <c:v>August</c:v>
                </c:pt>
              </c:strCache>
            </c:strRef>
          </c:cat>
          <c:val>
            <c:numRef>
              <c:f>Sheet2!$B$1:$B$12</c:f>
              <c:numCache>
                <c:formatCode>General</c:formatCode>
                <c:ptCount val="12"/>
                <c:pt idx="0">
                  <c:v>19530271.300000001</c:v>
                </c:pt>
                <c:pt idx="1">
                  <c:v>21016218.210000001</c:v>
                </c:pt>
                <c:pt idx="2">
                  <c:v>32247289.789999999</c:v>
                </c:pt>
                <c:pt idx="3">
                  <c:v>20409063.18</c:v>
                </c:pt>
                <c:pt idx="4">
                  <c:v>19570701.710000001</c:v>
                </c:pt>
                <c:pt idx="5">
                  <c:v>15986603.890000001</c:v>
                </c:pt>
                <c:pt idx="6">
                  <c:v>19149624.920000002</c:v>
                </c:pt>
                <c:pt idx="7">
                  <c:v>11483530.300000001</c:v>
                </c:pt>
                <c:pt idx="8">
                  <c:v>19204309.41</c:v>
                </c:pt>
                <c:pt idx="9">
                  <c:v>15457579.66</c:v>
                </c:pt>
                <c:pt idx="10">
                  <c:v>19044968.82</c:v>
                </c:pt>
                <c:pt idx="11">
                  <c:v>11324548.34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C-4A6A-B43B-61E7B2F7F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7568"/>
        <c:axId val="5270912"/>
      </c:lineChart>
      <c:catAx>
        <c:axId val="527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0912"/>
        <c:crosses val="autoZero"/>
        <c:auto val="1"/>
        <c:lblAlgn val="ctr"/>
        <c:lblOffset val="100"/>
        <c:noMultiLvlLbl val="0"/>
      </c:catAx>
      <c:valAx>
        <c:axId val="527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56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Top 3 sold products in P&amp;A division</a:t>
            </a:r>
            <a:r>
              <a:rPr lang="en-US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Sheet1!$C$1:$C$3</c:f>
              <c:strCache>
                <c:ptCount val="3"/>
                <c:pt idx="0">
                  <c:v>AQ Gamers Ms</c:v>
                </c:pt>
                <c:pt idx="1">
                  <c:v>AQ Maxima Ms</c:v>
                </c:pt>
                <c:pt idx="2">
                  <c:v>AQ Maxima Ms</c:v>
                </c:pt>
              </c:strCache>
            </c:strRef>
          </c:cat>
          <c:val>
            <c:numRef>
              <c:f>Sheet1!$D$1:$D$3</c:f>
              <c:numCache>
                <c:formatCode>General</c:formatCode>
                <c:ptCount val="3"/>
                <c:pt idx="0">
                  <c:v>428498</c:v>
                </c:pt>
                <c:pt idx="1">
                  <c:v>419865</c:v>
                </c:pt>
                <c:pt idx="2">
                  <c:v>419471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F-4F5E-BE7A-40432168A1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33458160"/>
        <c:axId val="2033468976"/>
      </c:barChart>
      <c:catAx>
        <c:axId val="203345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468976"/>
        <c:crosses val="autoZero"/>
        <c:auto val="1"/>
        <c:lblAlgn val="ctr"/>
        <c:lblOffset val="100"/>
        <c:noMultiLvlLbl val="0"/>
      </c:catAx>
      <c:valAx>
        <c:axId val="2033468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45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3 sold products in N&amp;S division</a:t>
            </a:r>
            <a:endParaRPr lang="en-US"/>
          </a:p>
        </c:rich>
      </c:tx>
      <c:layout>
        <c:manualLayout>
          <c:xMode val="edge"/>
          <c:yMode val="edge"/>
          <c:x val="0.19801772422969477"/>
          <c:y val="4.9200692671715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Sheet1!$B$1:$B$3</c:f>
              <c:strCache>
                <c:ptCount val="3"/>
                <c:pt idx="0">
                  <c:v>AQ Pen Drive 2 IN 1</c:v>
                </c:pt>
                <c:pt idx="1">
                  <c:v>AQ Pen Drive DRC</c:v>
                </c:pt>
                <c:pt idx="2">
                  <c:v>AQ Pen Drive DRC</c:v>
                </c:pt>
              </c:strCache>
            </c:strRef>
          </c:cat>
          <c:val>
            <c:numRef>
              <c:f>Sheet1!$C$1:$C$3</c:f>
              <c:numCache>
                <c:formatCode>General</c:formatCode>
                <c:ptCount val="3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7-44DF-9624-FF0C1BB8C5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54941839"/>
        <c:axId val="1154955151"/>
      </c:barChart>
      <c:catAx>
        <c:axId val="11549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55151"/>
        <c:crosses val="autoZero"/>
        <c:auto val="1"/>
        <c:lblAlgn val="ctr"/>
        <c:lblOffset val="100"/>
        <c:noMultiLvlLbl val="0"/>
      </c:catAx>
      <c:valAx>
        <c:axId val="1154955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3 sold products in PC division</a:t>
            </a:r>
            <a:endParaRPr lang="en-US"/>
          </a:p>
        </c:rich>
      </c:tx>
      <c:layout>
        <c:manualLayout>
          <c:xMode val="edge"/>
          <c:yMode val="edge"/>
          <c:x val="0.19111285066612108"/>
          <c:y val="4.629629629629631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Sheet1!$B$1:$B$3</c:f>
              <c:strCache>
                <c:ptCount val="3"/>
                <c:pt idx="0">
                  <c:v>AQ Digit</c:v>
                </c:pt>
                <c:pt idx="1">
                  <c:v>AQ Velocity</c:v>
                </c:pt>
                <c:pt idx="2">
                  <c:v>AQ Digit</c:v>
                </c:pt>
              </c:strCache>
            </c:strRef>
          </c:cat>
          <c:val>
            <c:numRef>
              <c:f>Sheet1!$C$1:$C$3</c:f>
              <c:numCache>
                <c:formatCode>General</c:formatCode>
                <c:ptCount val="3"/>
                <c:pt idx="0">
                  <c:v>17434</c:v>
                </c:pt>
                <c:pt idx="1">
                  <c:v>17280</c:v>
                </c:pt>
                <c:pt idx="2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3-4BAF-BA3F-9430086098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6413072"/>
        <c:axId val="636415984"/>
      </c:barChart>
      <c:catAx>
        <c:axId val="63641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15984"/>
        <c:crosses val="autoZero"/>
        <c:auto val="1"/>
        <c:lblAlgn val="ctr"/>
        <c:lblOffset val="100"/>
        <c:noMultiLvlLbl val="0"/>
      </c:catAx>
      <c:valAx>
        <c:axId val="636415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1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29" y="2514600"/>
            <a:ext cx="7716383" cy="2262781"/>
          </a:xfrm>
        </p:spPr>
        <p:txBody>
          <a:bodyPr/>
          <a:lstStyle/>
          <a:p>
            <a:r>
              <a:rPr lang="en-US" i="1" dirty="0" smtClean="0"/>
              <a:t>Consumer Goods</a:t>
            </a:r>
            <a:br>
              <a:rPr lang="en-US" i="1" dirty="0" smtClean="0"/>
            </a:br>
            <a:r>
              <a:rPr lang="en-US" i="1" dirty="0" smtClean="0"/>
              <a:t>Ad_Hoc Insights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025" y="0"/>
            <a:ext cx="1535929" cy="1503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0"/>
            <a:ext cx="1735183" cy="1735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8230" y="4924697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Codebasics Resume Project Challenge 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37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045" y="1058091"/>
            <a:ext cx="8373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4: </a:t>
            </a:r>
          </a:p>
          <a:p>
            <a:endParaRPr lang="en-US" dirty="0"/>
          </a:p>
          <a:p>
            <a:r>
              <a:rPr lang="en-US" dirty="0" smtClean="0"/>
              <a:t>Follow-up</a:t>
            </a:r>
            <a:r>
              <a:rPr lang="en-US" dirty="0"/>
              <a:t>: Which segment had the most increase in unique products in 2021 vs 2020?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output contains these fields, </a:t>
            </a:r>
            <a:r>
              <a:rPr lang="en-US" dirty="0" smtClean="0"/>
              <a:t>segment, product_count_2020, </a:t>
            </a:r>
            <a:r>
              <a:rPr lang="en-US" dirty="0"/>
              <a:t>product_count_2021 </a:t>
            </a:r>
            <a:r>
              <a:rPr lang="en-US" dirty="0" smtClean="0"/>
              <a:t>and difference.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41" y="2979042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90552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45" y="3959407"/>
            <a:ext cx="6122124" cy="221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089" y="3567349"/>
            <a:ext cx="3847142" cy="16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4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7246" y="1398819"/>
            <a:ext cx="197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"Accessories</a:t>
            </a:r>
            <a:r>
              <a:rPr lang="en-US" dirty="0"/>
              <a:t>" </a:t>
            </a:r>
            <a:r>
              <a:rPr lang="en-US" dirty="0" smtClean="0"/>
              <a:t>category witnessed </a:t>
            </a:r>
            <a:r>
              <a:rPr lang="en-US" dirty="0"/>
              <a:t>a significant increase in product count, with 34 more products added compared to FY 2020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﻿</a:t>
            </a:r>
            <a:r>
              <a:rPr lang="en-US" dirty="0"/>
              <a:t>﻿In FY 2020, the "Notebook" category had the highest number of unique products at 92, marking a 1,433.33% increase over "Networking," which had the lowest unique products at </a:t>
            </a:r>
            <a:r>
              <a:rPr lang="en-US" dirty="0" smtClean="0"/>
              <a:t>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Overall</a:t>
            </a:r>
            <a:r>
              <a:rPr lang="en-US" dirty="0"/>
              <a:t>, there was a consistent trend of increasing product diversity across various </a:t>
            </a:r>
            <a:r>
              <a:rPr lang="en-US" dirty="0" smtClean="0"/>
              <a:t>categories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4" y="1831193"/>
            <a:ext cx="6168931" cy="39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045" y="1058091"/>
            <a:ext cx="8373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5: </a:t>
            </a:r>
          </a:p>
          <a:p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the products that have the highest and lowest manufacturing costs. The final output should contain these fields, </a:t>
            </a:r>
            <a:r>
              <a:rPr lang="en-US" dirty="0" smtClean="0"/>
              <a:t>product_code, </a:t>
            </a:r>
            <a:r>
              <a:rPr lang="en-US" dirty="0"/>
              <a:t>product </a:t>
            </a:r>
            <a:r>
              <a:rPr lang="en-US" dirty="0" smtClean="0"/>
              <a:t>and the manufacturing_cost.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9875" y="2710851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54755" y="2602799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71" y="3417092"/>
            <a:ext cx="6296298" cy="206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403" y="3495348"/>
            <a:ext cx="3277866" cy="11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5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68343" y="1461450"/>
            <a:ext cx="300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9280" y="1914905"/>
            <a:ext cx="63485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product “AQ HOME Allin1 Gen 2” has the maximum manufacturing cost with around $240.54.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the product “AQ Master wired x1 Ms” has the minimum manufacturing cost with around $0.89.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Identifying products with high manufacturing costs, such as "AQ HOME Allin1 Gen 2" with $240.54, presents an opportunity for cost optimization initiatives</a:t>
            </a:r>
            <a:r>
              <a:rPr lang="en-US" dirty="0" smtClean="0"/>
              <a:t>. </a:t>
            </a:r>
            <a:r>
              <a:rPr lang="en-US" dirty="0"/>
              <a:t>This could involve reassessing material sourcing, production processes, or supplier relationships to reduce expenses and improve </a:t>
            </a:r>
            <a:r>
              <a:rPr lang="en-US" dirty="0" smtClean="0"/>
              <a:t>profitability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07" y="2161621"/>
            <a:ext cx="2484706" cy="1904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3931" y="1358537"/>
            <a:ext cx="337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with highest manufacturing cost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8106" y="4450079"/>
            <a:ext cx="337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with lowest manufacturing cost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31" y="5201346"/>
            <a:ext cx="2468881" cy="14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045" y="1058091"/>
            <a:ext cx="8373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6: </a:t>
            </a:r>
          </a:p>
          <a:p>
            <a:endParaRPr lang="en-US" dirty="0" smtClean="0"/>
          </a:p>
          <a:p>
            <a:r>
              <a:rPr lang="en-US" dirty="0"/>
              <a:t>Generate a report which contains the top 5 customers who received an average high pre_invoice_discount_pct for the fiscal year 2021 and in the Indian market. </a:t>
            </a:r>
            <a:r>
              <a:rPr lang="en-US" dirty="0" smtClean="0"/>
              <a:t>The </a:t>
            </a:r>
            <a:r>
              <a:rPr lang="en-US" dirty="0"/>
              <a:t>final output contains these fields, </a:t>
            </a:r>
            <a:r>
              <a:rPr lang="en-US" dirty="0" smtClean="0"/>
              <a:t>customer_code, customer and average_discount_percentage.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41" y="2979042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90552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46" y="3688849"/>
            <a:ext cx="5773783" cy="1952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641" y="3624779"/>
            <a:ext cx="3799390" cy="19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6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0802" y="136733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“Flipkart” has the highest average pre-   invoice discount with 30.83 %.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﻿</a:t>
            </a:r>
            <a:r>
              <a:rPr lang="en-US" dirty="0" smtClean="0"/>
              <a:t>While “Vijay Sales” has comparatively lower average discount percentage at 27.53%.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suggests that Flipkart may employ a competitive pricing strategy to attract customers by offering significant discounts on a wide range of products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62" y="1736665"/>
            <a:ext cx="4775018" cy="36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045" y="1058091"/>
            <a:ext cx="8809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7: </a:t>
            </a:r>
          </a:p>
          <a:p>
            <a:endParaRPr lang="en-US" dirty="0" smtClean="0"/>
          </a:p>
          <a:p>
            <a:r>
              <a:rPr lang="en-US" dirty="0"/>
              <a:t>Get the complete report of the Gross sales amount for the customer </a:t>
            </a:r>
            <a:r>
              <a:rPr lang="en-US" b="1" dirty="0"/>
              <a:t>“</a:t>
            </a:r>
            <a:r>
              <a:rPr lang="en-US" b="1" dirty="0" smtClean="0"/>
              <a:t>AtliQ </a:t>
            </a:r>
            <a:r>
              <a:rPr lang="en-US" b="1" dirty="0"/>
              <a:t>Exclusive” </a:t>
            </a:r>
            <a:r>
              <a:rPr lang="en-US" dirty="0"/>
              <a:t>for each month </a:t>
            </a:r>
            <a:r>
              <a:rPr lang="en-US" b="1" dirty="0"/>
              <a:t>. </a:t>
            </a:r>
            <a:r>
              <a:rPr lang="en-US" dirty="0"/>
              <a:t>This analysis helps to get an idea of low and high-performing months and take strategic decisions.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report contains these columns: </a:t>
            </a:r>
            <a:r>
              <a:rPr lang="en-US" dirty="0" smtClean="0"/>
              <a:t>Month, Year and </a:t>
            </a:r>
            <a:r>
              <a:rPr lang="en-US" dirty="0"/>
              <a:t>Gross sales </a:t>
            </a:r>
            <a:r>
              <a:rPr lang="en-US" dirty="0" smtClean="0"/>
              <a:t>Amount.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41" y="2979042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90552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61" y="3635407"/>
            <a:ext cx="5600700" cy="21384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790" y="3367189"/>
            <a:ext cx="2181042" cy="22567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668" y="3357170"/>
            <a:ext cx="2161663" cy="22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7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2916" y="6340462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0802" y="136733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AtliQ Hardware witnessed approximately $32 million in FY 2021, specifically in the month of November, which marked the highest figure</a:t>
            </a:r>
            <a:r>
              <a:rPr lang="en-US" dirty="0" smtClean="0"/>
              <a:t>. </a:t>
            </a:r>
            <a:r>
              <a:rPr lang="en-US" dirty="0"/>
              <a:t>Approximately $15 million was achieved in FY 2020 in the month of November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﻿There is a steep decrease in gross sales in the months of March and April in both financial years.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Identifying areas where operational processes can be optimized can lead to cost savings and enhanced competitiveness in the market.</a:t>
            </a:r>
            <a:endParaRPr lang="en-US" dirty="0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859034"/>
              </p:ext>
            </p:extLst>
          </p:nvPr>
        </p:nvGraphicFramePr>
        <p:xfrm>
          <a:off x="1481429" y="1134335"/>
          <a:ext cx="4969043" cy="2682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05352"/>
              </p:ext>
            </p:extLst>
          </p:nvPr>
        </p:nvGraphicFramePr>
        <p:xfrm>
          <a:off x="1481428" y="3958046"/>
          <a:ext cx="49690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76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045" y="1058091"/>
            <a:ext cx="8809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8: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In which quarter of 2020, got the maximum total_sold_quantity?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output contains these fields sorted by the total_sold_quantity, </a:t>
            </a:r>
            <a:r>
              <a:rPr lang="en-US" dirty="0" smtClean="0"/>
              <a:t>Quarter and total_sold_quantity.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41" y="2979042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90552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44" y="3568881"/>
            <a:ext cx="4245429" cy="2792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734" y="3737294"/>
            <a:ext cx="2773683" cy="17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8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0802" y="136733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maximum total quantity sold in fiscal year 2020 is in Quarter 1 with 7 million and the minimum quantity sold was in Quarter 3 with 2 millions.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﻿While Quarter 3 historically registers the lowest sales volume, it presents an opportunity for strategic intervention to bolster performance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</a:t>
            </a:r>
            <a:r>
              <a:rPr lang="en-US" dirty="0" smtClean="0"/>
              <a:t>also suggests </a:t>
            </a:r>
            <a:r>
              <a:rPr lang="en-US" dirty="0"/>
              <a:t>a degree of volatility in sales performance, with potential factors such as seasonal fluctuations, market dynamics, or internal operational </a:t>
            </a:r>
            <a:r>
              <a:rPr lang="en-US" dirty="0" smtClean="0"/>
              <a:t>factors.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65" y="1736665"/>
            <a:ext cx="5226069" cy="39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0" y="156755"/>
            <a:ext cx="6100353" cy="87521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Problem Statement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025" y="0"/>
            <a:ext cx="1535929" cy="1503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0"/>
            <a:ext cx="1735183" cy="1735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2937" y="1384663"/>
            <a:ext cx="8235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AtliQ</a:t>
            </a:r>
            <a:r>
              <a:rPr lang="en-US" dirty="0"/>
              <a:t> </a:t>
            </a:r>
            <a:r>
              <a:rPr lang="en-US" dirty="0" smtClean="0"/>
              <a:t>Hardware's ( an imaginary </a:t>
            </a:r>
            <a:r>
              <a:rPr lang="en-US" dirty="0"/>
              <a:t>company) is one of the leading computer hardware producers in India and well expanded in other countries </a:t>
            </a:r>
            <a:r>
              <a:rPr lang="en-US" dirty="0" smtClean="0"/>
              <a:t>as well.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However, the management noticed that they do not get enough insights to make quick and smart data-informed decisions. They want to expand their data analytics team by adding several junior data analysts.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Tony </a:t>
            </a:r>
            <a:r>
              <a:rPr lang="en-US" dirty="0"/>
              <a:t>Sharma, their data analytics director wanted to hire someone who is good at both tech and soft skills. Hence, he decided to conduct a SQL challenge which will help him understand both the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6548" y="1058091"/>
            <a:ext cx="9130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9:</a:t>
            </a:r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channel helped to bring more gross sales in the fiscal year 2021 and the percentage of contribution?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output contains these fields, </a:t>
            </a:r>
            <a:r>
              <a:rPr lang="en-US" dirty="0" smtClean="0"/>
              <a:t>channel, gross_sales_mln and percentage.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41" y="2979042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90552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48" y="3542481"/>
            <a:ext cx="6028474" cy="25056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008" y="3527951"/>
            <a:ext cx="3410495" cy="13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9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0802" y="136733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”Retailer” channel has accounted for the majority of the sales occupying almost 73% of gross sales.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﻿</a:t>
            </a:r>
            <a:r>
              <a:rPr lang="en-US" dirty="0" smtClean="0"/>
              <a:t>While the direct and distributor channel is occupying 15% and 11% of gross sales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insight enables businesses to optimize resource allocation, prioritize high-profit channels, and potentially reallocate resources from less profitable channels to maximize overall </a:t>
            </a:r>
            <a:r>
              <a:rPr lang="en-US" dirty="0" smtClean="0"/>
              <a:t>profitability.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47" y="1914905"/>
            <a:ext cx="4343536" cy="3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Ad_Hoc Request - 10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6548" y="1058091"/>
            <a:ext cx="9130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10:</a:t>
            </a:r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the Top 3 products in each division that have a high total_sold_quantity in the fiscal_year </a:t>
            </a:r>
            <a:r>
              <a:rPr lang="en-US" dirty="0" smtClean="0"/>
              <a:t>2021?</a:t>
            </a:r>
          </a:p>
          <a:p>
            <a:r>
              <a:rPr lang="en-US" dirty="0" smtClean="0"/>
              <a:t>The </a:t>
            </a:r>
            <a:r>
              <a:rPr lang="en-US" dirty="0"/>
              <a:t>final output contains these fields, </a:t>
            </a:r>
            <a:r>
              <a:rPr lang="en-US" dirty="0" smtClean="0"/>
              <a:t>division, </a:t>
            </a:r>
            <a:r>
              <a:rPr lang="en-US" dirty="0"/>
              <a:t>product_code, </a:t>
            </a:r>
            <a:r>
              <a:rPr lang="en-US" dirty="0" smtClean="0"/>
              <a:t>product, </a:t>
            </a:r>
            <a:r>
              <a:rPr lang="en-US" dirty="0"/>
              <a:t>total_sold_quantity </a:t>
            </a:r>
            <a:r>
              <a:rPr lang="en-US" dirty="0" smtClean="0"/>
              <a:t>and rank_order.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41" y="2979042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90552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48" y="3703440"/>
            <a:ext cx="6216701" cy="2027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743" y="3440706"/>
            <a:ext cx="3657600" cy="21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578" y="156754"/>
            <a:ext cx="4919674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10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0802" y="136733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AQ Pen Drive </a:t>
            </a:r>
            <a:r>
              <a:rPr lang="en-US" dirty="0" smtClean="0"/>
              <a:t>2 in 1 (in N&amp;S division)emerged </a:t>
            </a:r>
            <a:r>
              <a:rPr lang="en-US" dirty="0"/>
              <a:t>as the best-selling item, followed </a:t>
            </a:r>
            <a:r>
              <a:rPr lang="en-US" dirty="0" smtClean="0"/>
              <a:t>by </a:t>
            </a:r>
            <a:r>
              <a:rPr lang="en-US" dirty="0"/>
              <a:t>AQ </a:t>
            </a:r>
            <a:r>
              <a:rPr lang="en-US" dirty="0" smtClean="0"/>
              <a:t>Gamers Ms (in P&amp;A division) and </a:t>
            </a:r>
            <a:r>
              <a:rPr lang="en-US" dirty="0"/>
              <a:t>AQ Digit </a:t>
            </a:r>
            <a:r>
              <a:rPr lang="en-US" dirty="0" smtClean="0"/>
              <a:t>in (PC division).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products exhibit strong market demand and should be further analyzed for potential growth opportunities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Our efforts </a:t>
            </a:r>
            <a:r>
              <a:rPr lang="en-US" dirty="0"/>
              <a:t>should focus on enhancing these products' value propositions to better align with consumer needs and preferences.</a:t>
            </a:r>
            <a:endParaRPr lang="en-US" dirty="0" smtClean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095559"/>
              </p:ext>
            </p:extLst>
          </p:nvPr>
        </p:nvGraphicFramePr>
        <p:xfrm>
          <a:off x="1298080" y="3152169"/>
          <a:ext cx="5370006" cy="1884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929850"/>
              </p:ext>
            </p:extLst>
          </p:nvPr>
        </p:nvGraphicFramePr>
        <p:xfrm>
          <a:off x="1298080" y="1296703"/>
          <a:ext cx="5370006" cy="172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380734"/>
              </p:ext>
            </p:extLst>
          </p:nvPr>
        </p:nvGraphicFramePr>
        <p:xfrm>
          <a:off x="1298081" y="5166865"/>
          <a:ext cx="5370005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184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3" y="1051832"/>
            <a:ext cx="4781006" cy="39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0" y="156755"/>
            <a:ext cx="6100353" cy="87521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About the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025" y="0"/>
            <a:ext cx="1535929" cy="1503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9680" y="6376915"/>
            <a:ext cx="317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0"/>
            <a:ext cx="1735183" cy="1735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2937" y="1384663"/>
            <a:ext cx="823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our project, we will be working with a dataset that contains nearly 1 million records. Our prime focus will be on answering all ad-hoc requests using SQL queries.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561102" y="2307928"/>
            <a:ext cx="2877504" cy="80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: gdb023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35222" y="3113100"/>
            <a:ext cx="2743200" cy="7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78422" y="3101291"/>
            <a:ext cx="2476231" cy="80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010990" y="3923880"/>
            <a:ext cx="1554480" cy="760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 Tables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706394" y="3946873"/>
            <a:ext cx="1554480" cy="760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 Tables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88230" y="4746448"/>
            <a:ext cx="0" cy="199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88230" y="5024439"/>
            <a:ext cx="43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88230" y="5523728"/>
            <a:ext cx="43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26652" y="4847292"/>
            <a:ext cx="3474720" cy="35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fact_gross_price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26652" y="5404364"/>
            <a:ext cx="3474721" cy="30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fact_sales_monthly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788230" y="6063726"/>
            <a:ext cx="43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6652" y="5860410"/>
            <a:ext cx="3474720" cy="3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fact_pre_invoice_deductions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8230" y="6548063"/>
            <a:ext cx="43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26652" y="6376915"/>
            <a:ext cx="3474720" cy="34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fact_manufacturing_cost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353005" y="4707786"/>
            <a:ext cx="0" cy="130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353005" y="5024439"/>
            <a:ext cx="31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353005" y="5712507"/>
            <a:ext cx="31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666513" y="4865807"/>
            <a:ext cx="1989909" cy="31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im_product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9666513" y="5530214"/>
            <a:ext cx="1989909" cy="31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dim_customer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68" y="2335827"/>
            <a:ext cx="2690722" cy="15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6994" y="1058091"/>
            <a:ext cx="7027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1: </a:t>
            </a:r>
          </a:p>
          <a:p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the list of markets in which customer </a:t>
            </a:r>
            <a:r>
              <a:rPr lang="en-US" b="1" dirty="0"/>
              <a:t>"</a:t>
            </a:r>
            <a:r>
              <a:rPr lang="en-US" b="1" dirty="0" smtClean="0"/>
              <a:t>AtliQ </a:t>
            </a:r>
            <a:r>
              <a:rPr lang="en-US" b="1" dirty="0"/>
              <a:t>Exclusive" </a:t>
            </a:r>
            <a:r>
              <a:rPr lang="en-US" dirty="0"/>
              <a:t>operates its business in the APAC region.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5999" y="289995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3720326"/>
            <a:ext cx="6165668" cy="11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215" y="2748210"/>
            <a:ext cx="1701982" cy="2665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4170" y="2748210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4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1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3" y="1555277"/>
            <a:ext cx="6395030" cy="4127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59362" y="154557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27818" y="2129246"/>
            <a:ext cx="5016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AtliQ Exclusive has a wide presence in the APAC region which includes countries such as India, Indonesia, Bangladesh, Australia, Japan, New Zealand, Philippines and South Korea.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expansive footprint underscores AtliQ Exclusive's strategic positioning and potential for growth within the diverse and dynamic APAC market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046" y="1058091"/>
            <a:ext cx="7158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2: 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percentage of unique product increase in 2021 vs. 2020?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output contains these fields, </a:t>
            </a:r>
            <a:r>
              <a:rPr lang="en-US" dirty="0" smtClean="0"/>
              <a:t>unique_products_2020, unique_products_2021 and percentage_chg.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8879" y="3207287"/>
            <a:ext cx="316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748210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46" y="3751037"/>
            <a:ext cx="6723969" cy="2297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491" y="3649635"/>
            <a:ext cx="2823891" cy="7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2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9991" y="1461450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can clearly see that there is a increase in the unique product count from FY 2020 to FY 2021.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is a increase of almost 36.33 % in unique product count which is a good sign for AtliQ Hardware.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rise in unique product count signifies AtliQ Hardware's commitment to diversifying its product portfolio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growth can translate into increased brand visibility, customer loyalty, and market share for the company.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64" y="1914905"/>
            <a:ext cx="4618264" cy="38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/>
          <a:lstStyle/>
          <a:p>
            <a:r>
              <a:rPr lang="en-US" dirty="0" smtClean="0"/>
              <a:t>Ad_Hoc Request - 3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046" y="1058091"/>
            <a:ext cx="7158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3: </a:t>
            </a:r>
          </a:p>
          <a:p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a report with all the unique product counts for each segment and sort them in descending order of product counts.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output contains 2 fields, </a:t>
            </a:r>
            <a:r>
              <a:rPr lang="en-US" dirty="0" smtClean="0"/>
              <a:t>segment and product_count.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41" y="2979042"/>
            <a:ext cx="266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Query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169" y="2905524"/>
            <a:ext cx="334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46" y="3716253"/>
            <a:ext cx="6946891" cy="1549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176" y="3473062"/>
            <a:ext cx="2649445" cy="20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812" y="156754"/>
            <a:ext cx="4663440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– 3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99" y="52252"/>
            <a:ext cx="1535929" cy="1503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89" y="6178731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Kiran Kumar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9991" y="1461450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692" y="1914905"/>
            <a:ext cx="5016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“Notebook” segment has the highest product count with 129 products.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﻿At 129, Notebook </a:t>
            </a:r>
            <a:r>
              <a:rPr lang="en-US" dirty="0" smtClean="0"/>
              <a:t>was </a:t>
            </a:r>
            <a:r>
              <a:rPr lang="en-US" dirty="0"/>
              <a:t>1,333.33% higher than Networking, which had the lowest </a:t>
            </a:r>
            <a:r>
              <a:rPr lang="en-US" dirty="0" smtClean="0"/>
              <a:t>count </a:t>
            </a:r>
            <a:r>
              <a:rPr lang="en-US" dirty="0"/>
              <a:t>of </a:t>
            </a:r>
            <a:r>
              <a:rPr lang="en-US" dirty="0" smtClean="0"/>
              <a:t>product </a:t>
            </a:r>
            <a:r>
              <a:rPr lang="en-US" dirty="0"/>
              <a:t>at 9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understanding how each segment contributes to the overall business, AtliQ Hardware can make informed decisions regarding resource allocation and strategic planning.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97" y="1830782"/>
            <a:ext cx="5760386" cy="41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1505</TotalTime>
  <Words>1118</Words>
  <Application>Microsoft Office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Wisp</vt:lpstr>
      <vt:lpstr>Consumer Goods Ad_Hoc Insights</vt:lpstr>
      <vt:lpstr>Problem Statement</vt:lpstr>
      <vt:lpstr>About the Project</vt:lpstr>
      <vt:lpstr>Ad_Hoc Request - 1</vt:lpstr>
      <vt:lpstr>Query – 1 Visualization</vt:lpstr>
      <vt:lpstr>Ad_Hoc Request - 2</vt:lpstr>
      <vt:lpstr>Query – 2 Visualization</vt:lpstr>
      <vt:lpstr>Ad_Hoc Request - 3</vt:lpstr>
      <vt:lpstr>Query – 3 Visualization</vt:lpstr>
      <vt:lpstr>Ad_Hoc Request - 4</vt:lpstr>
      <vt:lpstr>Query – 4 Visualization</vt:lpstr>
      <vt:lpstr>Ad_Hoc Request - 5</vt:lpstr>
      <vt:lpstr>Query – 5 Visualization</vt:lpstr>
      <vt:lpstr>Ad_Hoc Request - 6</vt:lpstr>
      <vt:lpstr>Query – 6 Visualization</vt:lpstr>
      <vt:lpstr>Ad_Hoc Request - 7</vt:lpstr>
      <vt:lpstr>Query – 7 Visualization</vt:lpstr>
      <vt:lpstr>Ad_Hoc Request - 8</vt:lpstr>
      <vt:lpstr>Query – 8 Visualization</vt:lpstr>
      <vt:lpstr>Ad_Hoc Request - 9</vt:lpstr>
      <vt:lpstr>Query – 9 Visualization</vt:lpstr>
      <vt:lpstr>Ad_Hoc Request - 10</vt:lpstr>
      <vt:lpstr>Query – 10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Kiran kumar</dc:creator>
  <cp:lastModifiedBy>Kiran kumar</cp:lastModifiedBy>
  <cp:revision>92</cp:revision>
  <dcterms:created xsi:type="dcterms:W3CDTF">2024-04-20T05:37:02Z</dcterms:created>
  <dcterms:modified xsi:type="dcterms:W3CDTF">2024-04-26T07:33:54Z</dcterms:modified>
</cp:coreProperties>
</file>