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purl.oclc.org/ooxml/officeDocument/relationships/extendedProperties" Target="docProps/app.xml"/><Relationship Id="rId2" Type="http://schemas.openxmlformats.org/package/2006/relationships/metadata/core-properties" Target="docProps/core.xml"/><Relationship Id="rId1" Type="http://purl.oclc.org/ooxml/officeDocument/relationships/officeDocument" Target="ppt/presentation.xml"/><Relationship Id="rId4" Type="http://purl.oclc.org/ooxml/officeDocument/relationships/customProperties" Target="docProps/custom.xml"/></Relationships>
</file>

<file path=ppt/presentation.xml><?xml version="1.0" encoding="utf-8"?>
<p:presentation xmlns:a="http://purl.oclc.org/ooxml/drawingml/main" xmlns:r="http://purl.oclc.org/ooxml/officeDocument/relationships" xmlns:p="http://purl.oclc.org/ooxml/presentationml/main" conformance="strict">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purl.oclc.org/ooxml/drawingml/main" xmlns:r="http://purl.oclc.org/ooxml/officeDocument/relationships" xmlns:p="http://purl.oclc.org/ooxml/presentationml/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purl.oclc.org/ooxml/drawingml/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purl.oclc.org/ooxml/drawingml/main" xmlns:r="http://purl.oclc.org/ooxml/officeDocument/relationships" xmlns:p="http://purl.oclc.org/ooxml/presentationml/main" lastView="sldThumbnailView">
  <p:normalViewPr>
    <p:restoredLeft sz="15.62%"/>
    <p:restoredTop sz="94.66%"/>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purl.oclc.org/ooxml/officeDocument/relationships/slide" Target="slides/slide7.xml"/><Relationship Id="rId13" Type="http://purl.oclc.org/ooxml/officeDocument/relationships/slide" Target="slides/slide12.xml"/><Relationship Id="rId18" Type="http://purl.oclc.org/ooxml/officeDocument/relationships/slide" Target="slides/slide17.xml"/><Relationship Id="rId3" Type="http://purl.oclc.org/ooxml/officeDocument/relationships/slide" Target="slides/slide2.xml"/><Relationship Id="rId21" Type="http://purl.oclc.org/ooxml/officeDocument/relationships/theme" Target="theme/theme1.xml"/><Relationship Id="rId7" Type="http://purl.oclc.org/ooxml/officeDocument/relationships/slide" Target="slides/slide6.xml"/><Relationship Id="rId12" Type="http://purl.oclc.org/ooxml/officeDocument/relationships/slide" Target="slides/slide11.xml"/><Relationship Id="rId17" Type="http://purl.oclc.org/ooxml/officeDocument/relationships/slide" Target="slides/slide16.xml"/><Relationship Id="rId2" Type="http://purl.oclc.org/ooxml/officeDocument/relationships/slide" Target="slides/slide1.xml"/><Relationship Id="rId16" Type="http://purl.oclc.org/ooxml/officeDocument/relationships/slide" Target="slides/slide15.xml"/><Relationship Id="rId20" Type="http://purl.oclc.org/ooxml/officeDocument/relationships/viewProps" Target="viewProps.xml"/><Relationship Id="rId1" Type="http://purl.oclc.org/ooxml/officeDocument/relationships/slideMaster" Target="slideMasters/slideMaster1.xml"/><Relationship Id="rId6" Type="http://purl.oclc.org/ooxml/officeDocument/relationships/slide" Target="slides/slide5.xml"/><Relationship Id="rId11" Type="http://purl.oclc.org/ooxml/officeDocument/relationships/slide" Target="slides/slide10.xml"/><Relationship Id="rId5" Type="http://purl.oclc.org/ooxml/officeDocument/relationships/slide" Target="slides/slide4.xml"/><Relationship Id="rId15" Type="http://purl.oclc.org/ooxml/officeDocument/relationships/slide" Target="slides/slide14.xml"/><Relationship Id="rId10" Type="http://purl.oclc.org/ooxml/officeDocument/relationships/slide" Target="slides/slide9.xml"/><Relationship Id="rId19" Type="http://purl.oclc.org/ooxml/officeDocument/relationships/presProps" Target="presProps.xml"/><Relationship Id="rId4" Type="http://purl.oclc.org/ooxml/officeDocument/relationships/slide" Target="slides/slide3.xml"/><Relationship Id="rId9" Type="http://purl.oclc.org/ooxml/officeDocument/relationships/slide" Target="slides/slide8.xml"/><Relationship Id="rId14" Type="http://purl.oclc.org/ooxml/officeDocument/relationships/slide" Target="slides/slide13.xml"/><Relationship Id="rId22" Type="http://purl.oclc.org/ooxml/officeDocument/relationships/tableStyles" Target="tableStyles.xml"/></Relationship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
                  </a:schemeClr>
                </a:solidFill>
              </a:defRPr>
            </a:lvl1pPr>
          </a:lstStyle>
          <a:p>
            <a:fld id="{1D8BD707-D9CF-40AE-B4C6-C98DA3205C09}" type="datetimeFigureOut">
              <a:rPr lang="en-US"/>
              <a:t>4/28/2024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
                  </a:schemeClr>
                </a:solidFill>
              </a:defRPr>
            </a:lvl1pPr>
          </a:lstStyle>
          <a:p>
            <a:fld id="{1D8BD707-D9CF-40AE-B4C6-C98DA3205C09}" type="datetimeFigureOut">
              <a:rPr lang="en-US"/>
              <a:t>4/28/2024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purl.oclc.org/ooxml/drawingml/main" xmlns:r="http://purl.oclc.org/ooxml/officeDocument/relationships" xmlns:p="http://purl.oclc.org/ooxml/presentationml/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
                  </a:schemeClr>
                </a:solidFill>
              </a:defRPr>
            </a:lvl1pPr>
          </a:lstStyle>
          <a:p>
            <a:fld id="{1D8BD707-D9CF-40AE-B4C6-C98DA3205C09}" type="datetimeFigureOut">
              <a:rPr lang="en-US"/>
              <a:t>4/28/2024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
                  </a:schemeClr>
                </a:solidFill>
              </a:defRPr>
            </a:lvl1pPr>
          </a:lstStyle>
          <a:p>
            <a:fld id="{1D8BD707-D9CF-40AE-B4C6-C98DA3205C09}" type="datetimeFigureOut">
              <a:rPr lang="en-US"/>
              <a:t>4/28/2024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
                  </a:schemeClr>
                </a:solidFill>
              </a:defRPr>
            </a:lvl1pPr>
          </a:lstStyle>
          <a:p>
            <a:fld id="{1D8BD707-D9CF-40AE-B4C6-C98DA3205C09}" type="datetimeFigureOut">
              <a:rPr lang="en-US"/>
              <a:t>4/28/2024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purl.oclc.org/ooxml/officeDocument/relationships/slideLayout" Target="../slideLayouts/slideLayout3.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theme" Target="../theme/theme1.xml"/><Relationship Id="rId5" Type="http://purl.oclc.org/ooxml/officeDocument/relationships/slideLayout" Target="../slideLayouts/slideLayout5.xml"/><Relationship Id="rId4" Type="http://purl.oclc.org/ooxml/officeDocument/relationships/slideLayout" Target="../slideLayouts/slideLayout4.xml"/></Relationships>
</file>

<file path=ppt/slideMasters/slideMaster1.xml><?xml version="1.0" encoding="utf-8"?>
<p:sldMaster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
                  </a:schemeClr>
                </a:solidFill>
              </a:defRPr>
            </a:lvl1pPr>
          </a:lstStyle>
          <a:p>
            <a:fld id="{1D8BD707-D9CF-40AE-B4C6-C98DA3205C09}" type="datetimeFigureOut">
              <a:rPr lang="en-US"/>
              <a:t>4/28/2024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Layout" Target="../slideLayouts/slideLayout1.xml"/></Relationships>
</file>

<file path=ppt/slides/_rels/slide10.xml.rels><?xml version="1.0" encoding="UTF-8" standalone="yes"?>
<Relationships xmlns="http://schemas.openxmlformats.org/package/2006/relationships"><Relationship Id="rId2" Type="http://purl.oclc.org/ooxml/officeDocument/relationships/image" Target="../media/image10.png"/><Relationship Id="rId1" Type="http://purl.oclc.org/ooxml/officeDocument/relationships/slideLayout" Target="../slideLayouts/slideLayout1.xml"/></Relationships>
</file>

<file path=ppt/slides/_rels/slide11.xml.rels><?xml version="1.0" encoding="UTF-8" standalone="yes"?>
<Relationships xmlns="http://schemas.openxmlformats.org/package/2006/relationships"><Relationship Id="rId3" Type="http://purl.oclc.org/ooxml/officeDocument/relationships/image" Target="../media/image11.png"/><Relationship Id="rId2" Type="http://purl.oclc.org/ooxml/officeDocument/relationships/image" Target="../media/image10.png"/><Relationship Id="rId1" Type="http://purl.oclc.org/ooxml/officeDocument/relationships/slideLayout" Target="../slideLayouts/slideLayout4.xml"/></Relationships>
</file>

<file path=ppt/slides/_rels/slide12.xml.rels><?xml version="1.0" encoding="UTF-8" standalone="yes"?>
<Relationships xmlns="http://schemas.openxmlformats.org/package/2006/relationships"><Relationship Id="rId3" Type="http://purl.oclc.org/ooxml/officeDocument/relationships/image" Target="../media/image12.png"/><Relationship Id="rId2" Type="http://purl.oclc.org/ooxml/officeDocument/relationships/image" Target="../media/image10.png"/><Relationship Id="rId1" Type="http://purl.oclc.org/ooxml/officeDocument/relationships/slideLayout" Target="../slideLayouts/slideLayout4.xml"/></Relationships>
</file>

<file path=ppt/slides/_rels/slide13.xml.rels><?xml version="1.0" encoding="UTF-8" standalone="yes"?>
<Relationships xmlns="http://schemas.openxmlformats.org/package/2006/relationships"><Relationship Id="rId3" Type="http://purl.oclc.org/ooxml/officeDocument/relationships/image" Target="../media/image13.png"/><Relationship Id="rId2" Type="http://purl.oclc.org/ooxml/officeDocument/relationships/image" Target="../media/image10.png"/><Relationship Id="rId1" Type="http://purl.oclc.org/ooxml/officeDocument/relationships/slideLayout" Target="../slideLayouts/slideLayout4.xml"/></Relationships>
</file>

<file path=ppt/slides/_rels/slide14.xml.rels><?xml version="1.0" encoding="UTF-8" standalone="yes"?>
<Relationships xmlns="http://schemas.openxmlformats.org/package/2006/relationships"><Relationship Id="rId3" Type="http://purl.oclc.org/ooxml/officeDocument/relationships/hyperlink" Target="abc" TargetMode="External"/><Relationship Id="rId2" Type="http://purl.oclc.org/ooxml/officeDocument/relationships/image" Target="../media/image10.png"/><Relationship Id="rId1" Type="http://purl.oclc.org/ooxml/officeDocument/relationships/slideLayout" Target="../slideLayouts/slideLayout4.xml"/><Relationship Id="rId4" Type="http://purl.oclc.org/ooxml/officeDocument/relationships/image" Target="../media/image14.png"/></Relationships>
</file>

<file path=ppt/slides/_rels/slide15.xml.rels><?xml version="1.0" encoding="UTF-8" standalone="yes"?>
<Relationships xmlns="http://schemas.openxmlformats.org/package/2006/relationships"><Relationship Id="rId3" Type="http://purl.oclc.org/ooxml/officeDocument/relationships/image" Target="../media/image15.png"/><Relationship Id="rId2" Type="http://purl.oclc.org/ooxml/officeDocument/relationships/image" Target="../media/image10.png"/><Relationship Id="rId1" Type="http://purl.oclc.org/ooxml/officeDocument/relationships/slideLayout" Target="../slideLayouts/slideLayout4.xml"/></Relationships>
</file>

<file path=ppt/slides/_rels/slide16.xml.rels><?xml version="1.0" encoding="UTF-8" standalone="yes"?>
<Relationships xmlns="http://schemas.openxmlformats.org/package/2006/relationships"><Relationship Id="rId3" Type="http://purl.oclc.org/ooxml/officeDocument/relationships/image" Target="../media/image16.png"/><Relationship Id="rId2" Type="http://purl.oclc.org/ooxml/officeDocument/relationships/image" Target="../media/image10.png"/><Relationship Id="rId1" Type="http://purl.oclc.org/ooxml/officeDocument/relationships/slideLayout" Target="../slideLayouts/slideLayout4.xml"/></Relationships>
</file>

<file path=ppt/slides/_rels/slide17.xml.rels><?xml version="1.0" encoding="UTF-8" standalone="yes"?>
<Relationships xmlns="http://schemas.openxmlformats.org/package/2006/relationships"><Relationship Id="rId3" Type="http://purl.oclc.org/ooxml/officeDocument/relationships/image" Target="../media/image17.png"/><Relationship Id="rId2" Type="http://purl.oclc.org/ooxml/officeDocument/relationships/image" Target="../media/image10.png"/><Relationship Id="rId1" Type="http://purl.oclc.org/ooxml/officeDocument/relationships/slideLayout" Target="../slideLayouts/slideLayout4.xml"/></Relationships>
</file>

<file path=ppt/slides/_rels/slide2.xml.rels><?xml version="1.0" encoding="UTF-8" standalone="yes"?>
<Relationships xmlns="http://schemas.openxmlformats.org/package/2006/relationships"><Relationship Id="rId3" Type="http://purl.oclc.org/ooxml/officeDocument/relationships/image" Target="../media/image2.png"/><Relationship Id="rId2" Type="http://purl.oclc.org/ooxml/officeDocument/relationships/image" Target="../media/image1.png"/><Relationship Id="rId1" Type="http://purl.oclc.org/ooxml/officeDocument/relationships/slideLayout" Target="../slideLayouts/slideLayout4.xml"/></Relationships>
</file>

<file path=ppt/slides/_rels/slide3.xml.rels><?xml version="1.0" encoding="UTF-8" standalone="yes"?>
<Relationships xmlns="http://schemas.openxmlformats.org/package/2006/relationships"><Relationship Id="rId3" Type="http://purl.oclc.org/ooxml/officeDocument/relationships/image" Target="../media/image2.png"/><Relationship Id="rId2" Type="http://purl.oclc.org/ooxml/officeDocument/relationships/image" Target="../media/image3.png"/><Relationship Id="rId1" Type="http://purl.oclc.org/ooxml/officeDocument/relationships/slideLayout" Target="../slideLayouts/slideLayout4.xml"/><Relationship Id="rId4" Type="http://purl.oclc.org/ooxml/officeDocument/relationships/image" Target="../media/image4.jpg"/></Relationships>
</file>

<file path=ppt/slides/_rels/slide4.xml.rels><?xml version="1.0" encoding="UTF-8" standalone="yes"?>
<Relationships xmlns="http://schemas.openxmlformats.org/package/2006/relationships"><Relationship Id="rId3" Type="http://purl.oclc.org/ooxml/officeDocument/relationships/image" Target="../media/image1.png"/><Relationship Id="rId2" Type="http://purl.oclc.org/ooxml/officeDocument/relationships/image" Target="../media/image5.png"/><Relationship Id="rId1" Type="http://purl.oclc.org/ooxml/officeDocument/relationships/slideLayout" Target="../slideLayouts/slideLayout4.xml"/></Relationships>
</file>

<file path=ppt/slides/_rels/slide5.xml.rels><?xml version="1.0" encoding="UTF-8" standalone="yes"?>
<Relationships xmlns="http://schemas.openxmlformats.org/package/2006/relationships"><Relationship Id="rId3" Type="http://purl.oclc.org/ooxml/officeDocument/relationships/image" Target="../media/image1.png"/><Relationship Id="rId2" Type="http://purl.oclc.org/ooxml/officeDocument/relationships/image" Target="../media/image6.png"/><Relationship Id="rId1" Type="http://purl.oclc.org/ooxml/officeDocument/relationships/slideLayout" Target="../slideLayouts/slideLayout4.xml"/></Relationships>
</file>

<file path=ppt/slides/_rels/slide6.xml.rels><?xml version="1.0" encoding="UTF-8" standalone="yes"?>
<Relationships xmlns="http://schemas.openxmlformats.org/package/2006/relationships"><Relationship Id="rId2" Type="http://purl.oclc.org/ooxml/officeDocument/relationships/image" Target="../media/image7.png"/><Relationship Id="rId1" Type="http://purl.oclc.org/ooxml/officeDocument/relationships/slideLayout" Target="../slideLayouts/slideLayout4.xml"/></Relationships>
</file>

<file path=ppt/slides/_rels/slide7.xml.rels><?xml version="1.0" encoding="UTF-8" standalone="yes"?>
<Relationships xmlns="http://schemas.openxmlformats.org/package/2006/relationships"><Relationship Id="rId3" Type="http://purl.oclc.org/ooxml/officeDocument/relationships/image" Target="../media/image1.png"/><Relationship Id="rId2" Type="http://purl.oclc.org/ooxml/officeDocument/relationships/image" Target="../media/image8.jpg"/><Relationship Id="rId1" Type="http://purl.oclc.org/ooxml/officeDocument/relationships/slideLayout" Target="../slideLayouts/slideLayout4.xml"/></Relationships>
</file>

<file path=ppt/slides/_rels/slide8.xml.rels><?xml version="1.0" encoding="UTF-8" standalone="yes"?>
<Relationships xmlns="http://schemas.openxmlformats.org/package/2006/relationships"><Relationship Id="rId2" Type="http://purl.oclc.org/ooxml/officeDocument/relationships/image" Target="../media/image9.jpg"/><Relationship Id="rId1" Type="http://purl.oclc.org/ooxml/officeDocument/relationships/slideLayout" Target="../slideLayouts/slideLayout4.xml"/></Relationships>
</file>

<file path=ppt/slides/_rels/slide9.xml.rels><?xml version="1.0" encoding="UTF-8" standalone="yes"?>
<Relationships xmlns="http://schemas.openxmlformats.org/package/2006/relationships"><Relationship Id="rId2" Type="http://purl.oclc.org/ooxml/officeDocument/relationships/image" Target="../media/image10.png"/><Relationship Id="rId1" Type="http://purl.oclc.org/ooxml/officeDocument/relationships/slideLayout" Target="../slideLayouts/slideLayout1.xml"/></Relationships>
</file>

<file path=ppt/slides/slide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096000" y="2133600"/>
            <a:ext cx="3268980" cy="3994683"/>
          </a:xfrm>
          <a:prstGeom prst="rect">
            <a:avLst/>
          </a:prstGeom>
        </p:spPr>
        <p:txBody>
          <a:bodyPr vert="horz" wrap="square" lIns="0" tIns="16510" rIns="0" bIns="0" rtlCol="0">
            <a:spAutoFit/>
          </a:bodyPr>
          <a:lstStyle/>
          <a:p>
            <a:pPr marL="12700">
              <a:lnSpc>
                <a:spcPct val="100%"/>
              </a:lnSpc>
              <a:spcBef>
                <a:spcPts val="130"/>
              </a:spcBef>
            </a:pPr>
            <a:r>
              <a:rPr lang="en-US" sz="3200" dirty="0">
                <a:latin typeface="Trebuchet MS"/>
                <a:cs typeface="Trebuchet MS"/>
              </a:rPr>
              <a:t>KIRANKUMAR M,</a:t>
            </a:r>
          </a:p>
          <a:p>
            <a:pPr marL="12700">
              <a:lnSpc>
                <a:spcPct val="100%"/>
              </a:lnSpc>
              <a:spcBef>
                <a:spcPts val="130"/>
              </a:spcBef>
            </a:pPr>
            <a:r>
              <a:rPr lang="en-US" sz="3200" dirty="0">
                <a:latin typeface="Trebuchet MS"/>
                <a:cs typeface="Trebuchet MS"/>
              </a:rPr>
              <a:t>2021503024,</a:t>
            </a:r>
          </a:p>
          <a:p>
            <a:pPr marL="12700">
              <a:lnSpc>
                <a:spcPct val="100%"/>
              </a:lnSpc>
              <a:spcBef>
                <a:spcPts val="130"/>
              </a:spcBef>
            </a:pPr>
            <a:r>
              <a:rPr lang="en-US" sz="3200" dirty="0">
                <a:latin typeface="Trebuchet MS"/>
                <a:cs typeface="Trebuchet MS"/>
              </a:rPr>
              <a:t>Department of Computer Technology,</a:t>
            </a:r>
          </a:p>
          <a:p>
            <a:pPr marL="12700">
              <a:lnSpc>
                <a:spcPct val="100%"/>
              </a:lnSpc>
              <a:spcBef>
                <a:spcPts val="130"/>
              </a:spcBef>
            </a:pPr>
            <a:r>
              <a:rPr lang="en-US" sz="3200" dirty="0">
                <a:latin typeface="Trebuchet MS"/>
                <a:cs typeface="Trebuchet MS"/>
              </a:rPr>
              <a:t>Madras Institute of Technology, Anna University</a:t>
            </a:r>
          </a:p>
        </p:txBody>
      </p:sp>
      <p:sp>
        <p:nvSpPr>
          <p:cNvPr id="8" name="object 8"/>
          <p:cNvSpPr txBox="1"/>
          <p:nvPr/>
        </p:nvSpPr>
        <p:spPr>
          <a:xfrm>
            <a:off x="6096000" y="1185227"/>
            <a:ext cx="1859280" cy="391795"/>
          </a:xfrm>
          <a:prstGeom prst="rect">
            <a:avLst/>
          </a:prstGeom>
        </p:spPr>
        <p:txBody>
          <a:bodyPr vert="horz" wrap="square" lIns="0" tIns="12700" rIns="0" bIns="0" rtlCol="0">
            <a:spAutoFit/>
          </a:bodyPr>
          <a:lstStyle/>
          <a:p>
            <a:pPr marL="12700">
              <a:lnSpc>
                <a:spcPct val="1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91400" y="3749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
              </a:lnSpc>
              <a:spcBef>
                <a:spcPts val="105"/>
              </a:spcBef>
            </a:pPr>
            <a:r>
              <a:rPr spc="-10" dirty="0"/>
              <a:t>MODELLING</a:t>
            </a:r>
          </a:p>
        </p:txBody>
      </p:sp>
      <p:sp>
        <p:nvSpPr>
          <p:cNvPr id="10" name="object 7">
            <a:extLst>
              <a:ext uri="{FF2B5EF4-FFF2-40B4-BE49-F238E27FC236}">
                <a16:creationId xmlns:a16="http://schemas.microsoft.com/office/drawing/2014/main" id="{84A78F10-0113-154F-F348-AC44DFD57F87}"/>
              </a:ext>
            </a:extLst>
          </p:cNvPr>
          <p:cNvSpPr txBox="1"/>
          <p:nvPr/>
        </p:nvSpPr>
        <p:spPr>
          <a:xfrm>
            <a:off x="914400" y="1049337"/>
            <a:ext cx="8355330" cy="4348626"/>
          </a:xfrm>
          <a:prstGeom prst="rect">
            <a:avLst/>
          </a:prstGeom>
        </p:spPr>
        <p:txBody>
          <a:bodyPr vert="horz" wrap="square" lIns="0" tIns="16510" rIns="0" bIns="0" rtlCol="0">
            <a:spAutoFit/>
          </a:bodyPr>
          <a:lstStyle/>
          <a:p>
            <a:pPr marL="12700">
              <a:lnSpc>
                <a:spcPct val="100%"/>
              </a:lnSpc>
              <a:spcBef>
                <a:spcPts val="130"/>
              </a:spcBef>
            </a:pPr>
            <a:r>
              <a:rPr lang="en-US" sz="2000" b="1" dirty="0">
                <a:latin typeface="Trebuchet MS"/>
                <a:cs typeface="Trebuchet MS"/>
              </a:rPr>
              <a:t>Predictive System Development:</a:t>
            </a:r>
            <a:endParaRPr lang="en-US" sz="2000" dirty="0">
              <a:latin typeface="Trebuchet MS"/>
              <a:cs typeface="Trebuchet MS"/>
            </a:endParaRPr>
          </a:p>
          <a:p>
            <a:pPr marL="298450" indent="-285750">
              <a:lnSpc>
                <a:spcPct val="100%"/>
              </a:lnSpc>
              <a:spcBef>
                <a:spcPts val="130"/>
              </a:spcBef>
              <a:buFont typeface="Arial" panose="020B0604020202020204" pitchFamily="34" charset="0"/>
              <a:buChar char="•"/>
            </a:pPr>
            <a:r>
              <a:rPr lang="en-US" dirty="0">
                <a:latin typeface="Trebuchet MS"/>
                <a:cs typeface="Trebuchet MS"/>
              </a:rPr>
              <a:t>Develop a robust system for predicting water potability based on input water quality parameters.</a:t>
            </a:r>
          </a:p>
          <a:p>
            <a:pPr marL="298450" indent="-285750">
              <a:lnSpc>
                <a:spcPct val="100%"/>
              </a:lnSpc>
              <a:spcBef>
                <a:spcPts val="130"/>
              </a:spcBef>
              <a:buFont typeface="Arial" panose="020B0604020202020204" pitchFamily="34" charset="0"/>
              <a:buChar char="•"/>
            </a:pPr>
            <a:r>
              <a:rPr lang="en-US" dirty="0">
                <a:latin typeface="Trebuchet MS"/>
                <a:cs typeface="Trebuchet MS"/>
              </a:rPr>
              <a:t>Implement preprocessing steps to handle incoming data and prepare it for prediction.</a:t>
            </a:r>
          </a:p>
          <a:p>
            <a:pPr marL="298450" indent="-285750">
              <a:lnSpc>
                <a:spcPct val="100%"/>
              </a:lnSpc>
              <a:spcBef>
                <a:spcPts val="130"/>
              </a:spcBef>
              <a:buFont typeface="Arial" panose="020B0604020202020204" pitchFamily="34" charset="0"/>
              <a:buChar char="•"/>
            </a:pPr>
            <a:r>
              <a:rPr lang="en-US" dirty="0">
                <a:latin typeface="Trebuchet MS"/>
                <a:cs typeface="Trebuchet MS"/>
              </a:rPr>
              <a:t>Deploy the predictive system to enable real-time monitoring of water quality and potability.</a:t>
            </a:r>
          </a:p>
          <a:p>
            <a:pPr marL="12700">
              <a:lnSpc>
                <a:spcPct val="100%"/>
              </a:lnSpc>
              <a:spcBef>
                <a:spcPts val="130"/>
              </a:spcBef>
            </a:pPr>
            <a:endParaRPr lang="en-US" dirty="0">
              <a:latin typeface="Trebuchet MS"/>
              <a:cs typeface="Trebuchet MS"/>
            </a:endParaRPr>
          </a:p>
          <a:p>
            <a:pPr marL="12700">
              <a:lnSpc>
                <a:spcPct val="100%"/>
              </a:lnSpc>
              <a:spcBef>
                <a:spcPts val="130"/>
              </a:spcBef>
            </a:pPr>
            <a:r>
              <a:rPr lang="en-US" sz="2000" b="1" dirty="0">
                <a:latin typeface="Trebuchet MS"/>
                <a:cs typeface="Trebuchet MS"/>
              </a:rPr>
              <a:t>Technology Used:</a:t>
            </a:r>
            <a:endParaRPr lang="en-US" sz="2000" dirty="0">
              <a:latin typeface="Trebuchet MS"/>
              <a:cs typeface="Trebuchet MS"/>
            </a:endParaRPr>
          </a:p>
          <a:p>
            <a:pPr marL="355600" indent="-342900">
              <a:lnSpc>
                <a:spcPct val="100%"/>
              </a:lnSpc>
              <a:spcBef>
                <a:spcPts val="130"/>
              </a:spcBef>
              <a:buFont typeface="Arial" panose="020B0604020202020204" pitchFamily="34" charset="0"/>
              <a:buChar char="•"/>
            </a:pPr>
            <a:r>
              <a:rPr lang="en-US" dirty="0">
                <a:latin typeface="Trebuchet MS"/>
                <a:cs typeface="Trebuchet MS"/>
              </a:rPr>
              <a:t>TensorFlow and </a:t>
            </a:r>
            <a:r>
              <a:rPr lang="en-US" dirty="0" err="1">
                <a:latin typeface="Trebuchet MS"/>
                <a:cs typeface="Trebuchet MS"/>
              </a:rPr>
              <a:t>Keras</a:t>
            </a:r>
            <a:r>
              <a:rPr lang="en-US" dirty="0">
                <a:latin typeface="Trebuchet MS"/>
                <a:cs typeface="Trebuchet MS"/>
              </a:rPr>
              <a:t> for implementing neural networks and deep learning models.</a:t>
            </a:r>
          </a:p>
          <a:p>
            <a:pPr marL="355600" indent="-342900">
              <a:lnSpc>
                <a:spcPct val="100%"/>
              </a:lnSpc>
              <a:spcBef>
                <a:spcPts val="130"/>
              </a:spcBef>
              <a:buFont typeface="Arial" panose="020B0604020202020204" pitchFamily="34" charset="0"/>
              <a:buChar char="•"/>
            </a:pPr>
            <a:r>
              <a:rPr lang="en-US" dirty="0">
                <a:latin typeface="Trebuchet MS"/>
                <a:cs typeface="Trebuchet MS"/>
              </a:rPr>
              <a:t>Scikit-learn for implementing machine learning algorithms and model evaluation.</a:t>
            </a:r>
          </a:p>
          <a:p>
            <a:pPr marL="355600" indent="-342900">
              <a:lnSpc>
                <a:spcPct val="100%"/>
              </a:lnSpc>
              <a:spcBef>
                <a:spcPts val="130"/>
              </a:spcBef>
              <a:buFont typeface="Arial" panose="020B0604020202020204" pitchFamily="34" charset="0"/>
              <a:buChar char="•"/>
            </a:pPr>
            <a:r>
              <a:rPr lang="en-US" dirty="0">
                <a:latin typeface="Trebuchet MS"/>
                <a:cs typeface="Trebuchet MS"/>
              </a:rPr>
              <a:t>NumPy and pandas for data manipulation and handling.</a:t>
            </a:r>
          </a:p>
          <a:p>
            <a:pPr marL="355600" indent="-342900">
              <a:lnSpc>
                <a:spcPct val="100%"/>
              </a:lnSpc>
              <a:spcBef>
                <a:spcPts val="130"/>
              </a:spcBef>
              <a:buFont typeface="Arial" panose="020B0604020202020204" pitchFamily="34" charset="0"/>
              <a:buChar char="•"/>
            </a:pPr>
            <a:r>
              <a:rPr lang="en-US" dirty="0">
                <a:latin typeface="Trebuchet MS"/>
                <a:cs typeface="Trebuchet MS"/>
              </a:rPr>
              <a:t>Matplotlib and Seaborn for data visualization and result interpretation.</a:t>
            </a:r>
          </a:p>
        </p:txBody>
      </p:sp>
    </p:spTree>
    <p:extLst>
      <p:ext uri="{BB962C8B-B14F-4D97-AF65-F5344CB8AC3E}">
        <p14:creationId xmlns:p14="http://schemas.microsoft.com/office/powerpoint/2010/main" val="321184163"/>
      </p:ext>
    </p:extLst>
  </p:cSld>
  <p:clrMapOvr>
    <a:masterClrMapping/>
  </p:clrMapOvr>
</p:sld>
</file>

<file path=ppt/slides/slide1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
              </a:lnSpc>
              <a:spcBef>
                <a:spcPts val="55"/>
              </a:spcBef>
            </a:pPr>
            <a:fld id="{81D60167-4931-47E6-BA6A-407CBD079E47}" type="slidenum">
              <a:rPr spc="-25" dirty="0"/>
              <a:t>11</a:t>
            </a:fld>
            <a:endParaRPr spc="-25" dirty="0"/>
          </a:p>
        </p:txBody>
      </p:sp>
      <p:pic>
        <p:nvPicPr>
          <p:cNvPr id="11" name="Picture 10">
            <a:extLst>
              <a:ext uri="{FF2B5EF4-FFF2-40B4-BE49-F238E27FC236}">
                <a16:creationId xmlns:a16="http://schemas.microsoft.com/office/drawing/2014/main" id="{752636AF-CE9B-5171-10B0-2683F52CA4D7}"/>
              </a:ext>
            </a:extLst>
          </p:cNvPr>
          <p:cNvPicPr>
            <a:picLocks noChangeAspect="1"/>
          </p:cNvPicPr>
          <p:nvPr/>
        </p:nvPicPr>
        <p:blipFill>
          <a:blip r:embed="rId3"/>
          <a:stretch>
            <a:fillRect/>
          </a:stretch>
        </p:blipFill>
        <p:spPr>
          <a:xfrm>
            <a:off x="829959" y="1295400"/>
            <a:ext cx="7171041" cy="3825572"/>
          </a:xfrm>
          <a:prstGeom prst="rect">
            <a:avLst/>
          </a:prstGeom>
        </p:spPr>
      </p:pic>
    </p:spTree>
  </p:cSld>
  <p:clrMapOvr>
    <a:masterClrMapping/>
  </p:clrMapOvr>
</p:sld>
</file>

<file path=ppt/slides/slide1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
              </a:lnSpc>
              <a:spcBef>
                <a:spcPts val="55"/>
              </a:spcBef>
            </a:pPr>
            <a:fld id="{81D60167-4931-47E6-BA6A-407CBD079E47}" type="slidenum">
              <a:rPr spc="-25" dirty="0"/>
              <a:t>12</a:t>
            </a:fld>
            <a:endParaRPr spc="-25" dirty="0"/>
          </a:p>
        </p:txBody>
      </p:sp>
      <p:pic>
        <p:nvPicPr>
          <p:cNvPr id="10" name="Picture 9">
            <a:extLst>
              <a:ext uri="{FF2B5EF4-FFF2-40B4-BE49-F238E27FC236}">
                <a16:creationId xmlns:a16="http://schemas.microsoft.com/office/drawing/2014/main" id="{5B20FFB6-5930-F712-458A-EC47AF346288}"/>
              </a:ext>
            </a:extLst>
          </p:cNvPr>
          <p:cNvPicPr>
            <a:picLocks noChangeAspect="1"/>
          </p:cNvPicPr>
          <p:nvPr/>
        </p:nvPicPr>
        <p:blipFill>
          <a:blip r:embed="rId3"/>
          <a:stretch>
            <a:fillRect/>
          </a:stretch>
        </p:blipFill>
        <p:spPr>
          <a:xfrm>
            <a:off x="1852234" y="1309449"/>
            <a:ext cx="5813787" cy="4677013"/>
          </a:xfrm>
          <a:prstGeom prst="rect">
            <a:avLst/>
          </a:prstGeom>
        </p:spPr>
      </p:pic>
    </p:spTree>
    <p:extLst>
      <p:ext uri="{BB962C8B-B14F-4D97-AF65-F5344CB8AC3E}">
        <p14:creationId xmlns:p14="http://schemas.microsoft.com/office/powerpoint/2010/main" val="1879778824"/>
      </p:ext>
    </p:extLst>
  </p:cSld>
  <p:clrMapOvr>
    <a:masterClrMapping/>
  </p:clrMapOvr>
</p:sld>
</file>

<file path=ppt/slides/slide1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
              </a:lnSpc>
              <a:spcBef>
                <a:spcPts val="55"/>
              </a:spcBef>
            </a:pPr>
            <a:fld id="{81D60167-4931-47E6-BA6A-407CBD079E47}" type="slidenum">
              <a:rPr spc="-25" dirty="0"/>
              <a:t>13</a:t>
            </a:fld>
            <a:endParaRPr spc="-25" dirty="0"/>
          </a:p>
        </p:txBody>
      </p:sp>
      <p:pic>
        <p:nvPicPr>
          <p:cNvPr id="4" name="Picture 3">
            <a:extLst>
              <a:ext uri="{FF2B5EF4-FFF2-40B4-BE49-F238E27FC236}">
                <a16:creationId xmlns:a16="http://schemas.microsoft.com/office/drawing/2014/main" id="{AF6950B7-2736-5A46-72E5-2694BFC0A0B4}"/>
              </a:ext>
            </a:extLst>
          </p:cNvPr>
          <p:cNvPicPr>
            <a:picLocks noChangeAspect="1"/>
          </p:cNvPicPr>
          <p:nvPr/>
        </p:nvPicPr>
        <p:blipFill>
          <a:blip r:embed="rId3"/>
          <a:stretch>
            <a:fillRect/>
          </a:stretch>
        </p:blipFill>
        <p:spPr>
          <a:xfrm>
            <a:off x="1281368" y="1295400"/>
            <a:ext cx="6629975" cy="3840813"/>
          </a:xfrm>
          <a:prstGeom prst="rect">
            <a:avLst/>
          </a:prstGeom>
        </p:spPr>
      </p:pic>
    </p:spTree>
    <p:extLst>
      <p:ext uri="{BB962C8B-B14F-4D97-AF65-F5344CB8AC3E}">
        <p14:creationId xmlns:p14="http://schemas.microsoft.com/office/powerpoint/2010/main" val="3448812627"/>
      </p:ext>
    </p:extLst>
  </p:cSld>
  <p:clrMapOvr>
    <a:masterClrMapping/>
  </p:clrMapOvr>
</p:sld>
</file>

<file path=ppt/slides/slide1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
              </a:lnSpc>
              <a:spcBef>
                <a:spcPts val="55"/>
              </a:spcBef>
            </a:pPr>
            <a:fld id="{81D60167-4931-47E6-BA6A-407CBD079E47}" type="slidenum">
              <a:rPr spc="-25" dirty="0"/>
              <a:t>14</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pic>
        <p:nvPicPr>
          <p:cNvPr id="10" name="Picture 9">
            <a:extLst>
              <a:ext uri="{FF2B5EF4-FFF2-40B4-BE49-F238E27FC236}">
                <a16:creationId xmlns:a16="http://schemas.microsoft.com/office/drawing/2014/main" id="{27DBA70D-A779-0847-2E9A-9A4F79C9E3F4}"/>
              </a:ext>
            </a:extLst>
          </p:cNvPr>
          <p:cNvPicPr>
            <a:picLocks noChangeAspect="1"/>
          </p:cNvPicPr>
          <p:nvPr/>
        </p:nvPicPr>
        <p:blipFill>
          <a:blip r:embed="rId4"/>
          <a:stretch>
            <a:fillRect/>
          </a:stretch>
        </p:blipFill>
        <p:spPr>
          <a:xfrm>
            <a:off x="2254926" y="1256920"/>
            <a:ext cx="5974674" cy="4788315"/>
          </a:xfrm>
          <a:prstGeom prst="rect">
            <a:avLst/>
          </a:prstGeom>
        </p:spPr>
      </p:pic>
    </p:spTree>
    <p:extLst>
      <p:ext uri="{BB962C8B-B14F-4D97-AF65-F5344CB8AC3E}">
        <p14:creationId xmlns:p14="http://schemas.microsoft.com/office/powerpoint/2010/main" val="540320847"/>
      </p:ext>
    </p:extLst>
  </p:cSld>
  <p:clrMapOvr>
    <a:masterClrMapping/>
  </p:clrMapOvr>
</p:sld>
</file>

<file path=ppt/slides/slide1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
              </a:lnSpc>
              <a:spcBef>
                <a:spcPts val="55"/>
              </a:spcBef>
            </a:pPr>
            <a:fld id="{81D60167-4931-47E6-BA6A-407CBD079E47}" type="slidenum">
              <a:rPr spc="-25" dirty="0"/>
              <a:t>15</a:t>
            </a:fld>
            <a:endParaRPr spc="-25" dirty="0"/>
          </a:p>
        </p:txBody>
      </p:sp>
      <p:pic>
        <p:nvPicPr>
          <p:cNvPr id="4" name="Picture 3">
            <a:extLst>
              <a:ext uri="{FF2B5EF4-FFF2-40B4-BE49-F238E27FC236}">
                <a16:creationId xmlns:a16="http://schemas.microsoft.com/office/drawing/2014/main" id="{0B0AA276-5274-1413-1232-BED63638A538}"/>
              </a:ext>
            </a:extLst>
          </p:cNvPr>
          <p:cNvPicPr>
            <a:picLocks noChangeAspect="1"/>
          </p:cNvPicPr>
          <p:nvPr/>
        </p:nvPicPr>
        <p:blipFill>
          <a:blip r:embed="rId3"/>
          <a:stretch>
            <a:fillRect/>
          </a:stretch>
        </p:blipFill>
        <p:spPr>
          <a:xfrm>
            <a:off x="3177026" y="1514668"/>
            <a:ext cx="4526672" cy="5235394"/>
          </a:xfrm>
          <a:prstGeom prst="rect">
            <a:avLst/>
          </a:prstGeom>
        </p:spPr>
      </p:pic>
      <p:sp>
        <p:nvSpPr>
          <p:cNvPr id="11" name="object 7">
            <a:extLst>
              <a:ext uri="{FF2B5EF4-FFF2-40B4-BE49-F238E27FC236}">
                <a16:creationId xmlns:a16="http://schemas.microsoft.com/office/drawing/2014/main" id="{3283B8E8-51CA-4F81-9955-762E59AAADAD}"/>
              </a:ext>
            </a:extLst>
          </p:cNvPr>
          <p:cNvSpPr txBox="1"/>
          <p:nvPr/>
        </p:nvSpPr>
        <p:spPr>
          <a:xfrm>
            <a:off x="592578" y="1179854"/>
            <a:ext cx="8355330" cy="645048"/>
          </a:xfrm>
          <a:prstGeom prst="rect">
            <a:avLst/>
          </a:prstGeom>
        </p:spPr>
        <p:txBody>
          <a:bodyPr vert="horz" wrap="square" lIns="0" tIns="16510" rIns="0" bIns="0" rtlCol="0">
            <a:spAutoFit/>
          </a:bodyPr>
          <a:lstStyle/>
          <a:p>
            <a:pPr marL="12700">
              <a:lnSpc>
                <a:spcPct val="100%"/>
              </a:lnSpc>
              <a:spcBef>
                <a:spcPts val="130"/>
              </a:spcBef>
            </a:pPr>
            <a:r>
              <a:rPr lang="en-US" sz="2000" b="1" dirty="0">
                <a:latin typeface="Trebuchet MS"/>
                <a:cs typeface="Trebuchet MS"/>
              </a:rPr>
              <a:t>Machine learning model:</a:t>
            </a:r>
          </a:p>
          <a:p>
            <a:pPr marL="12700">
              <a:lnSpc>
                <a:spcPct val="100%"/>
              </a:lnSpc>
              <a:spcBef>
                <a:spcPts val="130"/>
              </a:spcBef>
            </a:pPr>
            <a:r>
              <a:rPr lang="en-US" sz="2000" b="1" dirty="0">
                <a:latin typeface="Trebuchet MS"/>
                <a:cs typeface="Trebuchet MS"/>
              </a:rPr>
              <a:t> </a:t>
            </a:r>
          </a:p>
        </p:txBody>
      </p:sp>
    </p:spTree>
    <p:extLst>
      <p:ext uri="{BB962C8B-B14F-4D97-AF65-F5344CB8AC3E}">
        <p14:creationId xmlns:p14="http://schemas.microsoft.com/office/powerpoint/2010/main" val="3031813564"/>
      </p:ext>
    </p:extLst>
  </p:cSld>
  <p:clrMapOvr>
    <a:masterClrMapping/>
  </p:clrMapOvr>
</p:sld>
</file>

<file path=ppt/slides/slide1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
              </a:lnSpc>
              <a:spcBef>
                <a:spcPts val="55"/>
              </a:spcBef>
            </a:pPr>
            <a:fld id="{81D60167-4931-47E6-BA6A-407CBD079E47}" type="slidenum">
              <a:rPr spc="-25" dirty="0"/>
              <a:t>16</a:t>
            </a:fld>
            <a:endParaRPr spc="-25" dirty="0"/>
          </a:p>
        </p:txBody>
      </p:sp>
      <p:sp>
        <p:nvSpPr>
          <p:cNvPr id="11" name="object 7">
            <a:extLst>
              <a:ext uri="{FF2B5EF4-FFF2-40B4-BE49-F238E27FC236}">
                <a16:creationId xmlns:a16="http://schemas.microsoft.com/office/drawing/2014/main" id="{3283B8E8-51CA-4F81-9955-762E59AAADAD}"/>
              </a:ext>
            </a:extLst>
          </p:cNvPr>
          <p:cNvSpPr txBox="1"/>
          <p:nvPr/>
        </p:nvSpPr>
        <p:spPr>
          <a:xfrm>
            <a:off x="592578" y="1179854"/>
            <a:ext cx="8355330" cy="324448"/>
          </a:xfrm>
          <a:prstGeom prst="rect">
            <a:avLst/>
          </a:prstGeom>
        </p:spPr>
        <p:txBody>
          <a:bodyPr vert="horz" wrap="square" lIns="0" tIns="16510" rIns="0" bIns="0" rtlCol="0">
            <a:spAutoFit/>
          </a:bodyPr>
          <a:lstStyle/>
          <a:p>
            <a:pPr marL="12700">
              <a:lnSpc>
                <a:spcPct val="100%"/>
              </a:lnSpc>
              <a:spcBef>
                <a:spcPts val="130"/>
              </a:spcBef>
            </a:pPr>
            <a:r>
              <a:rPr lang="en-US" sz="2000" b="1" dirty="0">
                <a:latin typeface="Trebuchet MS"/>
                <a:cs typeface="Trebuchet MS"/>
              </a:rPr>
              <a:t> </a:t>
            </a:r>
          </a:p>
        </p:txBody>
      </p:sp>
      <p:pic>
        <p:nvPicPr>
          <p:cNvPr id="10" name="Picture 9">
            <a:extLst>
              <a:ext uri="{FF2B5EF4-FFF2-40B4-BE49-F238E27FC236}">
                <a16:creationId xmlns:a16="http://schemas.microsoft.com/office/drawing/2014/main" id="{FB635C29-C91F-3D97-1350-D32EE3AAFF11}"/>
              </a:ext>
            </a:extLst>
          </p:cNvPr>
          <p:cNvPicPr>
            <a:picLocks noChangeAspect="1"/>
          </p:cNvPicPr>
          <p:nvPr/>
        </p:nvPicPr>
        <p:blipFill>
          <a:blip r:embed="rId3"/>
          <a:stretch>
            <a:fillRect/>
          </a:stretch>
        </p:blipFill>
        <p:spPr>
          <a:xfrm>
            <a:off x="2057400" y="1676400"/>
            <a:ext cx="4412362" cy="2507197"/>
          </a:xfrm>
          <a:prstGeom prst="rect">
            <a:avLst/>
          </a:prstGeom>
        </p:spPr>
      </p:pic>
    </p:spTree>
    <p:extLst>
      <p:ext uri="{BB962C8B-B14F-4D97-AF65-F5344CB8AC3E}">
        <p14:creationId xmlns:p14="http://schemas.microsoft.com/office/powerpoint/2010/main" val="586228920"/>
      </p:ext>
    </p:extLst>
  </p:cSld>
  <p:clrMapOvr>
    <a:masterClrMapping/>
  </p:clrMapOvr>
</p:sld>
</file>

<file path=ppt/slides/slide1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
              </a:lnSpc>
              <a:spcBef>
                <a:spcPts val="55"/>
              </a:spcBef>
            </a:pPr>
            <a:fld id="{81D60167-4931-47E6-BA6A-407CBD079E47}" type="slidenum">
              <a:rPr spc="-25" dirty="0"/>
              <a:t>17</a:t>
            </a:fld>
            <a:endParaRPr spc="-25" dirty="0"/>
          </a:p>
        </p:txBody>
      </p:sp>
      <p:sp>
        <p:nvSpPr>
          <p:cNvPr id="11" name="object 7">
            <a:extLst>
              <a:ext uri="{FF2B5EF4-FFF2-40B4-BE49-F238E27FC236}">
                <a16:creationId xmlns:a16="http://schemas.microsoft.com/office/drawing/2014/main" id="{3283B8E8-51CA-4F81-9955-762E59AAADAD}"/>
              </a:ext>
            </a:extLst>
          </p:cNvPr>
          <p:cNvSpPr txBox="1"/>
          <p:nvPr/>
        </p:nvSpPr>
        <p:spPr>
          <a:xfrm>
            <a:off x="592578" y="1179854"/>
            <a:ext cx="8355330" cy="324448"/>
          </a:xfrm>
          <a:prstGeom prst="rect">
            <a:avLst/>
          </a:prstGeom>
        </p:spPr>
        <p:txBody>
          <a:bodyPr vert="horz" wrap="square" lIns="0" tIns="16510" rIns="0" bIns="0" rtlCol="0">
            <a:spAutoFit/>
          </a:bodyPr>
          <a:lstStyle/>
          <a:p>
            <a:pPr marL="12700">
              <a:lnSpc>
                <a:spcPct val="100%"/>
              </a:lnSpc>
              <a:spcBef>
                <a:spcPts val="130"/>
              </a:spcBef>
            </a:pPr>
            <a:r>
              <a:rPr lang="en-US" sz="2000" b="1" dirty="0">
                <a:latin typeface="Trebuchet MS"/>
                <a:cs typeface="Trebuchet MS"/>
              </a:rPr>
              <a:t> </a:t>
            </a:r>
          </a:p>
        </p:txBody>
      </p:sp>
      <p:pic>
        <p:nvPicPr>
          <p:cNvPr id="4" name="Picture 3">
            <a:extLst>
              <a:ext uri="{FF2B5EF4-FFF2-40B4-BE49-F238E27FC236}">
                <a16:creationId xmlns:a16="http://schemas.microsoft.com/office/drawing/2014/main" id="{5F770EE2-1156-2567-2FED-8C9673155767}"/>
              </a:ext>
            </a:extLst>
          </p:cNvPr>
          <p:cNvPicPr>
            <a:picLocks noChangeAspect="1"/>
          </p:cNvPicPr>
          <p:nvPr/>
        </p:nvPicPr>
        <p:blipFill>
          <a:blip r:embed="rId3"/>
          <a:stretch>
            <a:fillRect/>
          </a:stretch>
        </p:blipFill>
        <p:spPr>
          <a:xfrm>
            <a:off x="1600200" y="1981200"/>
            <a:ext cx="6172735" cy="2270957"/>
          </a:xfrm>
          <a:prstGeom prst="rect">
            <a:avLst/>
          </a:prstGeom>
        </p:spPr>
      </p:pic>
    </p:spTree>
    <p:extLst>
      <p:ext uri="{BB962C8B-B14F-4D97-AF65-F5344CB8AC3E}">
        <p14:creationId xmlns:p14="http://schemas.microsoft.com/office/powerpoint/2010/main" val="4199551789"/>
      </p:ext>
    </p:extLst>
  </p:cSld>
  <p:clrMapOvr>
    <a:masterClrMapping/>
  </p:clrMapOvr>
</p:sld>
</file>

<file path=ppt/slides/slide2.xml><?xml version="1.0" encoding="utf-8"?>
<p:sld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
              </a:lnSpc>
              <a:spcBef>
                <a:spcPts val="55"/>
              </a:spcBef>
            </a:pPr>
            <a:fld id="{81D60167-4931-47E6-BA6A-407CBD079E47}" type="slidenum">
              <a:rPr spc="-50" dirty="0"/>
              <a:t>2</a:t>
            </a:fld>
            <a:endParaRPr spc="-50" dirty="0"/>
          </a:p>
        </p:txBody>
      </p:sp>
      <p:sp>
        <p:nvSpPr>
          <p:cNvPr id="23" name="object 7">
            <a:extLst>
              <a:ext uri="{FF2B5EF4-FFF2-40B4-BE49-F238E27FC236}">
                <a16:creationId xmlns:a16="http://schemas.microsoft.com/office/drawing/2014/main" id="{B782B48E-2CB9-8091-89EC-CB4EF2500DEF}"/>
              </a:ext>
            </a:extLst>
          </p:cNvPr>
          <p:cNvSpPr txBox="1"/>
          <p:nvPr/>
        </p:nvSpPr>
        <p:spPr>
          <a:xfrm>
            <a:off x="1052988" y="2599201"/>
            <a:ext cx="8355330" cy="1493999"/>
          </a:xfrm>
          <a:prstGeom prst="rect">
            <a:avLst/>
          </a:prstGeom>
        </p:spPr>
        <p:txBody>
          <a:bodyPr vert="horz" wrap="square" lIns="0" tIns="16510" rIns="0" bIns="0" rtlCol="0">
            <a:spAutoFit/>
          </a:bodyPr>
          <a:lstStyle/>
          <a:p>
            <a:pPr marL="12700">
              <a:lnSpc>
                <a:spcPct val="100%"/>
              </a:lnSpc>
              <a:spcBef>
                <a:spcPts val="130"/>
              </a:spcBef>
            </a:pPr>
            <a:r>
              <a:rPr lang="en-US" sz="3200" b="1" dirty="0">
                <a:latin typeface="Trebuchet MS"/>
                <a:cs typeface="Trebuchet MS"/>
              </a:rPr>
              <a:t>HYDROSAFE: ENHANCING WATER POTABILITY THROUGH PREDICTIVE ANALYTICS</a:t>
            </a:r>
          </a:p>
        </p:txBody>
      </p:sp>
    </p:spTree>
  </p:cSld>
  <p:clrMapOvr>
    <a:masterClrMapping/>
  </p:clrMapOvr>
</p:sld>
</file>

<file path=ppt/slides/slide3.xml><?xml version="1.0" encoding="utf-8"?>
<p:sld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
              </a:lnSpc>
              <a:spcBef>
                <a:spcPts val="55"/>
              </a:spcBef>
            </a:pPr>
            <a:fld id="{81D60167-4931-47E6-BA6A-407CBD079E47}" type="slidenum">
              <a:rPr spc="-50" dirty="0"/>
              <a:t>3</a:t>
            </a:fld>
            <a:endParaRPr spc="-50" dirty="0"/>
          </a:p>
        </p:txBody>
      </p:sp>
      <p:sp>
        <p:nvSpPr>
          <p:cNvPr id="23" name="object 7">
            <a:extLst>
              <a:ext uri="{FF2B5EF4-FFF2-40B4-BE49-F238E27FC236}">
                <a16:creationId xmlns:a16="http://schemas.microsoft.com/office/drawing/2014/main" id="{5F3EF94F-6364-745F-596E-6A9B8EB63E55}"/>
              </a:ext>
            </a:extLst>
          </p:cNvPr>
          <p:cNvSpPr txBox="1"/>
          <p:nvPr/>
        </p:nvSpPr>
        <p:spPr>
          <a:xfrm>
            <a:off x="1781175" y="1295400"/>
            <a:ext cx="8355330" cy="4402487"/>
          </a:xfrm>
          <a:prstGeom prst="rect">
            <a:avLst/>
          </a:prstGeom>
        </p:spPr>
        <p:txBody>
          <a:bodyPr vert="horz" wrap="square" lIns="0" tIns="16510" rIns="0" bIns="0" rtlCol="0">
            <a:spAutoFit/>
          </a:bodyPr>
          <a:lstStyle/>
          <a:p>
            <a:pPr marL="355600" indent="-342900">
              <a:lnSpc>
                <a:spcPct val="100%"/>
              </a:lnSpc>
              <a:spcBef>
                <a:spcPts val="130"/>
              </a:spcBef>
              <a:buFont typeface="Arial" panose="020B0604020202020204" pitchFamily="34" charset="0"/>
              <a:buChar char="•"/>
            </a:pPr>
            <a:r>
              <a:rPr lang="en-US" sz="2000" dirty="0">
                <a:latin typeface="Trebuchet MS"/>
                <a:cs typeface="Trebuchet MS"/>
              </a:rPr>
              <a:t>Welcome to our journey through water potability prediction and public health enhancement. We begin with an Introduction, outlining the Problem Statement and Project Overview.</a:t>
            </a:r>
          </a:p>
          <a:p>
            <a:pPr marL="355600" indent="-342900">
              <a:lnSpc>
                <a:spcPct val="100%"/>
              </a:lnSpc>
              <a:spcBef>
                <a:spcPts val="130"/>
              </a:spcBef>
              <a:buFont typeface="Arial" panose="020B0604020202020204" pitchFamily="34" charset="0"/>
              <a:buChar char="•"/>
            </a:pPr>
            <a:endParaRPr lang="en-US" sz="2000" dirty="0">
              <a:latin typeface="Trebuchet MS"/>
              <a:cs typeface="Trebuchet MS"/>
            </a:endParaRPr>
          </a:p>
          <a:p>
            <a:pPr marL="355600" indent="-342900">
              <a:lnSpc>
                <a:spcPct val="100%"/>
              </a:lnSpc>
              <a:spcBef>
                <a:spcPts val="130"/>
              </a:spcBef>
              <a:buFont typeface="Arial" panose="020B0604020202020204" pitchFamily="34" charset="0"/>
              <a:buChar char="•"/>
            </a:pPr>
            <a:r>
              <a:rPr lang="en-US" sz="2000" dirty="0">
                <a:latin typeface="Trebuchet MS"/>
                <a:cs typeface="Trebuchet MS"/>
              </a:rPr>
              <a:t>Transitioning to our Solution, we explore the predictive modeling approach, discussing methodologies and algorithms.</a:t>
            </a:r>
          </a:p>
          <a:p>
            <a:pPr marL="355600" indent="-342900">
              <a:lnSpc>
                <a:spcPct val="100%"/>
              </a:lnSpc>
              <a:spcBef>
                <a:spcPts val="130"/>
              </a:spcBef>
              <a:buFont typeface="Arial" panose="020B0604020202020204" pitchFamily="34" charset="0"/>
              <a:buChar char="•"/>
            </a:pPr>
            <a:endParaRPr lang="en-US" sz="2000" dirty="0">
              <a:latin typeface="Trebuchet MS"/>
              <a:cs typeface="Trebuchet MS"/>
            </a:endParaRPr>
          </a:p>
          <a:p>
            <a:pPr marL="355600" indent="-342900">
              <a:lnSpc>
                <a:spcPct val="100%"/>
              </a:lnSpc>
              <a:spcBef>
                <a:spcPts val="130"/>
              </a:spcBef>
              <a:buFont typeface="Arial" panose="020B0604020202020204" pitchFamily="34" charset="0"/>
              <a:buChar char="•"/>
            </a:pPr>
            <a:r>
              <a:rPr lang="en-US" sz="2000" dirty="0">
                <a:latin typeface="Trebuchet MS"/>
                <a:cs typeface="Trebuchet MS"/>
              </a:rPr>
              <a:t>In the Model Building section, we uncover the neural network architectures and optimization techniques used to train our models.</a:t>
            </a:r>
          </a:p>
          <a:p>
            <a:pPr marL="355600" indent="-342900">
              <a:lnSpc>
                <a:spcPct val="100%"/>
              </a:lnSpc>
              <a:spcBef>
                <a:spcPts val="130"/>
              </a:spcBef>
              <a:buFont typeface="Arial" panose="020B0604020202020204" pitchFamily="34" charset="0"/>
              <a:buChar char="•"/>
            </a:pPr>
            <a:endParaRPr lang="en-US" sz="2000" dirty="0">
              <a:latin typeface="Trebuchet MS"/>
              <a:cs typeface="Trebuchet MS"/>
            </a:endParaRPr>
          </a:p>
          <a:p>
            <a:pPr marL="355600" indent="-342900">
              <a:lnSpc>
                <a:spcPct val="100%"/>
              </a:lnSpc>
              <a:spcBef>
                <a:spcPts val="130"/>
              </a:spcBef>
              <a:buFont typeface="Arial" panose="020B0604020202020204" pitchFamily="34" charset="0"/>
              <a:buChar char="•"/>
            </a:pPr>
            <a:r>
              <a:rPr lang="en-US" sz="2000" dirty="0">
                <a:latin typeface="Trebuchet MS"/>
                <a:cs typeface="Trebuchet MS"/>
              </a:rPr>
              <a:t>Finally, in the Implementation segment, we showcase the real-world application of our solution in enhancing public health and water safety initiatives. Join us as we navigate towards a future of accessible and safe drinking water, guided by data-driven insights.</a:t>
            </a:r>
          </a:p>
        </p:txBody>
      </p:sp>
    </p:spTree>
  </p:cSld>
  <p:clrMapOvr>
    <a:masterClrMapping/>
  </p:clrMapOvr>
</p:sld>
</file>

<file path=ppt/slides/slide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grpSp>
        <p:nvGrpSpPr>
          <p:cNvPr id="2" name="object 2"/>
          <p:cNvGrpSpPr/>
          <p:nvPr/>
        </p:nvGrpSpPr>
        <p:grpSpPr>
          <a:xfrm>
            <a:off x="8077200" y="327572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
              </a:lnSpc>
              <a:spcBef>
                <a:spcPts val="55"/>
              </a:spcBef>
            </a:pPr>
            <a:fld id="{81D60167-4931-47E6-BA6A-407CBD079E47}" type="slidenum">
              <a:rPr spc="-50" dirty="0"/>
              <a:t>4</a:t>
            </a:fld>
            <a:endParaRPr spc="-50" dirty="0"/>
          </a:p>
        </p:txBody>
      </p:sp>
      <p:sp>
        <p:nvSpPr>
          <p:cNvPr id="11" name="object 7">
            <a:extLst>
              <a:ext uri="{FF2B5EF4-FFF2-40B4-BE49-F238E27FC236}">
                <a16:creationId xmlns:a16="http://schemas.microsoft.com/office/drawing/2014/main" id="{CFC95AE3-6679-528C-774D-B62013421F6F}"/>
              </a:ext>
            </a:extLst>
          </p:cNvPr>
          <p:cNvSpPr txBox="1"/>
          <p:nvPr/>
        </p:nvSpPr>
        <p:spPr>
          <a:xfrm>
            <a:off x="739775" y="1676400"/>
            <a:ext cx="8355330" cy="3722814"/>
          </a:xfrm>
          <a:prstGeom prst="rect">
            <a:avLst/>
          </a:prstGeom>
        </p:spPr>
        <p:txBody>
          <a:bodyPr vert="horz" wrap="square" lIns="0" tIns="16510" rIns="0" bIns="0" rtlCol="0">
            <a:spAutoFit/>
          </a:bodyPr>
          <a:lstStyle/>
          <a:p>
            <a:pPr marL="355600" indent="-342900">
              <a:lnSpc>
                <a:spcPct val="100%"/>
              </a:lnSpc>
              <a:spcBef>
                <a:spcPts val="130"/>
              </a:spcBef>
              <a:buFont typeface="Arial" panose="020B0604020202020204" pitchFamily="34" charset="0"/>
              <a:buChar char="•"/>
            </a:pPr>
            <a:r>
              <a:rPr lang="en-US" sz="2000" dirty="0">
                <a:latin typeface="Trebuchet MS"/>
                <a:cs typeface="Trebuchet MS"/>
              </a:rPr>
              <a:t>In the realm of public health and environmental safety, ensuring access to clean and potable water is paramount. However, conventional methods of water quality assessment often rely on labor-intensive and time-consuming manual inspections, leading to inefficiencies and potential oversights.</a:t>
            </a:r>
          </a:p>
          <a:p>
            <a:pPr marL="355600" indent="-342900">
              <a:lnSpc>
                <a:spcPct val="100%"/>
              </a:lnSpc>
              <a:spcBef>
                <a:spcPts val="130"/>
              </a:spcBef>
              <a:buFont typeface="Arial" panose="020B0604020202020204" pitchFamily="34" charset="0"/>
              <a:buChar char="•"/>
            </a:pPr>
            <a:r>
              <a:rPr lang="en-US" sz="2000" dirty="0">
                <a:latin typeface="Trebuchet MS"/>
                <a:cs typeface="Trebuchet MS"/>
              </a:rPr>
              <a:t>Developing an automated solution for water potability prediction is imperative to streamline the monitoring process, mitigate risks, and safeguard public health. By harnessing advanced analytics and predictive modeling techniques, we aim to create a system capable of accurately assessing water quality, enabling timely interventions, and facilitating informed decision-making for water treatment facilities and public health authorities</a:t>
            </a:r>
          </a:p>
        </p:txBody>
      </p:sp>
    </p:spTree>
  </p:cSld>
  <p:clrMapOvr>
    <a:masterClrMapping/>
  </p:clrMapOvr>
</p:sld>
</file>

<file path=ppt/slides/slide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
              </a:lnSpc>
              <a:spcBef>
                <a:spcPts val="55"/>
              </a:spcBef>
            </a:pPr>
            <a:fld id="{81D60167-4931-47E6-BA6A-407CBD079E47}" type="slidenum">
              <a:rPr spc="-50" dirty="0"/>
              <a:t>5</a:t>
            </a:fld>
            <a:endParaRPr spc="-50" dirty="0"/>
          </a:p>
        </p:txBody>
      </p:sp>
      <p:sp>
        <p:nvSpPr>
          <p:cNvPr id="11" name="object 7">
            <a:extLst>
              <a:ext uri="{FF2B5EF4-FFF2-40B4-BE49-F238E27FC236}">
                <a16:creationId xmlns:a16="http://schemas.microsoft.com/office/drawing/2014/main" id="{A2CFF266-DC44-046F-AB55-61D7FBE6257F}"/>
              </a:ext>
            </a:extLst>
          </p:cNvPr>
          <p:cNvSpPr txBox="1"/>
          <p:nvPr/>
        </p:nvSpPr>
        <p:spPr>
          <a:xfrm>
            <a:off x="739775" y="1756458"/>
            <a:ext cx="8355330" cy="2786660"/>
          </a:xfrm>
          <a:prstGeom prst="rect">
            <a:avLst/>
          </a:prstGeom>
        </p:spPr>
        <p:txBody>
          <a:bodyPr vert="horz" wrap="square" lIns="0" tIns="16510" rIns="0" bIns="0" rtlCol="0">
            <a:spAutoFit/>
          </a:bodyPr>
          <a:lstStyle/>
          <a:p>
            <a:pPr marL="355600" indent="-342900">
              <a:lnSpc>
                <a:spcPct val="100%"/>
              </a:lnSpc>
              <a:spcBef>
                <a:spcPts val="130"/>
              </a:spcBef>
              <a:buFont typeface="Arial" panose="020B0604020202020204" pitchFamily="34" charset="0"/>
              <a:buChar char="•"/>
            </a:pPr>
            <a:r>
              <a:rPr lang="en-US" sz="2000" dirty="0">
                <a:latin typeface="Trebuchet MS"/>
                <a:cs typeface="Trebuchet MS"/>
              </a:rPr>
              <a:t>Our project aims to innovate water safety monitoring by constructing an intelligent predictive system for water potability assessment. Leveraging advanced data analytics and machine learning techniques, we aspire to develop a solution that not only ensures the accuracy of water quality evaluation but also facilitates proactive interventions and strategic resource management. </a:t>
            </a:r>
          </a:p>
          <a:p>
            <a:pPr marL="355600" indent="-342900">
              <a:lnSpc>
                <a:spcPct val="100%"/>
              </a:lnSpc>
              <a:spcBef>
                <a:spcPts val="130"/>
              </a:spcBef>
              <a:buFont typeface="Arial" panose="020B0604020202020204" pitchFamily="34" charset="0"/>
              <a:buChar char="•"/>
            </a:pPr>
            <a:r>
              <a:rPr lang="en-US" sz="2000" dirty="0">
                <a:latin typeface="Trebuchet MS"/>
                <a:cs typeface="Trebuchet MS"/>
              </a:rPr>
              <a:t>Through this endeavor, we seek to enhance public health initiatives, streamline water treatment processes, and contribute to the broader goal of ensuring access to clean and safe drinking water for all.</a:t>
            </a:r>
          </a:p>
        </p:txBody>
      </p:sp>
    </p:spTree>
  </p:cSld>
  <p:clrMapOvr>
    <a:masterClrMapping/>
  </p:clrMapOvr>
</p:sld>
</file>

<file path=ppt/slides/slide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
              </a:lnSpc>
              <a:spcBef>
                <a:spcPts val="55"/>
              </a:spcBef>
            </a:pPr>
            <a:fld id="{81D60167-4931-47E6-BA6A-407CBD079E47}" type="slidenum">
              <a:rPr spc="-50" dirty="0"/>
              <a:t>6</a:t>
            </a:fld>
            <a:endParaRPr spc="-50" dirty="0"/>
          </a:p>
        </p:txBody>
      </p:sp>
      <p:sp>
        <p:nvSpPr>
          <p:cNvPr id="9" name="object 7">
            <a:extLst>
              <a:ext uri="{FF2B5EF4-FFF2-40B4-BE49-F238E27FC236}">
                <a16:creationId xmlns:a16="http://schemas.microsoft.com/office/drawing/2014/main" id="{39BDA6EB-8CDC-6C3C-396B-A371C5901442}"/>
              </a:ext>
            </a:extLst>
          </p:cNvPr>
          <p:cNvSpPr txBox="1"/>
          <p:nvPr/>
        </p:nvSpPr>
        <p:spPr>
          <a:xfrm>
            <a:off x="723900" y="1712935"/>
            <a:ext cx="8355330" cy="4364015"/>
          </a:xfrm>
          <a:prstGeom prst="rect">
            <a:avLst/>
          </a:prstGeom>
        </p:spPr>
        <p:txBody>
          <a:bodyPr vert="horz" wrap="square" lIns="0" tIns="16510" rIns="0" bIns="0" rtlCol="0">
            <a:spAutoFit/>
          </a:bodyPr>
          <a:lstStyle/>
          <a:p>
            <a:pPr marL="355600" indent="-342900">
              <a:lnSpc>
                <a:spcPct val="100%"/>
              </a:lnSpc>
              <a:spcBef>
                <a:spcPts val="130"/>
              </a:spcBef>
              <a:buFont typeface="Arial" panose="020B0604020202020204" pitchFamily="34" charset="0"/>
              <a:buChar char="•"/>
            </a:pPr>
            <a:r>
              <a:rPr lang="en-US" sz="2000" dirty="0">
                <a:latin typeface="Trebuchet MS"/>
                <a:cs typeface="Trebuchet MS"/>
              </a:rPr>
              <a:t>Water Quality Testing Laboratories: Laboratories specializing in water quality analysis can utilize our solution to streamline the testing process and ensure accurate and timely assessments.</a:t>
            </a:r>
          </a:p>
          <a:p>
            <a:pPr marL="355600" indent="-342900">
              <a:lnSpc>
                <a:spcPct val="100%"/>
              </a:lnSpc>
              <a:spcBef>
                <a:spcPts val="130"/>
              </a:spcBef>
              <a:buFont typeface="Arial" panose="020B0604020202020204" pitchFamily="34" charset="0"/>
              <a:buChar char="•"/>
            </a:pPr>
            <a:r>
              <a:rPr lang="en-US" sz="2000" dirty="0">
                <a:latin typeface="Trebuchet MS"/>
                <a:cs typeface="Trebuchet MS"/>
              </a:rPr>
              <a:t>Industrial Facilities: Manufacturing plants, refineries, and industrial sites that rely on water for their operations can implement our system to monitor water quality and compliance with environmental regulations.</a:t>
            </a:r>
          </a:p>
          <a:p>
            <a:pPr marL="355600" indent="-342900">
              <a:lnSpc>
                <a:spcPct val="100%"/>
              </a:lnSpc>
              <a:spcBef>
                <a:spcPts val="130"/>
              </a:spcBef>
              <a:buFont typeface="Arial" panose="020B0604020202020204" pitchFamily="34" charset="0"/>
              <a:buChar char="•"/>
            </a:pPr>
            <a:r>
              <a:rPr lang="en-US" sz="2000" dirty="0">
                <a:latin typeface="Trebuchet MS"/>
                <a:cs typeface="Trebuchet MS"/>
              </a:rPr>
              <a:t>Agricultural Sector: Farms and agricultural enterprises can benefit from our solution to assess the quality of irrigation water and prevent contamination of crops and livestock.</a:t>
            </a:r>
          </a:p>
          <a:p>
            <a:pPr marL="355600" indent="-342900">
              <a:lnSpc>
                <a:spcPct val="100%"/>
              </a:lnSpc>
              <a:spcBef>
                <a:spcPts val="130"/>
              </a:spcBef>
              <a:buFont typeface="Arial" panose="020B0604020202020204" pitchFamily="34" charset="0"/>
              <a:buChar char="•"/>
            </a:pPr>
            <a:r>
              <a:rPr lang="en-US" sz="2000" dirty="0">
                <a:latin typeface="Trebuchet MS"/>
                <a:cs typeface="Trebuchet MS"/>
              </a:rPr>
              <a:t>Residential Consumers: Individuals and households concerned about the quality of their drinking water can access our solution to monitor water safety and make informed decisions about filtration and purification systems.</a:t>
            </a:r>
          </a:p>
        </p:txBody>
      </p:sp>
    </p:spTree>
  </p:cSld>
  <p:clrMapOvr>
    <a:masterClrMapping/>
  </p:clrMapOvr>
</p:sld>
</file>

<file path=ppt/slides/slide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286000" cy="24098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
              </a:lnSpc>
              <a:spcBef>
                <a:spcPts val="55"/>
              </a:spcBef>
            </a:pPr>
            <a:fld id="{81D60167-4931-47E6-BA6A-407CBD079E47}" type="slidenum">
              <a:rPr spc="-50" dirty="0"/>
              <a:t>7</a:t>
            </a:fld>
            <a:endParaRPr spc="-50" dirty="0"/>
          </a:p>
        </p:txBody>
      </p:sp>
      <p:sp>
        <p:nvSpPr>
          <p:cNvPr id="10" name="object 7">
            <a:extLst>
              <a:ext uri="{FF2B5EF4-FFF2-40B4-BE49-F238E27FC236}">
                <a16:creationId xmlns:a16="http://schemas.microsoft.com/office/drawing/2014/main" id="{865021D4-D041-A0FC-8752-891AEA5B2E1C}"/>
              </a:ext>
            </a:extLst>
          </p:cNvPr>
          <p:cNvSpPr txBox="1"/>
          <p:nvPr/>
        </p:nvSpPr>
        <p:spPr>
          <a:xfrm>
            <a:off x="2538730" y="1584006"/>
            <a:ext cx="8355330" cy="645048"/>
          </a:xfrm>
          <a:prstGeom prst="rect">
            <a:avLst/>
          </a:prstGeom>
        </p:spPr>
        <p:txBody>
          <a:bodyPr vert="horz" wrap="square" lIns="0" tIns="16510" rIns="0" bIns="0" rtlCol="0">
            <a:spAutoFit/>
          </a:bodyPr>
          <a:lstStyle/>
          <a:p>
            <a:pPr marL="12700">
              <a:lnSpc>
                <a:spcPct val="100%"/>
              </a:lnSpc>
              <a:spcBef>
                <a:spcPts val="130"/>
              </a:spcBef>
            </a:pPr>
            <a:r>
              <a:rPr lang="en-US" sz="2000" b="1" dirty="0">
                <a:latin typeface="Trebuchet MS"/>
                <a:cs typeface="Trebuchet MS"/>
              </a:rPr>
              <a:t>Solution:</a:t>
            </a:r>
          </a:p>
          <a:p>
            <a:pPr marL="12700">
              <a:lnSpc>
                <a:spcPct val="100%"/>
              </a:lnSpc>
              <a:spcBef>
                <a:spcPts val="130"/>
              </a:spcBef>
            </a:pPr>
            <a:r>
              <a:rPr lang="en-US" sz="2000" b="1" dirty="0">
                <a:latin typeface="Trebuchet MS"/>
                <a:cs typeface="Trebuchet MS"/>
              </a:rPr>
              <a:t> </a:t>
            </a:r>
          </a:p>
        </p:txBody>
      </p:sp>
      <p:sp>
        <p:nvSpPr>
          <p:cNvPr id="14" name="TextBox 13">
            <a:extLst>
              <a:ext uri="{FF2B5EF4-FFF2-40B4-BE49-F238E27FC236}">
                <a16:creationId xmlns:a16="http://schemas.microsoft.com/office/drawing/2014/main" id="{B173C08A-C254-BC08-552B-DCB3877E0405}"/>
              </a:ext>
            </a:extLst>
          </p:cNvPr>
          <p:cNvSpPr txBox="1"/>
          <p:nvPr/>
        </p:nvSpPr>
        <p:spPr>
          <a:xfrm>
            <a:off x="2443315" y="2015866"/>
            <a:ext cx="7718435" cy="1477328"/>
          </a:xfrm>
          <a:prstGeom prst="rect">
            <a:avLst/>
          </a:prstGeom>
          <a:noFill/>
        </p:spPr>
        <p:txBody>
          <a:bodyPr wrap="square">
            <a:spAutoFit/>
          </a:bodyPr>
          <a:lstStyle/>
          <a:p>
            <a:r>
              <a:rPr lang="en-US" dirty="0"/>
              <a:t>Our solution employs machine learning algorithms, including Random Forest, </a:t>
            </a:r>
            <a:r>
              <a:rPr lang="en-US" dirty="0" err="1"/>
              <a:t>XGBoost</a:t>
            </a:r>
            <a:r>
              <a:rPr lang="en-US" dirty="0"/>
              <a:t>, and neural networks, to analyze water quality data and predict water potability. By training on a diverse dataset containing various water parameters, our model can effectively classify water samples as potable or non-potable based on their characteristics.</a:t>
            </a:r>
            <a:endParaRPr lang="en-IN" dirty="0"/>
          </a:p>
        </p:txBody>
      </p:sp>
      <p:sp>
        <p:nvSpPr>
          <p:cNvPr id="19" name="TextBox 18">
            <a:extLst>
              <a:ext uri="{FF2B5EF4-FFF2-40B4-BE49-F238E27FC236}">
                <a16:creationId xmlns:a16="http://schemas.microsoft.com/office/drawing/2014/main" id="{C9962D3B-35E8-E620-F9AC-3ED26AB4CE78}"/>
              </a:ext>
            </a:extLst>
          </p:cNvPr>
          <p:cNvSpPr txBox="1"/>
          <p:nvPr/>
        </p:nvSpPr>
        <p:spPr>
          <a:xfrm>
            <a:off x="558164" y="3947177"/>
            <a:ext cx="9500235" cy="2585323"/>
          </a:xfrm>
          <a:prstGeom prst="rect">
            <a:avLst/>
          </a:prstGeom>
          <a:noFill/>
        </p:spPr>
        <p:txBody>
          <a:bodyPr wrap="square">
            <a:spAutoFit/>
          </a:bodyPr>
          <a:lstStyle/>
          <a:p>
            <a:r>
              <a:rPr lang="en-US" b="1" dirty="0"/>
              <a:t>Value Proposition:</a:t>
            </a:r>
          </a:p>
          <a:p>
            <a:endParaRPr lang="en-US" dirty="0"/>
          </a:p>
          <a:p>
            <a:r>
              <a:rPr lang="en-US" dirty="0"/>
              <a:t>Accuracy: High accuracy rates ensure reliable predictions of water potability.</a:t>
            </a:r>
          </a:p>
          <a:p>
            <a:r>
              <a:rPr lang="en-US" dirty="0"/>
              <a:t>Efficiency: Automated assessment saves time and resources for water treatment facilities.</a:t>
            </a:r>
          </a:p>
          <a:p>
            <a:r>
              <a:rPr lang="en-US" dirty="0"/>
              <a:t>Adaptability: Versatile and applicable across different water sources and treatment processes.</a:t>
            </a:r>
          </a:p>
          <a:p>
            <a:r>
              <a:rPr lang="en-US" dirty="0"/>
              <a:t>Early Detection: Enables proactive measures by detecting water contamination early.</a:t>
            </a:r>
          </a:p>
          <a:p>
            <a:r>
              <a:rPr lang="en-US" dirty="0"/>
              <a:t>Public Health: Enhances public health outcomes by ensuring safe drinking water and reducing waterborne diseases.</a:t>
            </a:r>
            <a:endParaRPr lang="en-IN" dirty="0"/>
          </a:p>
        </p:txBody>
      </p:sp>
    </p:spTree>
  </p:cSld>
  <p:clrMapOvr>
    <a:masterClrMapping/>
  </p:clrMapOvr>
</p:sld>
</file>

<file path=ppt/slides/slide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733800"/>
            <a:ext cx="2143125" cy="3067048"/>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
              </a:lnSpc>
              <a:spcBef>
                <a:spcPts val="55"/>
              </a:spcBef>
            </a:pPr>
            <a:fld id="{81D60167-4931-47E6-BA6A-407CBD079E47}" type="slidenum">
              <a:rPr spc="-25" dirty="0"/>
              <a:t>8</a:t>
            </a:fld>
            <a:endParaRPr spc="-25" dirty="0"/>
          </a:p>
        </p:txBody>
      </p:sp>
      <p:sp>
        <p:nvSpPr>
          <p:cNvPr id="9" name="object 7">
            <a:extLst>
              <a:ext uri="{FF2B5EF4-FFF2-40B4-BE49-F238E27FC236}">
                <a16:creationId xmlns:a16="http://schemas.microsoft.com/office/drawing/2014/main" id="{6C98F5F4-7705-2982-8629-AF865B10D3FE}"/>
              </a:ext>
            </a:extLst>
          </p:cNvPr>
          <p:cNvSpPr txBox="1"/>
          <p:nvPr/>
        </p:nvSpPr>
        <p:spPr>
          <a:xfrm>
            <a:off x="685800" y="1507806"/>
            <a:ext cx="8355330" cy="940001"/>
          </a:xfrm>
          <a:prstGeom prst="rect">
            <a:avLst/>
          </a:prstGeom>
        </p:spPr>
        <p:txBody>
          <a:bodyPr vert="horz" wrap="square" lIns="0" tIns="16510" rIns="0" bIns="0" rtlCol="0">
            <a:spAutoFit/>
          </a:bodyPr>
          <a:lstStyle/>
          <a:p>
            <a:pPr marL="12700">
              <a:lnSpc>
                <a:spcPct val="100%"/>
              </a:lnSpc>
              <a:spcBef>
                <a:spcPts val="130"/>
              </a:spcBef>
            </a:pPr>
            <a:r>
              <a:rPr lang="en-US" sz="2000" dirty="0">
                <a:latin typeface="Trebuchet MS"/>
                <a:cs typeface="Trebuchet MS"/>
              </a:rPr>
              <a:t>Our solution excels in employing cutting-edge machine learning techniques to predict water potability with exceptional accuracy and efficiency. Here's why it stands out:</a:t>
            </a:r>
          </a:p>
        </p:txBody>
      </p:sp>
      <p:sp>
        <p:nvSpPr>
          <p:cNvPr id="10" name="object 7">
            <a:extLst>
              <a:ext uri="{FF2B5EF4-FFF2-40B4-BE49-F238E27FC236}">
                <a16:creationId xmlns:a16="http://schemas.microsoft.com/office/drawing/2014/main" id="{15805BA0-FC79-B9DC-D4F0-07411A398717}"/>
              </a:ext>
            </a:extLst>
          </p:cNvPr>
          <p:cNvSpPr txBox="1"/>
          <p:nvPr/>
        </p:nvSpPr>
        <p:spPr>
          <a:xfrm>
            <a:off x="2241755" y="2576455"/>
            <a:ext cx="8355330" cy="4069063"/>
          </a:xfrm>
          <a:prstGeom prst="rect">
            <a:avLst/>
          </a:prstGeom>
        </p:spPr>
        <p:txBody>
          <a:bodyPr vert="horz" wrap="square" lIns="0" tIns="16510" rIns="0" bIns="0" rtlCol="0">
            <a:spAutoFit/>
          </a:bodyPr>
          <a:lstStyle/>
          <a:p>
            <a:pPr marL="355600" indent="-342900">
              <a:lnSpc>
                <a:spcPct val="100%"/>
              </a:lnSpc>
              <a:spcBef>
                <a:spcPts val="130"/>
              </a:spcBef>
              <a:buFont typeface="Arial" panose="020B0604020202020204" pitchFamily="34" charset="0"/>
              <a:buChar char="•"/>
            </a:pPr>
            <a:r>
              <a:rPr lang="en-US" sz="2000" b="1" dirty="0">
                <a:latin typeface="Trebuchet MS"/>
                <a:cs typeface="Trebuchet MS"/>
              </a:rPr>
              <a:t>Advanced Technology: </a:t>
            </a:r>
            <a:r>
              <a:rPr lang="en-US" sz="2000" dirty="0">
                <a:latin typeface="Trebuchet MS"/>
                <a:cs typeface="Trebuchet MS"/>
              </a:rPr>
              <a:t>Leveraging state-of-the-art algorithms and neural networks, our model delivers precise predictions of water quality.</a:t>
            </a:r>
          </a:p>
          <a:p>
            <a:pPr marL="355600" indent="-342900">
              <a:lnSpc>
                <a:spcPct val="100%"/>
              </a:lnSpc>
              <a:spcBef>
                <a:spcPts val="130"/>
              </a:spcBef>
              <a:buFont typeface="Arial" panose="020B0604020202020204" pitchFamily="34" charset="0"/>
              <a:buChar char="•"/>
            </a:pPr>
            <a:r>
              <a:rPr lang="en-US" sz="2000" b="1" dirty="0">
                <a:latin typeface="Trebuchet MS"/>
                <a:cs typeface="Trebuchet MS"/>
              </a:rPr>
              <a:t>Robust Data Analysis: </a:t>
            </a:r>
            <a:r>
              <a:rPr lang="en-US" sz="2000" dirty="0">
                <a:latin typeface="Trebuchet MS"/>
                <a:cs typeface="Trebuchet MS"/>
              </a:rPr>
              <a:t>Thorough data preprocessing ensures dataset integrity, enabling reliable predictions across diverse water sources.</a:t>
            </a:r>
          </a:p>
          <a:p>
            <a:pPr marL="355600" indent="-342900">
              <a:lnSpc>
                <a:spcPct val="100%"/>
              </a:lnSpc>
              <a:spcBef>
                <a:spcPts val="130"/>
              </a:spcBef>
              <a:buFont typeface="Arial" panose="020B0604020202020204" pitchFamily="34" charset="0"/>
              <a:buChar char="•"/>
            </a:pPr>
            <a:r>
              <a:rPr lang="en-US" sz="2000" b="1" dirty="0">
                <a:latin typeface="Trebuchet MS"/>
                <a:cs typeface="Trebuchet MS"/>
              </a:rPr>
              <a:t>Adaptability: </a:t>
            </a:r>
            <a:r>
              <a:rPr lang="en-US" sz="2000" dirty="0">
                <a:latin typeface="Trebuchet MS"/>
                <a:cs typeface="Trebuchet MS"/>
              </a:rPr>
              <a:t>Our solution seamlessly adjusts to different treatment processes, making it versatile and applicable in various contexts.</a:t>
            </a:r>
          </a:p>
          <a:p>
            <a:pPr marL="355600" indent="-342900">
              <a:lnSpc>
                <a:spcPct val="100%"/>
              </a:lnSpc>
              <a:spcBef>
                <a:spcPts val="130"/>
              </a:spcBef>
              <a:buFont typeface="Arial" panose="020B0604020202020204" pitchFamily="34" charset="0"/>
              <a:buChar char="•"/>
            </a:pPr>
            <a:r>
              <a:rPr lang="en-US" sz="2000" b="1" dirty="0">
                <a:latin typeface="Trebuchet MS"/>
                <a:cs typeface="Trebuchet MS"/>
              </a:rPr>
              <a:t>Real-Time</a:t>
            </a:r>
            <a:r>
              <a:rPr lang="en-US" sz="2000" dirty="0">
                <a:latin typeface="Trebuchet MS"/>
                <a:cs typeface="Trebuchet MS"/>
              </a:rPr>
              <a:t> </a:t>
            </a:r>
            <a:r>
              <a:rPr lang="en-US" sz="2000" b="1" dirty="0">
                <a:latin typeface="Trebuchet MS"/>
                <a:cs typeface="Trebuchet MS"/>
              </a:rPr>
              <a:t>Monitoring: </a:t>
            </a:r>
            <a:r>
              <a:rPr lang="en-US" sz="2000" dirty="0">
                <a:latin typeface="Trebuchet MS"/>
                <a:cs typeface="Trebuchet MS"/>
              </a:rPr>
              <a:t>With real-time analysis capabilities, our solution enables proactive measures to address water contamination swiftly.</a:t>
            </a:r>
          </a:p>
          <a:p>
            <a:pPr marL="355600" indent="-342900">
              <a:lnSpc>
                <a:spcPct val="100%"/>
              </a:lnSpc>
              <a:spcBef>
                <a:spcPts val="130"/>
              </a:spcBef>
              <a:buFont typeface="Arial" panose="020B0604020202020204" pitchFamily="34" charset="0"/>
              <a:buChar char="•"/>
            </a:pPr>
            <a:r>
              <a:rPr lang="en-US" sz="2000" b="1" dirty="0">
                <a:latin typeface="Trebuchet MS"/>
                <a:cs typeface="Trebuchet MS"/>
              </a:rPr>
              <a:t>Public Health Impact: </a:t>
            </a:r>
            <a:r>
              <a:rPr lang="en-US" sz="2000" dirty="0">
                <a:latin typeface="Trebuchet MS"/>
                <a:cs typeface="Trebuchet MS"/>
              </a:rPr>
              <a:t>By ensuring safe drinking water and reducing waterborne diseases, our solution significantly improves public health outcomes.</a:t>
            </a:r>
          </a:p>
        </p:txBody>
      </p:sp>
    </p:spTree>
  </p:cSld>
  <p:clrMapOvr>
    <a:masterClrMapping/>
  </p:clrMapOvr>
</p:sld>
</file>

<file path=ppt/slides/slide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91400" y="3749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
              </a:lnSpc>
              <a:spcBef>
                <a:spcPts val="105"/>
              </a:spcBef>
            </a:pPr>
            <a:r>
              <a:rPr spc="-10" dirty="0"/>
              <a:t>MODELLING</a:t>
            </a:r>
          </a:p>
        </p:txBody>
      </p:sp>
      <p:sp>
        <p:nvSpPr>
          <p:cNvPr id="10" name="object 7">
            <a:extLst>
              <a:ext uri="{FF2B5EF4-FFF2-40B4-BE49-F238E27FC236}">
                <a16:creationId xmlns:a16="http://schemas.microsoft.com/office/drawing/2014/main" id="{84A78F10-0113-154F-F348-AC44DFD57F87}"/>
              </a:ext>
            </a:extLst>
          </p:cNvPr>
          <p:cNvSpPr txBox="1"/>
          <p:nvPr/>
        </p:nvSpPr>
        <p:spPr>
          <a:xfrm>
            <a:off x="914400" y="1049337"/>
            <a:ext cx="8355330" cy="5759269"/>
          </a:xfrm>
          <a:prstGeom prst="rect">
            <a:avLst/>
          </a:prstGeom>
        </p:spPr>
        <p:txBody>
          <a:bodyPr vert="horz" wrap="square" lIns="0" tIns="16510" rIns="0" bIns="0" rtlCol="0">
            <a:spAutoFit/>
          </a:bodyPr>
          <a:lstStyle/>
          <a:p>
            <a:pPr marL="12700">
              <a:lnSpc>
                <a:spcPct val="100%"/>
              </a:lnSpc>
              <a:spcBef>
                <a:spcPts val="130"/>
              </a:spcBef>
            </a:pPr>
            <a:r>
              <a:rPr lang="en-US" sz="2000" b="1" dirty="0">
                <a:latin typeface="Trebuchet MS"/>
                <a:cs typeface="Trebuchet MS"/>
              </a:rPr>
              <a:t>Data Preparation:</a:t>
            </a:r>
          </a:p>
          <a:p>
            <a:pPr marL="355600" indent="-342900">
              <a:lnSpc>
                <a:spcPct val="100%"/>
              </a:lnSpc>
              <a:spcBef>
                <a:spcPts val="130"/>
              </a:spcBef>
              <a:buFont typeface="Arial" panose="020B0604020202020204" pitchFamily="34" charset="0"/>
              <a:buChar char="•"/>
            </a:pPr>
            <a:r>
              <a:rPr lang="en-US" dirty="0">
                <a:latin typeface="Trebuchet MS"/>
                <a:cs typeface="Trebuchet MS"/>
              </a:rPr>
              <a:t>Utilize a comprehensive dataset containing water quality parameters and corresponding potability labels.</a:t>
            </a:r>
          </a:p>
          <a:p>
            <a:pPr marL="355600" indent="-342900">
              <a:lnSpc>
                <a:spcPct val="100%"/>
              </a:lnSpc>
              <a:spcBef>
                <a:spcPts val="130"/>
              </a:spcBef>
              <a:buFont typeface="Arial" panose="020B0604020202020204" pitchFamily="34" charset="0"/>
              <a:buChar char="•"/>
            </a:pPr>
            <a:r>
              <a:rPr lang="en-US" dirty="0">
                <a:latin typeface="Trebuchet MS"/>
                <a:cs typeface="Trebuchet MS"/>
              </a:rPr>
              <a:t>Perform data preprocessing, including handling missing values, scaling features, and splitting data into training and validation sets.</a:t>
            </a:r>
          </a:p>
          <a:p>
            <a:pPr marL="12700">
              <a:lnSpc>
                <a:spcPct val="100%"/>
              </a:lnSpc>
              <a:spcBef>
                <a:spcPts val="130"/>
              </a:spcBef>
            </a:pPr>
            <a:endParaRPr lang="en-US" sz="2000" dirty="0">
              <a:latin typeface="Trebuchet MS"/>
              <a:cs typeface="Trebuchet MS"/>
            </a:endParaRPr>
          </a:p>
          <a:p>
            <a:pPr marL="12700">
              <a:lnSpc>
                <a:spcPct val="100%"/>
              </a:lnSpc>
              <a:spcBef>
                <a:spcPts val="130"/>
              </a:spcBef>
            </a:pPr>
            <a:r>
              <a:rPr lang="en-US" sz="2000" b="1" dirty="0">
                <a:latin typeface="Trebuchet MS"/>
                <a:cs typeface="Trebuchet MS"/>
              </a:rPr>
              <a:t>Model Architecture:</a:t>
            </a:r>
            <a:endParaRPr lang="en-US" sz="2000" dirty="0">
              <a:latin typeface="Trebuchet MS"/>
              <a:cs typeface="Trebuchet MS"/>
            </a:endParaRPr>
          </a:p>
          <a:p>
            <a:pPr marL="355600" indent="-342900">
              <a:lnSpc>
                <a:spcPct val="100%"/>
              </a:lnSpc>
              <a:spcBef>
                <a:spcPts val="130"/>
              </a:spcBef>
              <a:buFont typeface="Arial" panose="020B0604020202020204" pitchFamily="34" charset="0"/>
              <a:buChar char="•"/>
            </a:pPr>
            <a:r>
              <a:rPr lang="en-US" dirty="0">
                <a:latin typeface="Trebuchet MS"/>
                <a:cs typeface="Trebuchet MS"/>
              </a:rPr>
              <a:t>Construct a predictive model using machine learning algorithms such as Random Forest, </a:t>
            </a:r>
            <a:r>
              <a:rPr lang="en-US" dirty="0" err="1">
                <a:latin typeface="Trebuchet MS"/>
                <a:cs typeface="Trebuchet MS"/>
              </a:rPr>
              <a:t>XGBoost</a:t>
            </a:r>
            <a:r>
              <a:rPr lang="en-US" dirty="0">
                <a:latin typeface="Trebuchet MS"/>
                <a:cs typeface="Trebuchet MS"/>
              </a:rPr>
              <a:t>, and neural networks.</a:t>
            </a:r>
          </a:p>
          <a:p>
            <a:pPr marL="355600" indent="-342900">
              <a:lnSpc>
                <a:spcPct val="100%"/>
              </a:lnSpc>
              <a:spcBef>
                <a:spcPts val="130"/>
              </a:spcBef>
              <a:buFont typeface="Arial" panose="020B0604020202020204" pitchFamily="34" charset="0"/>
              <a:buChar char="•"/>
            </a:pPr>
            <a:r>
              <a:rPr lang="en-US" dirty="0">
                <a:latin typeface="Trebuchet MS"/>
                <a:cs typeface="Trebuchet MS"/>
              </a:rPr>
              <a:t>Implement ensemble methods to combine the strengths of multiple models and improve predictive performance.</a:t>
            </a:r>
          </a:p>
          <a:p>
            <a:pPr marL="12700">
              <a:lnSpc>
                <a:spcPct val="100%"/>
              </a:lnSpc>
              <a:spcBef>
                <a:spcPts val="130"/>
              </a:spcBef>
            </a:pPr>
            <a:endParaRPr lang="en-US" sz="2000" dirty="0">
              <a:latin typeface="Trebuchet MS"/>
              <a:cs typeface="Trebuchet MS"/>
            </a:endParaRPr>
          </a:p>
          <a:p>
            <a:pPr marL="12700">
              <a:lnSpc>
                <a:spcPct val="100%"/>
              </a:lnSpc>
              <a:spcBef>
                <a:spcPts val="130"/>
              </a:spcBef>
            </a:pPr>
            <a:r>
              <a:rPr lang="en-US" sz="2000" b="1" dirty="0">
                <a:latin typeface="Trebuchet MS"/>
                <a:cs typeface="Trebuchet MS"/>
              </a:rPr>
              <a:t>Training and Evaluation:</a:t>
            </a:r>
            <a:endParaRPr lang="en-US" sz="2000" dirty="0">
              <a:latin typeface="Trebuchet MS"/>
              <a:cs typeface="Trebuchet MS"/>
            </a:endParaRPr>
          </a:p>
          <a:p>
            <a:pPr marL="355600" indent="-342900">
              <a:lnSpc>
                <a:spcPct val="100%"/>
              </a:lnSpc>
              <a:spcBef>
                <a:spcPts val="130"/>
              </a:spcBef>
              <a:buFont typeface="Arial" panose="020B0604020202020204" pitchFamily="34" charset="0"/>
              <a:buChar char="•"/>
            </a:pPr>
            <a:r>
              <a:rPr lang="en-US" sz="2000" dirty="0">
                <a:latin typeface="Trebuchet MS"/>
                <a:cs typeface="Trebuchet MS"/>
              </a:rPr>
              <a:t>Compile each model with appropriate hyperparameters, optimizer, and loss function.</a:t>
            </a:r>
          </a:p>
          <a:p>
            <a:pPr marL="355600" indent="-342900">
              <a:lnSpc>
                <a:spcPct val="100%"/>
              </a:lnSpc>
              <a:spcBef>
                <a:spcPts val="130"/>
              </a:spcBef>
              <a:buFont typeface="Arial" panose="020B0604020202020204" pitchFamily="34" charset="0"/>
              <a:buChar char="•"/>
            </a:pPr>
            <a:r>
              <a:rPr lang="en-US" sz="2000" dirty="0">
                <a:latin typeface="Trebuchet MS"/>
                <a:cs typeface="Trebuchet MS"/>
              </a:rPr>
              <a:t>Train the models on the training data and evaluate their performance using metrics like accuracy, precision, recall, and F1-score.</a:t>
            </a:r>
          </a:p>
          <a:p>
            <a:pPr marL="355600" indent="-342900">
              <a:lnSpc>
                <a:spcPct val="100%"/>
              </a:lnSpc>
              <a:spcBef>
                <a:spcPts val="130"/>
              </a:spcBef>
              <a:buFont typeface="Arial" panose="020B0604020202020204" pitchFamily="34" charset="0"/>
              <a:buChar char="•"/>
            </a:pPr>
            <a:r>
              <a:rPr lang="en-US" sz="2000" dirty="0">
                <a:latin typeface="Trebuchet MS"/>
                <a:cs typeface="Trebuchet MS"/>
              </a:rPr>
              <a:t>Fine-tune the models using techniques like grid search or randomized search to optimize performance further.</a:t>
            </a:r>
          </a:p>
        </p:txBody>
      </p:sp>
    </p:spTree>
  </p:cSld>
  <p:clrMapOvr>
    <a:masterClrMapping/>
  </p:clrMapOvr>
</p:sld>
</file>

<file path=ppt/theme/theme1.xml><?xml version="1.0" encoding="utf-8"?>
<a:theme xmlns:a="http://purl.oclc.org/ooxml/drawingml/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
                <a:satMod val="300%"/>
              </a:schemeClr>
            </a:gs>
            <a:gs pos="35%">
              <a:schemeClr val="phClr">
                <a:tint val="37%"/>
                <a:satMod val="300%"/>
              </a:schemeClr>
            </a:gs>
            <a:gs pos="100%">
              <a:schemeClr val="phClr">
                <a:tint val="15%"/>
                <a:satMod val="350%"/>
              </a:schemeClr>
            </a:gs>
          </a:gsLst>
          <a:lin ang="16200000" scaled="1"/>
        </a:gradFill>
        <a:gradFill rotWithShape="1">
          <a:gsLst>
            <a:gs pos="0%">
              <a:schemeClr val="phClr">
                <a:shade val="51%"/>
                <a:satMod val="130%"/>
              </a:schemeClr>
            </a:gs>
            <a:gs pos="80%">
              <a:schemeClr val="phClr">
                <a:shade val="93%"/>
                <a:satMod val="130%"/>
              </a:schemeClr>
            </a:gs>
            <a:gs pos="100%">
              <a:schemeClr val="phClr">
                <a:shade val="94%"/>
                <a:satMod val="135%"/>
              </a:schemeClr>
            </a:gs>
          </a:gsLst>
          <a:lin ang="16200000" scaled="0"/>
        </a:gradFill>
      </a:fillStyleLst>
      <a:lnStyleLst>
        <a:ln w="9525" cap="flat" cmpd="sng" algn="ctr">
          <a:solidFill>
            <a:schemeClr val="phClr">
              <a:shade val="95%"/>
              <a:satMod val="105%"/>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
                <a:satMod val="350%"/>
              </a:schemeClr>
            </a:gs>
            <a:gs pos="40%">
              <a:schemeClr val="phClr">
                <a:tint val="45%"/>
                <a:shade val="99%"/>
                <a:satMod val="350%"/>
              </a:schemeClr>
            </a:gs>
            <a:gs pos="100%">
              <a:schemeClr val="phClr">
                <a:shade val="20%"/>
                <a:satMod val="255%"/>
              </a:schemeClr>
            </a:gs>
          </a:gsLst>
          <a:path path="circle">
            <a:fillToRect l="50%" t="-80%" r="50%" b="180%"/>
          </a:path>
        </a:gradFill>
        <a:gradFill rotWithShape="1">
          <a:gsLst>
            <a:gs pos="0%">
              <a:schemeClr val="phClr">
                <a:tint val="80%"/>
                <a:satMod val="300%"/>
              </a:schemeClr>
            </a:gs>
            <a:gs pos="100%">
              <a:schemeClr val="phClr">
                <a:shade val="30%"/>
                <a:satMod val="200%"/>
              </a:schemeClr>
            </a:gs>
          </a:gsLst>
          <a:path path="circle">
            <a:fillToRect l="50%" t="50%" r="50%" b="50%"/>
          </a:path>
        </a:gradFill>
      </a:bgFillStyleLst>
    </a:fmtScheme>
  </a:themeElements>
  <a:objectDefaults/>
  <a:extraClrSchemeLst/>
</a:theme>
</file>

<file path=docProps/app.xml><?xml version="1.0" encoding="utf-8"?>
<Properties xmlns="http://purl.oclc.org/ooxml/officeDocument/extendedProperties" xmlns:vt="http://purl.oclc.org/ooxml/officeDocument/docPropsVTypes">
  <Template/>
  <TotalTime>638</TotalTime>
  <Words>984</Words>
  <Application>Microsoft Office PowerPoint</Application>
  <PresentationFormat>Widescreen</PresentationFormat>
  <Paragraphs>98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MODELLING</vt:lpstr>
      <vt:lpstr>RESULTS</vt:lpstr>
      <vt:lpstr>RESULTS</vt:lpstr>
      <vt:lpstr>RESULTS</vt:lpstr>
      <vt:lpstr>RESULTS</vt:lpstr>
      <vt:lpstr>RESULTS</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kiran kumar</dc:creator>
  <cp:lastModifiedBy>kiran kumar</cp:lastModifiedBy>
  <cp:revision>3</cp:revision>
  <dcterms:created xsi:type="dcterms:W3CDTF">2024-04-05T08:30:55Z</dcterms:created>
  <dcterms:modified xsi:type="dcterms:W3CDTF">2024-04-29T02:18:58Z</dcterms:modified>
</cp:coreProperties>
</file>

<file path=docProps/custom.xml><?xml version="1.0" encoding="utf-8"?>
<Properties xmlns="http://purl.oclc.org/ooxml/officeDocument/customProperties" xmlns:vt="http://purl.oclc.org/ooxml/officeDocument/docPropsVTypes">
  <property fmtid="{D5CDD505-2E9C-101B-9397-08002B2CF9AE}" pid="2" name="Created">
    <vt:filetime>2024-03-21T00:00:00Z</vt:filetime>
  </property>
  <property fmtid="{D5CDD505-2E9C-101B-9397-08002B2CF9AE}" pid="3" name="LastSaved">
    <vt:filetime>2024-04-05T00:00:00Z</vt:filetime>
  </property>
</Properties>
</file>