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60" r:id="rId5"/>
    <p:sldId id="261" r:id="rId6"/>
    <p:sldId id="271" r:id="rId7"/>
    <p:sldId id="272" r:id="rId8"/>
    <p:sldId id="273" r:id="rId9"/>
    <p:sldId id="275" r:id="rId10"/>
    <p:sldId id="276" r:id="rId11"/>
    <p:sldId id="277" r:id="rId12"/>
    <p:sldId id="280" r:id="rId13"/>
    <p:sldId id="281" r:id="rId14"/>
    <p:sldId id="274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326D23-B3F2-4CDC-993B-93A53524465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CD19139-09F2-47C5-91F6-856C8D67D9EA}">
      <dgm:prSet/>
      <dgm:spPr/>
      <dgm:t>
        <a:bodyPr/>
        <a:lstStyle/>
        <a:p>
          <a:r>
            <a:rPr lang="en-IN"/>
            <a:t>Manual &amp; Automation Testing.</a:t>
          </a:r>
          <a:endParaRPr lang="en-US"/>
        </a:p>
      </dgm:t>
    </dgm:pt>
    <dgm:pt modelId="{E8C902FA-38ED-4DEA-AD7D-3B04B531F17C}" type="parTrans" cxnId="{046E4AD4-3081-46C6-9D56-59BED3AB274C}">
      <dgm:prSet/>
      <dgm:spPr/>
      <dgm:t>
        <a:bodyPr/>
        <a:lstStyle/>
        <a:p>
          <a:endParaRPr lang="en-US"/>
        </a:p>
      </dgm:t>
    </dgm:pt>
    <dgm:pt modelId="{FE2408A2-4074-429B-AAFF-BD6E3A251F2E}" type="sibTrans" cxnId="{046E4AD4-3081-46C6-9D56-59BED3AB274C}">
      <dgm:prSet/>
      <dgm:spPr/>
      <dgm:t>
        <a:bodyPr/>
        <a:lstStyle/>
        <a:p>
          <a:endParaRPr lang="en-US"/>
        </a:p>
      </dgm:t>
    </dgm:pt>
    <dgm:pt modelId="{0EB85BA4-6A2B-470A-91F4-83887D273A79}">
      <dgm:prSet/>
      <dgm:spPr/>
      <dgm:t>
        <a:bodyPr/>
        <a:lstStyle/>
        <a:p>
          <a:r>
            <a:rPr lang="en-IN"/>
            <a:t>CI/CD integration with Jenkins.</a:t>
          </a:r>
          <a:endParaRPr lang="en-US"/>
        </a:p>
      </dgm:t>
    </dgm:pt>
    <dgm:pt modelId="{1F4E1C3B-60EC-48BE-9E59-1E3710ABDAAC}" type="parTrans" cxnId="{6EE10B07-6E2C-47F4-B0A2-0EB5EF749CC7}">
      <dgm:prSet/>
      <dgm:spPr/>
      <dgm:t>
        <a:bodyPr/>
        <a:lstStyle/>
        <a:p>
          <a:endParaRPr lang="en-US"/>
        </a:p>
      </dgm:t>
    </dgm:pt>
    <dgm:pt modelId="{13B3450B-A276-4746-9163-01960EE3002D}" type="sibTrans" cxnId="{6EE10B07-6E2C-47F4-B0A2-0EB5EF749CC7}">
      <dgm:prSet/>
      <dgm:spPr/>
      <dgm:t>
        <a:bodyPr/>
        <a:lstStyle/>
        <a:p>
          <a:endParaRPr lang="en-US"/>
        </a:p>
      </dgm:t>
    </dgm:pt>
    <dgm:pt modelId="{A20BDC04-C2DA-4CBB-B1F3-213ECADA50C0}">
      <dgm:prSet/>
      <dgm:spPr/>
      <dgm:t>
        <a:bodyPr/>
        <a:lstStyle/>
        <a:p>
          <a:r>
            <a:rPr lang="en-IN"/>
            <a:t>Agile tracking with Jira &amp; Zephyr.</a:t>
          </a:r>
          <a:endParaRPr lang="en-US"/>
        </a:p>
      </dgm:t>
    </dgm:pt>
    <dgm:pt modelId="{B47A8A6B-5133-40E8-BBBD-E0D520991DB9}" type="parTrans" cxnId="{5A640F9D-3B29-4FD4-BAB0-19E6CDBFF1E0}">
      <dgm:prSet/>
      <dgm:spPr/>
      <dgm:t>
        <a:bodyPr/>
        <a:lstStyle/>
        <a:p>
          <a:endParaRPr lang="en-US"/>
        </a:p>
      </dgm:t>
    </dgm:pt>
    <dgm:pt modelId="{3D386E14-29E9-46B9-B09C-FF49679D7D71}" type="sibTrans" cxnId="{5A640F9D-3B29-4FD4-BAB0-19E6CDBFF1E0}">
      <dgm:prSet/>
      <dgm:spPr/>
      <dgm:t>
        <a:bodyPr/>
        <a:lstStyle/>
        <a:p>
          <a:endParaRPr lang="en-US"/>
        </a:p>
      </dgm:t>
    </dgm:pt>
    <dgm:pt modelId="{502831DB-50B9-4C8D-A485-96E146350419}">
      <dgm:prSet/>
      <dgm:spPr/>
      <dgm:t>
        <a:bodyPr/>
        <a:lstStyle/>
        <a:p>
          <a:r>
            <a:rPr lang="en-IN"/>
            <a:t>Scalable automation framework in Java &amp; Selenium.</a:t>
          </a:r>
          <a:endParaRPr lang="en-US"/>
        </a:p>
      </dgm:t>
    </dgm:pt>
    <dgm:pt modelId="{6556E679-F71C-4155-A263-DE9F314BD720}" type="parTrans" cxnId="{A089A9EE-6429-4237-A417-B003F1E7502E}">
      <dgm:prSet/>
      <dgm:spPr/>
      <dgm:t>
        <a:bodyPr/>
        <a:lstStyle/>
        <a:p>
          <a:endParaRPr lang="en-US"/>
        </a:p>
      </dgm:t>
    </dgm:pt>
    <dgm:pt modelId="{D3C45393-BECB-42D3-8E4F-C5870FCA5536}" type="sibTrans" cxnId="{A089A9EE-6429-4237-A417-B003F1E7502E}">
      <dgm:prSet/>
      <dgm:spPr/>
      <dgm:t>
        <a:bodyPr/>
        <a:lstStyle/>
        <a:p>
          <a:endParaRPr lang="en-US"/>
        </a:p>
      </dgm:t>
    </dgm:pt>
    <dgm:pt modelId="{3F24EDED-0DC5-4FC5-9DC3-54A674C367F3}" type="pres">
      <dgm:prSet presAssocID="{90326D23-B3F2-4CDC-993B-93A5352446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248E9F-A003-463B-9548-5803414C371E}" type="pres">
      <dgm:prSet presAssocID="{7CD19139-09F2-47C5-91F6-856C8D67D9EA}" presName="hierRoot1" presStyleCnt="0"/>
      <dgm:spPr/>
    </dgm:pt>
    <dgm:pt modelId="{49B157B9-6A6D-4C7C-9B93-40AA430F2610}" type="pres">
      <dgm:prSet presAssocID="{7CD19139-09F2-47C5-91F6-856C8D67D9EA}" presName="composite" presStyleCnt="0"/>
      <dgm:spPr/>
    </dgm:pt>
    <dgm:pt modelId="{F1113692-0812-49AB-A0B4-C4C9DDB94342}" type="pres">
      <dgm:prSet presAssocID="{7CD19139-09F2-47C5-91F6-856C8D67D9EA}" presName="background" presStyleLbl="node0" presStyleIdx="0" presStyleCnt="4"/>
      <dgm:spPr/>
    </dgm:pt>
    <dgm:pt modelId="{A65642A8-785D-4860-B001-1E430A785348}" type="pres">
      <dgm:prSet presAssocID="{7CD19139-09F2-47C5-91F6-856C8D67D9EA}" presName="text" presStyleLbl="fgAcc0" presStyleIdx="0" presStyleCnt="4">
        <dgm:presLayoutVars>
          <dgm:chPref val="3"/>
        </dgm:presLayoutVars>
      </dgm:prSet>
      <dgm:spPr/>
    </dgm:pt>
    <dgm:pt modelId="{630BF7E1-CA26-446D-97A7-C1B791982F8E}" type="pres">
      <dgm:prSet presAssocID="{7CD19139-09F2-47C5-91F6-856C8D67D9EA}" presName="hierChild2" presStyleCnt="0"/>
      <dgm:spPr/>
    </dgm:pt>
    <dgm:pt modelId="{E95E6716-B1D5-444D-A49F-F284FDC4C1EE}" type="pres">
      <dgm:prSet presAssocID="{0EB85BA4-6A2B-470A-91F4-83887D273A79}" presName="hierRoot1" presStyleCnt="0"/>
      <dgm:spPr/>
    </dgm:pt>
    <dgm:pt modelId="{7F722C5A-C31E-4375-971A-E735EA0E76B7}" type="pres">
      <dgm:prSet presAssocID="{0EB85BA4-6A2B-470A-91F4-83887D273A79}" presName="composite" presStyleCnt="0"/>
      <dgm:spPr/>
    </dgm:pt>
    <dgm:pt modelId="{FA5CA7BD-8CC4-4ACB-B786-DE16779F554F}" type="pres">
      <dgm:prSet presAssocID="{0EB85BA4-6A2B-470A-91F4-83887D273A79}" presName="background" presStyleLbl="node0" presStyleIdx="1" presStyleCnt="4"/>
      <dgm:spPr/>
    </dgm:pt>
    <dgm:pt modelId="{DA9C4530-2DF8-4233-8438-13E421E966EC}" type="pres">
      <dgm:prSet presAssocID="{0EB85BA4-6A2B-470A-91F4-83887D273A79}" presName="text" presStyleLbl="fgAcc0" presStyleIdx="1" presStyleCnt="4">
        <dgm:presLayoutVars>
          <dgm:chPref val="3"/>
        </dgm:presLayoutVars>
      </dgm:prSet>
      <dgm:spPr/>
    </dgm:pt>
    <dgm:pt modelId="{D0FF0641-53E4-4730-81AF-CEBEB4398EDD}" type="pres">
      <dgm:prSet presAssocID="{0EB85BA4-6A2B-470A-91F4-83887D273A79}" presName="hierChild2" presStyleCnt="0"/>
      <dgm:spPr/>
    </dgm:pt>
    <dgm:pt modelId="{CF36B182-A05A-4ACD-97A4-84F85BA367C7}" type="pres">
      <dgm:prSet presAssocID="{A20BDC04-C2DA-4CBB-B1F3-213ECADA50C0}" presName="hierRoot1" presStyleCnt="0"/>
      <dgm:spPr/>
    </dgm:pt>
    <dgm:pt modelId="{A32DFDE1-0991-4E8B-95B9-5B7B28347935}" type="pres">
      <dgm:prSet presAssocID="{A20BDC04-C2DA-4CBB-B1F3-213ECADA50C0}" presName="composite" presStyleCnt="0"/>
      <dgm:spPr/>
    </dgm:pt>
    <dgm:pt modelId="{83D2C894-2CC1-4594-81A8-74A13FD0F070}" type="pres">
      <dgm:prSet presAssocID="{A20BDC04-C2DA-4CBB-B1F3-213ECADA50C0}" presName="background" presStyleLbl="node0" presStyleIdx="2" presStyleCnt="4"/>
      <dgm:spPr/>
    </dgm:pt>
    <dgm:pt modelId="{590AAB59-0940-4722-A668-67240236DEA0}" type="pres">
      <dgm:prSet presAssocID="{A20BDC04-C2DA-4CBB-B1F3-213ECADA50C0}" presName="text" presStyleLbl="fgAcc0" presStyleIdx="2" presStyleCnt="4">
        <dgm:presLayoutVars>
          <dgm:chPref val="3"/>
        </dgm:presLayoutVars>
      </dgm:prSet>
      <dgm:spPr/>
    </dgm:pt>
    <dgm:pt modelId="{5DA7EE82-4EC8-47A6-82B5-F67FCA57FC19}" type="pres">
      <dgm:prSet presAssocID="{A20BDC04-C2DA-4CBB-B1F3-213ECADA50C0}" presName="hierChild2" presStyleCnt="0"/>
      <dgm:spPr/>
    </dgm:pt>
    <dgm:pt modelId="{DB1811E6-7861-4E91-9029-DD8AC68BCAE4}" type="pres">
      <dgm:prSet presAssocID="{502831DB-50B9-4C8D-A485-96E146350419}" presName="hierRoot1" presStyleCnt="0"/>
      <dgm:spPr/>
    </dgm:pt>
    <dgm:pt modelId="{C51396D0-264D-4928-A63D-BF376028CC07}" type="pres">
      <dgm:prSet presAssocID="{502831DB-50B9-4C8D-A485-96E146350419}" presName="composite" presStyleCnt="0"/>
      <dgm:spPr/>
    </dgm:pt>
    <dgm:pt modelId="{708D8121-013B-4129-BAE8-AB333D7CB10A}" type="pres">
      <dgm:prSet presAssocID="{502831DB-50B9-4C8D-A485-96E146350419}" presName="background" presStyleLbl="node0" presStyleIdx="3" presStyleCnt="4"/>
      <dgm:spPr/>
    </dgm:pt>
    <dgm:pt modelId="{85B5CF22-CD93-4E05-A553-D09F7FFB6F0E}" type="pres">
      <dgm:prSet presAssocID="{502831DB-50B9-4C8D-A485-96E146350419}" presName="text" presStyleLbl="fgAcc0" presStyleIdx="3" presStyleCnt="4">
        <dgm:presLayoutVars>
          <dgm:chPref val="3"/>
        </dgm:presLayoutVars>
      </dgm:prSet>
      <dgm:spPr/>
    </dgm:pt>
    <dgm:pt modelId="{846722CC-1408-44CE-9DC3-1A18E282E592}" type="pres">
      <dgm:prSet presAssocID="{502831DB-50B9-4C8D-A485-96E146350419}" presName="hierChild2" presStyleCnt="0"/>
      <dgm:spPr/>
    </dgm:pt>
  </dgm:ptLst>
  <dgm:cxnLst>
    <dgm:cxn modelId="{B2967A06-E4A1-491F-9BA1-6F0EDD6F5E4F}" type="presOf" srcId="{502831DB-50B9-4C8D-A485-96E146350419}" destId="{85B5CF22-CD93-4E05-A553-D09F7FFB6F0E}" srcOrd="0" destOrd="0" presId="urn:microsoft.com/office/officeart/2005/8/layout/hierarchy1"/>
    <dgm:cxn modelId="{6EE10B07-6E2C-47F4-B0A2-0EB5EF749CC7}" srcId="{90326D23-B3F2-4CDC-993B-93A53524465D}" destId="{0EB85BA4-6A2B-470A-91F4-83887D273A79}" srcOrd="1" destOrd="0" parTransId="{1F4E1C3B-60EC-48BE-9E59-1E3710ABDAAC}" sibTransId="{13B3450B-A276-4746-9163-01960EE3002D}"/>
    <dgm:cxn modelId="{E03B8E64-22C2-480C-8C82-27F4DE4C3B9C}" type="presOf" srcId="{0EB85BA4-6A2B-470A-91F4-83887D273A79}" destId="{DA9C4530-2DF8-4233-8438-13E421E966EC}" srcOrd="0" destOrd="0" presId="urn:microsoft.com/office/officeart/2005/8/layout/hierarchy1"/>
    <dgm:cxn modelId="{FCF9347B-F459-490A-9D43-C2C7BF1806C4}" type="presOf" srcId="{A20BDC04-C2DA-4CBB-B1F3-213ECADA50C0}" destId="{590AAB59-0940-4722-A668-67240236DEA0}" srcOrd="0" destOrd="0" presId="urn:microsoft.com/office/officeart/2005/8/layout/hierarchy1"/>
    <dgm:cxn modelId="{9553657E-EF4C-4FF7-94D3-BFCEF2D91FAD}" type="presOf" srcId="{90326D23-B3F2-4CDC-993B-93A53524465D}" destId="{3F24EDED-0DC5-4FC5-9DC3-54A674C367F3}" srcOrd="0" destOrd="0" presId="urn:microsoft.com/office/officeart/2005/8/layout/hierarchy1"/>
    <dgm:cxn modelId="{5A640F9D-3B29-4FD4-BAB0-19E6CDBFF1E0}" srcId="{90326D23-B3F2-4CDC-993B-93A53524465D}" destId="{A20BDC04-C2DA-4CBB-B1F3-213ECADA50C0}" srcOrd="2" destOrd="0" parTransId="{B47A8A6B-5133-40E8-BBBD-E0D520991DB9}" sibTransId="{3D386E14-29E9-46B9-B09C-FF49679D7D71}"/>
    <dgm:cxn modelId="{3DEF2DC4-E704-4F90-BCF0-6C584F109B88}" type="presOf" srcId="{7CD19139-09F2-47C5-91F6-856C8D67D9EA}" destId="{A65642A8-785D-4860-B001-1E430A785348}" srcOrd="0" destOrd="0" presId="urn:microsoft.com/office/officeart/2005/8/layout/hierarchy1"/>
    <dgm:cxn modelId="{046E4AD4-3081-46C6-9D56-59BED3AB274C}" srcId="{90326D23-B3F2-4CDC-993B-93A53524465D}" destId="{7CD19139-09F2-47C5-91F6-856C8D67D9EA}" srcOrd="0" destOrd="0" parTransId="{E8C902FA-38ED-4DEA-AD7D-3B04B531F17C}" sibTransId="{FE2408A2-4074-429B-AAFF-BD6E3A251F2E}"/>
    <dgm:cxn modelId="{A089A9EE-6429-4237-A417-B003F1E7502E}" srcId="{90326D23-B3F2-4CDC-993B-93A53524465D}" destId="{502831DB-50B9-4C8D-A485-96E146350419}" srcOrd="3" destOrd="0" parTransId="{6556E679-F71C-4155-A263-DE9F314BD720}" sibTransId="{D3C45393-BECB-42D3-8E4F-C5870FCA5536}"/>
    <dgm:cxn modelId="{61C6B3FC-A081-4102-A2FD-F792DBDE78BD}" type="presParOf" srcId="{3F24EDED-0DC5-4FC5-9DC3-54A674C367F3}" destId="{57248E9F-A003-463B-9548-5803414C371E}" srcOrd="0" destOrd="0" presId="urn:microsoft.com/office/officeart/2005/8/layout/hierarchy1"/>
    <dgm:cxn modelId="{9C85ECAC-91E0-4370-AF39-8EE9184B7FB2}" type="presParOf" srcId="{57248E9F-A003-463B-9548-5803414C371E}" destId="{49B157B9-6A6D-4C7C-9B93-40AA430F2610}" srcOrd="0" destOrd="0" presId="urn:microsoft.com/office/officeart/2005/8/layout/hierarchy1"/>
    <dgm:cxn modelId="{F8475298-13EE-4924-884B-D956194817DF}" type="presParOf" srcId="{49B157B9-6A6D-4C7C-9B93-40AA430F2610}" destId="{F1113692-0812-49AB-A0B4-C4C9DDB94342}" srcOrd="0" destOrd="0" presId="urn:microsoft.com/office/officeart/2005/8/layout/hierarchy1"/>
    <dgm:cxn modelId="{56C2BE63-F18E-474F-874B-1F83405F0434}" type="presParOf" srcId="{49B157B9-6A6D-4C7C-9B93-40AA430F2610}" destId="{A65642A8-785D-4860-B001-1E430A785348}" srcOrd="1" destOrd="0" presId="urn:microsoft.com/office/officeart/2005/8/layout/hierarchy1"/>
    <dgm:cxn modelId="{E073262A-F2A1-4598-9D7A-953E420CA2DF}" type="presParOf" srcId="{57248E9F-A003-463B-9548-5803414C371E}" destId="{630BF7E1-CA26-446D-97A7-C1B791982F8E}" srcOrd="1" destOrd="0" presId="urn:microsoft.com/office/officeart/2005/8/layout/hierarchy1"/>
    <dgm:cxn modelId="{B0E4E3AC-A5E1-41E1-829E-FE7F3EECB87F}" type="presParOf" srcId="{3F24EDED-0DC5-4FC5-9DC3-54A674C367F3}" destId="{E95E6716-B1D5-444D-A49F-F284FDC4C1EE}" srcOrd="1" destOrd="0" presId="urn:microsoft.com/office/officeart/2005/8/layout/hierarchy1"/>
    <dgm:cxn modelId="{C7E3B6B6-98FB-4600-BA14-4AE89499FDFE}" type="presParOf" srcId="{E95E6716-B1D5-444D-A49F-F284FDC4C1EE}" destId="{7F722C5A-C31E-4375-971A-E735EA0E76B7}" srcOrd="0" destOrd="0" presId="urn:microsoft.com/office/officeart/2005/8/layout/hierarchy1"/>
    <dgm:cxn modelId="{5EB37531-CC2F-4EE6-9AF0-816896DDD994}" type="presParOf" srcId="{7F722C5A-C31E-4375-971A-E735EA0E76B7}" destId="{FA5CA7BD-8CC4-4ACB-B786-DE16779F554F}" srcOrd="0" destOrd="0" presId="urn:microsoft.com/office/officeart/2005/8/layout/hierarchy1"/>
    <dgm:cxn modelId="{F9BF32AA-41DE-4C26-BD05-47C1F11743AD}" type="presParOf" srcId="{7F722C5A-C31E-4375-971A-E735EA0E76B7}" destId="{DA9C4530-2DF8-4233-8438-13E421E966EC}" srcOrd="1" destOrd="0" presId="urn:microsoft.com/office/officeart/2005/8/layout/hierarchy1"/>
    <dgm:cxn modelId="{77247B42-C637-4951-9452-31B15AB39C2E}" type="presParOf" srcId="{E95E6716-B1D5-444D-A49F-F284FDC4C1EE}" destId="{D0FF0641-53E4-4730-81AF-CEBEB4398EDD}" srcOrd="1" destOrd="0" presId="urn:microsoft.com/office/officeart/2005/8/layout/hierarchy1"/>
    <dgm:cxn modelId="{4D6F5087-42E2-4F0A-B60C-9F154A76C4DC}" type="presParOf" srcId="{3F24EDED-0DC5-4FC5-9DC3-54A674C367F3}" destId="{CF36B182-A05A-4ACD-97A4-84F85BA367C7}" srcOrd="2" destOrd="0" presId="urn:microsoft.com/office/officeart/2005/8/layout/hierarchy1"/>
    <dgm:cxn modelId="{67B697FF-F52D-4E35-8C8E-6366B0D0159C}" type="presParOf" srcId="{CF36B182-A05A-4ACD-97A4-84F85BA367C7}" destId="{A32DFDE1-0991-4E8B-95B9-5B7B28347935}" srcOrd="0" destOrd="0" presId="urn:microsoft.com/office/officeart/2005/8/layout/hierarchy1"/>
    <dgm:cxn modelId="{5A013435-27B6-4C4B-951A-5A1108FF06E0}" type="presParOf" srcId="{A32DFDE1-0991-4E8B-95B9-5B7B28347935}" destId="{83D2C894-2CC1-4594-81A8-74A13FD0F070}" srcOrd="0" destOrd="0" presId="urn:microsoft.com/office/officeart/2005/8/layout/hierarchy1"/>
    <dgm:cxn modelId="{DE17631E-6C2A-4D6B-AFB3-AE94BFF4BCB7}" type="presParOf" srcId="{A32DFDE1-0991-4E8B-95B9-5B7B28347935}" destId="{590AAB59-0940-4722-A668-67240236DEA0}" srcOrd="1" destOrd="0" presId="urn:microsoft.com/office/officeart/2005/8/layout/hierarchy1"/>
    <dgm:cxn modelId="{8A3C02FC-193A-46B2-A1A4-24C1289F5A43}" type="presParOf" srcId="{CF36B182-A05A-4ACD-97A4-84F85BA367C7}" destId="{5DA7EE82-4EC8-47A6-82B5-F67FCA57FC19}" srcOrd="1" destOrd="0" presId="urn:microsoft.com/office/officeart/2005/8/layout/hierarchy1"/>
    <dgm:cxn modelId="{BD005ECE-3F97-410C-9C46-455DEBBACA16}" type="presParOf" srcId="{3F24EDED-0DC5-4FC5-9DC3-54A674C367F3}" destId="{DB1811E6-7861-4E91-9029-DD8AC68BCAE4}" srcOrd="3" destOrd="0" presId="urn:microsoft.com/office/officeart/2005/8/layout/hierarchy1"/>
    <dgm:cxn modelId="{53739088-6A26-45B4-93A3-F16729743AFA}" type="presParOf" srcId="{DB1811E6-7861-4E91-9029-DD8AC68BCAE4}" destId="{C51396D0-264D-4928-A63D-BF376028CC07}" srcOrd="0" destOrd="0" presId="urn:microsoft.com/office/officeart/2005/8/layout/hierarchy1"/>
    <dgm:cxn modelId="{A5D4352A-6194-4359-9B33-1863FFB762E8}" type="presParOf" srcId="{C51396D0-264D-4928-A63D-BF376028CC07}" destId="{708D8121-013B-4129-BAE8-AB333D7CB10A}" srcOrd="0" destOrd="0" presId="urn:microsoft.com/office/officeart/2005/8/layout/hierarchy1"/>
    <dgm:cxn modelId="{3CABD368-4DB2-4515-98A0-F4BB6D39A8AD}" type="presParOf" srcId="{C51396D0-264D-4928-A63D-BF376028CC07}" destId="{85B5CF22-CD93-4E05-A553-D09F7FFB6F0E}" srcOrd="1" destOrd="0" presId="urn:microsoft.com/office/officeart/2005/8/layout/hierarchy1"/>
    <dgm:cxn modelId="{5A18661A-30A4-4F79-8F2E-790F6628B231}" type="presParOf" srcId="{DB1811E6-7861-4E91-9029-DD8AC68BCAE4}" destId="{846722CC-1408-44CE-9DC3-1A18E282E5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13692-0812-49AB-A0B4-C4C9DDB94342}">
      <dsp:nvSpPr>
        <dsp:cNvPr id="0" name=""/>
        <dsp:cNvSpPr/>
      </dsp:nvSpPr>
      <dsp:spPr>
        <a:xfrm>
          <a:off x="3040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642A8-785D-4860-B001-1E430A785348}">
      <dsp:nvSpPr>
        <dsp:cNvPr id="0" name=""/>
        <dsp:cNvSpPr/>
      </dsp:nvSpPr>
      <dsp:spPr>
        <a:xfrm>
          <a:off x="244258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Manual &amp; Automation Testing.</a:t>
          </a:r>
          <a:endParaRPr lang="en-US" sz="2000" kern="1200"/>
        </a:p>
      </dsp:txBody>
      <dsp:txXfrm>
        <a:off x="284635" y="1070626"/>
        <a:ext cx="2090204" cy="1297804"/>
      </dsp:txXfrm>
    </dsp:sp>
    <dsp:sp modelId="{FA5CA7BD-8CC4-4ACB-B786-DE16779F554F}">
      <dsp:nvSpPr>
        <dsp:cNvPr id="0" name=""/>
        <dsp:cNvSpPr/>
      </dsp:nvSpPr>
      <dsp:spPr>
        <a:xfrm>
          <a:off x="2656434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C4530-2DF8-4233-8438-13E421E966EC}">
      <dsp:nvSpPr>
        <dsp:cNvPr id="0" name=""/>
        <dsp:cNvSpPr/>
      </dsp:nvSpPr>
      <dsp:spPr>
        <a:xfrm>
          <a:off x="2897652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CI/CD integration with Jenkins.</a:t>
          </a:r>
          <a:endParaRPr lang="en-US" sz="2000" kern="1200"/>
        </a:p>
      </dsp:txBody>
      <dsp:txXfrm>
        <a:off x="2938029" y="1070626"/>
        <a:ext cx="2090204" cy="1297804"/>
      </dsp:txXfrm>
    </dsp:sp>
    <dsp:sp modelId="{83D2C894-2CC1-4594-81A8-74A13FD0F070}">
      <dsp:nvSpPr>
        <dsp:cNvPr id="0" name=""/>
        <dsp:cNvSpPr/>
      </dsp:nvSpPr>
      <dsp:spPr>
        <a:xfrm>
          <a:off x="5309828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AAB59-0940-4722-A668-67240236DEA0}">
      <dsp:nvSpPr>
        <dsp:cNvPr id="0" name=""/>
        <dsp:cNvSpPr/>
      </dsp:nvSpPr>
      <dsp:spPr>
        <a:xfrm>
          <a:off x="5551046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Agile tracking with Jira &amp; Zephyr.</a:t>
          </a:r>
          <a:endParaRPr lang="en-US" sz="2000" kern="1200"/>
        </a:p>
      </dsp:txBody>
      <dsp:txXfrm>
        <a:off x="5591423" y="1070626"/>
        <a:ext cx="2090204" cy="1297804"/>
      </dsp:txXfrm>
    </dsp:sp>
    <dsp:sp modelId="{708D8121-013B-4129-BAE8-AB333D7CB10A}">
      <dsp:nvSpPr>
        <dsp:cNvPr id="0" name=""/>
        <dsp:cNvSpPr/>
      </dsp:nvSpPr>
      <dsp:spPr>
        <a:xfrm>
          <a:off x="7963222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5CF22-CD93-4E05-A553-D09F7FFB6F0E}">
      <dsp:nvSpPr>
        <dsp:cNvPr id="0" name=""/>
        <dsp:cNvSpPr/>
      </dsp:nvSpPr>
      <dsp:spPr>
        <a:xfrm>
          <a:off x="8204440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Scalable automation framework in Java &amp; Selenium.</a:t>
          </a:r>
          <a:endParaRPr lang="en-US" sz="2000" kern="1200"/>
        </a:p>
      </dsp:txBody>
      <dsp:txXfrm>
        <a:off x="8244817" y="1070626"/>
        <a:ext cx="2090204" cy="1297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17A9-13F0-6EA1-A4EF-783DC5E60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2033E-1A3E-8487-EF1D-798549B1D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A258C-7BE9-3566-1461-FE3DF2B9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4155-E364-DC4E-412D-81FE967F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34AF-A7FF-22DA-D21D-A1B9AE19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43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BA33-63B6-5EE3-D129-91240D2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34AEB-FD89-4634-57A4-CB09DDB00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A1859-E388-AA8A-429C-A097DE8A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A62B2-7D69-6C3C-B1B1-DE8CF3DC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ADE4-710E-8811-00E8-B72CC679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8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0FD54-232A-E2E7-D1A8-5E358F370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D4E2F-7308-B14D-47B2-9D0A569F1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B6C2E-7EC4-A229-BC52-072465E7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09BD4-F359-6DCE-9946-AB2D88F4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79CF1-80AA-8242-8E2B-FC29EE62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96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541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343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021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172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96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862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593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18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A556-0959-3BBC-2EA6-716D01D9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6A73-440B-E765-AA87-F3218BBC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0E9F-ED2C-1571-C7D6-C2F00CC4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A81C-A198-1F6F-7A61-AFC1F5CB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AD25F-3CEC-A1FF-D7B2-A5BD7D37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295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259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513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45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02C1-0733-5EBC-7645-9133E96D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E1A2E-B67C-41C4-9097-40DE6720A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7F9B-5DAD-AACA-F0A2-6E566B93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1EC1-52D7-3C3C-244C-258F1D48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B0FE-A478-80CF-7B85-C4E1800A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20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F37C-AF9E-45A9-086C-E28B83E5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C8E30-E091-5C15-0A61-96E1DD3EC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BDA6-E9E6-35E4-EA02-EFD94E04D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BE827-D308-703F-502F-024647DF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1B91D-2F9D-6304-EAB2-0B76C5AE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C10F4-54F4-AD87-E188-B291FAED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54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3C25-CE06-5F37-69BE-DBAE755C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0F49E-C00D-047D-4252-CDB200A64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5F64E-1341-3552-5496-7DDE8221A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CA23C-410B-6910-9109-29CAD22AE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79AD7-BF65-85FE-C444-1D53F3997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3A465-2472-CCFC-87EE-73A3EA35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AE819-577A-1E96-5528-49880C45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2E63E-EBAF-331C-92C7-CCB2656B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55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A989-836F-FA33-6423-E5530207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9A1DF-CEB6-B173-62C0-E89CC651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D3119-25B5-9865-3E2B-609448B2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FC591-EF5B-CFDD-DEA0-F35C984F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8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DA29E-834F-183F-9799-56973897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C2DD5-D6B3-AAEB-72B4-81710866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B45E-5631-C940-D6EF-D0C657BA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52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BBCA-766C-20AE-0E2C-A65C9A6B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CC3EC-288F-4C38-BF7C-3459A962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2624A-5AB2-5ECF-81D8-59178CE90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8CBD6-A1A8-9776-03F7-076276DB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BC6BA-CE0F-DDD3-256E-0C14E0D9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8750F-BDDB-53DA-BCD9-0D2645AC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82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101E-0196-B4C4-99F4-5A84CE20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9BA9F-8D38-288F-4864-EB68A4D2A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D46BC-A803-FAE9-4006-8AEB8AC79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C2A7D-4FBC-37B1-9854-6ACBE303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90817-7033-49D7-3522-A7B8240E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F05D2-7918-13C9-240D-44279F36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92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56BA6-0A8B-65CE-3F95-51EF3914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48B34-0D83-DF69-C85F-B6239C842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7B5FF-BEA2-8D97-7BF6-F21E687A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C13A-E03C-F071-85DC-17A74AC13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9A373-9FA1-0C15-2EA0-C60187F19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07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ucedemo.com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0018-81A7-45A1-8AC9-A4683FA74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8100" b="1" dirty="0"/>
              <a:t>Sauce Demo Automation Framework</a:t>
            </a:r>
            <a:endParaRPr lang="en-IN" sz="8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34EBE-4806-8DFD-499E-9AB937852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Selenium | Java | Maven | TestNG | Jenkins</a:t>
            </a:r>
          </a:p>
          <a:p>
            <a:pPr algn="l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Presented By: Kiran Kumar</a:t>
            </a:r>
          </a:p>
          <a:p>
            <a:pPr algn="l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Batch-3 (Java Selenium)</a:t>
            </a:r>
            <a:endParaRPr lang="en-IN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33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9F448-9899-A7B1-3DDB-47A977AE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 sz="4800" b="1" dirty="0"/>
              <a:t>Test Reports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63982-B9D8-34EC-DBDE-33FB32DC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Test execution reports from Zephyr included:</a:t>
            </a:r>
          </a:p>
          <a:p>
            <a:pPr>
              <a:buClr>
                <a:srgbClr val="00B0F0"/>
              </a:buClr>
            </a:pPr>
            <a:r>
              <a:rPr lang="en-US" sz="2000" dirty="0"/>
              <a:t>Pass/Fail status of test cases</a:t>
            </a:r>
          </a:p>
          <a:p>
            <a:pPr>
              <a:buClr>
                <a:srgbClr val="00B0F0"/>
              </a:buClr>
            </a:pPr>
            <a:r>
              <a:rPr lang="en-US" sz="2000" dirty="0"/>
              <a:t>Execution trends over sprints</a:t>
            </a:r>
          </a:p>
          <a:p>
            <a:pPr>
              <a:buClr>
                <a:srgbClr val="00B0F0"/>
              </a:buClr>
            </a:pPr>
            <a:r>
              <a:rPr lang="en-US" sz="2000" dirty="0"/>
              <a:t>Defect mapping with Jira.</a:t>
            </a:r>
          </a:p>
          <a:p>
            <a:pPr>
              <a:buClr>
                <a:srgbClr val="00B0F0"/>
              </a:buClr>
            </a:pPr>
            <a:r>
              <a:rPr lang="en-US" sz="2000" dirty="0"/>
              <a:t>Reports helped stakeholders review quality metrics efficiently.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7C96C0C-088A-668C-7D23-10FB4AE6E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05" y="2599509"/>
            <a:ext cx="6075629" cy="322008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5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Slide Background">
            <a:extLst>
              <a:ext uri="{FF2B5EF4-FFF2-40B4-BE49-F238E27FC236}">
                <a16:creationId xmlns:a16="http://schemas.microsoft.com/office/drawing/2014/main" id="{9E6671AF-110C-4E4D-BEB4-1323A3136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3196E-1DD9-4A6D-9E94-84C267E6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10895"/>
            <a:ext cx="4889190" cy="2121408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Jenkins – Continuous Integration and Delivery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E2597-FEFD-9CD8-1899-209EFF2ED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8878" y="310896"/>
            <a:ext cx="5257800" cy="2121407"/>
          </a:xfrm>
        </p:spPr>
        <p:txBody>
          <a:bodyPr anchor="ctr">
            <a:norm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 dirty="0"/>
              <a:t>Open-source automation server for CI/CD.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 dirty="0"/>
              <a:t>Automates building, testing, and deploying software.</a:t>
            </a:r>
            <a:endParaRPr lang="en-IN" sz="2000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2A0808E-084B-9813-7A2E-D449394D23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" r="-106" b="24156"/>
          <a:stretch>
            <a:fillRect/>
          </a:stretch>
        </p:blipFill>
        <p:spPr>
          <a:xfrm>
            <a:off x="20" y="2743201"/>
            <a:ext cx="12191979" cy="4114799"/>
          </a:xfrm>
          <a:prstGeom prst="rect">
            <a:avLst/>
          </a:prstGeom>
          <a:effectLst>
            <a:innerShdw blurRad="190500" dist="127000" dir="16200000">
              <a:prstClr val="black">
                <a:alpha val="19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410867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5BA50A6A-1587-46F0-F112-413D4901E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158" r="141" b="1"/>
          <a:stretch>
            <a:fillRect/>
          </a:stretch>
        </p:blipFill>
        <p:spPr>
          <a:xfrm>
            <a:off x="0" y="0"/>
            <a:ext cx="12192000" cy="5551148"/>
          </a:xfrm>
          <a:prstGeom prst="rect">
            <a:avLst/>
          </a:prstGeom>
          <a:ln>
            <a:noFill/>
          </a:ln>
          <a:effectLst>
            <a:outerShdw blurRad="292100" dist="165100" dir="6000000" sx="97000" sy="97000" algn="t" rotWithShape="0">
              <a:prstClr val="black">
                <a:alpha val="35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79F776-B863-34BA-AFDF-58EB78D991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8474" b="10941"/>
          <a:stretch>
            <a:fillRect/>
          </a:stretch>
        </p:blipFill>
        <p:spPr>
          <a:xfrm>
            <a:off x="0" y="4080386"/>
            <a:ext cx="12192000" cy="275303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5609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7ED9A-24BB-B7DC-F77C-0C3BB353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Work Summary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443E5-1F13-3841-3FE7-4648DAB4D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t">
            <a:norm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Manual test cases executed in Zephyr integrated with Jira Scrum board.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Automation scripts developed for regression testing.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Defects logged and tracked in Jira.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Faster feedback ensured within sprint cycles</a:t>
            </a:r>
          </a:p>
          <a:p>
            <a:pPr marL="0" indent="0">
              <a:buClr>
                <a:srgbClr val="00B0F0"/>
              </a:buClr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1720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EAD56-9D21-C269-9CED-D73EC4DA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IN" sz="4800" b="1" dirty="0"/>
              <a:t>Conclusion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410EB4-2F20-A0CC-A979-22CBE51CB1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894557"/>
              </p:ext>
            </p:extLst>
          </p:nvPr>
        </p:nvGraphicFramePr>
        <p:xfrm>
          <a:off x="838200" y="2838200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612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73D44-A874-60C6-674B-E3353335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9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8118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A66A-4983-8762-B29D-8D89B642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390305" cy="1499616"/>
          </a:xfrm>
        </p:spPr>
        <p:txBody>
          <a:bodyPr/>
          <a:lstStyle/>
          <a:p>
            <a:r>
              <a:rPr lang="en-US" b="1" dirty="0">
                <a:latin typeface="Aptos" panose="020B0004020202020204" pitchFamily="34" charset="0"/>
                <a:cs typeface="Arial" panose="020B0604020202020204" pitchFamily="34" charset="0"/>
              </a:rPr>
              <a:t>Project Overview: Web Application</a:t>
            </a:r>
            <a:endParaRPr lang="en-IN" b="1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BD12AD-A4B2-3205-EA36-813181B12A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7567" y="1868737"/>
            <a:ext cx="10636865" cy="4703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project focuses on testing a sample web application with multiple user roles.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 Under Test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https://www.saucedemo.com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Automate end-to-end login and purchase flow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SauceDemo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&amp; UI-driven test cases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Good for demonstrating automation framework design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feedback through automation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CI/CD ready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Reusable and scalable codebase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5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C285F-B9B4-F76D-8591-F4B2A23F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6000" b="1" dirty="0"/>
              <a:t>Project Structure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2FA5B-5806-184E-6100-00025F34B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t">
            <a:normAutofit/>
          </a:bodyPr>
          <a:lstStyle/>
          <a:p>
            <a:pPr>
              <a:buClr>
                <a:srgbClr val="00B0F0"/>
              </a:buClr>
            </a:pPr>
            <a:r>
              <a:rPr lang="en-IN" sz="2400" dirty="0" err="1"/>
              <a:t>src</a:t>
            </a:r>
            <a:r>
              <a:rPr lang="en-IN" sz="2400" dirty="0"/>
              <a:t>/main/java – Page Object Model (POM) classes</a:t>
            </a:r>
          </a:p>
          <a:p>
            <a:pPr>
              <a:buClr>
                <a:srgbClr val="00B0F0"/>
              </a:buClr>
            </a:pPr>
            <a:r>
              <a:rPr lang="en-IN" sz="2400" dirty="0" err="1"/>
              <a:t>src</a:t>
            </a:r>
            <a:r>
              <a:rPr lang="en-IN" sz="2400" dirty="0"/>
              <a:t>/test/java – TestNG test classes</a:t>
            </a:r>
          </a:p>
          <a:p>
            <a:pPr>
              <a:buClr>
                <a:srgbClr val="00B0F0"/>
              </a:buClr>
            </a:pPr>
            <a:r>
              <a:rPr lang="en-IN" sz="2400" dirty="0"/>
              <a:t>testng.xml – Suite configuration</a:t>
            </a:r>
          </a:p>
          <a:p>
            <a:pPr>
              <a:buClr>
                <a:srgbClr val="00B0F0"/>
              </a:buClr>
            </a:pPr>
            <a:r>
              <a:rPr lang="en-IN" sz="2400" dirty="0"/>
              <a:t>pom.xml – Maven dependency file</a:t>
            </a:r>
          </a:p>
          <a:p>
            <a:pPr>
              <a:buClr>
                <a:srgbClr val="00B0F0"/>
              </a:buClr>
            </a:pPr>
            <a:r>
              <a:rPr lang="en-IN" sz="2400" dirty="0"/>
              <a:t>resources/ – Test data, config files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2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02482-3411-9842-504E-E815A646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N" sz="6000" b="1" dirty="0"/>
              <a:t>Key Test Scenarios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685C7-0244-E7FC-F603-01969110F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t">
            <a:norm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IN" sz="2400" dirty="0"/>
              <a:t>Valid Login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IN" sz="2400" dirty="0"/>
              <a:t>Invalid Login (wrong username/password)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IN" sz="2400" dirty="0"/>
              <a:t>Add Item to Cart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IN" sz="2400" dirty="0"/>
              <a:t>Remove Item from Cart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IN" sz="2400" dirty="0"/>
              <a:t>Checkout Flow (from cart to confirmation) </a:t>
            </a:r>
          </a:p>
        </p:txBody>
      </p:sp>
    </p:spTree>
    <p:extLst>
      <p:ext uri="{BB962C8B-B14F-4D97-AF65-F5344CB8AC3E}">
        <p14:creationId xmlns:p14="http://schemas.microsoft.com/office/powerpoint/2010/main" val="148366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206C9-32C6-5F5B-F8D7-AA06875D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ctr">
            <a:normAutofit/>
          </a:bodyPr>
          <a:lstStyle/>
          <a:p>
            <a:r>
              <a:rPr lang="en-US" sz="6000" b="1" dirty="0"/>
              <a:t>Types of Testing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C784-2F0E-57A5-3EF6-1BC07BA12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 b="1" dirty="0"/>
              <a:t>Manual Testing:</a:t>
            </a:r>
          </a:p>
          <a:p>
            <a:pPr lvl="1">
              <a:buClr>
                <a:srgbClr val="00B0F0"/>
              </a:buClr>
            </a:pPr>
            <a:r>
              <a:rPr lang="en-US" sz="2000" dirty="0"/>
              <a:t>Functional testing</a:t>
            </a:r>
          </a:p>
          <a:p>
            <a:pPr lvl="1">
              <a:buClr>
                <a:srgbClr val="00B0F0"/>
              </a:buClr>
            </a:pPr>
            <a:r>
              <a:rPr lang="en-US" sz="2000" dirty="0"/>
              <a:t>Regression testing</a:t>
            </a:r>
          </a:p>
          <a:p>
            <a:pPr lvl="1">
              <a:buClr>
                <a:srgbClr val="00B0F0"/>
              </a:buClr>
            </a:pPr>
            <a:r>
              <a:rPr lang="en-US" sz="2000" dirty="0"/>
              <a:t>Exploratory testing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 b="1" dirty="0"/>
              <a:t>Automation Testing:</a:t>
            </a:r>
          </a:p>
          <a:p>
            <a:pPr lvl="1">
              <a:buClr>
                <a:srgbClr val="00B0F0"/>
              </a:buClr>
            </a:pPr>
            <a:r>
              <a:rPr lang="en-US" sz="2000" dirty="0"/>
              <a:t>Selenium WebDriver with Java</a:t>
            </a:r>
          </a:p>
          <a:p>
            <a:pPr lvl="1">
              <a:buClr>
                <a:srgbClr val="00B0F0"/>
              </a:buClr>
            </a:pPr>
            <a:r>
              <a:rPr lang="en-US" sz="2000" dirty="0"/>
              <a:t>Maven for build management</a:t>
            </a:r>
          </a:p>
          <a:p>
            <a:pPr lvl="1">
              <a:buClr>
                <a:srgbClr val="00B0F0"/>
              </a:buClr>
            </a:pPr>
            <a:r>
              <a:rPr lang="en-US" sz="2000" dirty="0"/>
              <a:t>Jenkins for CI/CD</a:t>
            </a:r>
          </a:p>
        </p:txBody>
      </p:sp>
    </p:spTree>
    <p:extLst>
      <p:ext uri="{BB962C8B-B14F-4D97-AF65-F5344CB8AC3E}">
        <p14:creationId xmlns:p14="http://schemas.microsoft.com/office/powerpoint/2010/main" val="95643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7A455-ECCF-A46E-F2E3-5074FB3E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Automation Framework</a:t>
            </a:r>
            <a:endParaRPr lang="en-IN" sz="60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83160-A0D7-47D5-D5EC-4E9530C09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389218"/>
            <a:ext cx="4530898" cy="36394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400" dirty="0"/>
              <a:t>Our automation framework was designed using:</a:t>
            </a:r>
          </a:p>
          <a:p>
            <a:pPr>
              <a:buClr>
                <a:srgbClr val="00B0F0"/>
              </a:buClr>
            </a:pPr>
            <a:r>
              <a:rPr lang="en-IN" sz="2400" dirty="0"/>
              <a:t>Selenium WebDriver with Java</a:t>
            </a:r>
          </a:p>
          <a:p>
            <a:pPr>
              <a:buClr>
                <a:srgbClr val="00B0F0"/>
              </a:buClr>
            </a:pPr>
            <a:r>
              <a:rPr lang="en-IN" sz="2400" dirty="0"/>
              <a:t>Page Object Model for maintainability</a:t>
            </a:r>
          </a:p>
          <a:p>
            <a:pPr>
              <a:buClr>
                <a:srgbClr val="00B0F0"/>
              </a:buClr>
            </a:pPr>
            <a:r>
              <a:rPr lang="en-IN" sz="2400" dirty="0"/>
              <a:t>Maven for build execution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2134FB-B2D9-DC5D-62AF-88CED887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43" t="117" r="26406" b="-116"/>
          <a:stretch>
            <a:fillRect/>
          </a:stretch>
        </p:blipFill>
        <p:spPr>
          <a:xfrm>
            <a:off x="5457350" y="2389218"/>
            <a:ext cx="5402434" cy="389609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2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B6C17-19F4-1E71-2CA5-FC6C2952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19" y="763335"/>
            <a:ext cx="4975499" cy="1354983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Automation Approach</a:t>
            </a:r>
            <a:endParaRPr lang="en-IN" sz="4000" b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7FE2F-894A-FCBD-7CA3-A5EAAE281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dirty="0"/>
              <a:t>Followed a structured automation approach:</a:t>
            </a:r>
          </a:p>
          <a:p>
            <a:pPr>
              <a:buClr>
                <a:srgbClr val="00B0F0"/>
              </a:buClr>
            </a:pPr>
            <a:r>
              <a:rPr lang="en-IN" sz="2000" dirty="0"/>
              <a:t>Page Object Model for modular design</a:t>
            </a:r>
          </a:p>
          <a:p>
            <a:pPr>
              <a:buClr>
                <a:srgbClr val="00B0F0"/>
              </a:buClr>
            </a:pPr>
            <a:r>
              <a:rPr lang="en-IN" sz="2000" dirty="0"/>
              <a:t>Data Driven Testing for scalability</a:t>
            </a:r>
          </a:p>
          <a:p>
            <a:pPr>
              <a:buClr>
                <a:srgbClr val="00B0F0"/>
              </a:buClr>
            </a:pPr>
            <a:r>
              <a:rPr lang="en-IN" sz="2000" dirty="0"/>
              <a:t>Cross Browser Testing (Chrome, Firefox, Edge)</a:t>
            </a:r>
          </a:p>
          <a:p>
            <a:pPr>
              <a:buClr>
                <a:srgbClr val="00B0F0"/>
              </a:buClr>
            </a:pPr>
            <a:r>
              <a:rPr lang="en-IN" sz="2000" dirty="0"/>
              <a:t>Integrated reporting and logging for execution results</a:t>
            </a:r>
          </a:p>
          <a:p>
            <a:endParaRPr lang="en-IN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7C03B80-536C-0D04-762F-942357B250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5326"/>
          <a:stretch>
            <a:fillRect/>
          </a:stretch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4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DA304-8BC7-E6BE-B898-91CEF1B8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594477" cy="1200361"/>
          </a:xfrm>
        </p:spPr>
        <p:txBody>
          <a:bodyPr anchor="b">
            <a:normAutofit/>
          </a:bodyPr>
          <a:lstStyle/>
          <a:p>
            <a:r>
              <a:rPr lang="en-IN" sz="4000" b="1" dirty="0"/>
              <a:t>Agile &amp; Jira Backlog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E971F7-DBE4-ECA6-14F4-7CF98E2F9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44" y="1821140"/>
            <a:ext cx="5628018" cy="298284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D5677-83CD-AF23-1ADE-716FA274A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Used Jira for Agile project management:</a:t>
            </a:r>
          </a:p>
          <a:p>
            <a:pPr>
              <a:buClr>
                <a:srgbClr val="00B0F0"/>
              </a:buClr>
            </a:pPr>
            <a:r>
              <a:rPr lang="en-US" sz="1800" dirty="0"/>
              <a:t>Backlog managed with user stories and tasks.</a:t>
            </a:r>
          </a:p>
          <a:p>
            <a:pPr>
              <a:buClr>
                <a:srgbClr val="00B0F0"/>
              </a:buClr>
            </a:pPr>
            <a:r>
              <a:rPr lang="en-US" sz="1800" dirty="0"/>
              <a:t>Sprint planning and tracking.</a:t>
            </a:r>
          </a:p>
          <a:p>
            <a:pPr>
              <a:buClr>
                <a:srgbClr val="00B0F0"/>
              </a:buClr>
            </a:pPr>
            <a:r>
              <a:rPr lang="en-US" sz="1800" dirty="0"/>
              <a:t>Screenshots from Jira backlog highlight sprint-based tracking.</a:t>
            </a:r>
          </a:p>
          <a:p>
            <a:endParaRPr lang="en-IN" sz="1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9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8AAA4-A376-8CF7-2F35-8E094C12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 sz="4800" b="1" dirty="0"/>
              <a:t>Zephyr Board &amp; Test Management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A74B1-F1E5-979F-BD3F-892689E18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Test case management was handled in Zephyr:</a:t>
            </a:r>
          </a:p>
          <a:p>
            <a:pPr>
              <a:buClr>
                <a:srgbClr val="00B0F0"/>
              </a:buClr>
            </a:pPr>
            <a:r>
              <a:rPr lang="en-US" sz="2000" dirty="0"/>
              <a:t>Organized into Smoke, Sanity, and Regression test cycles.</a:t>
            </a:r>
          </a:p>
          <a:p>
            <a:pPr>
              <a:buClr>
                <a:srgbClr val="00B0F0"/>
              </a:buClr>
            </a:pPr>
            <a:r>
              <a:rPr lang="en-US" sz="2000" dirty="0"/>
              <a:t>Clear traceability between requirements, test cases, and execution.</a:t>
            </a:r>
          </a:p>
          <a:p>
            <a:pPr>
              <a:buClr>
                <a:srgbClr val="00B0F0"/>
              </a:buClr>
            </a:pPr>
            <a:r>
              <a:rPr lang="en-US" sz="2000" dirty="0"/>
              <a:t>Improved visibility for stakeholders.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B72D8BC-0A74-9F74-7C08-2ECDF11DE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982991"/>
            <a:ext cx="5150277" cy="271677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194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441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Aptos</vt:lpstr>
      <vt:lpstr>Aptos Display</vt:lpstr>
      <vt:lpstr>Arial</vt:lpstr>
      <vt:lpstr>Tw Cen MT</vt:lpstr>
      <vt:lpstr>Tw Cen MT Condensed</vt:lpstr>
      <vt:lpstr>Wingdings</vt:lpstr>
      <vt:lpstr>Wingdings 3</vt:lpstr>
      <vt:lpstr>Office Theme</vt:lpstr>
      <vt:lpstr>Integral</vt:lpstr>
      <vt:lpstr>Sauce Demo Automation Framework</vt:lpstr>
      <vt:lpstr>Project Overview: Web Application</vt:lpstr>
      <vt:lpstr>Project Structure</vt:lpstr>
      <vt:lpstr>Key Test Scenarios</vt:lpstr>
      <vt:lpstr>Types of Testing</vt:lpstr>
      <vt:lpstr>Automation Framework</vt:lpstr>
      <vt:lpstr>Automation Approach</vt:lpstr>
      <vt:lpstr>Agile &amp; Jira Backlog</vt:lpstr>
      <vt:lpstr>Zephyr Board &amp; Test Management</vt:lpstr>
      <vt:lpstr>Test Reports</vt:lpstr>
      <vt:lpstr>Jenkins – Continuous Integration and Delivery</vt:lpstr>
      <vt:lpstr>PowerPoint Presentation</vt:lpstr>
      <vt:lpstr>Work Summary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KIRAN  KUMAR</dc:creator>
  <cp:lastModifiedBy>KIRAN  KUMAR</cp:lastModifiedBy>
  <cp:revision>10</cp:revision>
  <dcterms:created xsi:type="dcterms:W3CDTF">2025-09-03T04:32:25Z</dcterms:created>
  <dcterms:modified xsi:type="dcterms:W3CDTF">2025-09-08T09:16:32Z</dcterms:modified>
</cp:coreProperties>
</file>