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217A9-13F0-6EA1-A4EF-783DC5E60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E2033E-1A3E-8487-EF1D-798549B1D3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A258C-7BE9-3566-1461-FE3DF2B98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C4155-E364-DC4E-412D-81FE967F7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634AF-A7FF-22DA-D21D-A1B9AE199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433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ABA33-63B6-5EE3-D129-91240D2CF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234AEB-FD89-4634-57A4-CB09DDB00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A1859-E388-AA8A-429C-A097DE8AE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A62B2-7D69-6C3C-B1B1-DE8CF3DC4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5ADE4-710E-8811-00E8-B72CC6793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89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E0FD54-232A-E2E7-D1A8-5E358F3706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BD4E2F-7308-B14D-47B2-9D0A569F1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B6C2E-7EC4-A229-BC52-072465E7A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09BD4-F359-6DCE-9946-AB2D88F45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79CF1-80AA-8242-8E2B-FC29EE626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896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9A556-0959-3BBC-2EA6-716D01D9F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26A73-440B-E765-AA87-F3218BBC0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E0E9F-ED2C-1571-C7D6-C2F00CC42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CA81C-A198-1F6F-7A61-AFC1F5CBA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AD25F-3CEC-A1FF-D7B2-A5BD7D379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295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402C1-0733-5EBC-7645-9133E96D4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E1A2E-B67C-41C4-9097-40DE6720A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7F9B-5DAD-AACA-F0A2-6E566B93C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B1EC1-52D7-3C3C-244C-258F1D489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DB0FE-A478-80CF-7B85-C4E1800A3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203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FF37C-AF9E-45A9-086C-E28B83E55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C8E30-E091-5C15-0A61-96E1DD3EC1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94BDA6-E9E6-35E4-EA02-EFD94E04D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BE827-D308-703F-502F-024647DFA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1B91D-2F9D-6304-EAB2-0B76C5AEC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AC10F4-54F4-AD87-E188-B291FAED1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541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73C25-CE06-5F37-69BE-DBAE755C2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0F49E-C00D-047D-4252-CDB200A64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C5F64E-1341-3552-5496-7DDE8221A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ACA23C-410B-6910-9109-29CAD22AE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E79AD7-BF65-85FE-C444-1D53F3997A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13A465-2472-CCFC-87EE-73A3EA359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4AE819-577A-1E96-5528-49880C45F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32E63E-EBAF-331C-92C7-CCB2656BD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556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DA989-836F-FA33-6423-E5530207D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A9A1DF-CEB6-B173-62C0-E89CC6516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8D3119-25B5-9865-3E2B-609448B2B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FC591-EF5B-CFDD-DEA0-F35C984F9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486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DDA29E-834F-183F-9799-569738973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5C2DD5-D6B3-AAEB-72B4-81710866B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5B45E-5631-C940-D6EF-D0C657BAD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525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ABBCA-766C-20AE-0E2C-A65C9A6BD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CC3EC-288F-4C38-BF7C-3459A9623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52624A-5AB2-5ECF-81D8-59178CE90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78CBD6-A1A8-9776-03F7-076276DB2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BC6BA-CE0F-DDD3-256E-0C14E0D94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88750F-BDDB-53DA-BCD9-0D2645AC0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825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101E-0196-B4C4-99F4-5A84CE20F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F9BA9F-8D38-288F-4864-EB68A4D2A1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D46BC-A803-FAE9-4006-8AEB8AC79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C2A7D-4FBC-37B1-9854-6ACBE303E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990817-7033-49D7-3522-A7B8240E1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F05D2-7918-13C9-240D-44279F36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925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956BA6-0A8B-65CE-3F95-51EF39147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48B34-0D83-DF69-C85F-B6239C842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7B5FF-BEA2-8D97-7BF6-F21E687AC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40336B-13DE-4620-B930-5EB6F1D286D6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2C13A-E03C-F071-85DC-17A74AC139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9A373-9FA1-0C15-2EA0-C60187F192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8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aucedemo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80018-81A7-45A1-8AC9-A4683FA747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Sauce Demo Automation Framework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34EBE-4806-8DFD-499E-9AB937852D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Selenium | Java | Maven | TestNG | Jenkins</a:t>
            </a:r>
          </a:p>
          <a:p>
            <a:r>
              <a:rPr lang="en-US" dirty="0"/>
              <a:t>Presented By: Kiran Kumar</a:t>
            </a:r>
          </a:p>
          <a:p>
            <a:r>
              <a:rPr lang="en-US" dirty="0"/>
              <a:t>Batch-3 (Java Selenium)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6332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F8311-5E70-AACC-C4A6-3169762BC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Output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DC8101-5E72-D56A-E54F-82CD2C15AE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9495" y="1825625"/>
            <a:ext cx="9673009" cy="43513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69470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1D8B7408-EBA2-8E5F-CB1C-C084D0F2B6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43101"/>
            <a:ext cx="10515600" cy="41717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22589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04182E-AC46-DDC3-C7DC-A5780348D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6912" y="1253331"/>
            <a:ext cx="9858175" cy="435133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02589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BD7F4B-68F9-3867-16E6-1D0B92DEB1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3014" y="1253331"/>
            <a:ext cx="9645972" cy="43513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70930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2D963-1E4F-DCAB-B550-77FF47DA9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 &amp; Solutions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0D681ABA-FC71-3100-5C44-C94A8CE7C8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6121650"/>
              </p:ext>
            </p:extLst>
          </p:nvPr>
        </p:nvGraphicFramePr>
        <p:xfrm>
          <a:off x="838200" y="2115706"/>
          <a:ext cx="9711813" cy="22303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84159">
                  <a:extLst>
                    <a:ext uri="{9D8B030D-6E8A-4147-A177-3AD203B41FA5}">
                      <a16:colId xmlns:a16="http://schemas.microsoft.com/office/drawing/2014/main" val="1699125203"/>
                    </a:ext>
                  </a:extLst>
                </a:gridCol>
                <a:gridCol w="5727654">
                  <a:extLst>
                    <a:ext uri="{9D8B030D-6E8A-4147-A177-3AD203B41FA5}">
                      <a16:colId xmlns:a16="http://schemas.microsoft.com/office/drawing/2014/main" val="3262613189"/>
                    </a:ext>
                  </a:extLst>
                </a:gridCol>
              </a:tblGrid>
              <a:tr h="534937"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/>
                        <a:t>Challenges</a:t>
                      </a:r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/>
                        <a:t>Solution</a:t>
                      </a:r>
                      <a:endParaRPr lang="en-IN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769562"/>
                  </a:ext>
                </a:extLst>
              </a:tr>
              <a:tr h="431377">
                <a:tc>
                  <a:txBody>
                    <a:bodyPr/>
                    <a:lstStyle/>
                    <a:p>
                      <a:pPr algn="l"/>
                      <a:r>
                        <a:rPr lang="en-IN" sz="2000" dirty="0"/>
                        <a:t>Dynamic Web Elements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dirty="0"/>
                        <a:t>Use Explicit Waits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932601"/>
                  </a:ext>
                </a:extLst>
              </a:tr>
              <a:tr h="411312">
                <a:tc>
                  <a:txBody>
                    <a:bodyPr/>
                    <a:lstStyle/>
                    <a:p>
                      <a:pPr algn="l"/>
                      <a:r>
                        <a:rPr lang="en-IN" sz="2000" dirty="0"/>
                        <a:t>Data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dirty="0"/>
                        <a:t>TestNG </a:t>
                      </a:r>
                      <a:r>
                        <a:rPr lang="en-IN" sz="2000" dirty="0" err="1"/>
                        <a:t>DataProviders</a:t>
                      </a:r>
                      <a:r>
                        <a:rPr lang="en-IN" sz="2000" dirty="0"/>
                        <a:t> or JSON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816044"/>
                  </a:ext>
                </a:extLst>
              </a:tr>
              <a:tr h="421345">
                <a:tc>
                  <a:txBody>
                    <a:bodyPr/>
                    <a:lstStyle/>
                    <a:p>
                      <a:pPr algn="l"/>
                      <a:r>
                        <a:rPr lang="en-IN" sz="2000" dirty="0"/>
                        <a:t>Browser Compatibility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dirty="0"/>
                        <a:t>Selenium Grid or </a:t>
                      </a:r>
                      <a:r>
                        <a:rPr lang="en-IN" sz="2000" dirty="0" err="1"/>
                        <a:t>Selenoid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431494"/>
                  </a:ext>
                </a:extLst>
              </a:tr>
              <a:tr h="431377">
                <a:tc>
                  <a:txBody>
                    <a:bodyPr/>
                    <a:lstStyle/>
                    <a:p>
                      <a:pPr algn="l"/>
                      <a:r>
                        <a:rPr lang="en-IN" sz="2000" dirty="0"/>
                        <a:t>Build Failures in 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dirty="0"/>
                        <a:t>Use </a:t>
                      </a:r>
                      <a:r>
                        <a:rPr lang="en-IN" sz="2000" dirty="0" err="1"/>
                        <a:t>RetryAnalyzer</a:t>
                      </a:r>
                      <a:r>
                        <a:rPr lang="en-IN" sz="2000" dirty="0"/>
                        <a:t> in TestNG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209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4762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176CB-C688-CB16-8048-97C2B4A22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BD8CC-FFC3-65C0-F7FF-F512E5459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Successfully built an automation framework using:</a:t>
            </a:r>
          </a:p>
          <a:p>
            <a:pPr lvl="1"/>
            <a:r>
              <a:rPr lang="en-IN" dirty="0"/>
              <a:t>Java, Selenium, Maven, TestNG &amp; Jenkins</a:t>
            </a:r>
          </a:p>
          <a:p>
            <a:r>
              <a:rPr lang="en-IN" dirty="0"/>
              <a:t>Achieved:</a:t>
            </a:r>
          </a:p>
          <a:p>
            <a:pPr lvl="1"/>
            <a:r>
              <a:rPr lang="en-IN" dirty="0"/>
              <a:t>Reliable and repeatable testing</a:t>
            </a:r>
          </a:p>
          <a:p>
            <a:pPr lvl="1"/>
            <a:r>
              <a:rPr lang="en-IN" dirty="0"/>
              <a:t>Full CI pipeline using Jenkins</a:t>
            </a:r>
          </a:p>
          <a:p>
            <a:r>
              <a:rPr lang="en-IN" dirty="0"/>
              <a:t>Ready for real-world scaling and modularization</a:t>
            </a:r>
          </a:p>
        </p:txBody>
      </p:sp>
    </p:spTree>
    <p:extLst>
      <p:ext uri="{BB962C8B-B14F-4D97-AF65-F5344CB8AC3E}">
        <p14:creationId xmlns:p14="http://schemas.microsoft.com/office/powerpoint/2010/main" val="2690223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FFFD6-EE45-4F57-8094-4B5C85528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3B39824-226E-76DD-8CAE-E3A22751F0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8817077" cy="4196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Overview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Tools &amp; Technologies Used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Structure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Test Scenarios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Maven Setup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Selenium + TestNG Integration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Jenkins CI/CD Pipeline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Demo &amp; Output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Challenges &amp; Solutions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912722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6A66A-4983-8762-B29D-8D89B6420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9BD12AD-A4B2-3205-EA36-813181B12A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9121877" cy="4196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Website Under Test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https://www.saucedemo.com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Automate end-to-end login and purchase flow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SauceDemo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?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 &amp; UI-driven test cases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Good for demonstrating automation framework design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Benefits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Faster feedback through automation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CI/CD ready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Reusable and scalable codebase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455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AE6B9-E338-F4E9-F569-49A4B2137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Tools &amp; Technologies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A584104-CBD7-59ED-0BB5-8B25420929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5402388"/>
              </p:ext>
            </p:extLst>
          </p:nvPr>
        </p:nvGraphicFramePr>
        <p:xfrm>
          <a:off x="838200" y="2115706"/>
          <a:ext cx="9711813" cy="26265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84159">
                  <a:extLst>
                    <a:ext uri="{9D8B030D-6E8A-4147-A177-3AD203B41FA5}">
                      <a16:colId xmlns:a16="http://schemas.microsoft.com/office/drawing/2014/main" val="1699125203"/>
                    </a:ext>
                  </a:extLst>
                </a:gridCol>
                <a:gridCol w="5727654">
                  <a:extLst>
                    <a:ext uri="{9D8B030D-6E8A-4147-A177-3AD203B41FA5}">
                      <a16:colId xmlns:a16="http://schemas.microsoft.com/office/drawing/2014/main" val="3262613189"/>
                    </a:ext>
                  </a:extLst>
                </a:gridCol>
              </a:tblGrid>
              <a:tr h="534937"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/>
                        <a:t>Tools</a:t>
                      </a:r>
                      <a:endParaRPr lang="en-IN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1" dirty="0"/>
                        <a:t>Purpose</a:t>
                      </a:r>
                      <a:endParaRPr lang="en-IN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769562"/>
                  </a:ext>
                </a:extLst>
              </a:tr>
              <a:tr h="431377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Java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Programming Language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932601"/>
                  </a:ext>
                </a:extLst>
              </a:tr>
              <a:tr h="411312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Selenium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Web Automation Framework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816044"/>
                  </a:ext>
                </a:extLst>
              </a:tr>
              <a:tr h="421345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Maven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Build and Dependency Manager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431494"/>
                  </a:ext>
                </a:extLst>
              </a:tr>
              <a:tr h="431377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TestNG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Test Framework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209721"/>
                  </a:ext>
                </a:extLst>
              </a:tr>
              <a:tr h="378374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Jenkins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CI/CD Automation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806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4489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C285F-B9B4-F76D-8591-F4B2A23FA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Structure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2FA5B-5806-184E-6100-00025F34B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src</a:t>
            </a:r>
            <a:r>
              <a:rPr lang="en-IN" dirty="0"/>
              <a:t>/main/java – Page Object Model (POM) classes</a:t>
            </a:r>
          </a:p>
          <a:p>
            <a:r>
              <a:rPr lang="en-IN" dirty="0" err="1"/>
              <a:t>src</a:t>
            </a:r>
            <a:r>
              <a:rPr lang="en-IN" dirty="0"/>
              <a:t>/test/java – TestNG test classes</a:t>
            </a:r>
          </a:p>
          <a:p>
            <a:r>
              <a:rPr lang="en-IN" dirty="0"/>
              <a:t>testng.xml – Suite configuration</a:t>
            </a:r>
          </a:p>
          <a:p>
            <a:r>
              <a:rPr lang="en-IN" dirty="0"/>
              <a:t>pom.xml – Maven dependency file</a:t>
            </a:r>
          </a:p>
          <a:p>
            <a:r>
              <a:rPr lang="en-IN" dirty="0" err="1"/>
              <a:t>Jenkinsfile</a:t>
            </a:r>
            <a:r>
              <a:rPr lang="en-IN" dirty="0"/>
              <a:t> (Optional) – Jenkins pipeline script</a:t>
            </a:r>
          </a:p>
          <a:p>
            <a:r>
              <a:rPr lang="en-IN" dirty="0"/>
              <a:t>resources/ – Test data, config files</a:t>
            </a:r>
          </a:p>
        </p:txBody>
      </p:sp>
    </p:spTree>
    <p:extLst>
      <p:ext uri="{BB962C8B-B14F-4D97-AF65-F5344CB8AC3E}">
        <p14:creationId xmlns:p14="http://schemas.microsoft.com/office/powerpoint/2010/main" val="305623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02482-3411-9842-504E-E815A646D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Test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685C7-0244-E7FC-F603-01969110F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Valid Login</a:t>
            </a:r>
          </a:p>
          <a:p>
            <a:r>
              <a:rPr lang="en-IN" dirty="0"/>
              <a:t>Invalid Login (wrong username/password)</a:t>
            </a:r>
          </a:p>
          <a:p>
            <a:r>
              <a:rPr lang="en-IN" dirty="0"/>
              <a:t>Add Item to Cart</a:t>
            </a:r>
          </a:p>
          <a:p>
            <a:r>
              <a:rPr lang="en-IN" dirty="0"/>
              <a:t>Checkout Flow (from cart to confirmation)</a:t>
            </a:r>
          </a:p>
          <a:p>
            <a:r>
              <a:rPr lang="en-IN" dirty="0"/>
              <a:t>Logout Functionality</a:t>
            </a:r>
          </a:p>
          <a:p>
            <a:r>
              <a:rPr lang="en-IN" dirty="0"/>
              <a:t>Page Title &amp; Element Verification</a:t>
            </a:r>
          </a:p>
        </p:txBody>
      </p:sp>
    </p:spTree>
    <p:extLst>
      <p:ext uri="{BB962C8B-B14F-4D97-AF65-F5344CB8AC3E}">
        <p14:creationId xmlns:p14="http://schemas.microsoft.com/office/powerpoint/2010/main" val="1483668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EBB07-F4C6-2A61-7D3B-AF679F3FD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Maven Setup(pom.xml)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201BB-84D1-9016-96DD-B1555DC31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/>
              <a:t>&lt;dependencies&gt;</a:t>
            </a:r>
          </a:p>
          <a:p>
            <a:pPr marL="0" indent="0">
              <a:buNone/>
            </a:pPr>
            <a:r>
              <a:rPr lang="en-IN" sz="1600" dirty="0"/>
              <a:t>  &lt;dependency&gt;</a:t>
            </a:r>
          </a:p>
          <a:p>
            <a:pPr marL="0" indent="0">
              <a:buNone/>
            </a:pPr>
            <a:r>
              <a:rPr lang="en-IN" sz="1600" dirty="0"/>
              <a:t>    &lt;</a:t>
            </a:r>
            <a:r>
              <a:rPr lang="en-IN" sz="1600" dirty="0" err="1"/>
              <a:t>groupId</a:t>
            </a:r>
            <a:r>
              <a:rPr lang="en-IN" sz="1600" dirty="0"/>
              <a:t>&gt;</a:t>
            </a:r>
            <a:r>
              <a:rPr lang="en-IN" sz="1600" dirty="0" err="1"/>
              <a:t>org.seleniumhq.selenium</a:t>
            </a:r>
            <a:r>
              <a:rPr lang="en-IN" sz="1600" dirty="0"/>
              <a:t>&lt;/</a:t>
            </a:r>
            <a:r>
              <a:rPr lang="en-IN" sz="1600" dirty="0" err="1"/>
              <a:t>groupId</a:t>
            </a:r>
            <a:r>
              <a:rPr lang="en-IN" sz="1600" dirty="0"/>
              <a:t>&gt;</a:t>
            </a:r>
          </a:p>
          <a:p>
            <a:pPr marL="0" indent="0">
              <a:buNone/>
            </a:pPr>
            <a:r>
              <a:rPr lang="en-IN" sz="1600" dirty="0"/>
              <a:t>    &lt;</a:t>
            </a:r>
            <a:r>
              <a:rPr lang="en-IN" sz="1600" dirty="0" err="1"/>
              <a:t>artifactId</a:t>
            </a:r>
            <a:r>
              <a:rPr lang="en-IN" sz="1600" dirty="0"/>
              <a:t>&gt;selenium-java&lt;/</a:t>
            </a:r>
            <a:r>
              <a:rPr lang="en-IN" sz="1600" dirty="0" err="1"/>
              <a:t>artifactId</a:t>
            </a:r>
            <a:r>
              <a:rPr lang="en-IN" sz="1600" dirty="0"/>
              <a:t>&gt;</a:t>
            </a:r>
          </a:p>
          <a:p>
            <a:pPr marL="0" indent="0">
              <a:buNone/>
            </a:pPr>
            <a:r>
              <a:rPr lang="en-IN" sz="1600" dirty="0"/>
              <a:t>    &lt;version&gt;4.x.x&lt;/version&gt;</a:t>
            </a:r>
          </a:p>
          <a:p>
            <a:pPr marL="0" indent="0">
              <a:buNone/>
            </a:pPr>
            <a:r>
              <a:rPr lang="en-IN" sz="1600" dirty="0"/>
              <a:t>  &lt;/dependency&gt;</a:t>
            </a:r>
          </a:p>
          <a:p>
            <a:pPr marL="0" indent="0">
              <a:buNone/>
            </a:pPr>
            <a:r>
              <a:rPr lang="en-IN" sz="1600" dirty="0"/>
              <a:t>  &lt;dependency&gt;</a:t>
            </a:r>
          </a:p>
          <a:p>
            <a:pPr marL="0" indent="0">
              <a:buNone/>
            </a:pPr>
            <a:r>
              <a:rPr lang="en-IN" sz="1600" dirty="0"/>
              <a:t>    &lt;</a:t>
            </a:r>
            <a:r>
              <a:rPr lang="en-IN" sz="1600" dirty="0" err="1"/>
              <a:t>groupId</a:t>
            </a:r>
            <a:r>
              <a:rPr lang="en-IN" sz="1600" dirty="0"/>
              <a:t>&gt;</a:t>
            </a:r>
            <a:r>
              <a:rPr lang="en-IN" sz="1600" dirty="0" err="1"/>
              <a:t>org.testng</a:t>
            </a:r>
            <a:r>
              <a:rPr lang="en-IN" sz="1600" dirty="0"/>
              <a:t>&lt;/</a:t>
            </a:r>
            <a:r>
              <a:rPr lang="en-IN" sz="1600" dirty="0" err="1"/>
              <a:t>groupId</a:t>
            </a:r>
            <a:r>
              <a:rPr lang="en-IN" sz="1600" dirty="0"/>
              <a:t>&gt;</a:t>
            </a:r>
          </a:p>
          <a:p>
            <a:pPr marL="0" indent="0">
              <a:buNone/>
            </a:pPr>
            <a:r>
              <a:rPr lang="en-IN" sz="1600" dirty="0"/>
              <a:t>    &lt;</a:t>
            </a:r>
            <a:r>
              <a:rPr lang="en-IN" sz="1600" dirty="0" err="1"/>
              <a:t>artifactId</a:t>
            </a:r>
            <a:r>
              <a:rPr lang="en-IN" sz="1600" dirty="0"/>
              <a:t>&gt;</a:t>
            </a:r>
            <a:r>
              <a:rPr lang="en-IN" sz="1600" dirty="0" err="1"/>
              <a:t>testng</a:t>
            </a:r>
            <a:r>
              <a:rPr lang="en-IN" sz="1600" dirty="0"/>
              <a:t>&lt;/</a:t>
            </a:r>
            <a:r>
              <a:rPr lang="en-IN" sz="1600" dirty="0" err="1"/>
              <a:t>artifactId</a:t>
            </a:r>
            <a:r>
              <a:rPr lang="en-IN" sz="1600" dirty="0"/>
              <a:t>&gt;</a:t>
            </a:r>
          </a:p>
          <a:p>
            <a:pPr marL="0" indent="0">
              <a:buNone/>
            </a:pPr>
            <a:r>
              <a:rPr lang="en-IN" sz="1600" dirty="0"/>
              <a:t>    &lt;version&gt;7.x.x&lt;/version&gt;</a:t>
            </a:r>
          </a:p>
          <a:p>
            <a:pPr marL="0" indent="0">
              <a:buNone/>
            </a:pPr>
            <a:r>
              <a:rPr lang="en-IN" sz="1600" dirty="0"/>
              <a:t>  &lt;/dependency&gt;</a:t>
            </a:r>
          </a:p>
          <a:p>
            <a:pPr marL="0" indent="0">
              <a:buNone/>
            </a:pPr>
            <a:r>
              <a:rPr lang="en-IN" sz="1600" dirty="0"/>
              <a:t>&lt;/dependencies&gt;</a:t>
            </a:r>
          </a:p>
          <a:p>
            <a:pPr marL="0" indent="0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623825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3955-7BCF-191E-282F-CF376800F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Selenium + TestNG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DA568-925E-7026-478B-CFCE557D0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Design Pattern Used: Page Object Model (POM)</a:t>
            </a:r>
          </a:p>
          <a:p>
            <a:r>
              <a:rPr lang="en-US" dirty="0"/>
              <a:t>TestNG Annotations:</a:t>
            </a:r>
          </a:p>
          <a:p>
            <a:pPr lvl="1"/>
            <a:r>
              <a:rPr lang="en-US" dirty="0"/>
              <a:t>@BeforeClass – Setup browser</a:t>
            </a:r>
          </a:p>
          <a:p>
            <a:pPr lvl="1"/>
            <a:r>
              <a:rPr lang="en-US" dirty="0"/>
              <a:t>@Test – Test cases</a:t>
            </a:r>
          </a:p>
          <a:p>
            <a:pPr lvl="1"/>
            <a:r>
              <a:rPr lang="en-US" dirty="0"/>
              <a:t>@AfterClass – Teardown</a:t>
            </a:r>
          </a:p>
          <a:p>
            <a:r>
              <a:rPr lang="en-US" dirty="0"/>
              <a:t>Example Test Case:</a:t>
            </a:r>
          </a:p>
          <a:p>
            <a:pPr marL="457200" lvl="1" indent="0">
              <a:buNone/>
            </a:pPr>
            <a:r>
              <a:rPr lang="en-IN" dirty="0"/>
              <a:t>@Test</a:t>
            </a:r>
          </a:p>
          <a:p>
            <a:pPr marL="457200" lvl="1" indent="0">
              <a:buNone/>
            </a:pPr>
            <a:r>
              <a:rPr lang="en-IN" dirty="0"/>
              <a:t>public void </a:t>
            </a:r>
            <a:r>
              <a:rPr lang="en-IN" dirty="0" err="1"/>
              <a:t>validLoginTest</a:t>
            </a:r>
            <a:r>
              <a:rPr lang="en-IN" dirty="0"/>
              <a:t>() {</a:t>
            </a:r>
          </a:p>
          <a:p>
            <a:pPr marL="457200" lvl="1" indent="0">
              <a:buNone/>
            </a:pPr>
            <a:r>
              <a:rPr lang="en-IN" dirty="0"/>
              <a:t>    </a:t>
            </a:r>
            <a:r>
              <a:rPr lang="en-IN" dirty="0" err="1"/>
              <a:t>loginPage.login</a:t>
            </a:r>
            <a:r>
              <a:rPr lang="en-IN" dirty="0"/>
              <a:t>("</a:t>
            </a:r>
            <a:r>
              <a:rPr lang="en-IN" dirty="0" err="1"/>
              <a:t>standard_user</a:t>
            </a:r>
            <a:r>
              <a:rPr lang="en-IN" dirty="0"/>
              <a:t>", "</a:t>
            </a:r>
            <a:r>
              <a:rPr lang="en-IN" dirty="0" err="1"/>
              <a:t>secret_sauce</a:t>
            </a:r>
            <a:r>
              <a:rPr lang="en-IN" dirty="0"/>
              <a:t>");</a:t>
            </a:r>
          </a:p>
          <a:p>
            <a:pPr marL="457200" lvl="1" indent="0">
              <a:buNone/>
            </a:pPr>
            <a:r>
              <a:rPr lang="en-IN" dirty="0"/>
              <a:t>    </a:t>
            </a:r>
            <a:r>
              <a:rPr lang="en-IN" dirty="0" err="1"/>
              <a:t>Assert.assertTrue</a:t>
            </a:r>
            <a:r>
              <a:rPr lang="en-IN" dirty="0"/>
              <a:t>(</a:t>
            </a:r>
            <a:r>
              <a:rPr lang="en-IN" dirty="0" err="1"/>
              <a:t>inventoryPage.isLoaded</a:t>
            </a:r>
            <a:r>
              <a:rPr lang="en-IN" dirty="0"/>
              <a:t>());</a:t>
            </a:r>
          </a:p>
          <a:p>
            <a:pPr marL="457200" lvl="1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25344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9DAE7-CD1F-F592-D9BB-536AD2DC0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Jenkins CI/CD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4AEB8-73A2-B160-6074-82F1157E3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Version Control: GitHub Integration</a:t>
            </a:r>
          </a:p>
          <a:p>
            <a:r>
              <a:rPr lang="en-US" dirty="0"/>
              <a:t>Trigger: Webhook for every commit</a:t>
            </a:r>
          </a:p>
          <a:p>
            <a:r>
              <a:rPr lang="en-US" dirty="0"/>
              <a:t>Build Step:</a:t>
            </a:r>
          </a:p>
          <a:p>
            <a:pPr marL="457200" lvl="1" indent="0">
              <a:buNone/>
            </a:pPr>
            <a:r>
              <a:rPr lang="en-IN" dirty="0" err="1"/>
              <a:t>mvn</a:t>
            </a:r>
            <a:r>
              <a:rPr lang="en-IN" dirty="0"/>
              <a:t> clean test</a:t>
            </a:r>
          </a:p>
          <a:p>
            <a:r>
              <a:rPr lang="en-US" dirty="0"/>
              <a:t>Post-build Actions:</a:t>
            </a:r>
          </a:p>
          <a:p>
            <a:pPr lvl="1"/>
            <a:r>
              <a:rPr lang="en-US" dirty="0"/>
              <a:t>TestNG reports (XML/HTML)</a:t>
            </a:r>
          </a:p>
          <a:p>
            <a:pPr lvl="1"/>
            <a:r>
              <a:rPr lang="en-US" dirty="0"/>
              <a:t>Optional: Allure reporting</a:t>
            </a:r>
          </a:p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Continuous Testing</a:t>
            </a:r>
          </a:p>
          <a:p>
            <a:pPr lvl="1"/>
            <a:r>
              <a:rPr lang="en-US" dirty="0"/>
              <a:t>Fast feedback for every push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9221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480</Words>
  <Application>Microsoft Office PowerPoint</Application>
  <PresentationFormat>Widescreen</PresentationFormat>
  <Paragraphs>107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Wingdings</vt:lpstr>
      <vt:lpstr>Office Theme</vt:lpstr>
      <vt:lpstr>Sauce Demo Automation Framework</vt:lpstr>
      <vt:lpstr>Agenda</vt:lpstr>
      <vt:lpstr>Project Overview</vt:lpstr>
      <vt:lpstr>Tools &amp; Technologies</vt:lpstr>
      <vt:lpstr>Project Structure</vt:lpstr>
      <vt:lpstr>Key Test Scenarios</vt:lpstr>
      <vt:lpstr>Maven Setup(pom.xml)</vt:lpstr>
      <vt:lpstr>Selenium + TestNG Integration</vt:lpstr>
      <vt:lpstr>Jenkins CI/CD Pipeline</vt:lpstr>
      <vt:lpstr>Output</vt:lpstr>
      <vt:lpstr>PowerPoint Presentation</vt:lpstr>
      <vt:lpstr>PowerPoint Presentation</vt:lpstr>
      <vt:lpstr>PowerPoint Presentation</vt:lpstr>
      <vt:lpstr>Challenges &amp; Solutions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KIRAN  KUMAR</dc:creator>
  <cp:lastModifiedBy>KIRAN  KUMAR</cp:lastModifiedBy>
  <cp:revision>2</cp:revision>
  <dcterms:created xsi:type="dcterms:W3CDTF">2025-09-03T04:32:25Z</dcterms:created>
  <dcterms:modified xsi:type="dcterms:W3CDTF">2025-09-03T05:17:07Z</dcterms:modified>
</cp:coreProperties>
</file>