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67" r:id="rId2"/>
    <p:sldId id="268" r:id="rId3"/>
    <p:sldId id="256" r:id="rId4"/>
    <p:sldId id="257" r:id="rId5"/>
    <p:sldId id="262" r:id="rId6"/>
    <p:sldId id="259" r:id="rId7"/>
    <p:sldId id="263" r:id="rId8"/>
    <p:sldId id="264" r:id="rId9"/>
    <p:sldId id="260" r:id="rId10"/>
    <p:sldId id="265" r:id="rId11"/>
    <p:sldId id="266"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75" d="100"/>
          <a:sy n="75" d="100"/>
        </p:scale>
        <p:origin x="5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2847A-E038-4236-828E-6CDDC4161BF2}" type="datetimeFigureOut">
              <a:rPr lang="en-US" smtClean="0"/>
              <a:t>13-Nov-19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16FBE-9D5A-4C48-ABDE-2185EF83B6B1}" type="slidenum">
              <a:rPr lang="en-US" smtClean="0"/>
              <a:t>‹#›</a:t>
            </a:fld>
            <a:endParaRPr lang="en-US"/>
          </a:p>
        </p:txBody>
      </p:sp>
    </p:spTree>
    <p:extLst>
      <p:ext uri="{BB962C8B-B14F-4D97-AF65-F5344CB8AC3E}">
        <p14:creationId xmlns:p14="http://schemas.microsoft.com/office/powerpoint/2010/main" val="371494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216FBE-9D5A-4C48-ABDE-2185EF83B6B1}" type="slidenum">
              <a:rPr lang="en-US" smtClean="0"/>
              <a:t>12</a:t>
            </a:fld>
            <a:endParaRPr lang="en-US"/>
          </a:p>
        </p:txBody>
      </p:sp>
    </p:spTree>
    <p:extLst>
      <p:ext uri="{BB962C8B-B14F-4D97-AF65-F5344CB8AC3E}">
        <p14:creationId xmlns:p14="http://schemas.microsoft.com/office/powerpoint/2010/main" val="3367181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6B4936-4A59-4EA1-8CF4-245DC0500A33}" type="datetimeFigureOut">
              <a:rPr lang="en-US" smtClean="0"/>
              <a:t>13-Nov-19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6467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B4936-4A59-4EA1-8CF4-245DC0500A33}" type="datetimeFigureOut">
              <a:rPr lang="en-US" smtClean="0"/>
              <a:t>13-Nov-19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156011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B4936-4A59-4EA1-8CF4-245DC0500A33}" type="datetimeFigureOut">
              <a:rPr lang="en-US" smtClean="0"/>
              <a:t>13-Nov-19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918504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B4936-4A59-4EA1-8CF4-245DC0500A33}" type="datetimeFigureOut">
              <a:rPr lang="en-US" smtClean="0"/>
              <a:t>13-Nov-19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9E7C-162F-42D4-AAA2-297C76DB52F4}"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81606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B4936-4A59-4EA1-8CF4-245DC0500A33}" type="datetimeFigureOut">
              <a:rPr lang="en-US" smtClean="0"/>
              <a:t>13-Nov-19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4006393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6B4936-4A59-4EA1-8CF4-245DC0500A33}" type="datetimeFigureOut">
              <a:rPr lang="en-US" smtClean="0"/>
              <a:t>13-Nov-19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3873151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6B4936-4A59-4EA1-8CF4-245DC0500A33}" type="datetimeFigureOut">
              <a:rPr lang="en-US" smtClean="0"/>
              <a:t>13-Nov-19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3109404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6B4936-4A59-4EA1-8CF4-245DC0500A33}" type="datetimeFigureOut">
              <a:rPr lang="en-US" smtClean="0"/>
              <a:t>13-Nov-19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2496910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6B4936-4A59-4EA1-8CF4-245DC0500A33}" type="datetimeFigureOut">
              <a:rPr lang="en-US" smtClean="0"/>
              <a:t>13-Nov-19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15982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6B4936-4A59-4EA1-8CF4-245DC0500A33}" type="datetimeFigureOut">
              <a:rPr lang="en-US" smtClean="0"/>
              <a:t>13-Nov-19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129478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B4936-4A59-4EA1-8CF4-245DC0500A33}" type="datetimeFigureOut">
              <a:rPr lang="en-US" smtClean="0"/>
              <a:t>13-Nov-19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142229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6B4936-4A59-4EA1-8CF4-245DC0500A33}" type="datetimeFigureOut">
              <a:rPr lang="en-US" smtClean="0"/>
              <a:t>13-Nov-19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62246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6B4936-4A59-4EA1-8CF4-245DC0500A33}" type="datetimeFigureOut">
              <a:rPr lang="en-US" smtClean="0"/>
              <a:t>13-Nov-19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19226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86B4936-4A59-4EA1-8CF4-245DC0500A33}" type="datetimeFigureOut">
              <a:rPr lang="en-US" smtClean="0"/>
              <a:t>13-Nov-19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124808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86B4936-4A59-4EA1-8CF4-245DC0500A33}" type="datetimeFigureOut">
              <a:rPr lang="en-US" smtClean="0"/>
              <a:t>13-Nov-19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114458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86B4936-4A59-4EA1-8CF4-245DC0500A33}" type="datetimeFigureOut">
              <a:rPr lang="en-US" smtClean="0"/>
              <a:t>13-Nov-19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260774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B4936-4A59-4EA1-8CF4-245DC0500A33}" type="datetimeFigureOut">
              <a:rPr lang="en-US" smtClean="0"/>
              <a:t>13-Nov-19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89E7C-162F-42D4-AAA2-297C76DB52F4}" type="slidenum">
              <a:rPr lang="en-US" smtClean="0"/>
              <a:t>‹#›</a:t>
            </a:fld>
            <a:endParaRPr lang="en-US"/>
          </a:p>
        </p:txBody>
      </p:sp>
    </p:spTree>
    <p:extLst>
      <p:ext uri="{BB962C8B-B14F-4D97-AF65-F5344CB8AC3E}">
        <p14:creationId xmlns:p14="http://schemas.microsoft.com/office/powerpoint/2010/main" val="328098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6B4936-4A59-4EA1-8CF4-245DC0500A33}" type="datetimeFigureOut">
              <a:rPr lang="en-US" smtClean="0"/>
              <a:t>13-Nov-19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689E7C-162F-42D4-AAA2-297C76DB52F4}" type="slidenum">
              <a:rPr lang="en-US" smtClean="0"/>
              <a:t>‹#›</a:t>
            </a:fld>
            <a:endParaRPr lang="en-US"/>
          </a:p>
        </p:txBody>
      </p:sp>
    </p:spTree>
    <p:extLst>
      <p:ext uri="{BB962C8B-B14F-4D97-AF65-F5344CB8AC3E}">
        <p14:creationId xmlns:p14="http://schemas.microsoft.com/office/powerpoint/2010/main" val="398759419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ations.cispa.saarland/684/1/p1601-boehm.pdf"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documentcloud.adobe.com/link/track?uri=urn:aaid:scds:US:dd5d311a-508f-497f-b716-5e401a51d9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2275" y="316180"/>
            <a:ext cx="10444509" cy="2459865"/>
          </a:xfrm>
        </p:spPr>
        <p:txBody>
          <a:bodyPr/>
          <a:lstStyle/>
          <a:p>
            <a:r>
              <a:rPr lang="en-US" sz="6000" dirty="0" smtClean="0">
                <a:latin typeface="Algerian" panose="04020705040A02060702" pitchFamily="82" charset="0"/>
              </a:rPr>
              <a:t>Applications of analytics in operation</a:t>
            </a:r>
            <a:endParaRPr lang="en-US" sz="6000" dirty="0">
              <a:latin typeface="Algerian" panose="04020705040A02060702" pitchFamily="82" charset="0"/>
            </a:endParaRPr>
          </a:p>
        </p:txBody>
      </p:sp>
      <p:sp>
        <p:nvSpPr>
          <p:cNvPr id="5" name="Subtitle 4"/>
          <p:cNvSpPr>
            <a:spLocks noGrp="1"/>
          </p:cNvSpPr>
          <p:nvPr>
            <p:ph type="subTitle" idx="1"/>
          </p:nvPr>
        </p:nvSpPr>
        <p:spPr>
          <a:xfrm>
            <a:off x="8135304" y="4558439"/>
            <a:ext cx="3571591" cy="1803724"/>
          </a:xfrm>
        </p:spPr>
        <p:txBody>
          <a:bodyPr/>
          <a:lstStyle/>
          <a:p>
            <a:r>
              <a:rPr lang="en-US" sz="1600" b="1" dirty="0" smtClean="0">
                <a:latin typeface="Times New Roman" panose="02020603050405020304" pitchFamily="18" charset="0"/>
                <a:cs typeface="Times New Roman" panose="02020603050405020304" pitchFamily="18" charset="0"/>
              </a:rPr>
              <a:t>Submitted by :</a:t>
            </a:r>
          </a:p>
          <a:p>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Kiran </a:t>
            </a:r>
            <a:r>
              <a:rPr lang="en-US" sz="1600" b="1" dirty="0" err="1" smtClean="0">
                <a:latin typeface="Times New Roman" panose="02020603050405020304" pitchFamily="18" charset="0"/>
                <a:cs typeface="Times New Roman" panose="02020603050405020304" pitchFamily="18" charset="0"/>
              </a:rPr>
              <a:t>Kumari</a:t>
            </a:r>
            <a:endParaRPr lang="en-US" sz="1600" b="1"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PDGM (Business Analytics)</a:t>
            </a:r>
          </a:p>
          <a:p>
            <a:r>
              <a:rPr lang="en-US" sz="1600" b="1" dirty="0" smtClean="0">
                <a:latin typeface="Times New Roman" panose="02020603050405020304" pitchFamily="18" charset="0"/>
                <a:cs typeface="Times New Roman" panose="02020603050405020304" pitchFamily="18" charset="0"/>
              </a:rPr>
              <a:t>181153</a:t>
            </a:r>
          </a:p>
          <a:p>
            <a:endParaRPr lang="en-US" dirty="0" smtClean="0"/>
          </a:p>
          <a:p>
            <a:endParaRPr lang="en-US" dirty="0" smtClean="0"/>
          </a:p>
          <a:p>
            <a:endParaRPr lang="en-US" dirty="0"/>
          </a:p>
        </p:txBody>
      </p:sp>
      <p:sp>
        <p:nvSpPr>
          <p:cNvPr id="6" name="AutoShape 2" descr="Image result for operations analytics images"/>
          <p:cNvSpPr>
            <a:spLocks noChangeAspect="1" noChangeArrowheads="1"/>
          </p:cNvSpPr>
          <p:nvPr/>
        </p:nvSpPr>
        <p:spPr bwMode="auto">
          <a:xfrm>
            <a:off x="9118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operations analytics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4978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804" y="893454"/>
            <a:ext cx="10680878" cy="5251566"/>
          </a:xfrm>
          <a:prstGeom prst="rect">
            <a:avLst/>
          </a:prstGeom>
        </p:spPr>
        <p:txBody>
          <a:bodyPr wrap="square">
            <a:spAutoFit/>
          </a:bodyPr>
          <a:lstStyle/>
          <a:p>
            <a:endParaRPr lang="en-US" dirty="0" smtClean="0"/>
          </a:p>
          <a:p>
            <a:r>
              <a:rPr lang="en-US" sz="2800" b="1" dirty="0">
                <a:latin typeface="Times New Roman" panose="02020603050405020304" pitchFamily="18" charset="0"/>
                <a:cs typeface="Times New Roman" panose="02020603050405020304" pitchFamily="18" charset="0"/>
              </a:rPr>
              <a:t>WNS' Shipping and Logistics Services </a:t>
            </a:r>
          </a:p>
          <a:p>
            <a:endParaRPr lang="en-US" dirty="0" smtClean="0"/>
          </a:p>
          <a:p>
            <a:r>
              <a:rPr lang="en-US" dirty="0" smtClean="0">
                <a:latin typeface="Times New Roman" panose="02020603050405020304" pitchFamily="18" charset="0"/>
                <a:cs typeface="Times New Roman" panose="02020603050405020304" pitchFamily="18" charset="0"/>
              </a:rPr>
              <a:t>WNS </a:t>
            </a:r>
            <a:r>
              <a:rPr lang="en-US" dirty="0">
                <a:latin typeface="Times New Roman" panose="02020603050405020304" pitchFamily="18" charset="0"/>
                <a:cs typeface="Times New Roman" panose="02020603050405020304" pitchFamily="18" charset="0"/>
              </a:rPr>
              <a:t>partners with shipping and logistics companies across all segments — ocean, 3PL, trucking, freight forwarders, ports and terminals, and air express — to drive efficient business processes and co-create sustainable value through digital transformation. </a:t>
            </a:r>
            <a:endParaRPr lang="en-US" dirty="0" smtClean="0">
              <a:latin typeface="Times New Roman" panose="02020603050405020304" pitchFamily="18" charset="0"/>
              <a:cs typeface="Times New Roman" panose="02020603050405020304" pitchFamily="18" charset="0"/>
            </a:endParaRPr>
          </a:p>
          <a:p>
            <a:endParaRPr lang="en-US" b="1" i="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WNS</a:t>
            </a:r>
            <a:r>
              <a:rPr lang="en-US" b="1" dirty="0">
                <a:latin typeface="Times New Roman" panose="02020603050405020304" pitchFamily="18" charset="0"/>
                <a:cs typeface="Times New Roman" panose="02020603050405020304" pitchFamily="18" charset="0"/>
              </a:rPr>
              <a:t>' Proprietary Shipping and Logistics Solutions </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Bill </a:t>
            </a:r>
            <a:r>
              <a:rPr lang="en-US" dirty="0">
                <a:latin typeface="Times New Roman" panose="02020603050405020304" pitchFamily="18" charset="0"/>
                <a:cs typeface="Times New Roman" panose="02020603050405020304" pitchFamily="18" charset="0"/>
              </a:rPr>
              <a:t>of Lading Platform — WNS </a:t>
            </a:r>
            <a:r>
              <a:rPr lang="en-US" dirty="0" err="1">
                <a:latin typeface="Times New Roman" panose="02020603050405020304" pitchFamily="18" charset="0"/>
                <a:cs typeface="Times New Roman" panose="02020603050405020304" pitchFamily="18" charset="0"/>
              </a:rPr>
              <a:t>Malkom</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Cognitive Data Capture &amp; Processing </a:t>
            </a:r>
            <a:r>
              <a:rPr lang="en-US" dirty="0" smtClean="0">
                <a:latin typeface="Times New Roman" panose="02020603050405020304" pitchFamily="18" charset="0"/>
                <a:cs typeface="Times New Roman" panose="02020603050405020304" pitchFamily="18" charset="0"/>
              </a:rPr>
              <a:t>Platform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Risk and Audit Analytics </a:t>
            </a:r>
            <a:r>
              <a:rPr lang="en-US" dirty="0" smtClean="0">
                <a:latin typeface="Times New Roman" panose="02020603050405020304" pitchFamily="18" charset="0"/>
                <a:cs typeface="Times New Roman" panose="02020603050405020304" pitchFamily="18" charset="0"/>
              </a:rPr>
              <a:t>Offering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Big Data Analytics Platform – </a:t>
            </a:r>
            <a:r>
              <a:rPr lang="en-US" dirty="0" err="1">
                <a:latin typeface="Times New Roman" panose="02020603050405020304" pitchFamily="18" charset="0"/>
                <a:cs typeface="Times New Roman" panose="02020603050405020304" pitchFamily="18" charset="0"/>
              </a:rPr>
              <a:t>Agilius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8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067" y="1071801"/>
            <a:ext cx="9279695" cy="5786199"/>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WNS' Supply Chain Management Analytics </a:t>
            </a:r>
            <a:r>
              <a:rPr lang="en-US" sz="2800" b="1" dirty="0" smtClean="0">
                <a:latin typeface="Times New Roman" panose="02020603050405020304" pitchFamily="18" charset="0"/>
                <a:cs typeface="Times New Roman" panose="02020603050405020304" pitchFamily="18" charset="0"/>
              </a:rPr>
              <a:t>Capabilities</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WNS develops an analytics-led transformation road map that enables clients to understand and envision how analytics and automation can improve their operations over time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supply chain management analytics, WNS helps clients address </a:t>
            </a:r>
            <a:r>
              <a:rPr lang="en-US" dirty="0" smtClean="0">
                <a:latin typeface="Times New Roman" panose="02020603050405020304" pitchFamily="18" charset="0"/>
                <a:cs typeface="Times New Roman" panose="02020603050405020304" pitchFamily="18" charset="0"/>
              </a:rPr>
              <a:t>industry specific challenge. Which is occurring continuously in operational activity. Like,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Demand </a:t>
            </a:r>
            <a:r>
              <a:rPr lang="en-US" dirty="0">
                <a:latin typeface="Times New Roman" panose="02020603050405020304" pitchFamily="18" charset="0"/>
                <a:cs typeface="Times New Roman" panose="02020603050405020304" pitchFamily="18" charset="0"/>
              </a:rPr>
              <a:t>Forecasting for Shipments and Inventory </a:t>
            </a:r>
          </a:p>
          <a:p>
            <a:r>
              <a:rPr lang="en-US"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Intelligent Network and Route Optimization </a:t>
            </a:r>
          </a:p>
          <a:p>
            <a:r>
              <a:rPr lang="en-US" dirty="0" smtClean="0">
                <a:latin typeface="Times New Roman" panose="02020603050405020304" pitchFamily="18" charset="0"/>
                <a:cs typeface="Times New Roman" panose="02020603050405020304" pitchFamily="18" charset="0"/>
              </a:rPr>
              <a:t>3.Predictive </a:t>
            </a:r>
            <a:r>
              <a:rPr lang="en-US" dirty="0">
                <a:latin typeface="Times New Roman" panose="02020603050405020304" pitchFamily="18" charset="0"/>
                <a:cs typeface="Times New Roman" panose="02020603050405020304" pitchFamily="18" charset="0"/>
              </a:rPr>
              <a:t>Bill of Lading Volumes/Forecasting </a:t>
            </a:r>
          </a:p>
          <a:p>
            <a:r>
              <a:rPr lang="en-US" dirty="0" smtClean="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Driver Performance Analytics, Compliance, and Behavior Audit </a:t>
            </a:r>
          </a:p>
          <a:p>
            <a:r>
              <a:rPr lang="en-US" dirty="0" smtClean="0">
                <a:latin typeface="Times New Roman" panose="02020603050405020304" pitchFamily="18" charset="0"/>
                <a:cs typeface="Times New Roman" panose="02020603050405020304" pitchFamily="18" charset="0"/>
              </a:rPr>
              <a:t>5. Freight </a:t>
            </a:r>
            <a:r>
              <a:rPr lang="en-US" dirty="0">
                <a:latin typeface="Times New Roman" panose="02020603050405020304" pitchFamily="18" charset="0"/>
                <a:cs typeface="Times New Roman" panose="02020603050405020304" pitchFamily="18" charset="0"/>
              </a:rPr>
              <a:t>Cost Analysis </a:t>
            </a:r>
          </a:p>
          <a:p>
            <a:r>
              <a:rPr lang="en-US" dirty="0" smtClean="0">
                <a:latin typeface="Times New Roman" panose="02020603050405020304" pitchFamily="18" charset="0"/>
                <a:cs typeface="Times New Roman" panose="02020603050405020304" pitchFamily="18" charset="0"/>
              </a:rPr>
              <a:t>6. Inventory </a:t>
            </a:r>
            <a:r>
              <a:rPr lang="en-US" dirty="0">
                <a:latin typeface="Times New Roman" panose="02020603050405020304" pitchFamily="18" charset="0"/>
                <a:cs typeface="Times New Roman" panose="02020603050405020304" pitchFamily="18" charset="0"/>
              </a:rPr>
              <a:t>Optimization </a:t>
            </a:r>
          </a:p>
          <a:p>
            <a:r>
              <a:rPr lang="en-US" dirty="0" smtClean="0">
                <a:latin typeface="Times New Roman" panose="02020603050405020304" pitchFamily="18" charset="0"/>
                <a:cs typeface="Times New Roman" panose="02020603050405020304" pitchFamily="18" charset="0"/>
              </a:rPr>
              <a:t>7. Workload Forecasting </a:t>
            </a:r>
          </a:p>
          <a:p>
            <a:r>
              <a:rPr lang="en-US" dirty="0" smtClean="0">
                <a:latin typeface="Times New Roman" panose="02020603050405020304" pitchFamily="18" charset="0"/>
                <a:cs typeface="Times New Roman" panose="02020603050405020304" pitchFamily="18" charset="0"/>
              </a:rPr>
              <a:t>8. Asset Management Analytics </a:t>
            </a:r>
          </a:p>
          <a:p>
            <a:r>
              <a:rPr lang="en-US" dirty="0" smtClean="0">
                <a:latin typeface="Times New Roman" panose="02020603050405020304" pitchFamily="18" charset="0"/>
                <a:cs typeface="Times New Roman" panose="02020603050405020304" pitchFamily="18" charset="0"/>
              </a:rPr>
              <a:t>9. Air Waybill Processing and Identification of Early Warning Indicators of Erroneous Air Waybills </a:t>
            </a:r>
          </a:p>
          <a:p>
            <a:r>
              <a:rPr lang="en-US" dirty="0" smtClean="0">
                <a:latin typeface="Times New Roman" panose="02020603050405020304" pitchFamily="18" charset="0"/>
                <a:cs typeface="Times New Roman" panose="02020603050405020304" pitchFamily="18" charset="0"/>
              </a:rPr>
              <a:t>10.Dispute Prediction Analytics/Modeling for Invoice Disputes </a:t>
            </a:r>
          </a:p>
          <a:p>
            <a:r>
              <a:rPr lang="en-US" dirty="0" smtClean="0">
                <a:latin typeface="Times New Roman" panose="02020603050405020304" pitchFamily="18" charset="0"/>
                <a:cs typeface="Times New Roman" panose="02020603050405020304" pitchFamily="18" charset="0"/>
              </a:rPr>
              <a:t>11.Analysis of Bill of Lading Prioritization Logic for Vessel Planning and Scheduling </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63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900" y="2000935"/>
            <a:ext cx="9474200" cy="2123658"/>
          </a:xfrm>
          <a:prstGeom prst="rect">
            <a:avLst/>
          </a:prstGeom>
        </p:spPr>
        <p:txBody>
          <a:bodyPr wrap="square">
            <a:spAutoFit/>
          </a:bodyPr>
          <a:lstStyle/>
          <a:p>
            <a:r>
              <a:rPr lang="en-US" sz="2400" b="1" dirty="0" err="1" smtClean="0">
                <a:solidFill>
                  <a:schemeClr val="accent1">
                    <a:lumMod val="60000"/>
                    <a:lumOff val="40000"/>
                  </a:schemeClr>
                </a:solidFill>
                <a:latin typeface="Times New Roman" panose="02020603050405020304" pitchFamily="18" charset="0"/>
                <a:cs typeface="Times New Roman" panose="02020603050405020304" pitchFamily="18" charset="0"/>
              </a:rPr>
              <a:t>Mckinnesy&amp;company</a:t>
            </a:r>
            <a:endParaRPr 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https://documentcloud.adobe.com/link/track?uri=urn%3Aaaid%3Ascds%3AUS%3A7131872a-8e82-4242-a79c-e93439de80d2</a:t>
            </a:r>
            <a:endPar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400" dirty="0" smtClean="0">
                <a:latin typeface="Bernard MT Condensed" panose="02050806060905020404" pitchFamily="18" charset="0"/>
              </a:rPr>
              <a:t> </a:t>
            </a:r>
          </a:p>
          <a:p>
            <a:endParaRPr lang="en-US" dirty="0" smtClean="0"/>
          </a:p>
          <a:p>
            <a:endParaRPr lang="en-US" dirty="0"/>
          </a:p>
        </p:txBody>
      </p:sp>
      <p:sp>
        <p:nvSpPr>
          <p:cNvPr id="3" name="TextBox 2"/>
          <p:cNvSpPr txBox="1"/>
          <p:nvPr/>
        </p:nvSpPr>
        <p:spPr>
          <a:xfrm>
            <a:off x="1104900" y="3753655"/>
            <a:ext cx="9822824" cy="1569660"/>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hlinkClick r:id="rId3"/>
              </a:rPr>
              <a:t>WNS</a:t>
            </a:r>
          </a:p>
          <a:p>
            <a:endParaRPr lang="en-US" dirty="0">
              <a:hlinkClick r:id="rId3"/>
            </a:endParaRPr>
          </a:p>
          <a:p>
            <a:r>
              <a:rPr lang="en-US" dirty="0">
                <a:hlinkClick r:id="rId4"/>
              </a:rPr>
              <a:t>https://</a:t>
            </a:r>
            <a:r>
              <a:rPr lang="en-US" dirty="0" smtClean="0">
                <a:hlinkClick r:id="rId4"/>
              </a:rPr>
              <a:t>documentcloud.adobe.com/link/track?uri=urn%3Aaaid%3Ascds%3AUS%3Add5d311a-508f-497f-b716-5e401a51d950</a:t>
            </a:r>
            <a:endParaRPr lang="en-US" dirty="0" smtClean="0"/>
          </a:p>
          <a:p>
            <a:endParaRPr lang="en-US" dirty="0"/>
          </a:p>
        </p:txBody>
      </p:sp>
      <p:sp>
        <p:nvSpPr>
          <p:cNvPr id="4" name="TextBox 3"/>
          <p:cNvSpPr txBox="1"/>
          <p:nvPr/>
        </p:nvSpPr>
        <p:spPr>
          <a:xfrm>
            <a:off x="2133600" y="1041400"/>
            <a:ext cx="3568700" cy="707886"/>
          </a:xfrm>
          <a:prstGeom prst="rect">
            <a:avLst/>
          </a:prstGeom>
          <a:noFill/>
        </p:spPr>
        <p:txBody>
          <a:bodyPr wrap="square" rtlCol="0">
            <a:spAutoFit/>
          </a:bodyPr>
          <a:lstStyle/>
          <a:p>
            <a:r>
              <a:rPr lang="en-US" sz="40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Case Studies</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04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Overview</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67401" y="1853248"/>
            <a:ext cx="8946541" cy="4195481"/>
          </a:xfrm>
        </p:spPr>
        <p:txBody>
          <a:bodyPr/>
          <a:lstStyle/>
          <a:p>
            <a:r>
              <a:rPr lang="en-US" dirty="0" smtClean="0">
                <a:latin typeface="Times New Roman" panose="02020603050405020304" pitchFamily="18" charset="0"/>
                <a:cs typeface="Times New Roman" panose="02020603050405020304" pitchFamily="18" charset="0"/>
              </a:rPr>
              <a:t>Introduction of Operations Analytics</a:t>
            </a:r>
          </a:p>
          <a:p>
            <a:r>
              <a:rPr lang="en-US" dirty="0" smtClean="0">
                <a:latin typeface="Times New Roman" panose="02020603050405020304" pitchFamily="18" charset="0"/>
                <a:cs typeface="Times New Roman" panose="02020603050405020304" pitchFamily="18" charset="0"/>
              </a:rPr>
              <a:t>Supply chain Analytics</a:t>
            </a:r>
          </a:p>
          <a:p>
            <a:r>
              <a:rPr lang="en-US" dirty="0" smtClean="0">
                <a:latin typeface="Times New Roman" panose="02020603050405020304" pitchFamily="18" charset="0"/>
                <a:cs typeface="Times New Roman" panose="02020603050405020304" pitchFamily="18" charset="0"/>
              </a:rPr>
              <a:t>Logistics Analytics</a:t>
            </a:r>
          </a:p>
          <a:p>
            <a:r>
              <a:rPr lang="en-US" dirty="0" err="1" smtClean="0">
                <a:latin typeface="Times New Roman" panose="02020603050405020304" pitchFamily="18" charset="0"/>
                <a:cs typeface="Times New Roman" panose="02020603050405020304" pitchFamily="18" charset="0"/>
              </a:rPr>
              <a:t>Mckinnsey&amp;Company</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WNS</a:t>
            </a:r>
          </a:p>
          <a:p>
            <a:r>
              <a:rPr lang="en-US" dirty="0" smtClean="0">
                <a:latin typeface="Times New Roman" panose="02020603050405020304" pitchFamily="18" charset="0"/>
                <a:cs typeface="Times New Roman" panose="02020603050405020304" pitchFamily="18" charset="0"/>
              </a:rPr>
              <a:t>Case studies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Operations Analytics</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51974" y="1476106"/>
            <a:ext cx="10648860" cy="4808784"/>
          </a:xfrm>
        </p:spPr>
        <p:txBody>
          <a:bodyPr/>
          <a:lstStyle/>
          <a:p>
            <a:r>
              <a:rPr lang="en-US" dirty="0" smtClean="0">
                <a:latin typeface="Times New Roman" panose="02020603050405020304" pitchFamily="18" charset="0"/>
                <a:cs typeface="Times New Roman" panose="02020603050405020304" pitchFamily="18" charset="0"/>
              </a:rPr>
              <a:t>The industry use this terms as  </a:t>
            </a:r>
            <a:r>
              <a:rPr lang="en-US" dirty="0">
                <a:latin typeface="Times New Roman" panose="02020603050405020304" pitchFamily="18" charset="0"/>
                <a:cs typeface="Times New Roman" panose="02020603050405020304" pitchFamily="18" charset="0"/>
              </a:rPr>
              <a:t>analytics that is done "on the fly" or in real time observation of business </a:t>
            </a:r>
            <a:r>
              <a:rPr lang="en-US" dirty="0" smtClean="0">
                <a:latin typeface="Times New Roman" panose="02020603050405020304" pitchFamily="18" charset="0"/>
                <a:cs typeface="Times New Roman" panose="02020603050405020304" pitchFamily="18" charset="0"/>
              </a:rPr>
              <a:t>processes.</a:t>
            </a:r>
          </a:p>
          <a:p>
            <a:r>
              <a:rPr lang="en-US" dirty="0" smtClean="0">
                <a:latin typeface="Times New Roman" panose="02020603050405020304" pitchFamily="18" charset="0"/>
                <a:cs typeface="Times New Roman" panose="02020603050405020304" pitchFamily="18" charset="0"/>
              </a:rPr>
              <a:t>It will mainly focus  </a:t>
            </a:r>
            <a:r>
              <a:rPr lang="en-US" dirty="0">
                <a:latin typeface="Times New Roman" panose="02020603050405020304" pitchFamily="18" charset="0"/>
                <a:cs typeface="Times New Roman" panose="02020603050405020304" pitchFamily="18" charset="0"/>
              </a:rPr>
              <a:t>at how specific business operations work on a daily basis and coming up with quick solutions for </a:t>
            </a:r>
            <a:r>
              <a:rPr lang="en-US" dirty="0" smtClean="0">
                <a:latin typeface="Times New Roman" panose="02020603050405020304" pitchFamily="18" charset="0"/>
                <a:cs typeface="Times New Roman" panose="02020603050405020304" pitchFamily="18" charset="0"/>
              </a:rPr>
              <a:t>change.</a:t>
            </a:r>
          </a:p>
          <a:p>
            <a:r>
              <a:rPr lang="en-US" dirty="0" smtClean="0">
                <a:latin typeface="Times New Roman" panose="02020603050405020304" pitchFamily="18" charset="0"/>
                <a:cs typeface="Times New Roman" panose="02020603050405020304" pitchFamily="18" charset="0"/>
              </a:rPr>
              <a:t>It’s various </a:t>
            </a:r>
            <a:r>
              <a:rPr lang="en-US" dirty="0">
                <a:latin typeface="Times New Roman" panose="02020603050405020304" pitchFamily="18" charset="0"/>
                <a:cs typeface="Times New Roman" panose="02020603050405020304" pitchFamily="18" charset="0"/>
              </a:rPr>
              <a:t>models </a:t>
            </a:r>
            <a:r>
              <a:rPr lang="en-US" dirty="0" smtClean="0">
                <a:latin typeface="Times New Roman" panose="02020603050405020304" pitchFamily="18" charset="0"/>
                <a:cs typeface="Times New Roman" panose="02020603050405020304" pitchFamily="18" charset="0"/>
              </a:rPr>
              <a:t>helps in finding  </a:t>
            </a:r>
            <a:r>
              <a:rPr lang="en-US" dirty="0">
                <a:latin typeface="Times New Roman" panose="02020603050405020304" pitchFamily="18" charset="0"/>
                <a:cs typeface="Times New Roman" panose="02020603050405020304" pitchFamily="18" charset="0"/>
              </a:rPr>
              <a:t>what happens within a business, in real-time or over a specific time frame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example, businesses may be looking each day at how many customers look at or buy a particular product in an e-commerce store.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Operation Analytics tool will show you the customer behavior through live dashboards.</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val="2602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180304"/>
            <a:ext cx="9404723" cy="1400530"/>
          </a:xfrm>
        </p:spPr>
        <p:txBody>
          <a:bodyPr/>
          <a:lstStyle/>
          <a:p>
            <a:pPr algn="ctr"/>
            <a:r>
              <a:rPr lang="en-US" b="1" dirty="0" smtClean="0">
                <a:latin typeface="Times New Roman" panose="02020603050405020304" pitchFamily="18" charset="0"/>
                <a:cs typeface="Times New Roman" panose="02020603050405020304" pitchFamily="18" charset="0"/>
              </a:rPr>
              <a:t>Supply Chain Analytics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339404"/>
            <a:ext cx="10410401" cy="4908996"/>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Supply chain consist huge amount of historical data. </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Along with maintaining the data, it is vital to understand and derive important insights from it, which would help the business grow effectively. </a:t>
            </a:r>
          </a:p>
          <a:p>
            <a:r>
              <a:rPr lang="en-US" b="1" dirty="0" smtClean="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Descriptive analytics</a:t>
            </a:r>
            <a:r>
              <a:rPr lang="en-US" dirty="0">
                <a:latin typeface="Times New Roman" panose="02020603050405020304" pitchFamily="18" charset="0"/>
                <a:cs typeface="Times New Roman" panose="02020603050405020304" pitchFamily="18" charset="0"/>
              </a:rPr>
              <a:t> which includes KPI tracking and internal reporting metrics based on historical data such as what sold where and how many provides the baseline analytics foundation.</a:t>
            </a:r>
          </a:p>
          <a:p>
            <a:r>
              <a:rPr lang="en-US" b="1" dirty="0">
                <a:latin typeface="Times New Roman" panose="02020603050405020304" pitchFamily="18" charset="0"/>
                <a:cs typeface="Times New Roman" panose="02020603050405020304" pitchFamily="18" charset="0"/>
              </a:rPr>
              <a:t>(ii) Diagnostic analytics</a:t>
            </a:r>
            <a:r>
              <a:rPr lang="en-US" dirty="0">
                <a:latin typeface="Times New Roman" panose="02020603050405020304" pitchFamily="18" charset="0"/>
                <a:cs typeface="Times New Roman" panose="02020603050405020304" pitchFamily="18" charset="0"/>
              </a:rPr>
              <a:t> takes the data a step further by pointing to the root-cause of issues based on patterns in the historical data, enabling directional guidance for faster reactions to fix problems.</a:t>
            </a:r>
          </a:p>
          <a:p>
            <a:r>
              <a:rPr lang="en-US" b="1" dirty="0">
                <a:latin typeface="Times New Roman" panose="02020603050405020304" pitchFamily="18" charset="0"/>
                <a:cs typeface="Times New Roman" panose="02020603050405020304" pitchFamily="18" charset="0"/>
              </a:rPr>
              <a:t>(iii) Predictive analytics</a:t>
            </a:r>
            <a:r>
              <a:rPr lang="en-US" dirty="0">
                <a:latin typeface="Times New Roman" panose="02020603050405020304" pitchFamily="18" charset="0"/>
                <a:cs typeface="Times New Roman" panose="02020603050405020304" pitchFamily="18" charset="0"/>
              </a:rPr>
              <a:t> uses statistical techniques to estimate the likelihood of future events such as stock outs or movements in your product's demand curve. It provides the foresight for focused decision making that avoids likely problems in the future.</a:t>
            </a:r>
          </a:p>
          <a:p>
            <a:r>
              <a:rPr lang="en-US" b="1" dirty="0">
                <a:latin typeface="Times New Roman" panose="02020603050405020304" pitchFamily="18" charset="0"/>
                <a:cs typeface="Times New Roman" panose="02020603050405020304" pitchFamily="18" charset="0"/>
              </a:rPr>
              <a:t>(iv) Prescriptive analytics</a:t>
            </a:r>
            <a:r>
              <a:rPr lang="en-US" dirty="0">
                <a:latin typeface="Times New Roman" panose="02020603050405020304" pitchFamily="18" charset="0"/>
                <a:cs typeface="Times New Roman" panose="02020603050405020304" pitchFamily="18" charset="0"/>
              </a:rPr>
              <a:t> closes the loop by tying all the analytics components into actions and automated decisions (with exceptions based planning) to improve the bottom line supply chain results.</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8934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611" y="336808"/>
            <a:ext cx="9404723" cy="1400530"/>
          </a:xfrm>
        </p:spPr>
        <p:txBody>
          <a:bodyPr/>
          <a:lstStyle/>
          <a:p>
            <a:pPr algn="ctr"/>
            <a:r>
              <a:rPr lang="en-US" b="1" dirty="0" smtClean="0">
                <a:latin typeface="Times New Roman" panose="02020603050405020304" pitchFamily="18" charset="0"/>
                <a:cs typeface="Times New Roman" panose="02020603050405020304" pitchFamily="18" charset="0"/>
              </a:rPr>
              <a:t>Logistics Analytics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460489"/>
            <a:ext cx="10589724" cy="4901674"/>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Logistics analytics helps into anticipate slow and busy periods, potential future supply shortage, deliveries optimization and inefficiencies reduction.</a:t>
            </a:r>
          </a:p>
          <a:p>
            <a:r>
              <a:rPr lang="en-US" dirty="0" smtClean="0">
                <a:latin typeface="Times New Roman" panose="02020603050405020304" pitchFamily="18" charset="0"/>
                <a:cs typeface="Times New Roman" panose="02020603050405020304" pitchFamily="18" charset="0"/>
              </a:rPr>
              <a:t> Operational improvement due to logistics analytics:- </a:t>
            </a:r>
          </a:p>
          <a:p>
            <a:r>
              <a:rPr lang="en-US" sz="2200" b="1" dirty="0" smtClean="0">
                <a:latin typeface="Times New Roman" panose="02020603050405020304" pitchFamily="18" charset="0"/>
                <a:cs typeface="Times New Roman" panose="02020603050405020304" pitchFamily="18" charset="0"/>
              </a:rPr>
              <a:t>Forecast</a:t>
            </a:r>
            <a:r>
              <a:rPr lang="en-US" sz="2200"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helps to plan and anticipate shifts, inventory shortages, and reduces costs.</a:t>
            </a:r>
          </a:p>
          <a:p>
            <a:r>
              <a:rPr lang="en-US" sz="2200" b="1" dirty="0">
                <a:latin typeface="Times New Roman" panose="02020603050405020304" pitchFamily="18" charset="0"/>
                <a:cs typeface="Times New Roman" panose="02020603050405020304" pitchFamily="18" charset="0"/>
              </a:rPr>
              <a:t>Inventory Management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related </a:t>
            </a:r>
            <a:r>
              <a:rPr lang="en-US" dirty="0">
                <a:latin typeface="Times New Roman" panose="02020603050405020304" pitchFamily="18" charset="0"/>
                <a:cs typeface="Times New Roman" panose="02020603050405020304" pitchFamily="18" charset="0"/>
              </a:rPr>
              <a:t>to storing and forecasting, the inventory management is enhanced. </a:t>
            </a:r>
          </a:p>
          <a:p>
            <a:r>
              <a:rPr lang="en-US" sz="2200" b="1" dirty="0">
                <a:latin typeface="Times New Roman" panose="02020603050405020304" pitchFamily="18" charset="0"/>
                <a:cs typeface="Times New Roman" panose="02020603050405020304" pitchFamily="18" charset="0"/>
              </a:rPr>
              <a:t>Route </a:t>
            </a:r>
            <a:r>
              <a:rPr lang="en-US" sz="2200" b="1" dirty="0" smtClean="0">
                <a:latin typeface="Times New Roman" panose="02020603050405020304" pitchFamily="18" charset="0"/>
                <a:cs typeface="Times New Roman" panose="02020603050405020304" pitchFamily="18" charset="0"/>
              </a:rPr>
              <a:t>optimization</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With help of real-time </a:t>
            </a:r>
            <a:r>
              <a:rPr lang="en-US" dirty="0">
                <a:latin typeface="Times New Roman" panose="02020603050405020304" pitchFamily="18" charset="0"/>
                <a:cs typeface="Times New Roman" panose="02020603050405020304" pitchFamily="18" charset="0"/>
              </a:rPr>
              <a:t>GPS data, weather data, road maintenance data and fleet and personnel schedules integrated into a system looking at historical trends, the most </a:t>
            </a:r>
            <a:r>
              <a:rPr lang="en-US" dirty="0" smtClean="0">
                <a:latin typeface="Times New Roman" panose="02020603050405020304" pitchFamily="18" charset="0"/>
                <a:cs typeface="Times New Roman" panose="02020603050405020304" pitchFamily="18" charset="0"/>
              </a:rPr>
              <a:t>optimized </a:t>
            </a:r>
            <a:r>
              <a:rPr lang="en-US" dirty="0">
                <a:latin typeface="Times New Roman" panose="02020603050405020304" pitchFamily="18" charset="0"/>
                <a:cs typeface="Times New Roman" panose="02020603050405020304" pitchFamily="18" charset="0"/>
              </a:rPr>
              <a:t>routes and time are selected for delivery. </a:t>
            </a:r>
          </a:p>
          <a:p>
            <a:r>
              <a:rPr lang="en-US" sz="2200" b="1" dirty="0">
                <a:latin typeface="Times New Roman" panose="02020603050405020304" pitchFamily="18" charset="0"/>
                <a:cs typeface="Times New Roman" panose="02020603050405020304" pitchFamily="18" charset="0"/>
              </a:rPr>
              <a:t>Labor management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It helps in staff </a:t>
            </a:r>
            <a:r>
              <a:rPr lang="en-US" dirty="0">
                <a:latin typeface="Times New Roman" panose="02020603050405020304" pitchFamily="18" charset="0"/>
                <a:cs typeface="Times New Roman" panose="02020603050405020304" pitchFamily="18" charset="0"/>
              </a:rPr>
              <a:t>management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is a huge asset for the supply chain where a lot of workforces is needed on a continual basis. </a:t>
            </a:r>
            <a:endParaRPr lang="en-US"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Automation:</a:t>
            </a:r>
            <a:r>
              <a:rPr lang="en-US" dirty="0" smtClean="0">
                <a:latin typeface="Times New Roman" panose="02020603050405020304" pitchFamily="18" charset="0"/>
                <a:cs typeface="Times New Roman" panose="02020603050405020304" pitchFamily="18" charset="0"/>
              </a:rPr>
              <a:t>- Due to automation, it increased speed, accuracy and efficiency of the production process. Which will helps save a lot of time and focus on less repetitive work.</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55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err="1" smtClean="0">
                <a:latin typeface="Times New Roman" panose="02020603050405020304" pitchFamily="18" charset="0"/>
                <a:cs typeface="Times New Roman" panose="02020603050405020304" pitchFamily="18" charset="0"/>
              </a:rPr>
              <a:t>McKinnsey</a:t>
            </a:r>
            <a:r>
              <a:rPr lang="en-US" sz="4400" b="1" dirty="0" smtClean="0">
                <a:latin typeface="Times New Roman" panose="02020603050405020304" pitchFamily="18" charset="0"/>
                <a:cs typeface="Times New Roman" panose="02020603050405020304" pitchFamily="18" charset="0"/>
              </a:rPr>
              <a:t>&amp; Company </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611" y="2233222"/>
            <a:ext cx="8946541" cy="4195481"/>
          </a:xfrm>
        </p:spPr>
        <p:txBody>
          <a:bodyPr>
            <a:normAutofit/>
          </a:bodyPr>
          <a:lstStyle/>
          <a:p>
            <a:r>
              <a:rPr lang="en-US" dirty="0" smtClean="0">
                <a:latin typeface="Times New Roman" panose="02020603050405020304" pitchFamily="18" charset="0"/>
                <a:cs typeface="Times New Roman" panose="02020603050405020304" pitchFamily="18" charset="0"/>
              </a:rPr>
              <a:t> Case 1 :- Maximizing value from advanced </a:t>
            </a:r>
          </a:p>
          <a:p>
            <a:pPr marL="0" indent="0">
              <a:buNone/>
            </a:pPr>
            <a:r>
              <a:rPr lang="en-US" sz="2000" dirty="0" smtClean="0">
                <a:latin typeface="Times New Roman" panose="02020603050405020304" pitchFamily="18" charset="0"/>
                <a:cs typeface="Times New Roman" panose="02020603050405020304" pitchFamily="18" charset="0"/>
              </a:rPr>
              <a:t>Analytics</a:t>
            </a:r>
            <a:r>
              <a:rPr lang="en-US" dirty="0" smtClean="0">
                <a:latin typeface="Times New Roman" panose="02020603050405020304" pitchFamily="18" charset="0"/>
                <a:cs typeface="Times New Roman" panose="02020603050405020304" pitchFamily="18" charset="0"/>
              </a:rPr>
              <a:t> in telco service operations</a:t>
            </a:r>
            <a:endParaRPr lang="en-US" sz="20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this case they are solving the problem </a:t>
            </a:r>
          </a:p>
          <a:p>
            <a:pPr marL="0" indent="0">
              <a:buNone/>
            </a:pPr>
            <a:r>
              <a:rPr lang="en-US" dirty="0" smtClean="0">
                <a:latin typeface="Times New Roman" panose="02020603050405020304" pitchFamily="18" charset="0"/>
                <a:cs typeface="Times New Roman" panose="02020603050405020304" pitchFamily="18" charset="0"/>
              </a:rPr>
              <a:t>of churning due to not good services.   </a:t>
            </a:r>
          </a:p>
          <a:p>
            <a:r>
              <a:rPr lang="en-US" dirty="0" smtClean="0">
                <a:latin typeface="Times New Roman" panose="02020603050405020304" pitchFamily="18" charset="0"/>
                <a:cs typeface="Times New Roman" panose="02020603050405020304" pitchFamily="18" charset="0"/>
              </a:rPr>
              <a:t>With the help of advanced analytics they are </a:t>
            </a:r>
          </a:p>
          <a:p>
            <a:pPr marL="0" indent="0">
              <a:buNone/>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rying to make model. Which will solve the </a:t>
            </a:r>
          </a:p>
          <a:p>
            <a:pPr marL="0" indent="0">
              <a:buNone/>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roblem of customer operations and network</a:t>
            </a:r>
          </a:p>
          <a:p>
            <a:pPr marL="0" indent="0">
              <a:buNone/>
            </a:pPr>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perations. </a:t>
            </a: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27253" t="17587" r="27113" b="14726"/>
          <a:stretch/>
        </p:blipFill>
        <p:spPr>
          <a:xfrm>
            <a:off x="5567413" y="1536247"/>
            <a:ext cx="6503833" cy="5100034"/>
          </a:xfrm>
          <a:prstGeom prst="rect">
            <a:avLst/>
          </a:prstGeom>
        </p:spPr>
      </p:pic>
    </p:spTree>
    <p:extLst>
      <p:ext uri="{BB962C8B-B14F-4D97-AF65-F5344CB8AC3E}">
        <p14:creationId xmlns:p14="http://schemas.microsoft.com/office/powerpoint/2010/main" val="131995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Predictive Maintenance(Network Ops.)</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l="30466" t="20610" r="28550" b="6449"/>
          <a:stretch/>
        </p:blipFill>
        <p:spPr>
          <a:xfrm>
            <a:off x="1906073" y="1532586"/>
            <a:ext cx="7315200" cy="4752304"/>
          </a:xfrm>
          <a:prstGeom prst="rect">
            <a:avLst/>
          </a:prstGeom>
        </p:spPr>
      </p:pic>
    </p:spTree>
    <p:extLst>
      <p:ext uri="{BB962C8B-B14F-4D97-AF65-F5344CB8AC3E}">
        <p14:creationId xmlns:p14="http://schemas.microsoft.com/office/powerpoint/2010/main" val="230402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8628" t="41281" r="27217" b="11963"/>
          <a:stretch/>
        </p:blipFill>
        <p:spPr>
          <a:xfrm>
            <a:off x="813536" y="2337049"/>
            <a:ext cx="9813701" cy="3548595"/>
          </a:xfrm>
          <a:prstGeom prst="rect">
            <a:avLst/>
          </a:prstGeom>
        </p:spPr>
      </p:pic>
      <p:sp>
        <p:nvSpPr>
          <p:cNvPr id="2" name="Title 1"/>
          <p:cNvSpPr>
            <a:spLocks noGrp="1"/>
          </p:cNvSpPr>
          <p:nvPr>
            <p:ph type="title"/>
          </p:nvPr>
        </p:nvSpPr>
        <p:spPr>
          <a:xfrm>
            <a:off x="813536" y="748932"/>
            <a:ext cx="9404723" cy="1400530"/>
          </a:xfrm>
        </p:spPr>
        <p:txBody>
          <a:bodyPr/>
          <a:lstStyle/>
          <a:p>
            <a:pPr algn="ctr"/>
            <a:r>
              <a:rPr lang="en-US" sz="4400" b="1" dirty="0" smtClean="0">
                <a:latin typeface="Times New Roman" panose="02020603050405020304" pitchFamily="18" charset="0"/>
                <a:cs typeface="Times New Roman" panose="02020603050405020304" pitchFamily="18" charset="0"/>
              </a:rPr>
              <a:t>Network Operations (Model)</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4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9136" y="376359"/>
            <a:ext cx="11246834" cy="1013675"/>
          </a:xfrm>
          <a:prstGeom prst="rect">
            <a:avLst/>
          </a:prstGeom>
        </p:spPr>
        <p:txBody>
          <a:bodyPr wrap="square">
            <a:spAutoFit/>
          </a:bodyPr>
          <a:lstStyle/>
          <a:p>
            <a:pPr algn="ctr">
              <a:lnSpc>
                <a:spcPct val="107000"/>
              </a:lnSpc>
              <a:spcAft>
                <a:spcPts val="800"/>
              </a:spcAft>
            </a:pPr>
            <a:r>
              <a:rPr lang="en-US" sz="6000" b="1" dirty="0" smtClean="0">
                <a:effectLst/>
                <a:latin typeface="Times New Roman" panose="02020603050405020304" pitchFamily="18" charset="0"/>
                <a:ea typeface="Calibri" panose="020F0502020204030204" pitchFamily="34" charset="0"/>
                <a:cs typeface="Times New Roman" panose="02020603050405020304" pitchFamily="18" charset="0"/>
              </a:rPr>
              <a:t>WNS</a:t>
            </a:r>
            <a:endParaRPr lang="en-US" sz="6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476518" y="2155134"/>
            <a:ext cx="11145639" cy="261610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Case 2 </a:t>
            </a:r>
            <a:r>
              <a:rPr lang="en-US" dirty="0" smtClean="0"/>
              <a:t>:- </a:t>
            </a:r>
            <a:endParaRPr lang="en-US" dirty="0"/>
          </a:p>
          <a:p>
            <a:r>
              <a:rPr lang="en-US" dirty="0"/>
              <a:t> </a:t>
            </a:r>
            <a:r>
              <a:rPr lang="en-US" b="1" dirty="0" smtClean="0">
                <a:latin typeface="Times New Roman" panose="02020603050405020304" pitchFamily="18" charset="0"/>
                <a:cs typeface="Times New Roman" panose="02020603050405020304" pitchFamily="18" charset="0"/>
              </a:rPr>
              <a:t>Intelligent Shipping </a:t>
            </a:r>
            <a:r>
              <a:rPr lang="en-US" b="1" dirty="0">
                <a:latin typeface="Times New Roman" panose="02020603050405020304" pitchFamily="18" charset="0"/>
                <a:cs typeface="Times New Roman" panose="02020603050405020304" pitchFamily="18" charset="0"/>
              </a:rPr>
              <a:t>and Logistics </a:t>
            </a:r>
            <a:r>
              <a:rPr lang="en-US" b="1" dirty="0" smtClean="0">
                <a:latin typeface="Times New Roman" panose="02020603050405020304" pitchFamily="18" charset="0"/>
                <a:cs typeface="Times New Roman" panose="02020603050405020304" pitchFamily="18" charset="0"/>
              </a:rPr>
              <a:t>Services </a:t>
            </a:r>
          </a:p>
          <a:p>
            <a:r>
              <a:rPr lang="en-US" b="1" dirty="0" smtClean="0">
                <a:latin typeface="Times New Roman" panose="02020603050405020304" pitchFamily="18" charset="0"/>
                <a:cs typeface="Times New Roman" panose="02020603050405020304" pitchFamily="18" charset="0"/>
              </a:rPr>
              <a:t>Pave the </a:t>
            </a:r>
            <a:r>
              <a:rPr lang="en-US" b="1" dirty="0">
                <a:latin typeface="Times New Roman" panose="02020603050405020304" pitchFamily="18" charset="0"/>
                <a:cs typeface="Times New Roman" panose="02020603050405020304" pitchFamily="18" charset="0"/>
              </a:rPr>
              <a:t>Way for Transformed Business </a:t>
            </a:r>
            <a:r>
              <a:rPr lang="en-US" b="1" dirty="0" smtClean="0">
                <a:latin typeface="Times New Roman" panose="02020603050405020304" pitchFamily="18" charset="0"/>
                <a:cs typeface="Times New Roman" panose="02020603050405020304" pitchFamily="18" charset="0"/>
              </a:rPr>
              <a:t>Operations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Benefits of Logistics analytics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this case WNS using Logistics analytics :- </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WNS</a:t>
            </a:r>
            <a:r>
              <a:rPr lang="en-US" dirty="0">
                <a:latin typeface="Times New Roman" panose="02020603050405020304" pitchFamily="18" charset="0"/>
                <a:cs typeface="Times New Roman" panose="02020603050405020304" pitchFamily="18" charset="0"/>
              </a:rPr>
              <a:t>' Shipping and Logistics Services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WNS' Supply Chain Management Analytics Capabilities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3387144" y="3464417"/>
            <a:ext cx="502276" cy="0"/>
          </a:xfrm>
          <a:prstGeom prst="straightConnector1">
            <a:avLst/>
          </a:prstGeom>
          <a:ln w="0">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2"/>
          <a:srcRect l="8654" t="39061" r="22808" b="1878"/>
          <a:stretch/>
        </p:blipFill>
        <p:spPr>
          <a:xfrm>
            <a:off x="6213030" y="1662762"/>
            <a:ext cx="5409127" cy="3854547"/>
          </a:xfrm>
          <a:prstGeom prst="rect">
            <a:avLst/>
          </a:prstGeom>
        </p:spPr>
      </p:pic>
    </p:spTree>
    <p:extLst>
      <p:ext uri="{BB962C8B-B14F-4D97-AF65-F5344CB8AC3E}">
        <p14:creationId xmlns:p14="http://schemas.microsoft.com/office/powerpoint/2010/main" val="2651397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340</TotalTime>
  <Words>558</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Bernard MT Condensed</vt:lpstr>
      <vt:lpstr>Calibri</vt:lpstr>
      <vt:lpstr>Century Gothic</vt:lpstr>
      <vt:lpstr>Times New Roman</vt:lpstr>
      <vt:lpstr>Wingdings</vt:lpstr>
      <vt:lpstr>Wingdings 3</vt:lpstr>
      <vt:lpstr>Ion</vt:lpstr>
      <vt:lpstr>Applications of analytics in operation</vt:lpstr>
      <vt:lpstr>Overview</vt:lpstr>
      <vt:lpstr>Operations Analytics</vt:lpstr>
      <vt:lpstr>Supply Chain Analytics</vt:lpstr>
      <vt:lpstr>Logistics Analytics</vt:lpstr>
      <vt:lpstr>McKinnsey&amp; Company </vt:lpstr>
      <vt:lpstr>Predictive Maintenance(Network Ops.)</vt:lpstr>
      <vt:lpstr>Network Operations (Model)</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Management</dc:title>
  <dc:creator>Abhyuday Jampu</dc:creator>
  <cp:lastModifiedBy>Abhyuday Jampu</cp:lastModifiedBy>
  <cp:revision>29</cp:revision>
  <dcterms:created xsi:type="dcterms:W3CDTF">2019-10-29T16:51:53Z</dcterms:created>
  <dcterms:modified xsi:type="dcterms:W3CDTF">2019-11-13T05:48:45Z</dcterms:modified>
</cp:coreProperties>
</file>