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4" r:id="rId3"/>
    <p:sldId id="261" r:id="rId4"/>
    <p:sldId id="263" r:id="rId5"/>
    <p:sldId id="257" r:id="rId6"/>
    <p:sldId id="259" r:id="rId7"/>
    <p:sldId id="258" r:id="rId8"/>
    <p:sldId id="260"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60"/>
  </p:normalViewPr>
  <p:slideViewPr>
    <p:cSldViewPr snapToGrid="0">
      <p:cViewPr varScale="1">
        <p:scale>
          <a:sx n="68" d="100"/>
          <a:sy n="68" d="100"/>
        </p:scale>
        <p:origin x="96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3552B-9CDA-5005-62BB-C170376A24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B0B712C-4DF1-D23B-04F2-D98ACEDFA1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EEE61D1-3A00-9109-6E67-713ED5E70094}"/>
              </a:ext>
            </a:extLst>
          </p:cNvPr>
          <p:cNvSpPr>
            <a:spLocks noGrp="1"/>
          </p:cNvSpPr>
          <p:nvPr>
            <p:ph type="dt" sz="half" idx="10"/>
          </p:nvPr>
        </p:nvSpPr>
        <p:spPr/>
        <p:txBody>
          <a:bodyPr/>
          <a:lstStyle/>
          <a:p>
            <a:fld id="{9D10DADB-DEAC-41A5-8013-620593C6B570}" type="datetimeFigureOut">
              <a:rPr lang="en-IN" smtClean="0"/>
              <a:t>16-03-2025</a:t>
            </a:fld>
            <a:endParaRPr lang="en-IN"/>
          </a:p>
        </p:txBody>
      </p:sp>
      <p:sp>
        <p:nvSpPr>
          <p:cNvPr id="5" name="Footer Placeholder 4">
            <a:extLst>
              <a:ext uri="{FF2B5EF4-FFF2-40B4-BE49-F238E27FC236}">
                <a16:creationId xmlns:a16="http://schemas.microsoft.com/office/drawing/2014/main" id="{F97D6977-80EB-6E3D-CF1D-8FDB58ABF1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6FE6E9-27E6-398A-6848-415668550833}"/>
              </a:ext>
            </a:extLst>
          </p:cNvPr>
          <p:cNvSpPr>
            <a:spLocks noGrp="1"/>
          </p:cNvSpPr>
          <p:nvPr>
            <p:ph type="sldNum" sz="quarter" idx="12"/>
          </p:nvPr>
        </p:nvSpPr>
        <p:spPr/>
        <p:txBody>
          <a:bodyPr/>
          <a:lstStyle/>
          <a:p>
            <a:fld id="{2E260DB2-9A0E-451C-99C5-6A889EF58070}" type="slidenum">
              <a:rPr lang="en-IN" smtClean="0"/>
              <a:t>‹#›</a:t>
            </a:fld>
            <a:endParaRPr lang="en-IN"/>
          </a:p>
        </p:txBody>
      </p:sp>
    </p:spTree>
    <p:extLst>
      <p:ext uri="{BB962C8B-B14F-4D97-AF65-F5344CB8AC3E}">
        <p14:creationId xmlns:p14="http://schemas.microsoft.com/office/powerpoint/2010/main" val="769243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3DB74-9A57-005A-5C08-CF1492CCF55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F45496-56D2-630C-E7DD-7443D14407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D35DB0-DBEA-871B-844A-97F80B83404E}"/>
              </a:ext>
            </a:extLst>
          </p:cNvPr>
          <p:cNvSpPr>
            <a:spLocks noGrp="1"/>
          </p:cNvSpPr>
          <p:nvPr>
            <p:ph type="dt" sz="half" idx="10"/>
          </p:nvPr>
        </p:nvSpPr>
        <p:spPr/>
        <p:txBody>
          <a:bodyPr/>
          <a:lstStyle/>
          <a:p>
            <a:fld id="{9D10DADB-DEAC-41A5-8013-620593C6B570}" type="datetimeFigureOut">
              <a:rPr lang="en-IN" smtClean="0"/>
              <a:t>16-03-2025</a:t>
            </a:fld>
            <a:endParaRPr lang="en-IN"/>
          </a:p>
        </p:txBody>
      </p:sp>
      <p:sp>
        <p:nvSpPr>
          <p:cNvPr id="5" name="Footer Placeholder 4">
            <a:extLst>
              <a:ext uri="{FF2B5EF4-FFF2-40B4-BE49-F238E27FC236}">
                <a16:creationId xmlns:a16="http://schemas.microsoft.com/office/drawing/2014/main" id="{5A51C505-100E-7A4D-9046-14128A4F41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D2990D-6E52-81D4-84D9-1277902EBD2D}"/>
              </a:ext>
            </a:extLst>
          </p:cNvPr>
          <p:cNvSpPr>
            <a:spLocks noGrp="1"/>
          </p:cNvSpPr>
          <p:nvPr>
            <p:ph type="sldNum" sz="quarter" idx="12"/>
          </p:nvPr>
        </p:nvSpPr>
        <p:spPr/>
        <p:txBody>
          <a:bodyPr/>
          <a:lstStyle/>
          <a:p>
            <a:fld id="{2E260DB2-9A0E-451C-99C5-6A889EF58070}" type="slidenum">
              <a:rPr lang="en-IN" smtClean="0"/>
              <a:t>‹#›</a:t>
            </a:fld>
            <a:endParaRPr lang="en-IN"/>
          </a:p>
        </p:txBody>
      </p:sp>
    </p:spTree>
    <p:extLst>
      <p:ext uri="{BB962C8B-B14F-4D97-AF65-F5344CB8AC3E}">
        <p14:creationId xmlns:p14="http://schemas.microsoft.com/office/powerpoint/2010/main" val="570881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F7AFC6-29E3-06C7-F070-674DD973C9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258917-63B4-1F0A-4820-E94A25B44C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85BE7D-A7AA-2764-BA09-767B1A040CB5}"/>
              </a:ext>
            </a:extLst>
          </p:cNvPr>
          <p:cNvSpPr>
            <a:spLocks noGrp="1"/>
          </p:cNvSpPr>
          <p:nvPr>
            <p:ph type="dt" sz="half" idx="10"/>
          </p:nvPr>
        </p:nvSpPr>
        <p:spPr/>
        <p:txBody>
          <a:bodyPr/>
          <a:lstStyle/>
          <a:p>
            <a:fld id="{9D10DADB-DEAC-41A5-8013-620593C6B570}" type="datetimeFigureOut">
              <a:rPr lang="en-IN" smtClean="0"/>
              <a:t>16-03-2025</a:t>
            </a:fld>
            <a:endParaRPr lang="en-IN"/>
          </a:p>
        </p:txBody>
      </p:sp>
      <p:sp>
        <p:nvSpPr>
          <p:cNvPr id="5" name="Footer Placeholder 4">
            <a:extLst>
              <a:ext uri="{FF2B5EF4-FFF2-40B4-BE49-F238E27FC236}">
                <a16:creationId xmlns:a16="http://schemas.microsoft.com/office/drawing/2014/main" id="{386F751E-C131-D11D-D79B-7B4CD9835A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ACF4F9-9EEA-96F3-4424-D88E7ABB49F6}"/>
              </a:ext>
            </a:extLst>
          </p:cNvPr>
          <p:cNvSpPr>
            <a:spLocks noGrp="1"/>
          </p:cNvSpPr>
          <p:nvPr>
            <p:ph type="sldNum" sz="quarter" idx="12"/>
          </p:nvPr>
        </p:nvSpPr>
        <p:spPr/>
        <p:txBody>
          <a:bodyPr/>
          <a:lstStyle/>
          <a:p>
            <a:fld id="{2E260DB2-9A0E-451C-99C5-6A889EF58070}" type="slidenum">
              <a:rPr lang="en-IN" smtClean="0"/>
              <a:t>‹#›</a:t>
            </a:fld>
            <a:endParaRPr lang="en-IN"/>
          </a:p>
        </p:txBody>
      </p:sp>
    </p:spTree>
    <p:extLst>
      <p:ext uri="{BB962C8B-B14F-4D97-AF65-F5344CB8AC3E}">
        <p14:creationId xmlns:p14="http://schemas.microsoft.com/office/powerpoint/2010/main" val="3174222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24616-2338-85E6-4860-A554913693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9A406B-A32D-42BE-C031-898A0032E3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A2E399-AA0A-3ECC-1D66-585C0F1BC8CD}"/>
              </a:ext>
            </a:extLst>
          </p:cNvPr>
          <p:cNvSpPr>
            <a:spLocks noGrp="1"/>
          </p:cNvSpPr>
          <p:nvPr>
            <p:ph type="dt" sz="half" idx="10"/>
          </p:nvPr>
        </p:nvSpPr>
        <p:spPr/>
        <p:txBody>
          <a:bodyPr/>
          <a:lstStyle/>
          <a:p>
            <a:fld id="{9D10DADB-DEAC-41A5-8013-620593C6B570}" type="datetimeFigureOut">
              <a:rPr lang="en-IN" smtClean="0"/>
              <a:t>16-03-2025</a:t>
            </a:fld>
            <a:endParaRPr lang="en-IN"/>
          </a:p>
        </p:txBody>
      </p:sp>
      <p:sp>
        <p:nvSpPr>
          <p:cNvPr id="5" name="Footer Placeholder 4">
            <a:extLst>
              <a:ext uri="{FF2B5EF4-FFF2-40B4-BE49-F238E27FC236}">
                <a16:creationId xmlns:a16="http://schemas.microsoft.com/office/drawing/2014/main" id="{AE2D5215-933D-30A2-4A03-71DB600B73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5AE617-309C-48EF-5D68-6FAFAFEDF647}"/>
              </a:ext>
            </a:extLst>
          </p:cNvPr>
          <p:cNvSpPr>
            <a:spLocks noGrp="1"/>
          </p:cNvSpPr>
          <p:nvPr>
            <p:ph type="sldNum" sz="quarter" idx="12"/>
          </p:nvPr>
        </p:nvSpPr>
        <p:spPr/>
        <p:txBody>
          <a:bodyPr/>
          <a:lstStyle/>
          <a:p>
            <a:fld id="{2E260DB2-9A0E-451C-99C5-6A889EF58070}" type="slidenum">
              <a:rPr lang="en-IN" smtClean="0"/>
              <a:t>‹#›</a:t>
            </a:fld>
            <a:endParaRPr lang="en-IN"/>
          </a:p>
        </p:txBody>
      </p:sp>
    </p:spTree>
    <p:extLst>
      <p:ext uri="{BB962C8B-B14F-4D97-AF65-F5344CB8AC3E}">
        <p14:creationId xmlns:p14="http://schemas.microsoft.com/office/powerpoint/2010/main" val="2100625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DCBB7-0E98-3FBD-8868-71E9A0C282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3F67A91-1DCE-EA64-2F6C-6776C9A61F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7947BA-B065-B5EA-260B-7E56488D51E9}"/>
              </a:ext>
            </a:extLst>
          </p:cNvPr>
          <p:cNvSpPr>
            <a:spLocks noGrp="1"/>
          </p:cNvSpPr>
          <p:nvPr>
            <p:ph type="dt" sz="half" idx="10"/>
          </p:nvPr>
        </p:nvSpPr>
        <p:spPr/>
        <p:txBody>
          <a:bodyPr/>
          <a:lstStyle/>
          <a:p>
            <a:fld id="{9D10DADB-DEAC-41A5-8013-620593C6B570}" type="datetimeFigureOut">
              <a:rPr lang="en-IN" smtClean="0"/>
              <a:t>16-03-2025</a:t>
            </a:fld>
            <a:endParaRPr lang="en-IN"/>
          </a:p>
        </p:txBody>
      </p:sp>
      <p:sp>
        <p:nvSpPr>
          <p:cNvPr id="5" name="Footer Placeholder 4">
            <a:extLst>
              <a:ext uri="{FF2B5EF4-FFF2-40B4-BE49-F238E27FC236}">
                <a16:creationId xmlns:a16="http://schemas.microsoft.com/office/drawing/2014/main" id="{6BA2F374-303B-F610-F739-70FAF37282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204CEB-D42F-7A63-94F2-0BC9E61B71BD}"/>
              </a:ext>
            </a:extLst>
          </p:cNvPr>
          <p:cNvSpPr>
            <a:spLocks noGrp="1"/>
          </p:cNvSpPr>
          <p:nvPr>
            <p:ph type="sldNum" sz="quarter" idx="12"/>
          </p:nvPr>
        </p:nvSpPr>
        <p:spPr/>
        <p:txBody>
          <a:bodyPr/>
          <a:lstStyle/>
          <a:p>
            <a:fld id="{2E260DB2-9A0E-451C-99C5-6A889EF58070}" type="slidenum">
              <a:rPr lang="en-IN" smtClean="0"/>
              <a:t>‹#›</a:t>
            </a:fld>
            <a:endParaRPr lang="en-IN"/>
          </a:p>
        </p:txBody>
      </p:sp>
    </p:spTree>
    <p:extLst>
      <p:ext uri="{BB962C8B-B14F-4D97-AF65-F5344CB8AC3E}">
        <p14:creationId xmlns:p14="http://schemas.microsoft.com/office/powerpoint/2010/main" val="290633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94357-946E-DFFE-FBB9-269D6F1F68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2DD013-AD0C-CB17-A469-2A4E83644F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4CDC970-5AEE-84A3-B626-E8973E8547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EF0AFB8-0F25-6879-29EE-9756ED9E2CE1}"/>
              </a:ext>
            </a:extLst>
          </p:cNvPr>
          <p:cNvSpPr>
            <a:spLocks noGrp="1"/>
          </p:cNvSpPr>
          <p:nvPr>
            <p:ph type="dt" sz="half" idx="10"/>
          </p:nvPr>
        </p:nvSpPr>
        <p:spPr/>
        <p:txBody>
          <a:bodyPr/>
          <a:lstStyle/>
          <a:p>
            <a:fld id="{9D10DADB-DEAC-41A5-8013-620593C6B570}" type="datetimeFigureOut">
              <a:rPr lang="en-IN" smtClean="0"/>
              <a:t>16-03-2025</a:t>
            </a:fld>
            <a:endParaRPr lang="en-IN"/>
          </a:p>
        </p:txBody>
      </p:sp>
      <p:sp>
        <p:nvSpPr>
          <p:cNvPr id="6" name="Footer Placeholder 5">
            <a:extLst>
              <a:ext uri="{FF2B5EF4-FFF2-40B4-BE49-F238E27FC236}">
                <a16:creationId xmlns:a16="http://schemas.microsoft.com/office/drawing/2014/main" id="{A1226031-F93D-AD56-6C2D-87F1A2DA9A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D2D34D-C1C4-DB50-E5C9-E1A582E96124}"/>
              </a:ext>
            </a:extLst>
          </p:cNvPr>
          <p:cNvSpPr>
            <a:spLocks noGrp="1"/>
          </p:cNvSpPr>
          <p:nvPr>
            <p:ph type="sldNum" sz="quarter" idx="12"/>
          </p:nvPr>
        </p:nvSpPr>
        <p:spPr/>
        <p:txBody>
          <a:bodyPr/>
          <a:lstStyle/>
          <a:p>
            <a:fld id="{2E260DB2-9A0E-451C-99C5-6A889EF58070}" type="slidenum">
              <a:rPr lang="en-IN" smtClean="0"/>
              <a:t>‹#›</a:t>
            </a:fld>
            <a:endParaRPr lang="en-IN"/>
          </a:p>
        </p:txBody>
      </p:sp>
    </p:spTree>
    <p:extLst>
      <p:ext uri="{BB962C8B-B14F-4D97-AF65-F5344CB8AC3E}">
        <p14:creationId xmlns:p14="http://schemas.microsoft.com/office/powerpoint/2010/main" val="4084552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02F84-1ECE-5722-FADC-60181051DEC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E82CAB-F585-8A60-CCFF-A1E13EAB00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623169-0070-B723-633C-84A89AD26F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F3B6C82-4D8F-DBD1-29AB-4A7668BA02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19C562-3DF5-1D2D-445B-AA1EAF3B8C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06557D-A0FF-D759-6624-2886B6505A0A}"/>
              </a:ext>
            </a:extLst>
          </p:cNvPr>
          <p:cNvSpPr>
            <a:spLocks noGrp="1"/>
          </p:cNvSpPr>
          <p:nvPr>
            <p:ph type="dt" sz="half" idx="10"/>
          </p:nvPr>
        </p:nvSpPr>
        <p:spPr/>
        <p:txBody>
          <a:bodyPr/>
          <a:lstStyle/>
          <a:p>
            <a:fld id="{9D10DADB-DEAC-41A5-8013-620593C6B570}" type="datetimeFigureOut">
              <a:rPr lang="en-IN" smtClean="0"/>
              <a:t>16-03-2025</a:t>
            </a:fld>
            <a:endParaRPr lang="en-IN"/>
          </a:p>
        </p:txBody>
      </p:sp>
      <p:sp>
        <p:nvSpPr>
          <p:cNvPr id="8" name="Footer Placeholder 7">
            <a:extLst>
              <a:ext uri="{FF2B5EF4-FFF2-40B4-BE49-F238E27FC236}">
                <a16:creationId xmlns:a16="http://schemas.microsoft.com/office/drawing/2014/main" id="{AA268F54-CFBE-ABEA-B1EF-25B101449ED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1F7A29C-FAE1-BC9D-5507-1A3D56A73F0E}"/>
              </a:ext>
            </a:extLst>
          </p:cNvPr>
          <p:cNvSpPr>
            <a:spLocks noGrp="1"/>
          </p:cNvSpPr>
          <p:nvPr>
            <p:ph type="sldNum" sz="quarter" idx="12"/>
          </p:nvPr>
        </p:nvSpPr>
        <p:spPr/>
        <p:txBody>
          <a:bodyPr/>
          <a:lstStyle/>
          <a:p>
            <a:fld id="{2E260DB2-9A0E-451C-99C5-6A889EF58070}" type="slidenum">
              <a:rPr lang="en-IN" smtClean="0"/>
              <a:t>‹#›</a:t>
            </a:fld>
            <a:endParaRPr lang="en-IN"/>
          </a:p>
        </p:txBody>
      </p:sp>
    </p:spTree>
    <p:extLst>
      <p:ext uri="{BB962C8B-B14F-4D97-AF65-F5344CB8AC3E}">
        <p14:creationId xmlns:p14="http://schemas.microsoft.com/office/powerpoint/2010/main" val="1123145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9F6BB-E805-F9E4-AF10-D5E85848DD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502680E-3767-7E57-E2FF-8A8952496E54}"/>
              </a:ext>
            </a:extLst>
          </p:cNvPr>
          <p:cNvSpPr>
            <a:spLocks noGrp="1"/>
          </p:cNvSpPr>
          <p:nvPr>
            <p:ph type="dt" sz="half" idx="10"/>
          </p:nvPr>
        </p:nvSpPr>
        <p:spPr/>
        <p:txBody>
          <a:bodyPr/>
          <a:lstStyle/>
          <a:p>
            <a:fld id="{9D10DADB-DEAC-41A5-8013-620593C6B570}" type="datetimeFigureOut">
              <a:rPr lang="en-IN" smtClean="0"/>
              <a:t>16-03-2025</a:t>
            </a:fld>
            <a:endParaRPr lang="en-IN"/>
          </a:p>
        </p:txBody>
      </p:sp>
      <p:sp>
        <p:nvSpPr>
          <p:cNvPr id="4" name="Footer Placeholder 3">
            <a:extLst>
              <a:ext uri="{FF2B5EF4-FFF2-40B4-BE49-F238E27FC236}">
                <a16:creationId xmlns:a16="http://schemas.microsoft.com/office/drawing/2014/main" id="{E28AE9D7-E4A8-CDC4-540D-F9DA68AAEC3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D7EE0EE-33CE-4D6D-A6B5-523F68720DDF}"/>
              </a:ext>
            </a:extLst>
          </p:cNvPr>
          <p:cNvSpPr>
            <a:spLocks noGrp="1"/>
          </p:cNvSpPr>
          <p:nvPr>
            <p:ph type="sldNum" sz="quarter" idx="12"/>
          </p:nvPr>
        </p:nvSpPr>
        <p:spPr/>
        <p:txBody>
          <a:bodyPr/>
          <a:lstStyle/>
          <a:p>
            <a:fld id="{2E260DB2-9A0E-451C-99C5-6A889EF58070}" type="slidenum">
              <a:rPr lang="en-IN" smtClean="0"/>
              <a:t>‹#›</a:t>
            </a:fld>
            <a:endParaRPr lang="en-IN"/>
          </a:p>
        </p:txBody>
      </p:sp>
    </p:spTree>
    <p:extLst>
      <p:ext uri="{BB962C8B-B14F-4D97-AF65-F5344CB8AC3E}">
        <p14:creationId xmlns:p14="http://schemas.microsoft.com/office/powerpoint/2010/main" val="3473565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646358-16EB-5FA5-CDCE-7472990E6D80}"/>
              </a:ext>
            </a:extLst>
          </p:cNvPr>
          <p:cNvSpPr>
            <a:spLocks noGrp="1"/>
          </p:cNvSpPr>
          <p:nvPr>
            <p:ph type="dt" sz="half" idx="10"/>
          </p:nvPr>
        </p:nvSpPr>
        <p:spPr/>
        <p:txBody>
          <a:bodyPr/>
          <a:lstStyle/>
          <a:p>
            <a:fld id="{9D10DADB-DEAC-41A5-8013-620593C6B570}" type="datetimeFigureOut">
              <a:rPr lang="en-IN" smtClean="0"/>
              <a:t>16-03-2025</a:t>
            </a:fld>
            <a:endParaRPr lang="en-IN"/>
          </a:p>
        </p:txBody>
      </p:sp>
      <p:sp>
        <p:nvSpPr>
          <p:cNvPr id="3" name="Footer Placeholder 2">
            <a:extLst>
              <a:ext uri="{FF2B5EF4-FFF2-40B4-BE49-F238E27FC236}">
                <a16:creationId xmlns:a16="http://schemas.microsoft.com/office/drawing/2014/main" id="{7D7C53E0-2FB2-254F-7995-F19B82ACFC5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15ABBAC-5093-591B-D71F-AB570A76AE1C}"/>
              </a:ext>
            </a:extLst>
          </p:cNvPr>
          <p:cNvSpPr>
            <a:spLocks noGrp="1"/>
          </p:cNvSpPr>
          <p:nvPr>
            <p:ph type="sldNum" sz="quarter" idx="12"/>
          </p:nvPr>
        </p:nvSpPr>
        <p:spPr/>
        <p:txBody>
          <a:bodyPr/>
          <a:lstStyle/>
          <a:p>
            <a:fld id="{2E260DB2-9A0E-451C-99C5-6A889EF58070}" type="slidenum">
              <a:rPr lang="en-IN" smtClean="0"/>
              <a:t>‹#›</a:t>
            </a:fld>
            <a:endParaRPr lang="en-IN"/>
          </a:p>
        </p:txBody>
      </p:sp>
    </p:spTree>
    <p:extLst>
      <p:ext uri="{BB962C8B-B14F-4D97-AF65-F5344CB8AC3E}">
        <p14:creationId xmlns:p14="http://schemas.microsoft.com/office/powerpoint/2010/main" val="231976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2E53B-C59B-A208-9AAB-B556523B70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2EECF65-231B-B3DF-9302-16B2A1CB6F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2727ED3-FFDB-CCE1-3207-B61A4580CA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F66B8C-6255-9EA8-3261-1D3580B1279E}"/>
              </a:ext>
            </a:extLst>
          </p:cNvPr>
          <p:cNvSpPr>
            <a:spLocks noGrp="1"/>
          </p:cNvSpPr>
          <p:nvPr>
            <p:ph type="dt" sz="half" idx="10"/>
          </p:nvPr>
        </p:nvSpPr>
        <p:spPr/>
        <p:txBody>
          <a:bodyPr/>
          <a:lstStyle/>
          <a:p>
            <a:fld id="{9D10DADB-DEAC-41A5-8013-620593C6B570}" type="datetimeFigureOut">
              <a:rPr lang="en-IN" smtClean="0"/>
              <a:t>16-03-2025</a:t>
            </a:fld>
            <a:endParaRPr lang="en-IN"/>
          </a:p>
        </p:txBody>
      </p:sp>
      <p:sp>
        <p:nvSpPr>
          <p:cNvPr id="6" name="Footer Placeholder 5">
            <a:extLst>
              <a:ext uri="{FF2B5EF4-FFF2-40B4-BE49-F238E27FC236}">
                <a16:creationId xmlns:a16="http://schemas.microsoft.com/office/drawing/2014/main" id="{861C84B5-5207-EB62-68B6-CB48824826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16C4FB-3189-13FB-48F1-A009788FCAA3}"/>
              </a:ext>
            </a:extLst>
          </p:cNvPr>
          <p:cNvSpPr>
            <a:spLocks noGrp="1"/>
          </p:cNvSpPr>
          <p:nvPr>
            <p:ph type="sldNum" sz="quarter" idx="12"/>
          </p:nvPr>
        </p:nvSpPr>
        <p:spPr/>
        <p:txBody>
          <a:bodyPr/>
          <a:lstStyle/>
          <a:p>
            <a:fld id="{2E260DB2-9A0E-451C-99C5-6A889EF58070}" type="slidenum">
              <a:rPr lang="en-IN" smtClean="0"/>
              <a:t>‹#›</a:t>
            </a:fld>
            <a:endParaRPr lang="en-IN"/>
          </a:p>
        </p:txBody>
      </p:sp>
    </p:spTree>
    <p:extLst>
      <p:ext uri="{BB962C8B-B14F-4D97-AF65-F5344CB8AC3E}">
        <p14:creationId xmlns:p14="http://schemas.microsoft.com/office/powerpoint/2010/main" val="3822433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153C0-B479-1B8A-4E44-6C142A4DEE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9A88BF-6EEE-F8B7-D48A-BB86E79C09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36652F-AD61-7189-EDCB-795BB9E400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AA92FD-F105-6F7B-A584-9D211BEB19FD}"/>
              </a:ext>
            </a:extLst>
          </p:cNvPr>
          <p:cNvSpPr>
            <a:spLocks noGrp="1"/>
          </p:cNvSpPr>
          <p:nvPr>
            <p:ph type="dt" sz="half" idx="10"/>
          </p:nvPr>
        </p:nvSpPr>
        <p:spPr/>
        <p:txBody>
          <a:bodyPr/>
          <a:lstStyle/>
          <a:p>
            <a:fld id="{9D10DADB-DEAC-41A5-8013-620593C6B570}" type="datetimeFigureOut">
              <a:rPr lang="en-IN" smtClean="0"/>
              <a:t>16-03-2025</a:t>
            </a:fld>
            <a:endParaRPr lang="en-IN"/>
          </a:p>
        </p:txBody>
      </p:sp>
      <p:sp>
        <p:nvSpPr>
          <p:cNvPr id="6" name="Footer Placeholder 5">
            <a:extLst>
              <a:ext uri="{FF2B5EF4-FFF2-40B4-BE49-F238E27FC236}">
                <a16:creationId xmlns:a16="http://schemas.microsoft.com/office/drawing/2014/main" id="{EE4D58AB-6078-D895-EDF3-A8DCA381FC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22ED74-BDF3-F179-40B1-BFF7FBABA120}"/>
              </a:ext>
            </a:extLst>
          </p:cNvPr>
          <p:cNvSpPr>
            <a:spLocks noGrp="1"/>
          </p:cNvSpPr>
          <p:nvPr>
            <p:ph type="sldNum" sz="quarter" idx="12"/>
          </p:nvPr>
        </p:nvSpPr>
        <p:spPr/>
        <p:txBody>
          <a:bodyPr/>
          <a:lstStyle/>
          <a:p>
            <a:fld id="{2E260DB2-9A0E-451C-99C5-6A889EF58070}" type="slidenum">
              <a:rPr lang="en-IN" smtClean="0"/>
              <a:t>‹#›</a:t>
            </a:fld>
            <a:endParaRPr lang="en-IN"/>
          </a:p>
        </p:txBody>
      </p:sp>
    </p:spTree>
    <p:extLst>
      <p:ext uri="{BB962C8B-B14F-4D97-AF65-F5344CB8AC3E}">
        <p14:creationId xmlns:p14="http://schemas.microsoft.com/office/powerpoint/2010/main" val="855853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53AF95-6A36-4A28-9594-126E0CBCB7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D614B2-E96B-5E99-E8C7-3DE98DCE00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3B0A82-A89C-E0CF-63E9-0E1B03D964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10DADB-DEAC-41A5-8013-620593C6B570}" type="datetimeFigureOut">
              <a:rPr lang="en-IN" smtClean="0"/>
              <a:t>16-03-2025</a:t>
            </a:fld>
            <a:endParaRPr lang="en-IN"/>
          </a:p>
        </p:txBody>
      </p:sp>
      <p:sp>
        <p:nvSpPr>
          <p:cNvPr id="5" name="Footer Placeholder 4">
            <a:extLst>
              <a:ext uri="{FF2B5EF4-FFF2-40B4-BE49-F238E27FC236}">
                <a16:creationId xmlns:a16="http://schemas.microsoft.com/office/drawing/2014/main" id="{DFD93BD2-73AA-F6A9-690E-8205E1064B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3FCE7D1-FBAE-BB69-DF9D-77DC9B1BF1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260DB2-9A0E-451C-99C5-6A889EF58070}" type="slidenum">
              <a:rPr lang="en-IN" smtClean="0"/>
              <a:t>‹#›</a:t>
            </a:fld>
            <a:endParaRPr lang="en-IN"/>
          </a:p>
        </p:txBody>
      </p:sp>
    </p:spTree>
    <p:extLst>
      <p:ext uri="{BB962C8B-B14F-4D97-AF65-F5344CB8AC3E}">
        <p14:creationId xmlns:p14="http://schemas.microsoft.com/office/powerpoint/2010/main" val="1659346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blog.kubesimplify.com/k8sgpt-tutorial-when-kubernetes-meets-ai?utm_source=chatgpt.com" TargetMode="External"/><Relationship Id="rId2" Type="http://schemas.openxmlformats.org/officeDocument/2006/relationships/hyperlink" Target="https://k8sgpt.ai/?utm_source=chatgpt.com"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hyperlink" Target="https://www.nvidia.com/en-us/ai-data-science/products/nim-microservices/" TargetMode="External"/><Relationship Id="rId3" Type="http://schemas.openxmlformats.org/officeDocument/2006/relationships/hyperlink" Target="https://medium.com/@almaskhanwazir/performing-complex-operations-on-a-gpu-in-c-using-managedcuda-and-tensorflow-cbee8126a872" TargetMode="External"/><Relationship Id="rId7" Type="http://schemas.openxmlformats.org/officeDocument/2006/relationships/hyperlink" Target="https://k8sgpt.ai/" TargetMode="External"/><Relationship Id="rId2" Type="http://schemas.openxmlformats.org/officeDocument/2006/relationships/hyperlink" Target="https://developer.nvidia.com/blog/hybridizer-csharp/" TargetMode="External"/><Relationship Id="rId1" Type="http://schemas.openxmlformats.org/officeDocument/2006/relationships/slideLayout" Target="../slideLayouts/slideLayout7.xml"/><Relationship Id="rId6" Type="http://schemas.openxmlformats.org/officeDocument/2006/relationships/hyperlink" Target="https://www.youtube.com/watch?v=cuCWbztXk4Y&amp;list=PLxNPSjHT5qvu4Q2UElj3HUCh2lpSooQWo&amp;index=1" TargetMode="External"/><Relationship Id="rId5" Type="http://schemas.openxmlformats.org/officeDocument/2006/relationships/hyperlink" Target="https://developer.nvidia.com/blog/maximizing-unified-memory-performance-cuda/" TargetMode="External"/><Relationship Id="rId4" Type="http://schemas.openxmlformats.org/officeDocument/2006/relationships/hyperlink" Target="https://www.cse.iitk.ac.in/users/swarnendu/courses/autumn2020-cs610/gpu-cuda.pdf" TargetMode="External"/><Relationship Id="rId9" Type="http://schemas.openxmlformats.org/officeDocument/2006/relationships/hyperlink" Target="https://developer.nvidia.com/nim?sortBy=developer_learning_library%2Fsort%2Ffeatured_in.nim%3Adesc%2Ctitle%3Aas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cio.com/article/3496515/nvidia-launches-easy-button-for-creating-gen-ai-workflows.html?utm_source=chatgpt.com" TargetMode="External"/><Relationship Id="rId7" Type="http://schemas.openxmlformats.org/officeDocument/2006/relationships/hyperlink" Target="https://www.weka.io/learn/glossary/gpu/nvidia-nim/?utm_source=chatgpt.com" TargetMode="External"/><Relationship Id="rId2" Type="http://schemas.openxmlformats.org/officeDocument/2006/relationships/hyperlink" Target="https://developer.nvidia.com/nim?utm_source=chatgpt.com" TargetMode="External"/><Relationship Id="rId1" Type="http://schemas.openxmlformats.org/officeDocument/2006/relationships/slideLayout" Target="../slideLayouts/slideLayout7.xml"/><Relationship Id="rId6" Type="http://schemas.openxmlformats.org/officeDocument/2006/relationships/hyperlink" Target="https://www.deepchecks.com/glossary/nvidia-nim/?utm_source=chatgpt.com" TargetMode="External"/><Relationship Id="rId5" Type="http://schemas.openxmlformats.org/officeDocument/2006/relationships/hyperlink" Target="https://developer.nvidia.com/blog/nvidia-nim-offers-optimized-inference-microservices-for-deploying-ai-models-at-scale/?utm_source=chatgpt.com" TargetMode="External"/><Relationship Id="rId4" Type="http://schemas.openxmlformats.org/officeDocument/2006/relationships/hyperlink" Target="https://www.nvidia.com/en-us/ai/?utm_source=chatgpt.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DA9BD4-9D1C-EB1F-E917-6F8FF27B3DB3}"/>
              </a:ext>
            </a:extLst>
          </p:cNvPr>
          <p:cNvSpPr txBox="1"/>
          <p:nvPr/>
        </p:nvSpPr>
        <p:spPr>
          <a:xfrm>
            <a:off x="275770" y="612844"/>
            <a:ext cx="11350173" cy="5632311"/>
          </a:xfrm>
          <a:prstGeom prst="rect">
            <a:avLst/>
          </a:prstGeom>
          <a:noFill/>
        </p:spPr>
        <p:txBody>
          <a:bodyPr wrap="square">
            <a:spAutoFit/>
          </a:bodyPr>
          <a:lstStyle/>
          <a:p>
            <a:pPr>
              <a:buNone/>
            </a:pPr>
            <a:r>
              <a:rPr lang="en-US" dirty="0"/>
              <a:t>High-Performance Computing (HPC) refers to the use of powerful computing resources to solve complex problems that require significant computational power. It is commonly used in fields such as scientific research, engineering simulations, AI/ML training, and financial modeling. Here are key aspects of HPC:</a:t>
            </a:r>
          </a:p>
          <a:p>
            <a:pPr>
              <a:buNone/>
            </a:pPr>
            <a:endParaRPr lang="en-US" dirty="0"/>
          </a:p>
          <a:p>
            <a:pPr>
              <a:buNone/>
            </a:pPr>
            <a:r>
              <a:rPr lang="en-US" b="1" dirty="0"/>
              <a:t>1. HPC Architecture</a:t>
            </a:r>
          </a:p>
          <a:p>
            <a:pPr>
              <a:buFont typeface="Arial" panose="020B0604020202020204" pitchFamily="34" charset="0"/>
              <a:buChar char="•"/>
            </a:pPr>
            <a:r>
              <a:rPr lang="en-US" b="1" dirty="0"/>
              <a:t>Clusters</a:t>
            </a:r>
            <a:r>
              <a:rPr lang="en-US" dirty="0"/>
              <a:t>: Multiple interconnected computers (nodes) working together.</a:t>
            </a:r>
          </a:p>
          <a:p>
            <a:pPr>
              <a:buFont typeface="Arial" panose="020B0604020202020204" pitchFamily="34" charset="0"/>
              <a:buChar char="•"/>
            </a:pPr>
            <a:r>
              <a:rPr lang="en-US" b="1" dirty="0"/>
              <a:t>Supercomputers</a:t>
            </a:r>
            <a:r>
              <a:rPr lang="en-US" dirty="0"/>
              <a:t>: Specialized systems optimized for extreme performance.</a:t>
            </a:r>
          </a:p>
          <a:p>
            <a:pPr>
              <a:buFont typeface="Arial" panose="020B0604020202020204" pitchFamily="34" charset="0"/>
              <a:buChar char="•"/>
            </a:pPr>
            <a:r>
              <a:rPr lang="en-US" b="1" dirty="0"/>
              <a:t>Grid Computing</a:t>
            </a:r>
            <a:r>
              <a:rPr lang="en-US" dirty="0"/>
              <a:t>: Distributed computing across different locations.</a:t>
            </a:r>
          </a:p>
          <a:p>
            <a:pPr>
              <a:buFont typeface="Arial" panose="020B0604020202020204" pitchFamily="34" charset="0"/>
              <a:buChar char="•"/>
            </a:pPr>
            <a:r>
              <a:rPr lang="en-US" b="1" dirty="0"/>
              <a:t>Cloud HPC</a:t>
            </a:r>
            <a:r>
              <a:rPr lang="en-US" dirty="0"/>
              <a:t>: Using cloud services (AWS, Azure, Google Cloud) for scalable computing.</a:t>
            </a:r>
          </a:p>
          <a:p>
            <a:pPr>
              <a:buNone/>
            </a:pPr>
            <a:endParaRPr lang="en-US" b="1" dirty="0"/>
          </a:p>
          <a:p>
            <a:pPr>
              <a:buNone/>
            </a:pPr>
            <a:r>
              <a:rPr lang="en-US" b="1" dirty="0"/>
              <a:t>2. Parallel Computing</a:t>
            </a:r>
          </a:p>
          <a:p>
            <a:pPr>
              <a:buFont typeface="Arial" panose="020B0604020202020204" pitchFamily="34" charset="0"/>
              <a:buChar char="•"/>
            </a:pPr>
            <a:r>
              <a:rPr lang="en-US" b="1" dirty="0"/>
              <a:t>Multi-threading</a:t>
            </a:r>
            <a:r>
              <a:rPr lang="en-US" dirty="0"/>
              <a:t>: Running multiple tasks on a single CPU.</a:t>
            </a:r>
          </a:p>
          <a:p>
            <a:pPr>
              <a:buFont typeface="Arial" panose="020B0604020202020204" pitchFamily="34" charset="0"/>
              <a:buChar char="•"/>
            </a:pPr>
            <a:r>
              <a:rPr lang="en-US" b="1" dirty="0"/>
              <a:t>MPI (Message Passing Interface)</a:t>
            </a:r>
            <a:r>
              <a:rPr lang="en-US" dirty="0"/>
              <a:t>: Distributes workloads across multiple nodes.</a:t>
            </a:r>
          </a:p>
          <a:p>
            <a:pPr>
              <a:buFont typeface="Arial" panose="020B0604020202020204" pitchFamily="34" charset="0"/>
              <a:buChar char="•"/>
            </a:pPr>
            <a:r>
              <a:rPr lang="en-US" b="1" dirty="0"/>
              <a:t>OpenMP</a:t>
            </a:r>
            <a:r>
              <a:rPr lang="en-US" dirty="0"/>
              <a:t>: Parallel programming model for shared-memory systems.</a:t>
            </a:r>
          </a:p>
          <a:p>
            <a:pPr>
              <a:buFont typeface="Arial" panose="020B0604020202020204" pitchFamily="34" charset="0"/>
              <a:buChar char="•"/>
            </a:pPr>
            <a:r>
              <a:rPr lang="en-US" b="1" dirty="0">
                <a:solidFill>
                  <a:srgbClr val="FF0000"/>
                </a:solidFill>
              </a:rPr>
              <a:t>CUDA </a:t>
            </a:r>
            <a:r>
              <a:rPr lang="en-US" dirty="0">
                <a:solidFill>
                  <a:srgbClr val="FF0000"/>
                </a:solidFill>
              </a:rPr>
              <a:t>: GPU acceleration for parallel computation.</a:t>
            </a:r>
          </a:p>
          <a:p>
            <a:pPr>
              <a:buNone/>
            </a:pPr>
            <a:endParaRPr lang="en-US" b="1" dirty="0"/>
          </a:p>
          <a:p>
            <a:pPr>
              <a:buNone/>
            </a:pPr>
            <a:r>
              <a:rPr lang="en-US" b="1" dirty="0"/>
              <a:t>3. HPC Networking &amp; Storage</a:t>
            </a:r>
          </a:p>
          <a:p>
            <a:pPr>
              <a:buFont typeface="Arial" panose="020B0604020202020204" pitchFamily="34" charset="0"/>
              <a:buChar char="•"/>
            </a:pPr>
            <a:r>
              <a:rPr lang="en-US" b="1" dirty="0"/>
              <a:t>InfiniBand</a:t>
            </a:r>
            <a:r>
              <a:rPr lang="en-US" dirty="0"/>
              <a:t>: High-speed interconnect for low-latency communication.</a:t>
            </a:r>
          </a:p>
          <a:p>
            <a:pPr>
              <a:buFont typeface="Arial" panose="020B0604020202020204" pitchFamily="34" charset="0"/>
              <a:buChar char="•"/>
            </a:pPr>
            <a:r>
              <a:rPr lang="en-US" b="1" dirty="0"/>
              <a:t>RDMA (Remote Direct Memory Access)</a:t>
            </a:r>
            <a:r>
              <a:rPr lang="en-US" dirty="0"/>
              <a:t>: Reduces CPU load for data transfers.</a:t>
            </a:r>
          </a:p>
          <a:p>
            <a:pPr>
              <a:buFont typeface="Arial" panose="020B0604020202020204" pitchFamily="34" charset="0"/>
              <a:buChar char="•"/>
            </a:pPr>
            <a:r>
              <a:rPr lang="en-US" b="1" dirty="0"/>
              <a:t>Parallel File Systems (</a:t>
            </a:r>
            <a:r>
              <a:rPr lang="en-US" b="1" dirty="0" err="1"/>
              <a:t>Lustre</a:t>
            </a:r>
            <a:r>
              <a:rPr lang="en-US" b="1" dirty="0"/>
              <a:t>, GPFS, </a:t>
            </a:r>
            <a:r>
              <a:rPr lang="en-US" b="1" dirty="0" err="1"/>
              <a:t>BeeGFS</a:t>
            </a:r>
            <a:r>
              <a:rPr lang="en-US" b="1" dirty="0"/>
              <a:t>)</a:t>
            </a:r>
            <a:r>
              <a:rPr lang="en-US" dirty="0"/>
              <a:t>: Optimized for large-scale data access.</a:t>
            </a:r>
          </a:p>
        </p:txBody>
      </p:sp>
    </p:spTree>
    <p:extLst>
      <p:ext uri="{BB962C8B-B14F-4D97-AF65-F5344CB8AC3E}">
        <p14:creationId xmlns:p14="http://schemas.microsoft.com/office/powerpoint/2010/main" val="1827994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F8A563-5CE1-C564-C108-FA9C2510C382}"/>
              </a:ext>
            </a:extLst>
          </p:cNvPr>
          <p:cNvSpPr txBox="1"/>
          <p:nvPr/>
        </p:nvSpPr>
        <p:spPr>
          <a:xfrm>
            <a:off x="500743" y="474345"/>
            <a:ext cx="11190514" cy="6463308"/>
          </a:xfrm>
          <a:prstGeom prst="rect">
            <a:avLst/>
          </a:prstGeom>
          <a:noFill/>
        </p:spPr>
        <p:txBody>
          <a:bodyPr wrap="square">
            <a:spAutoFit/>
          </a:bodyPr>
          <a:lstStyle/>
          <a:p>
            <a:pPr>
              <a:buNone/>
            </a:pPr>
            <a:r>
              <a:rPr lang="en-IN" dirty="0"/>
              <a:t>K8sGPT is an open-source, AI-driven tool designed to simplify Kubernetes troubleshooting by diagnosing and triaging cluster issues using natural language processing. It integrates Site Reliability Engineering (SRE) expertise into its </a:t>
            </a:r>
            <a:r>
              <a:rPr lang="en-IN" dirty="0" err="1"/>
              <a:t>analyzers</a:t>
            </a:r>
            <a:r>
              <a:rPr lang="en-IN" dirty="0"/>
              <a:t>, providing clear, actionable insights to users. </a:t>
            </a:r>
            <a:r>
              <a:rPr lang="en-IN" dirty="0">
                <a:hlinkClick r:id="rId2"/>
              </a:rPr>
              <a:t>K8sGPT</a:t>
            </a:r>
            <a:endParaRPr lang="en-IN" dirty="0"/>
          </a:p>
          <a:p>
            <a:pPr>
              <a:buNone/>
            </a:pPr>
            <a:endParaRPr lang="en-IN" b="1" dirty="0"/>
          </a:p>
          <a:p>
            <a:pPr>
              <a:buNone/>
            </a:pPr>
            <a:r>
              <a:rPr lang="en-IN" b="1" dirty="0"/>
              <a:t>Key Features of K8sGPT:</a:t>
            </a:r>
            <a:endParaRPr lang="en-IN" dirty="0"/>
          </a:p>
          <a:p>
            <a:pPr>
              <a:buFont typeface="Arial" panose="020B0604020202020204" pitchFamily="34" charset="0"/>
              <a:buChar char="•"/>
            </a:pPr>
            <a:r>
              <a:rPr lang="en-IN" b="1" dirty="0"/>
              <a:t>Cluster Scanning:</a:t>
            </a:r>
            <a:r>
              <a:rPr lang="en-IN" dirty="0"/>
              <a:t> Automatically examines your Kubernetes clusters to detect potential issues, offering insights in simple English. </a:t>
            </a:r>
            <a:r>
              <a:rPr lang="en-IN" dirty="0">
                <a:hlinkClick r:id="rId2"/>
              </a:rPr>
              <a:t>K8sGPT</a:t>
            </a:r>
            <a:endParaRPr lang="en-IN" dirty="0"/>
          </a:p>
          <a:p>
            <a:pPr>
              <a:buFont typeface="Arial" panose="020B0604020202020204" pitchFamily="34" charset="0"/>
              <a:buChar char="•"/>
            </a:pPr>
            <a:r>
              <a:rPr lang="en-IN" b="1" dirty="0"/>
              <a:t>AI Integration:</a:t>
            </a:r>
            <a:r>
              <a:rPr lang="en-IN" dirty="0"/>
              <a:t> Utilizes large language models (LLMs) from providers like OpenAI, Azure OpenAI, and Google Gemini to interpret error messages and logs, delivering precise explanations and suggested fixes. </a:t>
            </a:r>
            <a:r>
              <a:rPr lang="en-IN" dirty="0" err="1">
                <a:hlinkClick r:id="rId3"/>
              </a:rPr>
              <a:t>KubeSimplify</a:t>
            </a:r>
            <a:r>
              <a:rPr lang="en-IN" dirty="0">
                <a:hlinkClick r:id="rId3"/>
              </a:rPr>
              <a:t> Blog</a:t>
            </a:r>
            <a:endParaRPr lang="en-IN" dirty="0"/>
          </a:p>
          <a:p>
            <a:pPr>
              <a:buFont typeface="Arial" panose="020B0604020202020204" pitchFamily="34" charset="0"/>
              <a:buChar char="•"/>
            </a:pPr>
            <a:r>
              <a:rPr lang="en-IN" b="1" dirty="0"/>
              <a:t>Custom </a:t>
            </a:r>
            <a:r>
              <a:rPr lang="en-IN" b="1" dirty="0" err="1"/>
              <a:t>Analyzers</a:t>
            </a:r>
            <a:r>
              <a:rPr lang="en-IN" b="1" dirty="0"/>
              <a:t>:</a:t>
            </a:r>
            <a:r>
              <a:rPr lang="en-IN" dirty="0"/>
              <a:t> Allows the creation of tailored </a:t>
            </a:r>
            <a:r>
              <a:rPr lang="en-IN" dirty="0" err="1"/>
              <a:t>analyzers</a:t>
            </a:r>
            <a:r>
              <a:rPr lang="en-IN" dirty="0"/>
              <a:t> to address specific organizational needs, enhancing the tool's flexibility and effectiveness. </a:t>
            </a:r>
            <a:r>
              <a:rPr lang="en-IN" dirty="0" err="1">
                <a:hlinkClick r:id="rId3"/>
              </a:rPr>
              <a:t>KubeSimplify</a:t>
            </a:r>
            <a:r>
              <a:rPr lang="en-IN" dirty="0">
                <a:hlinkClick r:id="rId3"/>
              </a:rPr>
              <a:t> Blog</a:t>
            </a:r>
            <a:endParaRPr lang="en-IN" dirty="0"/>
          </a:p>
          <a:p>
            <a:pPr>
              <a:buFont typeface="Arial" panose="020B0604020202020204" pitchFamily="34" charset="0"/>
              <a:buChar char="•"/>
            </a:pPr>
            <a:r>
              <a:rPr lang="en-IN" b="1" dirty="0"/>
              <a:t>Slack Integration:</a:t>
            </a:r>
            <a:r>
              <a:rPr lang="en-IN" dirty="0"/>
              <a:t> Seamlessly integrates with Slack, enabling real-time notifications and updates about cluster health directly within your team's communication channels. </a:t>
            </a:r>
            <a:r>
              <a:rPr lang="en-IN" dirty="0" err="1">
                <a:hlinkClick r:id="rId3"/>
              </a:rPr>
              <a:t>KubeSimplify</a:t>
            </a:r>
            <a:r>
              <a:rPr lang="en-IN" dirty="0">
                <a:hlinkClick r:id="rId3"/>
              </a:rPr>
              <a:t> Blog</a:t>
            </a:r>
            <a:endParaRPr lang="en-IN" dirty="0"/>
          </a:p>
          <a:p>
            <a:pPr>
              <a:buNone/>
            </a:pPr>
            <a:endParaRPr lang="en-US" b="1" dirty="0"/>
          </a:p>
          <a:p>
            <a:pPr>
              <a:buNone/>
            </a:pPr>
            <a:r>
              <a:rPr lang="en-US" b="1" dirty="0"/>
              <a:t>Benefits of Using K8sGPT:</a:t>
            </a:r>
            <a:endParaRPr lang="en-US" dirty="0"/>
          </a:p>
          <a:p>
            <a:pPr>
              <a:buFont typeface="Arial" panose="020B0604020202020204" pitchFamily="34" charset="0"/>
              <a:buChar char="•"/>
            </a:pPr>
            <a:r>
              <a:rPr lang="en-US" b="1" dirty="0"/>
              <a:t>Simplified Troubleshooting:</a:t>
            </a:r>
            <a:r>
              <a:rPr lang="en-US" dirty="0"/>
              <a:t> Translates complex error messages into understandable language, reducing the cognitive load on administrators.</a:t>
            </a:r>
          </a:p>
          <a:p>
            <a:pPr>
              <a:buFont typeface="Arial" panose="020B0604020202020204" pitchFamily="34" charset="0"/>
              <a:buChar char="•"/>
            </a:pPr>
            <a:r>
              <a:rPr lang="en-US" b="1" dirty="0"/>
              <a:t>Proactive Issue Resolution:</a:t>
            </a:r>
            <a:r>
              <a:rPr lang="en-US" dirty="0"/>
              <a:t> Identifies potential problems before they escalate, allowing for timely interventions.</a:t>
            </a:r>
          </a:p>
          <a:p>
            <a:pPr>
              <a:buFont typeface="Arial" panose="020B0604020202020204" pitchFamily="34" charset="0"/>
              <a:buChar char="•"/>
            </a:pPr>
            <a:r>
              <a:rPr lang="en-US" b="1" dirty="0"/>
              <a:t>Enhanced Collaboration:</a:t>
            </a:r>
            <a:r>
              <a:rPr lang="en-US" dirty="0"/>
              <a:t> Features like Slack integration ensure that all team members stay informed about cluster health, facilitating coordinated responses.</a:t>
            </a:r>
          </a:p>
          <a:p>
            <a:r>
              <a:rPr lang="en-US" dirty="0"/>
              <a:t>By leveraging AI capabilities, K8sGPT transforms Kubernetes management, making it more accessible and efficient for developers and operations teams alike.</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3676215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4795C55-B5EF-7EA7-058F-01EA6C82AC19}"/>
              </a:ext>
            </a:extLst>
          </p:cNvPr>
          <p:cNvSpPr txBox="1"/>
          <p:nvPr/>
        </p:nvSpPr>
        <p:spPr>
          <a:xfrm>
            <a:off x="820057" y="478970"/>
            <a:ext cx="2605314" cy="369332"/>
          </a:xfrm>
          <a:prstGeom prst="rect">
            <a:avLst/>
          </a:prstGeom>
          <a:noFill/>
        </p:spPr>
        <p:txBody>
          <a:bodyPr wrap="square" rtlCol="0">
            <a:spAutoFit/>
          </a:bodyPr>
          <a:lstStyle/>
          <a:p>
            <a:r>
              <a:rPr lang="en-IN" dirty="0"/>
              <a:t>Reference</a:t>
            </a:r>
          </a:p>
        </p:txBody>
      </p:sp>
      <p:sp>
        <p:nvSpPr>
          <p:cNvPr id="9" name="TextBox 8">
            <a:extLst>
              <a:ext uri="{FF2B5EF4-FFF2-40B4-BE49-F238E27FC236}">
                <a16:creationId xmlns:a16="http://schemas.microsoft.com/office/drawing/2014/main" id="{EA0BAC22-944B-6EA0-585D-D572564D5823}"/>
              </a:ext>
            </a:extLst>
          </p:cNvPr>
          <p:cNvSpPr txBox="1"/>
          <p:nvPr/>
        </p:nvSpPr>
        <p:spPr>
          <a:xfrm>
            <a:off x="820057" y="1219201"/>
            <a:ext cx="8650514" cy="2031325"/>
          </a:xfrm>
          <a:prstGeom prst="rect">
            <a:avLst/>
          </a:prstGeom>
          <a:noFill/>
        </p:spPr>
        <p:txBody>
          <a:bodyPr wrap="square" rtlCol="0">
            <a:spAutoFit/>
          </a:bodyPr>
          <a:lstStyle/>
          <a:p>
            <a:r>
              <a:rPr lang="en-IN" b="1" dirty="0"/>
              <a:t>CUDA</a:t>
            </a:r>
          </a:p>
          <a:p>
            <a:pPr marL="342900" indent="-342900">
              <a:buFont typeface="+mj-lt"/>
              <a:buAutoNum type="arabicPeriod"/>
            </a:pPr>
            <a:r>
              <a:rPr lang="en-US" dirty="0">
                <a:hlinkClick r:id="rId2"/>
              </a:rPr>
              <a:t>Hybridizer: High-Performance C# on GPUs | NVIDIA Technical Blog</a:t>
            </a:r>
            <a:endParaRPr lang="en-IN" dirty="0"/>
          </a:p>
          <a:p>
            <a:pPr marL="342900" indent="-342900">
              <a:buFont typeface="+mj-lt"/>
              <a:buAutoNum type="arabicPeriod"/>
            </a:pPr>
            <a:r>
              <a:rPr lang="en-US" dirty="0">
                <a:hlinkClick r:id="rId3"/>
              </a:rPr>
              <a:t>Performing Complex Operations on a GPU in C# using </a:t>
            </a:r>
            <a:r>
              <a:rPr lang="en-US" dirty="0" err="1">
                <a:hlinkClick r:id="rId3"/>
              </a:rPr>
              <a:t>ManagedCUDA</a:t>
            </a:r>
            <a:r>
              <a:rPr lang="en-US" dirty="0">
                <a:hlinkClick r:id="rId3"/>
              </a:rPr>
              <a:t> , TensorFlow And ILGPU | by Almas Khan | Medium</a:t>
            </a:r>
            <a:endParaRPr lang="en-IN" dirty="0"/>
          </a:p>
          <a:p>
            <a:pPr marL="342900" indent="-342900">
              <a:buFont typeface="+mj-lt"/>
              <a:buAutoNum type="arabicPeriod"/>
            </a:pPr>
            <a:r>
              <a:rPr lang="en-US" dirty="0"/>
              <a:t>GPU Architectures and CUDA Programming </a:t>
            </a:r>
            <a:r>
              <a:rPr lang="en-IN" dirty="0">
                <a:hlinkClick r:id="rId4"/>
              </a:rPr>
              <a:t>PowerPoint Presentation</a:t>
            </a:r>
            <a:endParaRPr lang="en-IN" dirty="0"/>
          </a:p>
          <a:p>
            <a:pPr marL="342900" indent="-342900">
              <a:buFont typeface="+mj-lt"/>
              <a:buAutoNum type="arabicPeriod"/>
            </a:pPr>
            <a:r>
              <a:rPr lang="en-US" dirty="0">
                <a:hlinkClick r:id="rId5"/>
              </a:rPr>
              <a:t>Maximizing Unified Memory Performance in CUDA | NVIDIA Technical Blog</a:t>
            </a:r>
            <a:endParaRPr lang="en-IN" dirty="0"/>
          </a:p>
          <a:p>
            <a:pPr marL="342900" indent="-342900">
              <a:buFont typeface="+mj-lt"/>
              <a:buAutoNum type="arabicPeriod"/>
            </a:pPr>
            <a:r>
              <a:rPr lang="en-US" dirty="0">
                <a:hlinkClick r:id="rId6"/>
              </a:rPr>
              <a:t>CUDA Crash Course (v2): Visual Studio 2019 Setup</a:t>
            </a:r>
            <a:endParaRPr lang="en-IN" dirty="0"/>
          </a:p>
        </p:txBody>
      </p:sp>
      <p:sp>
        <p:nvSpPr>
          <p:cNvPr id="10" name="TextBox 9">
            <a:extLst>
              <a:ext uri="{FF2B5EF4-FFF2-40B4-BE49-F238E27FC236}">
                <a16:creationId xmlns:a16="http://schemas.microsoft.com/office/drawing/2014/main" id="{2FBF18A9-D842-B7CE-98F9-E336E210F941}"/>
              </a:ext>
            </a:extLst>
          </p:cNvPr>
          <p:cNvSpPr txBox="1"/>
          <p:nvPr/>
        </p:nvSpPr>
        <p:spPr>
          <a:xfrm>
            <a:off x="820057" y="3436759"/>
            <a:ext cx="9485086" cy="1200329"/>
          </a:xfrm>
          <a:prstGeom prst="rect">
            <a:avLst/>
          </a:prstGeom>
          <a:noFill/>
        </p:spPr>
        <p:txBody>
          <a:bodyPr wrap="square" rtlCol="0">
            <a:spAutoFit/>
          </a:bodyPr>
          <a:lstStyle/>
          <a:p>
            <a:r>
              <a:rPr lang="en-IN" b="1" dirty="0"/>
              <a:t>Use Cases</a:t>
            </a:r>
          </a:p>
          <a:p>
            <a:pPr marL="342900" indent="-342900">
              <a:buFont typeface="+mj-lt"/>
              <a:buAutoNum type="arabicPeriod"/>
            </a:pPr>
            <a:r>
              <a:rPr lang="en-IN" dirty="0">
                <a:hlinkClick r:id="rId7"/>
              </a:rPr>
              <a:t>K8sGPT</a:t>
            </a:r>
            <a:endParaRPr lang="en-IN" dirty="0"/>
          </a:p>
          <a:p>
            <a:pPr marL="342900" indent="-342900">
              <a:buFont typeface="+mj-lt"/>
              <a:buAutoNum type="arabicPeriod"/>
            </a:pPr>
            <a:r>
              <a:rPr lang="en-IN" dirty="0">
                <a:hlinkClick r:id="rId8"/>
              </a:rPr>
              <a:t>NVIDIA NIM Microservices for Accelerated AI Inference | NVIDIA</a:t>
            </a:r>
            <a:endParaRPr lang="en-IN" dirty="0"/>
          </a:p>
          <a:p>
            <a:pPr marL="342900" indent="-342900">
              <a:buFont typeface="+mj-lt"/>
              <a:buAutoNum type="arabicPeriod"/>
            </a:pPr>
            <a:r>
              <a:rPr lang="en-IN" dirty="0">
                <a:hlinkClick r:id="rId9"/>
              </a:rPr>
              <a:t>NIM for Developers | NVIDIA Developer</a:t>
            </a:r>
            <a:endParaRPr lang="en-IN" dirty="0"/>
          </a:p>
        </p:txBody>
      </p:sp>
      <p:sp>
        <p:nvSpPr>
          <p:cNvPr id="11" name="TextBox 10">
            <a:extLst>
              <a:ext uri="{FF2B5EF4-FFF2-40B4-BE49-F238E27FC236}">
                <a16:creationId xmlns:a16="http://schemas.microsoft.com/office/drawing/2014/main" id="{7E715E0A-3376-5B48-7DD4-E5244CACFA59}"/>
              </a:ext>
            </a:extLst>
          </p:cNvPr>
          <p:cNvSpPr txBox="1"/>
          <p:nvPr/>
        </p:nvSpPr>
        <p:spPr>
          <a:xfrm>
            <a:off x="820057" y="4823321"/>
            <a:ext cx="2728685" cy="646331"/>
          </a:xfrm>
          <a:prstGeom prst="rect">
            <a:avLst/>
          </a:prstGeom>
          <a:noFill/>
        </p:spPr>
        <p:txBody>
          <a:bodyPr wrap="square" rtlCol="0">
            <a:spAutoFit/>
          </a:bodyPr>
          <a:lstStyle/>
          <a:p>
            <a:r>
              <a:rPr lang="en-IN" b="1" dirty="0"/>
              <a:t>Samples</a:t>
            </a:r>
          </a:p>
          <a:p>
            <a:r>
              <a:rPr lang="en-IN" dirty="0"/>
              <a:t> </a:t>
            </a:r>
          </a:p>
        </p:txBody>
      </p:sp>
    </p:spTree>
    <p:extLst>
      <p:ext uri="{BB962C8B-B14F-4D97-AF65-F5344CB8AC3E}">
        <p14:creationId xmlns:p14="http://schemas.microsoft.com/office/powerpoint/2010/main" val="3609965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C6EB865-1FF6-C0E8-AC73-279062B151B3}"/>
              </a:ext>
            </a:extLst>
          </p:cNvPr>
          <p:cNvGraphicFramePr>
            <a:graphicFrameLocks noGrp="1"/>
          </p:cNvGraphicFramePr>
          <p:nvPr>
            <p:extLst>
              <p:ext uri="{D42A27DB-BD31-4B8C-83A1-F6EECF244321}">
                <p14:modId xmlns:p14="http://schemas.microsoft.com/office/powerpoint/2010/main" val="1839024298"/>
              </p:ext>
            </p:extLst>
          </p:nvPr>
        </p:nvGraphicFramePr>
        <p:xfrm>
          <a:off x="431800" y="1228339"/>
          <a:ext cx="10515600" cy="2468880"/>
        </p:xfrm>
        <a:graphic>
          <a:graphicData uri="http://schemas.openxmlformats.org/drawingml/2006/table">
            <a:tbl>
              <a:tblPr/>
              <a:tblGrid>
                <a:gridCol w="1752600">
                  <a:extLst>
                    <a:ext uri="{9D8B030D-6E8A-4147-A177-3AD203B41FA5}">
                      <a16:colId xmlns:a16="http://schemas.microsoft.com/office/drawing/2014/main" val="1505374675"/>
                    </a:ext>
                  </a:extLst>
                </a:gridCol>
                <a:gridCol w="1752600">
                  <a:extLst>
                    <a:ext uri="{9D8B030D-6E8A-4147-A177-3AD203B41FA5}">
                      <a16:colId xmlns:a16="http://schemas.microsoft.com/office/drawing/2014/main" val="2832762673"/>
                    </a:ext>
                  </a:extLst>
                </a:gridCol>
                <a:gridCol w="1752600">
                  <a:extLst>
                    <a:ext uri="{9D8B030D-6E8A-4147-A177-3AD203B41FA5}">
                      <a16:colId xmlns:a16="http://schemas.microsoft.com/office/drawing/2014/main" val="3401950801"/>
                    </a:ext>
                  </a:extLst>
                </a:gridCol>
                <a:gridCol w="1752600">
                  <a:extLst>
                    <a:ext uri="{9D8B030D-6E8A-4147-A177-3AD203B41FA5}">
                      <a16:colId xmlns:a16="http://schemas.microsoft.com/office/drawing/2014/main" val="670935298"/>
                    </a:ext>
                  </a:extLst>
                </a:gridCol>
                <a:gridCol w="1752600">
                  <a:extLst>
                    <a:ext uri="{9D8B030D-6E8A-4147-A177-3AD203B41FA5}">
                      <a16:colId xmlns:a16="http://schemas.microsoft.com/office/drawing/2014/main" val="2146598406"/>
                    </a:ext>
                  </a:extLst>
                </a:gridCol>
                <a:gridCol w="1752600">
                  <a:extLst>
                    <a:ext uri="{9D8B030D-6E8A-4147-A177-3AD203B41FA5}">
                      <a16:colId xmlns:a16="http://schemas.microsoft.com/office/drawing/2014/main" val="693811586"/>
                    </a:ext>
                  </a:extLst>
                </a:gridCol>
              </a:tblGrid>
              <a:tr h="0">
                <a:tc>
                  <a:txBody>
                    <a:bodyPr/>
                    <a:lstStyle/>
                    <a:p>
                      <a:r>
                        <a:rPr lang="en-IN" b="1"/>
                        <a:t>Vector Size</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a:t>CPU (ms)</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a:t>CPU Parallel (ms)</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a:t>GPU (ms)</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a:t>CPU → GPU Speedup</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a:t>CPU Parallel → GPU Speedup</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5197279"/>
                  </a:ext>
                </a:extLst>
              </a:tr>
              <a:tr h="0">
                <a:tc>
                  <a:txBody>
                    <a:bodyPr/>
                    <a:lstStyle/>
                    <a:p>
                      <a:r>
                        <a:rPr lang="en-IN"/>
                        <a:t>10,000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0.12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0.05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0.33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0.36×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0.15×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2032056"/>
                  </a:ext>
                </a:extLst>
              </a:tr>
              <a:tr h="0">
                <a:tc>
                  <a:txBody>
                    <a:bodyPr/>
                    <a:lstStyle/>
                    <a:p>
                      <a:r>
                        <a:rPr lang="en-IN"/>
                        <a:t>100,000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1.15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0.42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0.48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2.40×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0.88×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74526951"/>
                  </a:ext>
                </a:extLst>
              </a:tr>
              <a:tr h="0">
                <a:tc>
                  <a:txBody>
                    <a:bodyPr/>
                    <a:lstStyle/>
                    <a:p>
                      <a:r>
                        <a:rPr lang="en-IN"/>
                        <a:t>1,000,000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11.24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3.85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1.27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8.85×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3.03×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3058120"/>
                  </a:ext>
                </a:extLst>
              </a:tr>
              <a:tr h="0">
                <a:tc>
                  <a:txBody>
                    <a:bodyPr/>
                    <a:lstStyle/>
                    <a:p>
                      <a:r>
                        <a:rPr lang="en-IN"/>
                        <a:t>10,000,000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112.45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38.67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7.82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14.38×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4.95×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7128118"/>
                  </a:ext>
                </a:extLst>
              </a:tr>
              <a:tr h="0">
                <a:tc>
                  <a:txBody>
                    <a:bodyPr/>
                    <a:lstStyle/>
                    <a:p>
                      <a:r>
                        <a:rPr lang="en-IN"/>
                        <a:t>50,000,000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562.32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193.42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34.56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16.27×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5.60×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7404860"/>
                  </a:ext>
                </a:extLst>
              </a:tr>
            </a:tbl>
          </a:graphicData>
        </a:graphic>
      </p:graphicFrame>
      <p:sp>
        <p:nvSpPr>
          <p:cNvPr id="5" name="TextBox 4">
            <a:extLst>
              <a:ext uri="{FF2B5EF4-FFF2-40B4-BE49-F238E27FC236}">
                <a16:creationId xmlns:a16="http://schemas.microsoft.com/office/drawing/2014/main" id="{9F6F116A-A18F-114E-C1CA-31593B6003D9}"/>
              </a:ext>
            </a:extLst>
          </p:cNvPr>
          <p:cNvSpPr txBox="1"/>
          <p:nvPr/>
        </p:nvSpPr>
        <p:spPr>
          <a:xfrm>
            <a:off x="431800" y="461220"/>
            <a:ext cx="6096000" cy="369332"/>
          </a:xfrm>
          <a:prstGeom prst="rect">
            <a:avLst/>
          </a:prstGeom>
          <a:noFill/>
        </p:spPr>
        <p:txBody>
          <a:bodyPr wrap="square">
            <a:spAutoFit/>
          </a:bodyPr>
          <a:lstStyle/>
          <a:p>
            <a:r>
              <a:rPr lang="en-IN" dirty="0"/>
              <a:t>Benchmark CPU vs GPU</a:t>
            </a:r>
          </a:p>
        </p:txBody>
      </p:sp>
    </p:spTree>
    <p:extLst>
      <p:ext uri="{BB962C8B-B14F-4D97-AF65-F5344CB8AC3E}">
        <p14:creationId xmlns:p14="http://schemas.microsoft.com/office/powerpoint/2010/main" val="1970128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4774A88-33B6-97CD-E20C-A2F00CFF6F15}"/>
              </a:ext>
            </a:extLst>
          </p:cNvPr>
          <p:cNvGraphicFramePr>
            <a:graphicFrameLocks noGrp="1"/>
          </p:cNvGraphicFramePr>
          <p:nvPr>
            <p:extLst>
              <p:ext uri="{D42A27DB-BD31-4B8C-83A1-F6EECF244321}">
                <p14:modId xmlns:p14="http://schemas.microsoft.com/office/powerpoint/2010/main" val="2436142544"/>
              </p:ext>
            </p:extLst>
          </p:nvPr>
        </p:nvGraphicFramePr>
        <p:xfrm>
          <a:off x="492368" y="1181686"/>
          <a:ext cx="10677380" cy="5265020"/>
        </p:xfrm>
        <a:graphic>
          <a:graphicData uri="http://schemas.openxmlformats.org/drawingml/2006/table">
            <a:tbl>
              <a:tblPr/>
              <a:tblGrid>
                <a:gridCol w="2135476">
                  <a:extLst>
                    <a:ext uri="{9D8B030D-6E8A-4147-A177-3AD203B41FA5}">
                      <a16:colId xmlns:a16="http://schemas.microsoft.com/office/drawing/2014/main" val="3476060792"/>
                    </a:ext>
                  </a:extLst>
                </a:gridCol>
                <a:gridCol w="2135476">
                  <a:extLst>
                    <a:ext uri="{9D8B030D-6E8A-4147-A177-3AD203B41FA5}">
                      <a16:colId xmlns:a16="http://schemas.microsoft.com/office/drawing/2014/main" val="1387622769"/>
                    </a:ext>
                  </a:extLst>
                </a:gridCol>
                <a:gridCol w="2135476">
                  <a:extLst>
                    <a:ext uri="{9D8B030D-6E8A-4147-A177-3AD203B41FA5}">
                      <a16:colId xmlns:a16="http://schemas.microsoft.com/office/drawing/2014/main" val="3623405981"/>
                    </a:ext>
                  </a:extLst>
                </a:gridCol>
                <a:gridCol w="2135476">
                  <a:extLst>
                    <a:ext uri="{9D8B030D-6E8A-4147-A177-3AD203B41FA5}">
                      <a16:colId xmlns:a16="http://schemas.microsoft.com/office/drawing/2014/main" val="801551746"/>
                    </a:ext>
                  </a:extLst>
                </a:gridCol>
                <a:gridCol w="2135476">
                  <a:extLst>
                    <a:ext uri="{9D8B030D-6E8A-4147-A177-3AD203B41FA5}">
                      <a16:colId xmlns:a16="http://schemas.microsoft.com/office/drawing/2014/main" val="2385984268"/>
                    </a:ext>
                  </a:extLst>
                </a:gridCol>
              </a:tblGrid>
              <a:tr h="151154">
                <a:tc>
                  <a:txBody>
                    <a:bodyPr/>
                    <a:lstStyle/>
                    <a:p>
                      <a:r>
                        <a:rPr lang="en-IN" sz="700" b="1"/>
                        <a:t>Library</a:t>
                      </a:r>
                      <a:endParaRPr lang="en-IN" sz="700"/>
                    </a:p>
                  </a:txBody>
                  <a:tcPr marL="33731" marR="33731" marT="16866" marB="1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700" b="1"/>
                        <a:t>Description</a:t>
                      </a:r>
                      <a:endParaRPr lang="en-IN" sz="700"/>
                    </a:p>
                  </a:txBody>
                  <a:tcPr marL="33731" marR="33731" marT="16866" marB="1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700" b="1"/>
                        <a:t>Pros</a:t>
                      </a:r>
                      <a:endParaRPr lang="en-IN" sz="700"/>
                    </a:p>
                  </a:txBody>
                  <a:tcPr marL="33731" marR="33731" marT="16866" marB="1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700" b="1"/>
                        <a:t>Cons</a:t>
                      </a:r>
                      <a:endParaRPr lang="en-IN" sz="700"/>
                    </a:p>
                  </a:txBody>
                  <a:tcPr marL="33731" marR="33731" marT="16866" marB="1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700" b="1"/>
                        <a:t>Best Use Cases</a:t>
                      </a:r>
                      <a:endParaRPr lang="en-IN" sz="700"/>
                    </a:p>
                  </a:txBody>
                  <a:tcPr marL="33731" marR="33731" marT="16866" marB="1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1977274"/>
                  </a:ext>
                </a:extLst>
              </a:tr>
              <a:tr h="610523">
                <a:tc>
                  <a:txBody>
                    <a:bodyPr/>
                    <a:lstStyle/>
                    <a:p>
                      <a:r>
                        <a:rPr lang="en-IN" sz="700" b="1"/>
                        <a:t>ManagedCUDA</a:t>
                      </a:r>
                      <a:endParaRPr lang="en-IN" sz="700"/>
                    </a:p>
                  </a:txBody>
                  <a:tcPr marL="33731" marR="33731" marT="16866" marB="1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700" dirty="0"/>
                        <a:t>.NET wrapper for NVIDIA CUDA Driver API.</a:t>
                      </a:r>
                    </a:p>
                  </a:txBody>
                  <a:tcPr marL="33731" marR="33731" marT="16866" marB="1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700"/>
                        <a:t>✅ Full CUDA access✅ Supports CUDA kernels✅ Direct GPU memory control</a:t>
                      </a:r>
                    </a:p>
                  </a:txBody>
                  <a:tcPr marL="33731" marR="33731" marT="16866" marB="1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a:t>❌ Complex to use❌ No direct support for CUDA Runtime API</a:t>
                      </a:r>
                    </a:p>
                  </a:txBody>
                  <a:tcPr marL="33731" marR="33731" marT="16866" marB="1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b="1"/>
                        <a:t>High-performance computing (HPC), AI, ML, GPU-based math operations</a:t>
                      </a:r>
                      <a:endParaRPr lang="en-US" sz="700"/>
                    </a:p>
                  </a:txBody>
                  <a:tcPr marL="33731" marR="33731" marT="16866" marB="1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18167430"/>
                  </a:ext>
                </a:extLst>
              </a:tr>
              <a:tr h="725364">
                <a:tc>
                  <a:txBody>
                    <a:bodyPr/>
                    <a:lstStyle/>
                    <a:p>
                      <a:r>
                        <a:rPr lang="en-IN" sz="700" b="1"/>
                        <a:t>Alea GPU</a:t>
                      </a:r>
                      <a:endParaRPr lang="en-IN" sz="700"/>
                    </a:p>
                  </a:txBody>
                  <a:tcPr marL="33731" marR="33731" marT="16866" marB="1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a:t>.NET library for writing GPU programs in C#.</a:t>
                      </a:r>
                    </a:p>
                  </a:txBody>
                  <a:tcPr marL="33731" marR="33731" marT="16866" marB="1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a:t>✅ Easier than ManagedCUDA✅ Works with LINQ and F#✅ Supports async GPU calls</a:t>
                      </a:r>
                    </a:p>
                  </a:txBody>
                  <a:tcPr marL="33731" marR="33731" marT="16866" marB="1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a:t>❌ Commercial (Paid for full version)❌ Less control over CUDA</a:t>
                      </a:r>
                    </a:p>
                  </a:txBody>
                  <a:tcPr marL="33731" marR="33731" marT="16866" marB="1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b="1"/>
                        <a:t>General-purpose GPU programming, Financial &amp; scientific computing</a:t>
                      </a:r>
                      <a:endParaRPr lang="en-US" sz="700"/>
                    </a:p>
                  </a:txBody>
                  <a:tcPr marL="33731" marR="33731" marT="16866" marB="1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5884274"/>
                  </a:ext>
                </a:extLst>
              </a:tr>
              <a:tr h="495681">
                <a:tc>
                  <a:txBody>
                    <a:bodyPr/>
                    <a:lstStyle/>
                    <a:p>
                      <a:r>
                        <a:rPr lang="en-IN" sz="700" b="1"/>
                        <a:t>Cudafy</a:t>
                      </a:r>
                      <a:endParaRPr lang="en-IN" sz="700"/>
                    </a:p>
                  </a:txBody>
                  <a:tcPr marL="33731" marR="33731" marT="16866" marB="1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a:t>Translates C# code to CUDA kernels for execution.</a:t>
                      </a:r>
                    </a:p>
                  </a:txBody>
                  <a:tcPr marL="33731" marR="33731" marT="16866" marB="1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700"/>
                        <a:t>✅ Simple syntax (C# to CUDA)✅ Supports OpenCL &amp; CUDA</a:t>
                      </a:r>
                    </a:p>
                  </a:txBody>
                  <a:tcPr marL="33731" marR="33731" marT="16866" marB="1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a:t>❌ Limited CUDA version support❌ No active development</a:t>
                      </a:r>
                    </a:p>
                  </a:txBody>
                  <a:tcPr marL="33731" marR="33731" marT="16866" marB="1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b="1"/>
                        <a:t>Beginner CUDA projects, Learning GPU programming</a:t>
                      </a:r>
                      <a:endParaRPr lang="en-US" sz="700"/>
                    </a:p>
                  </a:txBody>
                  <a:tcPr marL="33731" marR="33731" marT="16866" marB="1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7592418"/>
                  </a:ext>
                </a:extLst>
              </a:tr>
              <a:tr h="840207">
                <a:tc>
                  <a:txBody>
                    <a:bodyPr/>
                    <a:lstStyle/>
                    <a:p>
                      <a:r>
                        <a:rPr lang="en-IN" sz="700" b="1"/>
                        <a:t>ILGPU</a:t>
                      </a:r>
                      <a:endParaRPr lang="en-IN" sz="700"/>
                    </a:p>
                  </a:txBody>
                  <a:tcPr marL="33731" marR="33731" marT="16866" marB="1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a:t>JIT (Just-In-Time) compilation for GPU execution (CUDA, OpenCL, Vulkan).</a:t>
                      </a:r>
                    </a:p>
                  </a:txBody>
                  <a:tcPr marL="33731" marR="33731" marT="16866" marB="1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700" dirty="0"/>
                        <a:t>✅ Open-source &amp; modern✅ Supports multiple GPU backends✅ Native .NET integration</a:t>
                      </a:r>
                    </a:p>
                  </a:txBody>
                  <a:tcPr marL="33731" marR="33731" marT="16866" marB="1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a:t>❌ Requires different programming model❌ Lacks some CUDA-specific optimizations</a:t>
                      </a:r>
                    </a:p>
                  </a:txBody>
                  <a:tcPr marL="33731" marR="33731" marT="16866" marB="1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700" b="1" dirty="0"/>
                        <a:t>Dynamic GPU computations, .NET-first GPU acceleration</a:t>
                      </a:r>
                      <a:endParaRPr lang="en-IN" sz="700" dirty="0"/>
                    </a:p>
                  </a:txBody>
                  <a:tcPr marL="33731" marR="33731" marT="16866" marB="1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04981739"/>
                  </a:ext>
                </a:extLst>
              </a:tr>
              <a:tr h="725364">
                <a:tc>
                  <a:txBody>
                    <a:bodyPr/>
                    <a:lstStyle/>
                    <a:p>
                      <a:r>
                        <a:rPr lang="en-IN" sz="700" b="1"/>
                        <a:t>Hybridizer</a:t>
                      </a:r>
                      <a:endParaRPr lang="en-IN" sz="700"/>
                    </a:p>
                  </a:txBody>
                  <a:tcPr marL="33731" marR="33731" marT="16866" marB="1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a:t>Automatic C# to CUDA conversion for high-performance computing.</a:t>
                      </a:r>
                    </a:p>
                  </a:txBody>
                  <a:tcPr marL="33731" marR="33731" marT="16866" marB="1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700"/>
                        <a:t>✅ Automates CUDA translation✅ Supports C# code directly✅ Strong support for HPC</a:t>
                      </a:r>
                    </a:p>
                  </a:txBody>
                  <a:tcPr marL="33731" marR="33731" marT="16866" marB="1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a:t>❌ Expensive (Enterprise focus)❌ Learning curve for optimizations</a:t>
                      </a:r>
                    </a:p>
                  </a:txBody>
                  <a:tcPr marL="33731" marR="33731" marT="16866" marB="1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b="1"/>
                        <a:t>High-performance computing, Engineering simulations, Numerical computing</a:t>
                      </a:r>
                      <a:endParaRPr lang="en-US" sz="700"/>
                    </a:p>
                  </a:txBody>
                  <a:tcPr marL="33731" marR="33731" marT="16866" marB="1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1969108"/>
                  </a:ext>
                </a:extLst>
              </a:tr>
              <a:tr h="610523">
                <a:tc>
                  <a:txBody>
                    <a:bodyPr/>
                    <a:lstStyle/>
                    <a:p>
                      <a:r>
                        <a:rPr lang="en-IN" sz="700" b="1"/>
                        <a:t>NVIDIA cuDNN (via ManagedCUDA)</a:t>
                      </a:r>
                      <a:endParaRPr lang="en-IN" sz="700"/>
                    </a:p>
                  </a:txBody>
                  <a:tcPr marL="33731" marR="33731" marT="16866" marB="1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a:t>Deep learning acceleration for C# applications.</a:t>
                      </a:r>
                    </a:p>
                  </a:txBody>
                  <a:tcPr marL="33731" marR="33731" marT="16866" marB="1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a:t>✅ Highly optimized for AI models✅ Used in TensorFlow, PyTorch</a:t>
                      </a:r>
                    </a:p>
                  </a:txBody>
                  <a:tcPr marL="33731" marR="33731" marT="16866" marB="1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a:t>❌ Requires deep learning framework integration</a:t>
                      </a:r>
                    </a:p>
                  </a:txBody>
                  <a:tcPr marL="33731" marR="33731" marT="16866" marB="1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b="1"/>
                        <a:t>AI inference, Deep Learning workloads in C#</a:t>
                      </a:r>
                      <a:endParaRPr lang="en-US" sz="700"/>
                    </a:p>
                  </a:txBody>
                  <a:tcPr marL="33731" marR="33731" marT="16866" marB="1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45104"/>
                  </a:ext>
                </a:extLst>
              </a:tr>
              <a:tr h="495681">
                <a:tc>
                  <a:txBody>
                    <a:bodyPr/>
                    <a:lstStyle/>
                    <a:p>
                      <a:r>
                        <a:rPr lang="en-IN" sz="700" b="1"/>
                        <a:t>NVIDIA cuBLAS (via ManagedCUDA)</a:t>
                      </a:r>
                      <a:endParaRPr lang="en-IN" sz="700"/>
                    </a:p>
                  </a:txBody>
                  <a:tcPr marL="33731" marR="33731" marT="16866" marB="1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a:t>Optimized BLAS (Basic Linear Algebra) library for CUDA.</a:t>
                      </a:r>
                    </a:p>
                  </a:txBody>
                  <a:tcPr marL="33731" marR="33731" marT="16866" marB="1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a:t>✅ Fast matrix computations✅ Used in scientific computing</a:t>
                      </a:r>
                    </a:p>
                  </a:txBody>
                  <a:tcPr marL="33731" marR="33731" marT="16866" marB="1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700"/>
                        <a:t>❌ Requires CUDA expertise</a:t>
                      </a:r>
                    </a:p>
                  </a:txBody>
                  <a:tcPr marL="33731" marR="33731" marT="16866" marB="1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700" b="1"/>
                        <a:t>Matrix operations, Linear algebra in C# applications</a:t>
                      </a:r>
                      <a:endParaRPr lang="en-IN" sz="700"/>
                    </a:p>
                  </a:txBody>
                  <a:tcPr marL="33731" marR="33731" marT="16866" marB="1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6709915"/>
                  </a:ext>
                </a:extLst>
              </a:tr>
              <a:tr h="610523">
                <a:tc>
                  <a:txBody>
                    <a:bodyPr/>
                    <a:lstStyle/>
                    <a:p>
                      <a:r>
                        <a:rPr lang="en-IN" sz="700" b="1"/>
                        <a:t>NVIDIA cuFFT (via ManagedCUDA)</a:t>
                      </a:r>
                      <a:endParaRPr lang="en-IN" sz="700"/>
                    </a:p>
                  </a:txBody>
                  <a:tcPr marL="33731" marR="33731" marT="16866" marB="1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700"/>
                        <a:t>GPU-accelerated FFT (Fast Fourier Transform) for signal processing.</a:t>
                      </a:r>
                    </a:p>
                  </a:txBody>
                  <a:tcPr marL="33731" marR="33731" marT="16866" marB="1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a:t>✅ Extremely fast FFT computations✅ Optimized for large datasets</a:t>
                      </a:r>
                    </a:p>
                  </a:txBody>
                  <a:tcPr marL="33731" marR="33731" marT="16866" marB="1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700"/>
                        <a:t>❌ Requires understanding of FFT algorithms</a:t>
                      </a:r>
                    </a:p>
                  </a:txBody>
                  <a:tcPr marL="33731" marR="33731" marT="16866" marB="1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700" b="1" dirty="0"/>
                        <a:t>Signal processing, Audio &amp; image transformations</a:t>
                      </a:r>
                      <a:endParaRPr lang="en-IN" sz="700" dirty="0"/>
                    </a:p>
                  </a:txBody>
                  <a:tcPr marL="33731" marR="33731" marT="16866" marB="16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1427974"/>
                  </a:ext>
                </a:extLst>
              </a:tr>
            </a:tbl>
          </a:graphicData>
        </a:graphic>
      </p:graphicFrame>
      <p:sp>
        <p:nvSpPr>
          <p:cNvPr id="3" name="Rectangle 1">
            <a:extLst>
              <a:ext uri="{FF2B5EF4-FFF2-40B4-BE49-F238E27FC236}">
                <a16:creationId xmlns:a16="http://schemas.microsoft.com/office/drawing/2014/main" id="{31704CA6-21F7-0A5C-2449-0FB289A94BF9}"/>
              </a:ext>
            </a:extLst>
          </p:cNvPr>
          <p:cNvSpPr>
            <a:spLocks noChangeArrowheads="1"/>
          </p:cNvSpPr>
          <p:nvPr/>
        </p:nvSpPr>
        <p:spPr bwMode="auto">
          <a:xfrm>
            <a:off x="4156075" y="15557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21EDD7F7-5651-426E-0E21-F15E7EDA717B}"/>
              </a:ext>
            </a:extLst>
          </p:cNvPr>
          <p:cNvSpPr txBox="1"/>
          <p:nvPr/>
        </p:nvSpPr>
        <p:spPr>
          <a:xfrm>
            <a:off x="386862" y="356809"/>
            <a:ext cx="8173328" cy="369332"/>
          </a:xfrm>
          <a:prstGeom prst="rect">
            <a:avLst/>
          </a:prstGeom>
          <a:noFill/>
        </p:spPr>
        <p:txBody>
          <a:bodyPr wrap="square">
            <a:spAutoFit/>
          </a:bodyPr>
          <a:lstStyle/>
          <a:p>
            <a:r>
              <a:rPr lang="en-IN" dirty="0"/>
              <a:t>CUDA C# Library Comparison</a:t>
            </a:r>
          </a:p>
        </p:txBody>
      </p:sp>
    </p:spTree>
    <p:extLst>
      <p:ext uri="{BB962C8B-B14F-4D97-AF65-F5344CB8AC3E}">
        <p14:creationId xmlns:p14="http://schemas.microsoft.com/office/powerpoint/2010/main" val="381157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6188D82-5696-7B3D-6331-C75AD789E184}"/>
              </a:ext>
            </a:extLst>
          </p:cNvPr>
          <p:cNvGraphicFramePr>
            <a:graphicFrameLocks noGrp="1"/>
          </p:cNvGraphicFramePr>
          <p:nvPr>
            <p:extLst>
              <p:ext uri="{D42A27DB-BD31-4B8C-83A1-F6EECF244321}">
                <p14:modId xmlns:p14="http://schemas.microsoft.com/office/powerpoint/2010/main" val="1989559503"/>
              </p:ext>
            </p:extLst>
          </p:nvPr>
        </p:nvGraphicFramePr>
        <p:xfrm>
          <a:off x="945938" y="1253331"/>
          <a:ext cx="8935782" cy="4351338"/>
        </p:xfrm>
        <a:graphic>
          <a:graphicData uri="http://schemas.openxmlformats.org/drawingml/2006/table">
            <a:tbl>
              <a:tblPr/>
              <a:tblGrid>
                <a:gridCol w="2978594">
                  <a:extLst>
                    <a:ext uri="{9D8B030D-6E8A-4147-A177-3AD203B41FA5}">
                      <a16:colId xmlns:a16="http://schemas.microsoft.com/office/drawing/2014/main" val="693507479"/>
                    </a:ext>
                  </a:extLst>
                </a:gridCol>
                <a:gridCol w="2978594">
                  <a:extLst>
                    <a:ext uri="{9D8B030D-6E8A-4147-A177-3AD203B41FA5}">
                      <a16:colId xmlns:a16="http://schemas.microsoft.com/office/drawing/2014/main" val="3935028631"/>
                    </a:ext>
                  </a:extLst>
                </a:gridCol>
                <a:gridCol w="2978594">
                  <a:extLst>
                    <a:ext uri="{9D8B030D-6E8A-4147-A177-3AD203B41FA5}">
                      <a16:colId xmlns:a16="http://schemas.microsoft.com/office/drawing/2014/main" val="1912397614"/>
                    </a:ext>
                  </a:extLst>
                </a:gridCol>
              </a:tblGrid>
              <a:tr h="543917">
                <a:tc>
                  <a:txBody>
                    <a:bodyPr/>
                    <a:lstStyle/>
                    <a:p>
                      <a:r>
                        <a:rPr lang="en-IN" sz="1500"/>
                        <a:t>Feature</a:t>
                      </a:r>
                    </a:p>
                  </a:txBody>
                  <a:tcPr marL="77702" marR="77702" marT="38851" marB="38851" anchor="ctr">
                    <a:lnL>
                      <a:noFill/>
                    </a:lnL>
                    <a:lnR>
                      <a:noFill/>
                    </a:lnR>
                    <a:lnT>
                      <a:noFill/>
                    </a:lnT>
                    <a:lnB>
                      <a:noFill/>
                    </a:lnB>
                    <a:noFill/>
                  </a:tcPr>
                </a:tc>
                <a:tc>
                  <a:txBody>
                    <a:bodyPr/>
                    <a:lstStyle/>
                    <a:p>
                      <a:r>
                        <a:rPr lang="en-IN" sz="1500" b="1" dirty="0"/>
                        <a:t>GeForce RTX 5090 (GPU)</a:t>
                      </a:r>
                      <a:endParaRPr lang="en-IN" sz="1500" dirty="0"/>
                    </a:p>
                  </a:txBody>
                  <a:tcPr marL="77702" marR="77702" marT="38851" marB="38851" anchor="ctr">
                    <a:lnL>
                      <a:noFill/>
                    </a:lnL>
                    <a:lnR>
                      <a:noFill/>
                    </a:lnR>
                    <a:lnT>
                      <a:noFill/>
                    </a:lnT>
                    <a:lnB>
                      <a:noFill/>
                    </a:lnB>
                    <a:noFill/>
                  </a:tcPr>
                </a:tc>
                <a:tc>
                  <a:txBody>
                    <a:bodyPr/>
                    <a:lstStyle/>
                    <a:p>
                      <a:r>
                        <a:rPr lang="en-US" sz="1500" b="1"/>
                        <a:t>High-End CPU (Threadripper 7995WX / Xeon 8490H)</a:t>
                      </a:r>
                      <a:endParaRPr lang="en-US" sz="1500"/>
                    </a:p>
                  </a:txBody>
                  <a:tcPr marL="77702" marR="77702" marT="38851" marB="38851" anchor="ctr">
                    <a:lnL>
                      <a:noFill/>
                    </a:lnL>
                    <a:lnR>
                      <a:noFill/>
                    </a:lnR>
                    <a:lnT>
                      <a:noFill/>
                    </a:lnT>
                    <a:lnB>
                      <a:noFill/>
                    </a:lnB>
                    <a:noFill/>
                  </a:tcPr>
                </a:tc>
                <a:extLst>
                  <a:ext uri="{0D108BD9-81ED-4DB2-BD59-A6C34878D82A}">
                    <a16:rowId xmlns:a16="http://schemas.microsoft.com/office/drawing/2014/main" val="3143767073"/>
                  </a:ext>
                </a:extLst>
              </a:tr>
              <a:tr h="310810">
                <a:tc>
                  <a:txBody>
                    <a:bodyPr/>
                    <a:lstStyle/>
                    <a:p>
                      <a:r>
                        <a:rPr lang="en-IN" sz="1500" b="1"/>
                        <a:t>Architecture</a:t>
                      </a:r>
                      <a:endParaRPr lang="en-IN" sz="1500"/>
                    </a:p>
                  </a:txBody>
                  <a:tcPr marL="77702" marR="77702" marT="38851" marB="38851" anchor="ctr">
                    <a:lnL>
                      <a:noFill/>
                    </a:lnL>
                    <a:lnR>
                      <a:noFill/>
                    </a:lnR>
                    <a:lnT>
                      <a:noFill/>
                    </a:lnT>
                    <a:lnB>
                      <a:noFill/>
                    </a:lnB>
                    <a:noFill/>
                  </a:tcPr>
                </a:tc>
                <a:tc>
                  <a:txBody>
                    <a:bodyPr/>
                    <a:lstStyle/>
                    <a:p>
                      <a:r>
                        <a:rPr lang="en-IN" sz="1500"/>
                        <a:t>Blackwell (5nm)</a:t>
                      </a:r>
                    </a:p>
                  </a:txBody>
                  <a:tcPr marL="77702" marR="77702" marT="38851" marB="38851" anchor="ctr">
                    <a:lnL>
                      <a:noFill/>
                    </a:lnL>
                    <a:lnR>
                      <a:noFill/>
                    </a:lnR>
                    <a:lnT>
                      <a:noFill/>
                    </a:lnT>
                    <a:lnB>
                      <a:noFill/>
                    </a:lnB>
                    <a:noFill/>
                  </a:tcPr>
                </a:tc>
                <a:tc>
                  <a:txBody>
                    <a:bodyPr/>
                    <a:lstStyle/>
                    <a:p>
                      <a:r>
                        <a:rPr lang="en-IN" sz="1500"/>
                        <a:t>x86_64 (5nm/7nm)</a:t>
                      </a:r>
                    </a:p>
                  </a:txBody>
                  <a:tcPr marL="77702" marR="77702" marT="38851" marB="38851" anchor="ctr">
                    <a:lnL>
                      <a:noFill/>
                    </a:lnL>
                    <a:lnR>
                      <a:noFill/>
                    </a:lnR>
                    <a:lnT>
                      <a:noFill/>
                    </a:lnT>
                    <a:lnB>
                      <a:noFill/>
                    </a:lnB>
                    <a:noFill/>
                  </a:tcPr>
                </a:tc>
                <a:extLst>
                  <a:ext uri="{0D108BD9-81ED-4DB2-BD59-A6C34878D82A}">
                    <a16:rowId xmlns:a16="http://schemas.microsoft.com/office/drawing/2014/main" val="3150110012"/>
                  </a:ext>
                </a:extLst>
              </a:tr>
              <a:tr h="310810">
                <a:tc>
                  <a:txBody>
                    <a:bodyPr/>
                    <a:lstStyle/>
                    <a:p>
                      <a:r>
                        <a:rPr lang="en-IN" sz="1500" b="1" dirty="0">
                          <a:solidFill>
                            <a:srgbClr val="FF0000"/>
                          </a:solidFill>
                        </a:rPr>
                        <a:t>Core Count</a:t>
                      </a:r>
                      <a:endParaRPr lang="en-IN" sz="1500" dirty="0">
                        <a:solidFill>
                          <a:srgbClr val="FF0000"/>
                        </a:solidFill>
                      </a:endParaRPr>
                    </a:p>
                  </a:txBody>
                  <a:tcPr marL="77702" marR="77702" marT="38851" marB="38851" anchor="ctr">
                    <a:lnL>
                      <a:noFill/>
                    </a:lnL>
                    <a:lnR>
                      <a:noFill/>
                    </a:lnR>
                    <a:lnT>
                      <a:noFill/>
                    </a:lnT>
                    <a:lnB>
                      <a:noFill/>
                    </a:lnB>
                    <a:noFill/>
                  </a:tcPr>
                </a:tc>
                <a:tc>
                  <a:txBody>
                    <a:bodyPr/>
                    <a:lstStyle/>
                    <a:p>
                      <a:r>
                        <a:rPr lang="en-IN" sz="1500" dirty="0">
                          <a:solidFill>
                            <a:srgbClr val="FF0000"/>
                          </a:solidFill>
                        </a:rPr>
                        <a:t>21,760 CUDA Cores</a:t>
                      </a:r>
                    </a:p>
                  </a:txBody>
                  <a:tcPr marL="77702" marR="77702" marT="38851" marB="38851" anchor="ctr">
                    <a:lnL>
                      <a:noFill/>
                    </a:lnL>
                    <a:lnR>
                      <a:noFill/>
                    </a:lnR>
                    <a:lnT>
                      <a:noFill/>
                    </a:lnT>
                    <a:lnB>
                      <a:noFill/>
                    </a:lnB>
                    <a:noFill/>
                  </a:tcPr>
                </a:tc>
                <a:tc>
                  <a:txBody>
                    <a:bodyPr/>
                    <a:lstStyle/>
                    <a:p>
                      <a:r>
                        <a:rPr lang="en-IN" sz="1500" dirty="0">
                          <a:solidFill>
                            <a:srgbClr val="FF0000"/>
                          </a:solidFill>
                        </a:rPr>
                        <a:t>96–128 CPU Cores</a:t>
                      </a:r>
                    </a:p>
                  </a:txBody>
                  <a:tcPr marL="77702" marR="77702" marT="38851" marB="38851" anchor="ctr">
                    <a:lnL>
                      <a:noFill/>
                    </a:lnL>
                    <a:lnR>
                      <a:noFill/>
                    </a:lnR>
                    <a:lnT>
                      <a:noFill/>
                    </a:lnT>
                    <a:lnB>
                      <a:noFill/>
                    </a:lnB>
                    <a:noFill/>
                  </a:tcPr>
                </a:tc>
                <a:extLst>
                  <a:ext uri="{0D108BD9-81ED-4DB2-BD59-A6C34878D82A}">
                    <a16:rowId xmlns:a16="http://schemas.microsoft.com/office/drawing/2014/main" val="1688370269"/>
                  </a:ext>
                </a:extLst>
              </a:tr>
              <a:tr h="310810">
                <a:tc>
                  <a:txBody>
                    <a:bodyPr/>
                    <a:lstStyle/>
                    <a:p>
                      <a:r>
                        <a:rPr lang="en-IN" sz="1500" b="1"/>
                        <a:t>Clock Speed</a:t>
                      </a:r>
                      <a:endParaRPr lang="en-IN" sz="1500"/>
                    </a:p>
                  </a:txBody>
                  <a:tcPr marL="77702" marR="77702" marT="38851" marB="38851" anchor="ctr">
                    <a:lnL>
                      <a:noFill/>
                    </a:lnL>
                    <a:lnR>
                      <a:noFill/>
                    </a:lnR>
                    <a:lnT>
                      <a:noFill/>
                    </a:lnT>
                    <a:lnB>
                      <a:noFill/>
                    </a:lnB>
                    <a:noFill/>
                  </a:tcPr>
                </a:tc>
                <a:tc>
                  <a:txBody>
                    <a:bodyPr/>
                    <a:lstStyle/>
                    <a:p>
                      <a:r>
                        <a:rPr lang="en-IN" sz="1500" dirty="0"/>
                        <a:t>~2.5 GHz (boost)</a:t>
                      </a:r>
                    </a:p>
                  </a:txBody>
                  <a:tcPr marL="77702" marR="77702" marT="38851" marB="38851" anchor="ctr">
                    <a:lnL>
                      <a:noFill/>
                    </a:lnL>
                    <a:lnR>
                      <a:noFill/>
                    </a:lnR>
                    <a:lnT>
                      <a:noFill/>
                    </a:lnT>
                    <a:lnB>
                      <a:noFill/>
                    </a:lnB>
                    <a:noFill/>
                  </a:tcPr>
                </a:tc>
                <a:tc>
                  <a:txBody>
                    <a:bodyPr/>
                    <a:lstStyle/>
                    <a:p>
                      <a:r>
                        <a:rPr lang="en-IN" sz="1500"/>
                        <a:t>2.5 – 5.2 GHz (boost)</a:t>
                      </a:r>
                    </a:p>
                  </a:txBody>
                  <a:tcPr marL="77702" marR="77702" marT="38851" marB="38851" anchor="ctr">
                    <a:lnL>
                      <a:noFill/>
                    </a:lnL>
                    <a:lnR>
                      <a:noFill/>
                    </a:lnR>
                    <a:lnT>
                      <a:noFill/>
                    </a:lnT>
                    <a:lnB>
                      <a:noFill/>
                    </a:lnB>
                    <a:noFill/>
                  </a:tcPr>
                </a:tc>
                <a:extLst>
                  <a:ext uri="{0D108BD9-81ED-4DB2-BD59-A6C34878D82A}">
                    <a16:rowId xmlns:a16="http://schemas.microsoft.com/office/drawing/2014/main" val="3168083788"/>
                  </a:ext>
                </a:extLst>
              </a:tr>
              <a:tr h="310810">
                <a:tc>
                  <a:txBody>
                    <a:bodyPr/>
                    <a:lstStyle/>
                    <a:p>
                      <a:r>
                        <a:rPr lang="en-IN" sz="1500" b="1"/>
                        <a:t>Memory</a:t>
                      </a:r>
                      <a:endParaRPr lang="en-IN" sz="1500"/>
                    </a:p>
                  </a:txBody>
                  <a:tcPr marL="77702" marR="77702" marT="38851" marB="38851" anchor="ctr">
                    <a:lnL>
                      <a:noFill/>
                    </a:lnL>
                    <a:lnR>
                      <a:noFill/>
                    </a:lnR>
                    <a:lnT>
                      <a:noFill/>
                    </a:lnT>
                    <a:lnB>
                      <a:noFill/>
                    </a:lnB>
                    <a:noFill/>
                  </a:tcPr>
                </a:tc>
                <a:tc>
                  <a:txBody>
                    <a:bodyPr/>
                    <a:lstStyle/>
                    <a:p>
                      <a:r>
                        <a:rPr lang="en-IN" sz="1500"/>
                        <a:t>32GB GDDR7</a:t>
                      </a:r>
                    </a:p>
                  </a:txBody>
                  <a:tcPr marL="77702" marR="77702" marT="38851" marB="38851" anchor="ctr">
                    <a:lnL>
                      <a:noFill/>
                    </a:lnL>
                    <a:lnR>
                      <a:noFill/>
                    </a:lnR>
                    <a:lnT>
                      <a:noFill/>
                    </a:lnT>
                    <a:lnB>
                      <a:noFill/>
                    </a:lnB>
                    <a:noFill/>
                  </a:tcPr>
                </a:tc>
                <a:tc>
                  <a:txBody>
                    <a:bodyPr/>
                    <a:lstStyle/>
                    <a:p>
                      <a:r>
                        <a:rPr lang="en-IN" sz="1500"/>
                        <a:t>256GB – 4TB DDR5 ECC</a:t>
                      </a:r>
                    </a:p>
                  </a:txBody>
                  <a:tcPr marL="77702" marR="77702" marT="38851" marB="38851" anchor="ctr">
                    <a:lnL>
                      <a:noFill/>
                    </a:lnL>
                    <a:lnR>
                      <a:noFill/>
                    </a:lnR>
                    <a:lnT>
                      <a:noFill/>
                    </a:lnT>
                    <a:lnB>
                      <a:noFill/>
                    </a:lnB>
                    <a:noFill/>
                  </a:tcPr>
                </a:tc>
                <a:extLst>
                  <a:ext uri="{0D108BD9-81ED-4DB2-BD59-A6C34878D82A}">
                    <a16:rowId xmlns:a16="http://schemas.microsoft.com/office/drawing/2014/main" val="1176333968"/>
                  </a:ext>
                </a:extLst>
              </a:tr>
              <a:tr h="310810">
                <a:tc>
                  <a:txBody>
                    <a:bodyPr/>
                    <a:lstStyle/>
                    <a:p>
                      <a:r>
                        <a:rPr lang="en-IN" sz="1500" b="1"/>
                        <a:t>Memory Bandwidth</a:t>
                      </a:r>
                      <a:endParaRPr lang="en-IN" sz="1500"/>
                    </a:p>
                  </a:txBody>
                  <a:tcPr marL="77702" marR="77702" marT="38851" marB="38851" anchor="ctr">
                    <a:lnL>
                      <a:noFill/>
                    </a:lnL>
                    <a:lnR>
                      <a:noFill/>
                    </a:lnR>
                    <a:lnT>
                      <a:noFill/>
                    </a:lnT>
                    <a:lnB>
                      <a:noFill/>
                    </a:lnB>
                    <a:noFill/>
                  </a:tcPr>
                </a:tc>
                <a:tc>
                  <a:txBody>
                    <a:bodyPr/>
                    <a:lstStyle/>
                    <a:p>
                      <a:r>
                        <a:rPr lang="en-IN" sz="1500"/>
                        <a:t>1,792 GB/s</a:t>
                      </a:r>
                    </a:p>
                  </a:txBody>
                  <a:tcPr marL="77702" marR="77702" marT="38851" marB="38851" anchor="ctr">
                    <a:lnL>
                      <a:noFill/>
                    </a:lnL>
                    <a:lnR>
                      <a:noFill/>
                    </a:lnR>
                    <a:lnT>
                      <a:noFill/>
                    </a:lnT>
                    <a:lnB>
                      <a:noFill/>
                    </a:lnB>
                    <a:noFill/>
                  </a:tcPr>
                </a:tc>
                <a:tc>
                  <a:txBody>
                    <a:bodyPr/>
                    <a:lstStyle/>
                    <a:p>
                      <a:r>
                        <a:rPr lang="en-IN" sz="1500"/>
                        <a:t>204.8 GB/s (DDR5-4800)</a:t>
                      </a:r>
                    </a:p>
                  </a:txBody>
                  <a:tcPr marL="77702" marR="77702" marT="38851" marB="38851" anchor="ctr">
                    <a:lnL>
                      <a:noFill/>
                    </a:lnL>
                    <a:lnR>
                      <a:noFill/>
                    </a:lnR>
                    <a:lnT>
                      <a:noFill/>
                    </a:lnT>
                    <a:lnB>
                      <a:noFill/>
                    </a:lnB>
                    <a:noFill/>
                  </a:tcPr>
                </a:tc>
                <a:extLst>
                  <a:ext uri="{0D108BD9-81ED-4DB2-BD59-A6C34878D82A}">
                    <a16:rowId xmlns:a16="http://schemas.microsoft.com/office/drawing/2014/main" val="1083673323"/>
                  </a:ext>
                </a:extLst>
              </a:tr>
              <a:tr h="543917">
                <a:tc>
                  <a:txBody>
                    <a:bodyPr/>
                    <a:lstStyle/>
                    <a:p>
                      <a:r>
                        <a:rPr lang="en-IN" sz="1500" b="1"/>
                        <a:t>Cache</a:t>
                      </a:r>
                      <a:endParaRPr lang="en-IN" sz="1500"/>
                    </a:p>
                  </a:txBody>
                  <a:tcPr marL="77702" marR="77702" marT="38851" marB="38851" anchor="ctr">
                    <a:lnL>
                      <a:noFill/>
                    </a:lnL>
                    <a:lnR>
                      <a:noFill/>
                    </a:lnR>
                    <a:lnT>
                      <a:noFill/>
                    </a:lnT>
                    <a:lnB>
                      <a:noFill/>
                    </a:lnB>
                    <a:noFill/>
                  </a:tcPr>
                </a:tc>
                <a:tc>
                  <a:txBody>
                    <a:bodyPr/>
                    <a:lstStyle/>
                    <a:p>
                      <a:r>
                        <a:rPr lang="en-US" sz="1500"/>
                        <a:t>L1, L2, and Shared Memory</a:t>
                      </a:r>
                    </a:p>
                  </a:txBody>
                  <a:tcPr marL="77702" marR="77702" marT="38851" marB="38851" anchor="ctr">
                    <a:lnL>
                      <a:noFill/>
                    </a:lnL>
                    <a:lnR>
                      <a:noFill/>
                    </a:lnR>
                    <a:lnT>
                      <a:noFill/>
                    </a:lnT>
                    <a:lnB>
                      <a:noFill/>
                    </a:lnB>
                    <a:noFill/>
                  </a:tcPr>
                </a:tc>
                <a:tc>
                  <a:txBody>
                    <a:bodyPr/>
                    <a:lstStyle/>
                    <a:p>
                      <a:r>
                        <a:rPr lang="en-US" sz="1500"/>
                        <a:t>L1, L2, L3 Cache (up to 480MB on some models)</a:t>
                      </a:r>
                    </a:p>
                  </a:txBody>
                  <a:tcPr marL="77702" marR="77702" marT="38851" marB="38851" anchor="ctr">
                    <a:lnL>
                      <a:noFill/>
                    </a:lnL>
                    <a:lnR>
                      <a:noFill/>
                    </a:lnR>
                    <a:lnT>
                      <a:noFill/>
                    </a:lnT>
                    <a:lnB>
                      <a:noFill/>
                    </a:lnB>
                    <a:noFill/>
                  </a:tcPr>
                </a:tc>
                <a:extLst>
                  <a:ext uri="{0D108BD9-81ED-4DB2-BD59-A6C34878D82A}">
                    <a16:rowId xmlns:a16="http://schemas.microsoft.com/office/drawing/2014/main" val="2567581960"/>
                  </a:ext>
                </a:extLst>
              </a:tr>
              <a:tr h="543917">
                <a:tc>
                  <a:txBody>
                    <a:bodyPr/>
                    <a:lstStyle/>
                    <a:p>
                      <a:r>
                        <a:rPr lang="en-IN" sz="1500" b="1"/>
                        <a:t>Parallel Processing</a:t>
                      </a:r>
                      <a:endParaRPr lang="en-IN" sz="1500"/>
                    </a:p>
                  </a:txBody>
                  <a:tcPr marL="77702" marR="77702" marT="38851" marB="38851" anchor="ctr">
                    <a:lnL>
                      <a:noFill/>
                    </a:lnL>
                    <a:lnR>
                      <a:noFill/>
                    </a:lnR>
                    <a:lnT>
                      <a:noFill/>
                    </a:lnT>
                    <a:lnB>
                      <a:noFill/>
                    </a:lnB>
                    <a:noFill/>
                  </a:tcPr>
                </a:tc>
                <a:tc>
                  <a:txBody>
                    <a:bodyPr/>
                    <a:lstStyle/>
                    <a:p>
                      <a:r>
                        <a:rPr lang="en-IN" sz="1500"/>
                        <a:t>Massive (thousands of threads)</a:t>
                      </a:r>
                    </a:p>
                  </a:txBody>
                  <a:tcPr marL="77702" marR="77702" marT="38851" marB="38851" anchor="ctr">
                    <a:lnL>
                      <a:noFill/>
                    </a:lnL>
                    <a:lnR>
                      <a:noFill/>
                    </a:lnR>
                    <a:lnT>
                      <a:noFill/>
                    </a:lnT>
                    <a:lnB>
                      <a:noFill/>
                    </a:lnB>
                    <a:noFill/>
                  </a:tcPr>
                </a:tc>
                <a:tc>
                  <a:txBody>
                    <a:bodyPr/>
                    <a:lstStyle/>
                    <a:p>
                      <a:r>
                        <a:rPr lang="en-US" sz="1500"/>
                        <a:t>Limited (hundreds of threads with SMT)</a:t>
                      </a:r>
                    </a:p>
                  </a:txBody>
                  <a:tcPr marL="77702" marR="77702" marT="38851" marB="38851" anchor="ctr">
                    <a:lnL>
                      <a:noFill/>
                    </a:lnL>
                    <a:lnR>
                      <a:noFill/>
                    </a:lnR>
                    <a:lnT>
                      <a:noFill/>
                    </a:lnT>
                    <a:lnB>
                      <a:noFill/>
                    </a:lnB>
                    <a:noFill/>
                  </a:tcPr>
                </a:tc>
                <a:extLst>
                  <a:ext uri="{0D108BD9-81ED-4DB2-BD59-A6C34878D82A}">
                    <a16:rowId xmlns:a16="http://schemas.microsoft.com/office/drawing/2014/main" val="3448093352"/>
                  </a:ext>
                </a:extLst>
              </a:tr>
              <a:tr h="310810">
                <a:tc>
                  <a:txBody>
                    <a:bodyPr/>
                    <a:lstStyle/>
                    <a:p>
                      <a:r>
                        <a:rPr lang="en-IN" sz="1500" b="1"/>
                        <a:t>Floating Point Performance</a:t>
                      </a:r>
                      <a:endParaRPr lang="en-IN" sz="1500"/>
                    </a:p>
                  </a:txBody>
                  <a:tcPr marL="77702" marR="77702" marT="38851" marB="38851" anchor="ctr">
                    <a:lnL>
                      <a:noFill/>
                    </a:lnL>
                    <a:lnR>
                      <a:noFill/>
                    </a:lnR>
                    <a:lnT>
                      <a:noFill/>
                    </a:lnT>
                    <a:lnB>
                      <a:noFill/>
                    </a:lnB>
                    <a:noFill/>
                  </a:tcPr>
                </a:tc>
                <a:tc>
                  <a:txBody>
                    <a:bodyPr/>
                    <a:lstStyle/>
                    <a:p>
                      <a:r>
                        <a:rPr lang="en-IN" sz="1500"/>
                        <a:t>~100+ TFLOPS (FP32)</a:t>
                      </a:r>
                    </a:p>
                  </a:txBody>
                  <a:tcPr marL="77702" marR="77702" marT="38851" marB="38851" anchor="ctr">
                    <a:lnL>
                      <a:noFill/>
                    </a:lnL>
                    <a:lnR>
                      <a:noFill/>
                    </a:lnR>
                    <a:lnT>
                      <a:noFill/>
                    </a:lnT>
                    <a:lnB>
                      <a:noFill/>
                    </a:lnB>
                    <a:noFill/>
                  </a:tcPr>
                </a:tc>
                <a:tc>
                  <a:txBody>
                    <a:bodyPr/>
                    <a:lstStyle/>
                    <a:p>
                      <a:r>
                        <a:rPr lang="en-IN" sz="1500"/>
                        <a:t>~5 TFLOPS (FP32, AVX-512)</a:t>
                      </a:r>
                    </a:p>
                  </a:txBody>
                  <a:tcPr marL="77702" marR="77702" marT="38851" marB="38851" anchor="ctr">
                    <a:lnL>
                      <a:noFill/>
                    </a:lnL>
                    <a:lnR>
                      <a:noFill/>
                    </a:lnR>
                    <a:lnT>
                      <a:noFill/>
                    </a:lnT>
                    <a:lnB>
                      <a:noFill/>
                    </a:lnB>
                    <a:noFill/>
                  </a:tcPr>
                </a:tc>
                <a:extLst>
                  <a:ext uri="{0D108BD9-81ED-4DB2-BD59-A6C34878D82A}">
                    <a16:rowId xmlns:a16="http://schemas.microsoft.com/office/drawing/2014/main" val="2335743118"/>
                  </a:ext>
                </a:extLst>
              </a:tr>
              <a:tr h="310810">
                <a:tc>
                  <a:txBody>
                    <a:bodyPr/>
                    <a:lstStyle/>
                    <a:p>
                      <a:r>
                        <a:rPr lang="en-IN" sz="1500" b="1"/>
                        <a:t>Power Consumption (TDP)</a:t>
                      </a:r>
                      <a:endParaRPr lang="en-IN" sz="1500"/>
                    </a:p>
                  </a:txBody>
                  <a:tcPr marL="77702" marR="77702" marT="38851" marB="38851" anchor="ctr">
                    <a:lnL>
                      <a:noFill/>
                    </a:lnL>
                    <a:lnR>
                      <a:noFill/>
                    </a:lnR>
                    <a:lnT>
                      <a:noFill/>
                    </a:lnT>
                    <a:lnB>
                      <a:noFill/>
                    </a:lnB>
                    <a:noFill/>
                  </a:tcPr>
                </a:tc>
                <a:tc>
                  <a:txBody>
                    <a:bodyPr/>
                    <a:lstStyle/>
                    <a:p>
                      <a:r>
                        <a:rPr lang="en-IN" sz="1500"/>
                        <a:t>575W</a:t>
                      </a:r>
                    </a:p>
                  </a:txBody>
                  <a:tcPr marL="77702" marR="77702" marT="38851" marB="38851" anchor="ctr">
                    <a:lnL>
                      <a:noFill/>
                    </a:lnL>
                    <a:lnR>
                      <a:noFill/>
                    </a:lnR>
                    <a:lnT>
                      <a:noFill/>
                    </a:lnT>
                    <a:lnB>
                      <a:noFill/>
                    </a:lnB>
                    <a:noFill/>
                  </a:tcPr>
                </a:tc>
                <a:tc>
                  <a:txBody>
                    <a:bodyPr/>
                    <a:lstStyle/>
                    <a:p>
                      <a:r>
                        <a:rPr lang="en-IN" sz="1500"/>
                        <a:t>350W – 400W</a:t>
                      </a:r>
                    </a:p>
                  </a:txBody>
                  <a:tcPr marL="77702" marR="77702" marT="38851" marB="38851" anchor="ctr">
                    <a:lnL>
                      <a:noFill/>
                    </a:lnL>
                    <a:lnR>
                      <a:noFill/>
                    </a:lnR>
                    <a:lnT>
                      <a:noFill/>
                    </a:lnT>
                    <a:lnB>
                      <a:noFill/>
                    </a:lnB>
                    <a:noFill/>
                  </a:tcPr>
                </a:tc>
                <a:extLst>
                  <a:ext uri="{0D108BD9-81ED-4DB2-BD59-A6C34878D82A}">
                    <a16:rowId xmlns:a16="http://schemas.microsoft.com/office/drawing/2014/main" val="1297426556"/>
                  </a:ext>
                </a:extLst>
              </a:tr>
              <a:tr h="543917">
                <a:tc>
                  <a:txBody>
                    <a:bodyPr/>
                    <a:lstStyle/>
                    <a:p>
                      <a:r>
                        <a:rPr lang="en-IN" sz="1500" b="1"/>
                        <a:t>Use Case</a:t>
                      </a:r>
                      <a:endParaRPr lang="en-IN" sz="1500"/>
                    </a:p>
                  </a:txBody>
                  <a:tcPr marL="77702" marR="77702" marT="38851" marB="38851" anchor="ctr">
                    <a:lnL>
                      <a:noFill/>
                    </a:lnL>
                    <a:lnR>
                      <a:noFill/>
                    </a:lnR>
                    <a:lnT>
                      <a:noFill/>
                    </a:lnT>
                    <a:lnB>
                      <a:noFill/>
                    </a:lnB>
                    <a:noFill/>
                  </a:tcPr>
                </a:tc>
                <a:tc>
                  <a:txBody>
                    <a:bodyPr/>
                    <a:lstStyle/>
                    <a:p>
                      <a:r>
                        <a:rPr lang="en-IN" sz="1500"/>
                        <a:t>AI/ML, Gaming, HPC, Rendering</a:t>
                      </a:r>
                    </a:p>
                  </a:txBody>
                  <a:tcPr marL="77702" marR="77702" marT="38851" marB="38851" anchor="ctr">
                    <a:lnL>
                      <a:noFill/>
                    </a:lnL>
                    <a:lnR>
                      <a:noFill/>
                    </a:lnR>
                    <a:lnT>
                      <a:noFill/>
                    </a:lnT>
                    <a:lnB>
                      <a:noFill/>
                    </a:lnB>
                    <a:noFill/>
                  </a:tcPr>
                </a:tc>
                <a:tc>
                  <a:txBody>
                    <a:bodyPr/>
                    <a:lstStyle/>
                    <a:p>
                      <a:r>
                        <a:rPr lang="it-IT" sz="1500" dirty="0"/>
                        <a:t>General computing, AI inference, Databases</a:t>
                      </a:r>
                    </a:p>
                  </a:txBody>
                  <a:tcPr marL="77702" marR="77702" marT="38851" marB="38851" anchor="ctr">
                    <a:lnL>
                      <a:noFill/>
                    </a:lnL>
                    <a:lnR>
                      <a:noFill/>
                    </a:lnR>
                    <a:lnT>
                      <a:noFill/>
                    </a:lnT>
                    <a:lnB>
                      <a:noFill/>
                    </a:lnB>
                    <a:noFill/>
                  </a:tcPr>
                </a:tc>
                <a:extLst>
                  <a:ext uri="{0D108BD9-81ED-4DB2-BD59-A6C34878D82A}">
                    <a16:rowId xmlns:a16="http://schemas.microsoft.com/office/drawing/2014/main" val="3319710845"/>
                  </a:ext>
                </a:extLst>
              </a:tr>
            </a:tbl>
          </a:graphicData>
        </a:graphic>
      </p:graphicFrame>
      <p:sp>
        <p:nvSpPr>
          <p:cNvPr id="3" name="Rectangle 1">
            <a:extLst>
              <a:ext uri="{FF2B5EF4-FFF2-40B4-BE49-F238E27FC236}">
                <a16:creationId xmlns:a16="http://schemas.microsoft.com/office/drawing/2014/main" id="{0A643E27-AB89-C3C8-0F0C-4EB2F347384B}"/>
              </a:ext>
            </a:extLst>
          </p:cNvPr>
          <p:cNvSpPr>
            <a:spLocks noChangeArrowheads="1"/>
          </p:cNvSpPr>
          <p:nvPr/>
        </p:nvSpPr>
        <p:spPr bwMode="auto">
          <a:xfrm>
            <a:off x="235403" y="4524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C8CD706D-0C36-5606-BF0C-C37699BEC080}"/>
              </a:ext>
            </a:extLst>
          </p:cNvPr>
          <p:cNvSpPr txBox="1"/>
          <p:nvPr/>
        </p:nvSpPr>
        <p:spPr>
          <a:xfrm>
            <a:off x="493486" y="357871"/>
            <a:ext cx="9840685" cy="646331"/>
          </a:xfrm>
          <a:prstGeom prst="rect">
            <a:avLst/>
          </a:prstGeom>
          <a:noFill/>
        </p:spPr>
        <p:txBody>
          <a:bodyPr wrap="square">
            <a:spAutoFit/>
          </a:bodyPr>
          <a:lstStyle/>
          <a:p>
            <a:r>
              <a:rPr lang="en-IN" b="1" dirty="0"/>
              <a:t>NVIDIA GeForce RTX 5090</a:t>
            </a:r>
            <a:r>
              <a:rPr lang="en-IN" dirty="0"/>
              <a:t> and a </a:t>
            </a:r>
            <a:r>
              <a:rPr lang="en-IN" b="1" dirty="0"/>
              <a:t>high-end CPU (e.g., AMD </a:t>
            </a:r>
            <a:r>
              <a:rPr lang="en-IN" b="1" dirty="0" err="1"/>
              <a:t>Ryzen</a:t>
            </a:r>
            <a:r>
              <a:rPr lang="en-IN" b="1" dirty="0"/>
              <a:t> </a:t>
            </a:r>
            <a:r>
              <a:rPr lang="en-IN" b="1" dirty="0" err="1"/>
              <a:t>Threadripper</a:t>
            </a:r>
            <a:r>
              <a:rPr lang="en-IN" b="1" dirty="0"/>
              <a:t> 7995WX / Intel Xeon Platinum 8490H)</a:t>
            </a:r>
            <a:r>
              <a:rPr lang="en-IN" dirty="0"/>
              <a:t> </a:t>
            </a:r>
          </a:p>
        </p:txBody>
      </p:sp>
    </p:spTree>
    <p:extLst>
      <p:ext uri="{BB962C8B-B14F-4D97-AF65-F5344CB8AC3E}">
        <p14:creationId xmlns:p14="http://schemas.microsoft.com/office/powerpoint/2010/main" val="2026802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FDB39495-A90A-2025-8CB7-CDE99EA76048}"/>
              </a:ext>
            </a:extLst>
          </p:cNvPr>
          <p:cNvGraphicFramePr>
            <a:graphicFrameLocks noGrp="1"/>
          </p:cNvGraphicFramePr>
          <p:nvPr>
            <p:extLst>
              <p:ext uri="{D42A27DB-BD31-4B8C-83A1-F6EECF244321}">
                <p14:modId xmlns:p14="http://schemas.microsoft.com/office/powerpoint/2010/main" val="3742855108"/>
              </p:ext>
            </p:extLst>
          </p:nvPr>
        </p:nvGraphicFramePr>
        <p:xfrm>
          <a:off x="897555" y="1021339"/>
          <a:ext cx="10325967" cy="5025495"/>
        </p:xfrm>
        <a:graphic>
          <a:graphicData uri="http://schemas.openxmlformats.org/drawingml/2006/table">
            <a:tbl>
              <a:tblPr/>
              <a:tblGrid>
                <a:gridCol w="3441989">
                  <a:extLst>
                    <a:ext uri="{9D8B030D-6E8A-4147-A177-3AD203B41FA5}">
                      <a16:colId xmlns:a16="http://schemas.microsoft.com/office/drawing/2014/main" val="3748943058"/>
                    </a:ext>
                  </a:extLst>
                </a:gridCol>
                <a:gridCol w="3441989">
                  <a:extLst>
                    <a:ext uri="{9D8B030D-6E8A-4147-A177-3AD203B41FA5}">
                      <a16:colId xmlns:a16="http://schemas.microsoft.com/office/drawing/2014/main" val="2187937710"/>
                    </a:ext>
                  </a:extLst>
                </a:gridCol>
                <a:gridCol w="3441989">
                  <a:extLst>
                    <a:ext uri="{9D8B030D-6E8A-4147-A177-3AD203B41FA5}">
                      <a16:colId xmlns:a16="http://schemas.microsoft.com/office/drawing/2014/main" val="3671103900"/>
                    </a:ext>
                  </a:extLst>
                </a:gridCol>
              </a:tblGrid>
              <a:tr h="213851">
                <a:tc>
                  <a:txBody>
                    <a:bodyPr/>
                    <a:lstStyle/>
                    <a:p>
                      <a:r>
                        <a:rPr lang="en-IN" sz="900" b="1"/>
                        <a:t>Feature</a:t>
                      </a:r>
                      <a:endParaRPr lang="en-IN" sz="900"/>
                    </a:p>
                  </a:txBody>
                  <a:tcPr marL="46291" marR="46291" marT="23145" marB="23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b="1"/>
                        <a:t>Description</a:t>
                      </a:r>
                      <a:endParaRPr lang="en-IN" sz="900"/>
                    </a:p>
                  </a:txBody>
                  <a:tcPr marL="46291" marR="46291" marT="23145" marB="23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b="1"/>
                        <a:t>CUDA Implementation</a:t>
                      </a:r>
                      <a:endParaRPr lang="en-IN" sz="900"/>
                    </a:p>
                  </a:txBody>
                  <a:tcPr marL="46291" marR="46291" marT="23145" marB="23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11110279"/>
                  </a:ext>
                </a:extLst>
              </a:tr>
              <a:tr h="374239">
                <a:tc>
                  <a:txBody>
                    <a:bodyPr/>
                    <a:lstStyle/>
                    <a:p>
                      <a:r>
                        <a:rPr lang="en-IN" sz="900" b="1"/>
                        <a:t>Parallel Loops (for, while)</a:t>
                      </a:r>
                      <a:endParaRPr lang="en-IN" sz="900"/>
                    </a:p>
                  </a:txBody>
                  <a:tcPr marL="46291" marR="46291" marT="23145" marB="23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t>Execute loops in parallel instead of sequential execution.</a:t>
                      </a:r>
                    </a:p>
                  </a:txBody>
                  <a:tcPr marL="46291" marR="46291" marT="23145" marB="23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b="1"/>
                        <a:t>CUDA Kernels</a:t>
                      </a:r>
                      <a:r>
                        <a:rPr lang="en-US" sz="900"/>
                        <a:t> replace standard for loops with </a:t>
                      </a:r>
                      <a:r>
                        <a:rPr lang="en-US" sz="900" b="1"/>
                        <a:t>grid-stride loops</a:t>
                      </a:r>
                      <a:r>
                        <a:rPr lang="en-US" sz="900"/>
                        <a:t>.</a:t>
                      </a:r>
                    </a:p>
                  </a:txBody>
                  <a:tcPr marL="46291" marR="46291" marT="23145" marB="23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9382928"/>
                  </a:ext>
                </a:extLst>
              </a:tr>
              <a:tr h="534627">
                <a:tc>
                  <a:txBody>
                    <a:bodyPr/>
                    <a:lstStyle/>
                    <a:p>
                      <a:r>
                        <a:rPr lang="en-IN" sz="900" b="1"/>
                        <a:t>Parallel Arrays (1D, 2D, 3D)</a:t>
                      </a:r>
                      <a:endParaRPr lang="en-IN" sz="900"/>
                    </a:p>
                  </a:txBody>
                  <a:tcPr marL="46291" marR="46291" marT="23145" marB="23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t>Process arrays in parallel instead of iterating sequentially.</a:t>
                      </a:r>
                    </a:p>
                  </a:txBody>
                  <a:tcPr marL="46291" marR="46291" marT="23145" marB="23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t>Use </a:t>
                      </a:r>
                      <a:r>
                        <a:rPr lang="en-US" sz="900" b="1"/>
                        <a:t>global memory</a:t>
                      </a:r>
                      <a:r>
                        <a:rPr lang="en-US" sz="900"/>
                        <a:t> for large arrays and </a:t>
                      </a:r>
                      <a:r>
                        <a:rPr lang="en-US" sz="900" b="1"/>
                        <a:t>shared memory</a:t>
                      </a:r>
                      <a:r>
                        <a:rPr lang="en-US" sz="900"/>
                        <a:t> for optimization.</a:t>
                      </a:r>
                    </a:p>
                  </a:txBody>
                  <a:tcPr marL="46291" marR="46291" marT="23145" marB="23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99972080"/>
                  </a:ext>
                </a:extLst>
              </a:tr>
              <a:tr h="374239">
                <a:tc>
                  <a:txBody>
                    <a:bodyPr/>
                    <a:lstStyle/>
                    <a:p>
                      <a:r>
                        <a:rPr lang="en-IN" sz="900" b="1"/>
                        <a:t>Matrix Operations (Addition, Multiplication)</a:t>
                      </a:r>
                      <a:endParaRPr lang="en-IN" sz="900"/>
                    </a:p>
                  </a:txBody>
                  <a:tcPr marL="46291" marR="46291" marT="23145" marB="23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Perform matrix calculations efficiently.</a:t>
                      </a:r>
                    </a:p>
                  </a:txBody>
                  <a:tcPr marL="46291" marR="46291" marT="23145" marB="23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CUDA-based </a:t>
                      </a:r>
                      <a:r>
                        <a:rPr lang="en-IN" sz="900" b="1"/>
                        <a:t>matrix multiplication, transposition, and inversion</a:t>
                      </a:r>
                      <a:r>
                        <a:rPr lang="en-IN" sz="900"/>
                        <a:t>.</a:t>
                      </a:r>
                    </a:p>
                  </a:txBody>
                  <a:tcPr marL="46291" marR="46291" marT="23145" marB="23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6902875"/>
                  </a:ext>
                </a:extLst>
              </a:tr>
              <a:tr h="374239">
                <a:tc>
                  <a:txBody>
                    <a:bodyPr/>
                    <a:lstStyle/>
                    <a:p>
                      <a:r>
                        <a:rPr lang="en-US" sz="900" b="1" dirty="0"/>
                        <a:t>Reduction Operations (SUM, MIN, MAX)</a:t>
                      </a:r>
                      <a:endParaRPr lang="en-US" sz="900" dirty="0"/>
                    </a:p>
                  </a:txBody>
                  <a:tcPr marL="46291" marR="46291" marT="23145" marB="23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t>Compute aggregations in parallel (faster than CPU).</a:t>
                      </a:r>
                    </a:p>
                  </a:txBody>
                  <a:tcPr marL="46291" marR="46291" marT="23145" marB="23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b="1"/>
                        <a:t>Parallel reduction using warp shuffling and shared memory</a:t>
                      </a:r>
                      <a:r>
                        <a:rPr lang="en-US" sz="900"/>
                        <a:t>.</a:t>
                      </a:r>
                    </a:p>
                  </a:txBody>
                  <a:tcPr marL="46291" marR="46291" marT="23145" marB="23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9692796"/>
                  </a:ext>
                </a:extLst>
              </a:tr>
              <a:tr h="374239">
                <a:tc>
                  <a:txBody>
                    <a:bodyPr/>
                    <a:lstStyle/>
                    <a:p>
                      <a:r>
                        <a:rPr lang="en-IN" sz="900" b="1"/>
                        <a:t>Sorting (Bitonic, Merge, QuickSort)</a:t>
                      </a:r>
                      <a:endParaRPr lang="en-IN" sz="900"/>
                    </a:p>
                  </a:txBody>
                  <a:tcPr marL="46291" marR="46291" marT="23145" marB="23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t>GPU-accelerated sorting for performance gains.</a:t>
                      </a:r>
                    </a:p>
                  </a:txBody>
                  <a:tcPr marL="46291" marR="46291" marT="23145" marB="23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t>Implement </a:t>
                      </a:r>
                      <a:r>
                        <a:rPr lang="en-US" sz="900" b="1"/>
                        <a:t>Bitonic Sort, Radix Sort, and Thrust Sort</a:t>
                      </a:r>
                      <a:r>
                        <a:rPr lang="en-US" sz="900"/>
                        <a:t> using CUDA.</a:t>
                      </a:r>
                    </a:p>
                  </a:txBody>
                  <a:tcPr marL="46291" marR="46291" marT="23145" marB="23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4802850"/>
                  </a:ext>
                </a:extLst>
              </a:tr>
              <a:tr h="374239">
                <a:tc>
                  <a:txBody>
                    <a:bodyPr/>
                    <a:lstStyle/>
                    <a:p>
                      <a:r>
                        <a:rPr lang="en-US" sz="900" b="1"/>
                        <a:t>Search (Binary, Hash, Parallel Search)</a:t>
                      </a:r>
                      <a:endParaRPr lang="en-US" sz="900"/>
                    </a:p>
                  </a:txBody>
                  <a:tcPr marL="46291" marR="46291" marT="23145" marB="23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a:t>Fast search operations on arrays and collections.</a:t>
                      </a:r>
                    </a:p>
                  </a:txBody>
                  <a:tcPr marL="46291" marR="46291" marT="23145" marB="23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b="1"/>
                        <a:t>Parallel binary search, hash-based lookup, and prefix sum</a:t>
                      </a:r>
                      <a:r>
                        <a:rPr lang="en-US" sz="900"/>
                        <a:t>.</a:t>
                      </a:r>
                    </a:p>
                  </a:txBody>
                  <a:tcPr marL="46291" marR="46291" marT="23145" marB="23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96308817"/>
                  </a:ext>
                </a:extLst>
              </a:tr>
              <a:tr h="534627">
                <a:tc>
                  <a:txBody>
                    <a:bodyPr/>
                    <a:lstStyle/>
                    <a:p>
                      <a:r>
                        <a:rPr lang="en-US" sz="900" b="1"/>
                        <a:t>Thread Synchronization (Mutex, Atomic Operations)</a:t>
                      </a:r>
                      <a:endParaRPr lang="en-US" sz="900"/>
                    </a:p>
                  </a:txBody>
                  <a:tcPr marL="46291" marR="46291" marT="23145" marB="23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Prevent data race conditions in parallel execution.</a:t>
                      </a:r>
                    </a:p>
                  </a:txBody>
                  <a:tcPr marL="46291" marR="46291" marT="23145" marB="23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b="1"/>
                        <a:t>Atomic operations, locks, and warp-level synchronization</a:t>
                      </a:r>
                      <a:r>
                        <a:rPr lang="en-US" sz="900"/>
                        <a:t> in CUDA.</a:t>
                      </a:r>
                    </a:p>
                  </a:txBody>
                  <a:tcPr marL="46291" marR="46291" marT="23145" marB="23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2079250"/>
                  </a:ext>
                </a:extLst>
              </a:tr>
              <a:tr h="374239">
                <a:tc>
                  <a:txBody>
                    <a:bodyPr/>
                    <a:lstStyle/>
                    <a:p>
                      <a:r>
                        <a:rPr lang="it-IT" sz="900" b="1"/>
                        <a:t>Data Compression (LZ4, Huffman, ZSTD)</a:t>
                      </a:r>
                      <a:endParaRPr lang="it-IT" sz="900"/>
                    </a:p>
                  </a:txBody>
                  <a:tcPr marL="46291" marR="46291" marT="23145" marB="23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t>Faster encoding and compression using parallelism.</a:t>
                      </a:r>
                    </a:p>
                  </a:txBody>
                  <a:tcPr marL="46291" marR="46291" marT="23145" marB="23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Implement </a:t>
                      </a:r>
                      <a:r>
                        <a:rPr lang="en-IN" sz="900" b="1"/>
                        <a:t>parallel encoding and entropy coding</a:t>
                      </a:r>
                      <a:r>
                        <a:rPr lang="en-IN" sz="900"/>
                        <a:t>.</a:t>
                      </a:r>
                    </a:p>
                  </a:txBody>
                  <a:tcPr marL="46291" marR="46291" marT="23145" marB="23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8471524"/>
                  </a:ext>
                </a:extLst>
              </a:tr>
              <a:tr h="374239">
                <a:tc>
                  <a:txBody>
                    <a:bodyPr/>
                    <a:lstStyle/>
                    <a:p>
                      <a:r>
                        <a:rPr lang="en-US" sz="900" b="1"/>
                        <a:t>Image Processing (Convolution, Edge Detection)</a:t>
                      </a:r>
                      <a:endParaRPr lang="en-US" sz="900"/>
                    </a:p>
                  </a:txBody>
                  <a:tcPr marL="46291" marR="46291" marT="23145" marB="23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t>Apply image filters (blurring, sharpening, etc.) on GPU.</a:t>
                      </a:r>
                    </a:p>
                  </a:txBody>
                  <a:tcPr marL="46291" marR="46291" marT="23145" marB="23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t>Use </a:t>
                      </a:r>
                      <a:r>
                        <a:rPr lang="en-US" sz="900" b="1"/>
                        <a:t>CUDA texture memory &amp; convolution kernels</a:t>
                      </a:r>
                      <a:r>
                        <a:rPr lang="en-US" sz="900"/>
                        <a:t>.</a:t>
                      </a:r>
                    </a:p>
                  </a:txBody>
                  <a:tcPr marL="46291" marR="46291" marT="23145" marB="23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5452977"/>
                  </a:ext>
                </a:extLst>
              </a:tr>
              <a:tr h="374239">
                <a:tc>
                  <a:txBody>
                    <a:bodyPr/>
                    <a:lstStyle/>
                    <a:p>
                      <a:r>
                        <a:rPr lang="en-US" sz="900" b="1"/>
                        <a:t>Bitwise Operations (AND, OR, XOR, Bit Shift)</a:t>
                      </a:r>
                      <a:endParaRPr lang="en-US" sz="900"/>
                    </a:p>
                  </a:txBody>
                  <a:tcPr marL="46291" marR="46291" marT="23145" marB="23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t>Process large bitwise calculations in parallel.</a:t>
                      </a:r>
                    </a:p>
                  </a:txBody>
                  <a:tcPr marL="46291" marR="46291" marT="23145" marB="23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b="1"/>
                        <a:t>Bitwise masks, parallel bitwise transformations</a:t>
                      </a:r>
                      <a:r>
                        <a:rPr lang="en-IN" sz="900"/>
                        <a:t> using CUDA.</a:t>
                      </a:r>
                    </a:p>
                  </a:txBody>
                  <a:tcPr marL="46291" marR="46291" marT="23145" marB="23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1321605"/>
                  </a:ext>
                </a:extLst>
              </a:tr>
              <a:tr h="374239">
                <a:tc>
                  <a:txBody>
                    <a:bodyPr/>
                    <a:lstStyle/>
                    <a:p>
                      <a:r>
                        <a:rPr lang="en-US" sz="900" b="1"/>
                        <a:t>Multi-GPU Execution (Scale Processing Across GPUs)</a:t>
                      </a:r>
                      <a:endParaRPr lang="en-US" sz="900"/>
                    </a:p>
                  </a:txBody>
                  <a:tcPr marL="46291" marR="46291" marT="23145" marB="23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Distribute computation across multiple GPUs.</a:t>
                      </a:r>
                    </a:p>
                  </a:txBody>
                  <a:tcPr marL="46291" marR="46291" marT="23145" marB="23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b="1"/>
                        <a:t>CUDA Multi-Device API, Peer-to-Peer Memory (P2P)</a:t>
                      </a:r>
                      <a:r>
                        <a:rPr lang="en-IN" sz="900"/>
                        <a:t>.</a:t>
                      </a:r>
                    </a:p>
                  </a:txBody>
                  <a:tcPr marL="46291" marR="46291" marT="23145" marB="23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7013667"/>
                  </a:ext>
                </a:extLst>
              </a:tr>
              <a:tr h="374239">
                <a:tc>
                  <a:txBody>
                    <a:bodyPr/>
                    <a:lstStyle/>
                    <a:p>
                      <a:r>
                        <a:rPr lang="en-US" sz="900" b="1"/>
                        <a:t>Memory Management (Shared, Global, Constant, Texture Memory)</a:t>
                      </a:r>
                      <a:endParaRPr lang="en-US" sz="900"/>
                    </a:p>
                  </a:txBody>
                  <a:tcPr marL="46291" marR="46291" marT="23145" marB="23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t>Optimize memory usage for high-speed computation.</a:t>
                      </a:r>
                    </a:p>
                  </a:txBody>
                  <a:tcPr marL="46291" marR="46291" marT="23145" marB="23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a:t>Use </a:t>
                      </a:r>
                      <a:r>
                        <a:rPr lang="en-US" sz="900" b="1" dirty="0"/>
                        <a:t>efficient memory access strategies</a:t>
                      </a:r>
                      <a:r>
                        <a:rPr lang="en-US" sz="900" dirty="0"/>
                        <a:t> to reduce latency.</a:t>
                      </a:r>
                    </a:p>
                  </a:txBody>
                  <a:tcPr marL="46291" marR="46291" marT="23145" marB="231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89600330"/>
                  </a:ext>
                </a:extLst>
              </a:tr>
            </a:tbl>
          </a:graphicData>
        </a:graphic>
      </p:graphicFrame>
      <p:sp>
        <p:nvSpPr>
          <p:cNvPr id="11" name="TextBox 10">
            <a:extLst>
              <a:ext uri="{FF2B5EF4-FFF2-40B4-BE49-F238E27FC236}">
                <a16:creationId xmlns:a16="http://schemas.microsoft.com/office/drawing/2014/main" id="{BCB226BA-60E2-908F-E249-4E1020A1EEBF}"/>
              </a:ext>
            </a:extLst>
          </p:cNvPr>
          <p:cNvSpPr txBox="1"/>
          <p:nvPr/>
        </p:nvSpPr>
        <p:spPr>
          <a:xfrm>
            <a:off x="720573" y="441834"/>
            <a:ext cx="4572000" cy="461665"/>
          </a:xfrm>
          <a:prstGeom prst="rect">
            <a:avLst/>
          </a:prstGeom>
          <a:noFill/>
        </p:spPr>
        <p:txBody>
          <a:bodyPr wrap="square" rtlCol="0">
            <a:spAutoFit/>
          </a:bodyPr>
          <a:lstStyle/>
          <a:p>
            <a:r>
              <a:rPr lang="en-IN" sz="2400" dirty="0"/>
              <a:t>CUDA C# Functional Programming</a:t>
            </a:r>
          </a:p>
        </p:txBody>
      </p:sp>
    </p:spTree>
    <p:extLst>
      <p:ext uri="{BB962C8B-B14F-4D97-AF65-F5344CB8AC3E}">
        <p14:creationId xmlns:p14="http://schemas.microsoft.com/office/powerpoint/2010/main" val="2885378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9684B-F820-FBD3-8F80-5456559CAB41}"/>
              </a:ext>
            </a:extLst>
          </p:cNvPr>
          <p:cNvSpPr>
            <a:spLocks noGrp="1"/>
          </p:cNvSpPr>
          <p:nvPr>
            <p:ph type="title"/>
          </p:nvPr>
        </p:nvSpPr>
        <p:spPr>
          <a:xfrm>
            <a:off x="838200" y="365125"/>
            <a:ext cx="5801751" cy="549275"/>
          </a:xfrm>
        </p:spPr>
        <p:txBody>
          <a:bodyPr>
            <a:normAutofit/>
          </a:bodyPr>
          <a:lstStyle/>
          <a:p>
            <a:r>
              <a:rPr lang="en-IN" sz="2400" dirty="0">
                <a:latin typeface="+mn-lt"/>
                <a:ea typeface="+mn-ea"/>
                <a:cs typeface="+mn-cs"/>
              </a:rPr>
              <a:t>CUDA </a:t>
            </a:r>
            <a:r>
              <a:rPr lang="en-IN" sz="2400" dirty="0" err="1">
                <a:latin typeface="+mn-lt"/>
                <a:ea typeface="+mn-ea"/>
                <a:cs typeface="+mn-cs"/>
              </a:rPr>
              <a:t>DataBase</a:t>
            </a:r>
            <a:r>
              <a:rPr lang="en-IN" sz="2400" dirty="0">
                <a:latin typeface="+mn-lt"/>
                <a:ea typeface="+mn-ea"/>
                <a:cs typeface="+mn-cs"/>
              </a:rPr>
              <a:t> Use Cases</a:t>
            </a:r>
          </a:p>
        </p:txBody>
      </p:sp>
      <p:graphicFrame>
        <p:nvGraphicFramePr>
          <p:cNvPr id="3" name="Table 2">
            <a:extLst>
              <a:ext uri="{FF2B5EF4-FFF2-40B4-BE49-F238E27FC236}">
                <a16:creationId xmlns:a16="http://schemas.microsoft.com/office/drawing/2014/main" id="{D61904D0-BCC7-8214-1BB6-E77BD50598F8}"/>
              </a:ext>
            </a:extLst>
          </p:cNvPr>
          <p:cNvGraphicFramePr>
            <a:graphicFrameLocks noGrp="1"/>
          </p:cNvGraphicFramePr>
          <p:nvPr>
            <p:extLst>
              <p:ext uri="{D42A27DB-BD31-4B8C-83A1-F6EECF244321}">
                <p14:modId xmlns:p14="http://schemas.microsoft.com/office/powerpoint/2010/main" val="1265666051"/>
              </p:ext>
            </p:extLst>
          </p:nvPr>
        </p:nvGraphicFramePr>
        <p:xfrm>
          <a:off x="838201" y="914400"/>
          <a:ext cx="10908321" cy="5588537"/>
        </p:xfrm>
        <a:graphic>
          <a:graphicData uri="http://schemas.openxmlformats.org/drawingml/2006/table">
            <a:tbl>
              <a:tblPr/>
              <a:tblGrid>
                <a:gridCol w="3636107">
                  <a:extLst>
                    <a:ext uri="{9D8B030D-6E8A-4147-A177-3AD203B41FA5}">
                      <a16:colId xmlns:a16="http://schemas.microsoft.com/office/drawing/2014/main" val="3316392642"/>
                    </a:ext>
                  </a:extLst>
                </a:gridCol>
                <a:gridCol w="3636107">
                  <a:extLst>
                    <a:ext uri="{9D8B030D-6E8A-4147-A177-3AD203B41FA5}">
                      <a16:colId xmlns:a16="http://schemas.microsoft.com/office/drawing/2014/main" val="444338507"/>
                    </a:ext>
                  </a:extLst>
                </a:gridCol>
                <a:gridCol w="3636107">
                  <a:extLst>
                    <a:ext uri="{9D8B030D-6E8A-4147-A177-3AD203B41FA5}">
                      <a16:colId xmlns:a16="http://schemas.microsoft.com/office/drawing/2014/main" val="2690156517"/>
                    </a:ext>
                  </a:extLst>
                </a:gridCol>
              </a:tblGrid>
              <a:tr h="247254">
                <a:tc>
                  <a:txBody>
                    <a:bodyPr/>
                    <a:lstStyle/>
                    <a:p>
                      <a:r>
                        <a:rPr lang="en-IN" sz="1100" b="1"/>
                        <a:t>Feature</a:t>
                      </a:r>
                      <a:endParaRPr lang="en-IN" sz="1100"/>
                    </a:p>
                  </a:txBody>
                  <a:tcPr marL="53720" marR="53720" marT="26860" marB="26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100" b="1"/>
                        <a:t>Description</a:t>
                      </a:r>
                      <a:endParaRPr lang="en-IN" sz="1100"/>
                    </a:p>
                  </a:txBody>
                  <a:tcPr marL="53720" marR="53720" marT="26860" marB="26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100" b="1" dirty="0"/>
                        <a:t>CUDA Implementation</a:t>
                      </a:r>
                      <a:endParaRPr lang="en-IN" sz="1100" dirty="0"/>
                    </a:p>
                  </a:txBody>
                  <a:tcPr marL="53720" marR="53720" marT="26860" marB="26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568792"/>
                  </a:ext>
                </a:extLst>
              </a:tr>
              <a:tr h="434503">
                <a:tc>
                  <a:txBody>
                    <a:bodyPr/>
                    <a:lstStyle/>
                    <a:p>
                      <a:r>
                        <a:rPr lang="en-IN" sz="1100" b="1"/>
                        <a:t>GPU-Accelerated SQL Queries</a:t>
                      </a:r>
                      <a:endParaRPr lang="en-IN" sz="1100"/>
                    </a:p>
                  </a:txBody>
                  <a:tcPr marL="53720" marR="53720" marT="26860" marB="26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Speed up filtering, sorting, and joins for large datasets.</a:t>
                      </a:r>
                    </a:p>
                  </a:txBody>
                  <a:tcPr marL="53720" marR="53720" marT="26860" marB="26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100"/>
                        <a:t>CUDA Kernels for </a:t>
                      </a:r>
                      <a:r>
                        <a:rPr lang="en-IN" sz="1100" b="1"/>
                        <a:t>parallel filtering, sorting, and hashing</a:t>
                      </a:r>
                      <a:r>
                        <a:rPr lang="en-IN" sz="1100"/>
                        <a:t>.</a:t>
                      </a:r>
                    </a:p>
                  </a:txBody>
                  <a:tcPr marL="53720" marR="53720" marT="26860" marB="26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262437"/>
                  </a:ext>
                </a:extLst>
              </a:tr>
              <a:tr h="434503">
                <a:tc>
                  <a:txBody>
                    <a:bodyPr/>
                    <a:lstStyle/>
                    <a:p>
                      <a:r>
                        <a:rPr lang="en-IN" sz="1100" b="1"/>
                        <a:t>Parallel Aggregations (SUM, COUNT, AVG, MIN, MAX)</a:t>
                      </a:r>
                      <a:endParaRPr lang="en-IN" sz="1100"/>
                    </a:p>
                  </a:txBody>
                  <a:tcPr marL="53720" marR="53720" marT="26860" marB="26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Compute database aggregations faster than traditional CPUs.</a:t>
                      </a:r>
                    </a:p>
                  </a:txBody>
                  <a:tcPr marL="53720" marR="53720" marT="26860" marB="26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CUDA </a:t>
                      </a:r>
                      <a:r>
                        <a:rPr lang="en-US" sz="1100" b="1"/>
                        <a:t>parallel reduction</a:t>
                      </a:r>
                      <a:r>
                        <a:rPr lang="en-US" sz="1100"/>
                        <a:t> for fast aggregation.</a:t>
                      </a:r>
                    </a:p>
                  </a:txBody>
                  <a:tcPr marL="53720" marR="53720" marT="26860" marB="26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6784460"/>
                  </a:ext>
                </a:extLst>
              </a:tr>
              <a:tr h="621753">
                <a:tc>
                  <a:txBody>
                    <a:bodyPr/>
                    <a:lstStyle/>
                    <a:p>
                      <a:r>
                        <a:rPr lang="en-IN" sz="1100" b="1"/>
                        <a:t>GPU-Accelerated SQL Joins</a:t>
                      </a:r>
                      <a:endParaRPr lang="en-IN" sz="1100"/>
                    </a:p>
                  </a:txBody>
                  <a:tcPr marL="53720" marR="53720" marT="26860" marB="26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Speed up joins like Hash Join, Sort-Merge Join, and Nested Loop Join.</a:t>
                      </a:r>
                    </a:p>
                  </a:txBody>
                  <a:tcPr marL="53720" marR="53720" marT="26860" marB="26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CUDA </a:t>
                      </a:r>
                      <a:r>
                        <a:rPr lang="en-US" sz="1100" b="1"/>
                        <a:t>Hash Table &amp; Shared Memory Optimizations</a:t>
                      </a:r>
                      <a:r>
                        <a:rPr lang="en-US" sz="1100"/>
                        <a:t>.</a:t>
                      </a:r>
                    </a:p>
                  </a:txBody>
                  <a:tcPr marL="53720" marR="53720" marT="26860" marB="26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34195"/>
                  </a:ext>
                </a:extLst>
              </a:tr>
              <a:tr h="434503">
                <a:tc>
                  <a:txBody>
                    <a:bodyPr/>
                    <a:lstStyle/>
                    <a:p>
                      <a:r>
                        <a:rPr lang="en-IN" sz="1100" b="1"/>
                        <a:t>GPU-Based Indexing &amp; Search</a:t>
                      </a:r>
                      <a:endParaRPr lang="en-IN" sz="1100"/>
                    </a:p>
                  </a:txBody>
                  <a:tcPr marL="53720" marR="53720" marT="26860" marB="26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dirty="0"/>
                        <a:t>Use GPU to optimize B-Trees, R-Trees, and Hash Indexing.</a:t>
                      </a:r>
                    </a:p>
                  </a:txBody>
                  <a:tcPr marL="53720" marR="53720" marT="26860" marB="26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Implement </a:t>
                      </a:r>
                      <a:r>
                        <a:rPr lang="en-US" sz="1100" b="1"/>
                        <a:t>parallel tree traversal &amp; hash maps</a:t>
                      </a:r>
                      <a:r>
                        <a:rPr lang="en-US" sz="1100"/>
                        <a:t> on CUDA.</a:t>
                      </a:r>
                    </a:p>
                  </a:txBody>
                  <a:tcPr marL="53720" marR="53720" marT="26860" marB="26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0233279"/>
                  </a:ext>
                </a:extLst>
              </a:tr>
              <a:tr h="434503">
                <a:tc>
                  <a:txBody>
                    <a:bodyPr/>
                    <a:lstStyle/>
                    <a:p>
                      <a:r>
                        <a:rPr lang="en-IN" sz="1100" b="1" dirty="0"/>
                        <a:t>Vector Search &amp; AI-Powered Queries</a:t>
                      </a:r>
                      <a:endParaRPr lang="en-IN" sz="1100" dirty="0"/>
                    </a:p>
                  </a:txBody>
                  <a:tcPr marL="53720" marR="53720" marT="26860" marB="26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dirty="0"/>
                        <a:t>Perform </a:t>
                      </a:r>
                      <a:r>
                        <a:rPr lang="en-US" sz="1100" b="1" dirty="0" err="1"/>
                        <a:t>pgvector</a:t>
                      </a:r>
                      <a:r>
                        <a:rPr lang="en-US" sz="1100" b="1" dirty="0"/>
                        <a:t>-like</a:t>
                      </a:r>
                      <a:r>
                        <a:rPr lang="en-US" sz="1100" dirty="0"/>
                        <a:t> similarity search for AI-driven applications.</a:t>
                      </a:r>
                    </a:p>
                  </a:txBody>
                  <a:tcPr marL="53720" marR="53720" marT="26860" marB="26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CUDA-based </a:t>
                      </a:r>
                      <a:r>
                        <a:rPr lang="en-US" sz="1100" b="1"/>
                        <a:t>FAISS or HNSW indexing</a:t>
                      </a:r>
                      <a:r>
                        <a:rPr lang="en-US" sz="1100"/>
                        <a:t>.</a:t>
                      </a:r>
                    </a:p>
                  </a:txBody>
                  <a:tcPr marL="53720" marR="53720" marT="26860" marB="26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2424744"/>
                  </a:ext>
                </a:extLst>
              </a:tr>
              <a:tr h="434503">
                <a:tc>
                  <a:txBody>
                    <a:bodyPr/>
                    <a:lstStyle/>
                    <a:p>
                      <a:r>
                        <a:rPr lang="en-US" sz="1100" b="1"/>
                        <a:t>GPU-Powered OLAP (Online Analytical Processing)</a:t>
                      </a:r>
                      <a:endParaRPr lang="en-US" sz="1100"/>
                    </a:p>
                  </a:txBody>
                  <a:tcPr marL="53720" marR="53720" marT="26860" marB="26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100" dirty="0"/>
                        <a:t>Faster analytical queries on large datasets.</a:t>
                      </a:r>
                    </a:p>
                  </a:txBody>
                  <a:tcPr marL="53720" marR="53720" marT="26860" marB="26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Parallel </a:t>
                      </a:r>
                      <a:r>
                        <a:rPr lang="en-US" sz="1100" b="1"/>
                        <a:t>data cube generation &amp; OLAP functions</a:t>
                      </a:r>
                      <a:r>
                        <a:rPr lang="en-US" sz="1100"/>
                        <a:t> using CUDA.</a:t>
                      </a:r>
                    </a:p>
                  </a:txBody>
                  <a:tcPr marL="53720" marR="53720" marT="26860" marB="26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7120499"/>
                  </a:ext>
                </a:extLst>
              </a:tr>
              <a:tr h="621753">
                <a:tc>
                  <a:txBody>
                    <a:bodyPr/>
                    <a:lstStyle/>
                    <a:p>
                      <a:r>
                        <a:rPr lang="en-US" sz="1100" b="1"/>
                        <a:t>GPU-Based ETL (Extract, Transform, Load)</a:t>
                      </a:r>
                      <a:endParaRPr lang="en-US" sz="1100"/>
                    </a:p>
                  </a:txBody>
                  <a:tcPr marL="53720" marR="53720" marT="26860" marB="26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Speed up data ingestion, transformation, and deduplication.</a:t>
                      </a:r>
                    </a:p>
                  </a:txBody>
                  <a:tcPr marL="53720" marR="53720" marT="26860" marB="26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CUDA-powered </a:t>
                      </a:r>
                      <a:r>
                        <a:rPr lang="en-US" sz="1100" b="1"/>
                        <a:t>data parsing, compression, and cleaning</a:t>
                      </a:r>
                      <a:r>
                        <a:rPr lang="en-US" sz="1100"/>
                        <a:t>.</a:t>
                      </a:r>
                    </a:p>
                  </a:txBody>
                  <a:tcPr marL="53720" marR="53720" marT="26860" marB="26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25362536"/>
                  </a:ext>
                </a:extLst>
              </a:tr>
              <a:tr h="434503">
                <a:tc>
                  <a:txBody>
                    <a:bodyPr/>
                    <a:lstStyle/>
                    <a:p>
                      <a:r>
                        <a:rPr lang="en-IN" sz="1100" b="1"/>
                        <a:t>Fast Data Compression</a:t>
                      </a:r>
                      <a:endParaRPr lang="en-IN" sz="1100"/>
                    </a:p>
                  </a:txBody>
                  <a:tcPr marL="53720" marR="53720" marT="26860" marB="26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Reduce storage and speed up database reads/writes.</a:t>
                      </a:r>
                    </a:p>
                  </a:txBody>
                  <a:tcPr marL="53720" marR="53720" marT="26860" marB="26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100"/>
                        <a:t>GPU-accelerated </a:t>
                      </a:r>
                      <a:r>
                        <a:rPr lang="en-IN" sz="1100" b="1"/>
                        <a:t>LZ4, Snappy, ZSTD compression</a:t>
                      </a:r>
                      <a:r>
                        <a:rPr lang="en-IN" sz="1100"/>
                        <a:t>.</a:t>
                      </a:r>
                    </a:p>
                  </a:txBody>
                  <a:tcPr marL="53720" marR="53720" marT="26860" marB="26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803433"/>
                  </a:ext>
                </a:extLst>
              </a:tr>
              <a:tr h="434503">
                <a:tc>
                  <a:txBody>
                    <a:bodyPr/>
                    <a:lstStyle/>
                    <a:p>
                      <a:r>
                        <a:rPr lang="en-IN" sz="1100" b="1"/>
                        <a:t>Graph Database Acceleration</a:t>
                      </a:r>
                      <a:endParaRPr lang="en-IN" sz="1100"/>
                    </a:p>
                  </a:txBody>
                  <a:tcPr marL="53720" marR="53720" marT="26860" marB="26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Speed up graph queries (PageRank, Shortest Path).</a:t>
                      </a:r>
                    </a:p>
                  </a:txBody>
                  <a:tcPr marL="53720" marR="53720" marT="26860" marB="26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CUDA-powered </a:t>
                      </a:r>
                      <a:r>
                        <a:rPr lang="en-US" sz="1100" b="1"/>
                        <a:t>BFS, DFS, and parallel graph traversal</a:t>
                      </a:r>
                      <a:r>
                        <a:rPr lang="en-US" sz="1100"/>
                        <a:t>.</a:t>
                      </a:r>
                    </a:p>
                  </a:txBody>
                  <a:tcPr marL="53720" marR="53720" marT="26860" marB="26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73448214"/>
                  </a:ext>
                </a:extLst>
              </a:tr>
              <a:tr h="434503">
                <a:tc>
                  <a:txBody>
                    <a:bodyPr/>
                    <a:lstStyle/>
                    <a:p>
                      <a:r>
                        <a:rPr lang="en-IN" sz="1100" b="1"/>
                        <a:t>Real-Time Stream Processing</a:t>
                      </a:r>
                      <a:endParaRPr lang="en-IN" sz="1100"/>
                    </a:p>
                  </a:txBody>
                  <a:tcPr marL="53720" marR="53720" marT="26860" marB="26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Process and analyze streaming data in real-time.</a:t>
                      </a:r>
                    </a:p>
                  </a:txBody>
                  <a:tcPr marL="53720" marR="53720" marT="26860" marB="26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100"/>
                        <a:t>Implement </a:t>
                      </a:r>
                      <a:r>
                        <a:rPr lang="en-IN" sz="1100" b="1"/>
                        <a:t>CUDA-accelerated streaming analytics</a:t>
                      </a:r>
                      <a:r>
                        <a:rPr lang="en-IN" sz="1100"/>
                        <a:t>.</a:t>
                      </a:r>
                    </a:p>
                  </a:txBody>
                  <a:tcPr marL="53720" marR="53720" marT="26860" marB="26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47032416"/>
                  </a:ext>
                </a:extLst>
              </a:tr>
              <a:tr h="621753">
                <a:tc>
                  <a:txBody>
                    <a:bodyPr/>
                    <a:lstStyle/>
                    <a:p>
                      <a:r>
                        <a:rPr lang="en-IN" sz="1100" b="1" dirty="0"/>
                        <a:t>GPU-Based Query Optimization</a:t>
                      </a:r>
                      <a:endParaRPr lang="en-IN" sz="1100" dirty="0"/>
                    </a:p>
                  </a:txBody>
                  <a:tcPr marL="53720" marR="53720" marT="26860" marB="26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a:t>AI-driven </a:t>
                      </a:r>
                      <a:r>
                        <a:rPr lang="en-US" sz="1100" b="1"/>
                        <a:t>query caching, indexing, and execution plan selection</a:t>
                      </a:r>
                      <a:r>
                        <a:rPr lang="en-US" sz="1100"/>
                        <a:t>.</a:t>
                      </a:r>
                    </a:p>
                  </a:txBody>
                  <a:tcPr marL="53720" marR="53720" marT="26860" marB="26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100" dirty="0"/>
                        <a:t>Train </a:t>
                      </a:r>
                      <a:r>
                        <a:rPr lang="en-IN" sz="1100" b="1" dirty="0"/>
                        <a:t>ML models on query patterns using CUDA</a:t>
                      </a:r>
                      <a:r>
                        <a:rPr lang="en-IN" sz="1100" dirty="0"/>
                        <a:t>.</a:t>
                      </a:r>
                    </a:p>
                  </a:txBody>
                  <a:tcPr marL="53720" marR="53720" marT="26860" marB="268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78719999"/>
                  </a:ext>
                </a:extLst>
              </a:tr>
            </a:tbl>
          </a:graphicData>
        </a:graphic>
      </p:graphicFrame>
    </p:spTree>
    <p:extLst>
      <p:ext uri="{BB962C8B-B14F-4D97-AF65-F5344CB8AC3E}">
        <p14:creationId xmlns:p14="http://schemas.microsoft.com/office/powerpoint/2010/main" val="242199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EFD53D5-ED22-E7E8-D359-5EB14DFB0954}"/>
              </a:ext>
            </a:extLst>
          </p:cNvPr>
          <p:cNvGraphicFramePr>
            <a:graphicFrameLocks noGrp="1"/>
          </p:cNvGraphicFramePr>
          <p:nvPr>
            <p:extLst>
              <p:ext uri="{D42A27DB-BD31-4B8C-83A1-F6EECF244321}">
                <p14:modId xmlns:p14="http://schemas.microsoft.com/office/powerpoint/2010/main" val="2548481249"/>
              </p:ext>
            </p:extLst>
          </p:nvPr>
        </p:nvGraphicFramePr>
        <p:xfrm>
          <a:off x="828591" y="1014463"/>
          <a:ext cx="10571913" cy="5165111"/>
        </p:xfrm>
        <a:graphic>
          <a:graphicData uri="http://schemas.openxmlformats.org/drawingml/2006/table">
            <a:tbl>
              <a:tblPr/>
              <a:tblGrid>
                <a:gridCol w="3523971">
                  <a:extLst>
                    <a:ext uri="{9D8B030D-6E8A-4147-A177-3AD203B41FA5}">
                      <a16:colId xmlns:a16="http://schemas.microsoft.com/office/drawing/2014/main" val="1416104287"/>
                    </a:ext>
                  </a:extLst>
                </a:gridCol>
                <a:gridCol w="3523971">
                  <a:extLst>
                    <a:ext uri="{9D8B030D-6E8A-4147-A177-3AD203B41FA5}">
                      <a16:colId xmlns:a16="http://schemas.microsoft.com/office/drawing/2014/main" val="1338821893"/>
                    </a:ext>
                  </a:extLst>
                </a:gridCol>
                <a:gridCol w="3523971">
                  <a:extLst>
                    <a:ext uri="{9D8B030D-6E8A-4147-A177-3AD203B41FA5}">
                      <a16:colId xmlns:a16="http://schemas.microsoft.com/office/drawing/2014/main" val="2236082617"/>
                    </a:ext>
                  </a:extLst>
                </a:gridCol>
              </a:tblGrid>
              <a:tr h="217478">
                <a:tc>
                  <a:txBody>
                    <a:bodyPr/>
                    <a:lstStyle/>
                    <a:p>
                      <a:r>
                        <a:rPr lang="en-IN" sz="900" b="1" dirty="0"/>
                        <a:t>Feature</a:t>
                      </a:r>
                      <a:endParaRPr lang="en-IN" sz="900" dirty="0"/>
                    </a:p>
                  </a:txBody>
                  <a:tcPr marL="45804" marR="45804" marT="22902" marB="22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b="1"/>
                        <a:t>Description</a:t>
                      </a:r>
                      <a:endParaRPr lang="en-IN" sz="900"/>
                    </a:p>
                  </a:txBody>
                  <a:tcPr marL="45804" marR="45804" marT="22902" marB="22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b="1"/>
                        <a:t>CUDA Implementation</a:t>
                      </a:r>
                      <a:endParaRPr lang="en-IN" sz="900"/>
                    </a:p>
                  </a:txBody>
                  <a:tcPr marL="45804" marR="45804" marT="22902" marB="22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10559728"/>
                  </a:ext>
                </a:extLst>
              </a:tr>
              <a:tr h="543696">
                <a:tc>
                  <a:txBody>
                    <a:bodyPr/>
                    <a:lstStyle/>
                    <a:p>
                      <a:r>
                        <a:rPr lang="en-IN" sz="900" b="1"/>
                        <a:t>GPU-Accelerated Microservices</a:t>
                      </a:r>
                      <a:endParaRPr lang="en-IN" sz="900"/>
                    </a:p>
                  </a:txBody>
                  <a:tcPr marL="45804" marR="45804" marT="22902" marB="22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t>Use GPU for compute-heavy microservices in a cloud-native environment.</a:t>
                      </a:r>
                    </a:p>
                  </a:txBody>
                  <a:tcPr marL="45804" marR="45804" marT="22902" marB="22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t>Deploy CUDA-enabled </a:t>
                      </a:r>
                      <a:r>
                        <a:rPr lang="en-US" sz="900" b="1"/>
                        <a:t>.NET microservices</a:t>
                      </a:r>
                      <a:r>
                        <a:rPr lang="en-US" sz="900"/>
                        <a:t> in Kubernetes with </a:t>
                      </a:r>
                      <a:r>
                        <a:rPr lang="en-US" sz="900" b="1"/>
                        <a:t>NVIDIA GPU support</a:t>
                      </a:r>
                      <a:r>
                        <a:rPr lang="en-US" sz="900"/>
                        <a:t>.</a:t>
                      </a:r>
                    </a:p>
                  </a:txBody>
                  <a:tcPr marL="45804" marR="45804" marT="22902" marB="22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16312624"/>
                  </a:ext>
                </a:extLst>
              </a:tr>
              <a:tr h="543696">
                <a:tc>
                  <a:txBody>
                    <a:bodyPr/>
                    <a:lstStyle/>
                    <a:p>
                      <a:r>
                        <a:rPr lang="en-IN" sz="900" b="1" dirty="0"/>
                        <a:t>Kubernetes GPU Scheduling</a:t>
                      </a:r>
                      <a:endParaRPr lang="en-IN" sz="900" dirty="0"/>
                    </a:p>
                  </a:txBody>
                  <a:tcPr marL="45804" marR="45804" marT="22902" marB="22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a:t>Ensure GPU workloads are scheduled correctly in K8s.</a:t>
                      </a:r>
                    </a:p>
                  </a:txBody>
                  <a:tcPr marL="45804" marR="45804" marT="22902" marB="22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t>Use </a:t>
                      </a:r>
                      <a:r>
                        <a:rPr lang="en-US" sz="900" b="1"/>
                        <a:t>NVIDIA Device Plugin for Kubernetes</a:t>
                      </a:r>
                      <a:r>
                        <a:rPr lang="en-US" sz="900"/>
                        <a:t> to manage GPU resources.</a:t>
                      </a:r>
                    </a:p>
                  </a:txBody>
                  <a:tcPr marL="45804" marR="45804" marT="22902" marB="22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057179"/>
                  </a:ext>
                </a:extLst>
              </a:tr>
              <a:tr h="543696">
                <a:tc>
                  <a:txBody>
                    <a:bodyPr/>
                    <a:lstStyle/>
                    <a:p>
                      <a:r>
                        <a:rPr lang="en-IN" sz="900" b="1"/>
                        <a:t>GPU-Powered Message Processing (RabbitMQ, Kafka, NATS)</a:t>
                      </a:r>
                      <a:endParaRPr lang="en-IN" sz="900"/>
                    </a:p>
                  </a:txBody>
                  <a:tcPr marL="45804" marR="45804" marT="22902" marB="22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t>Offload intensive message processing to GPU workers.</a:t>
                      </a:r>
                    </a:p>
                  </a:txBody>
                  <a:tcPr marL="45804" marR="45804" marT="22902" marB="22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t>Implement </a:t>
                      </a:r>
                      <a:r>
                        <a:rPr lang="en-US" sz="900" b="1"/>
                        <a:t>CUDA-accelerated consumers</a:t>
                      </a:r>
                      <a:r>
                        <a:rPr lang="en-US" sz="900"/>
                        <a:t> in RabbitMQ/Kafka to process large-scale messages.</a:t>
                      </a:r>
                    </a:p>
                  </a:txBody>
                  <a:tcPr marL="45804" marR="45804" marT="22902" marB="22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14145936"/>
                  </a:ext>
                </a:extLst>
              </a:tr>
              <a:tr h="543696">
                <a:tc>
                  <a:txBody>
                    <a:bodyPr/>
                    <a:lstStyle/>
                    <a:p>
                      <a:r>
                        <a:rPr lang="en-US" sz="900" b="1"/>
                        <a:t>AI &amp; Deep Learning Inference in Microservices</a:t>
                      </a:r>
                      <a:endParaRPr lang="en-US" sz="900"/>
                    </a:p>
                  </a:txBody>
                  <a:tcPr marL="45804" marR="45804" marT="22902" marB="22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t>Deploy AI models in microservices with GPU inference.</a:t>
                      </a:r>
                    </a:p>
                  </a:txBody>
                  <a:tcPr marL="45804" marR="45804" marT="22902" marB="22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t>Use </a:t>
                      </a:r>
                      <a:r>
                        <a:rPr lang="en-US" sz="900" b="1"/>
                        <a:t>ONNX Runtime, TensorRT, or CUDA</a:t>
                      </a:r>
                      <a:r>
                        <a:rPr lang="en-US" sz="900"/>
                        <a:t> inside .NET services for AI workloads.</a:t>
                      </a:r>
                    </a:p>
                  </a:txBody>
                  <a:tcPr marL="45804" marR="45804" marT="22902" marB="22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7254455"/>
                  </a:ext>
                </a:extLst>
              </a:tr>
              <a:tr h="543696">
                <a:tc>
                  <a:txBody>
                    <a:bodyPr/>
                    <a:lstStyle/>
                    <a:p>
                      <a:r>
                        <a:rPr lang="en-IN" sz="900" b="1"/>
                        <a:t>CUDA-Powered Database Queries</a:t>
                      </a:r>
                      <a:endParaRPr lang="en-IN" sz="900"/>
                    </a:p>
                  </a:txBody>
                  <a:tcPr marL="45804" marR="45804" marT="22902" marB="22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t>Run high-speed SQL aggregations and searches in database-backed microservices.</a:t>
                      </a:r>
                    </a:p>
                  </a:txBody>
                  <a:tcPr marL="45804" marR="45804" marT="22902" marB="22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Implement </a:t>
                      </a:r>
                      <a:r>
                        <a:rPr lang="en-IN" sz="900" b="1"/>
                        <a:t>GPU-accelerated queries in PostgreSQL (pgvector) or NoSQL databases</a:t>
                      </a:r>
                      <a:r>
                        <a:rPr lang="en-IN" sz="900"/>
                        <a:t>.</a:t>
                      </a:r>
                    </a:p>
                  </a:txBody>
                  <a:tcPr marL="45804" marR="45804" marT="22902" marB="22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0019589"/>
                  </a:ext>
                </a:extLst>
              </a:tr>
              <a:tr h="380587">
                <a:tc>
                  <a:txBody>
                    <a:bodyPr/>
                    <a:lstStyle/>
                    <a:p>
                      <a:r>
                        <a:rPr lang="en-IN" sz="900" b="1"/>
                        <a:t>Real-Time Streaming &amp; Analytics</a:t>
                      </a:r>
                      <a:endParaRPr lang="en-IN" sz="900"/>
                    </a:p>
                  </a:txBody>
                  <a:tcPr marL="45804" marR="45804" marT="22902" marB="22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t>Process large streaming datasets with GPUs.</a:t>
                      </a:r>
                    </a:p>
                  </a:txBody>
                  <a:tcPr marL="45804" marR="45804" marT="22902" marB="22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t>Use </a:t>
                      </a:r>
                      <a:r>
                        <a:rPr lang="en-US" sz="900" b="1"/>
                        <a:t>Apache Kafka + CUDA-based processing</a:t>
                      </a:r>
                      <a:r>
                        <a:rPr lang="en-US" sz="900"/>
                        <a:t> for real-time analytics.</a:t>
                      </a:r>
                    </a:p>
                  </a:txBody>
                  <a:tcPr marL="45804" marR="45804" marT="22902" marB="22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8256172"/>
                  </a:ext>
                </a:extLst>
              </a:tr>
              <a:tr h="543696">
                <a:tc>
                  <a:txBody>
                    <a:bodyPr/>
                    <a:lstStyle/>
                    <a:p>
                      <a:r>
                        <a:rPr lang="en-IN" sz="900" b="1"/>
                        <a:t>GPU-Based Encryption &amp; Compression</a:t>
                      </a:r>
                      <a:endParaRPr lang="en-IN" sz="900"/>
                    </a:p>
                  </a:txBody>
                  <a:tcPr marL="45804" marR="45804" marT="22902" marB="22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Secure &amp; optimize microservice communication using GPU.</a:t>
                      </a:r>
                    </a:p>
                  </a:txBody>
                  <a:tcPr marL="45804" marR="45804" marT="22902" marB="22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t>Implement </a:t>
                      </a:r>
                      <a:r>
                        <a:rPr lang="en-US" sz="900" b="1"/>
                        <a:t>CUDA-powered AES encryption or parallel compression (ZSTD, Snappy)</a:t>
                      </a:r>
                      <a:r>
                        <a:rPr lang="en-US" sz="900"/>
                        <a:t>.</a:t>
                      </a:r>
                    </a:p>
                  </a:txBody>
                  <a:tcPr marL="45804" marR="45804" marT="22902" marB="22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7325281"/>
                  </a:ext>
                </a:extLst>
              </a:tr>
              <a:tr h="543696">
                <a:tc>
                  <a:txBody>
                    <a:bodyPr/>
                    <a:lstStyle/>
                    <a:p>
                      <a:r>
                        <a:rPr lang="en-IN" sz="900" b="1"/>
                        <a:t>CUDA &amp; Web APIs (gRPC, REST)</a:t>
                      </a:r>
                      <a:endParaRPr lang="en-IN" sz="900"/>
                    </a:p>
                  </a:txBody>
                  <a:tcPr marL="45804" marR="45804" marT="22902" marB="22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t>Expose GPU-powered computations via APIs.</a:t>
                      </a:r>
                    </a:p>
                  </a:txBody>
                  <a:tcPr marL="45804" marR="45804" marT="22902" marB="22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t>Build </a:t>
                      </a:r>
                      <a:r>
                        <a:rPr lang="en-US" sz="900" b="1"/>
                        <a:t>gRPC/REST endpoints</a:t>
                      </a:r>
                      <a:r>
                        <a:rPr lang="en-US" sz="900"/>
                        <a:t> in C# that invoke </a:t>
                      </a:r>
                      <a:r>
                        <a:rPr lang="en-US" sz="900" b="1"/>
                        <a:t>CUDA kernels</a:t>
                      </a:r>
                      <a:r>
                        <a:rPr lang="en-US" sz="900"/>
                        <a:t> for compute-heavy tasks.</a:t>
                      </a:r>
                    </a:p>
                  </a:txBody>
                  <a:tcPr marL="45804" marR="45804" marT="22902" marB="22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52352997"/>
                  </a:ext>
                </a:extLst>
              </a:tr>
              <a:tr h="380587">
                <a:tc>
                  <a:txBody>
                    <a:bodyPr/>
                    <a:lstStyle/>
                    <a:p>
                      <a:r>
                        <a:rPr lang="en-IN" sz="900" b="1"/>
                        <a:t>Multi-GPU Load Balancing</a:t>
                      </a:r>
                      <a:endParaRPr lang="en-IN" sz="900"/>
                    </a:p>
                  </a:txBody>
                  <a:tcPr marL="45804" marR="45804" marT="22902" marB="22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t>Distribute workloads across multiple GPUs in Kubernetes.</a:t>
                      </a:r>
                    </a:p>
                  </a:txBody>
                  <a:tcPr marL="45804" marR="45804" marT="22902" marB="22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t>Use </a:t>
                      </a:r>
                      <a:r>
                        <a:rPr lang="en-US" sz="900" b="1"/>
                        <a:t>Kubernetes GPU Autoscaling &amp; Load Balancing</a:t>
                      </a:r>
                      <a:r>
                        <a:rPr lang="en-US" sz="900"/>
                        <a:t> strategies.</a:t>
                      </a:r>
                    </a:p>
                  </a:txBody>
                  <a:tcPr marL="45804" marR="45804" marT="22902" marB="22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6033515"/>
                  </a:ext>
                </a:extLst>
              </a:tr>
              <a:tr h="380587">
                <a:tc>
                  <a:txBody>
                    <a:bodyPr/>
                    <a:lstStyle/>
                    <a:p>
                      <a:r>
                        <a:rPr lang="en-IN" sz="900" b="1"/>
                        <a:t>GPU-Powered Edge Computing</a:t>
                      </a:r>
                      <a:endParaRPr lang="en-IN" sz="900"/>
                    </a:p>
                  </a:txBody>
                  <a:tcPr marL="45804" marR="45804" marT="22902" marB="22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t>Deploy microservices at the edge with GPU acceleration.</a:t>
                      </a:r>
                    </a:p>
                  </a:txBody>
                  <a:tcPr marL="45804" marR="45804" marT="22902" marB="22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a:t>Use </a:t>
                      </a:r>
                      <a:r>
                        <a:rPr lang="en-US" sz="900" b="1" dirty="0"/>
                        <a:t>NVIDIA Jetson with CUDA</a:t>
                      </a:r>
                      <a:r>
                        <a:rPr lang="en-US" sz="900" dirty="0"/>
                        <a:t> for edge AI and IoT processing.</a:t>
                      </a:r>
                    </a:p>
                  </a:txBody>
                  <a:tcPr marL="45804" marR="45804" marT="22902" marB="2290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2272991"/>
                  </a:ext>
                </a:extLst>
              </a:tr>
            </a:tbl>
          </a:graphicData>
        </a:graphic>
      </p:graphicFrame>
      <p:sp>
        <p:nvSpPr>
          <p:cNvPr id="7" name="TextBox 6">
            <a:extLst>
              <a:ext uri="{FF2B5EF4-FFF2-40B4-BE49-F238E27FC236}">
                <a16:creationId xmlns:a16="http://schemas.microsoft.com/office/drawing/2014/main" id="{A9FC29AF-214A-408F-5A02-3C180FAF5C8B}"/>
              </a:ext>
            </a:extLst>
          </p:cNvPr>
          <p:cNvSpPr txBox="1"/>
          <p:nvPr/>
        </p:nvSpPr>
        <p:spPr>
          <a:xfrm>
            <a:off x="720573" y="441834"/>
            <a:ext cx="5886704" cy="461665"/>
          </a:xfrm>
          <a:prstGeom prst="rect">
            <a:avLst/>
          </a:prstGeom>
          <a:noFill/>
        </p:spPr>
        <p:txBody>
          <a:bodyPr wrap="square" rtlCol="0">
            <a:spAutoFit/>
          </a:bodyPr>
          <a:lstStyle/>
          <a:p>
            <a:r>
              <a:rPr lang="en-IN" sz="2400" dirty="0"/>
              <a:t>CUDA C# Microservice Programming</a:t>
            </a:r>
          </a:p>
        </p:txBody>
      </p:sp>
    </p:spTree>
    <p:extLst>
      <p:ext uri="{BB962C8B-B14F-4D97-AF65-F5344CB8AC3E}">
        <p14:creationId xmlns:p14="http://schemas.microsoft.com/office/powerpoint/2010/main" val="1602479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ECA1933-DEDF-1EBE-6088-A46770BBDEB6}"/>
              </a:ext>
            </a:extLst>
          </p:cNvPr>
          <p:cNvGraphicFramePr>
            <a:graphicFrameLocks noGrp="1"/>
          </p:cNvGraphicFramePr>
          <p:nvPr>
            <p:extLst>
              <p:ext uri="{D42A27DB-BD31-4B8C-83A1-F6EECF244321}">
                <p14:modId xmlns:p14="http://schemas.microsoft.com/office/powerpoint/2010/main" val="3101099819"/>
              </p:ext>
            </p:extLst>
          </p:nvPr>
        </p:nvGraphicFramePr>
        <p:xfrm>
          <a:off x="958645" y="945201"/>
          <a:ext cx="9571704" cy="4967598"/>
        </p:xfrm>
        <a:graphic>
          <a:graphicData uri="http://schemas.openxmlformats.org/drawingml/2006/table">
            <a:tbl>
              <a:tblPr/>
              <a:tblGrid>
                <a:gridCol w="3190568">
                  <a:extLst>
                    <a:ext uri="{9D8B030D-6E8A-4147-A177-3AD203B41FA5}">
                      <a16:colId xmlns:a16="http://schemas.microsoft.com/office/drawing/2014/main" val="4075353368"/>
                    </a:ext>
                  </a:extLst>
                </a:gridCol>
                <a:gridCol w="3190568">
                  <a:extLst>
                    <a:ext uri="{9D8B030D-6E8A-4147-A177-3AD203B41FA5}">
                      <a16:colId xmlns:a16="http://schemas.microsoft.com/office/drawing/2014/main" val="343777169"/>
                    </a:ext>
                  </a:extLst>
                </a:gridCol>
                <a:gridCol w="3190568">
                  <a:extLst>
                    <a:ext uri="{9D8B030D-6E8A-4147-A177-3AD203B41FA5}">
                      <a16:colId xmlns:a16="http://schemas.microsoft.com/office/drawing/2014/main" val="3503039221"/>
                    </a:ext>
                  </a:extLst>
                </a:gridCol>
              </a:tblGrid>
              <a:tr h="218356">
                <a:tc>
                  <a:txBody>
                    <a:bodyPr/>
                    <a:lstStyle/>
                    <a:p>
                      <a:r>
                        <a:rPr lang="en-IN" sz="900" b="1"/>
                        <a:t>Feature</a:t>
                      </a:r>
                      <a:endParaRPr lang="en-IN" sz="900"/>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b="1"/>
                        <a:t>Description</a:t>
                      </a:r>
                      <a:endParaRPr lang="en-IN" sz="900"/>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b="1"/>
                        <a:t>CUDA Implementation</a:t>
                      </a:r>
                      <a:endParaRPr lang="en-IN" sz="900"/>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2878261"/>
                  </a:ext>
                </a:extLst>
              </a:tr>
              <a:tr h="545890">
                <a:tc>
                  <a:txBody>
                    <a:bodyPr/>
                    <a:lstStyle/>
                    <a:p>
                      <a:r>
                        <a:rPr lang="en-IN" sz="900" b="1"/>
                        <a:t>GPU-Accelerated gRPC Services</a:t>
                      </a:r>
                      <a:endParaRPr lang="en-IN" sz="900"/>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t>Use GPUs for fast, high-performance remote procedure calls.</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a:t>Implement </a:t>
                      </a:r>
                      <a:r>
                        <a:rPr lang="en-IN" sz="900" b="1"/>
                        <a:t>CUDA-powered AI inference &amp; parallel computation</a:t>
                      </a:r>
                      <a:r>
                        <a:rPr lang="en-IN" sz="900"/>
                        <a:t> inside gRPC methods.</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75295551"/>
                  </a:ext>
                </a:extLst>
              </a:tr>
              <a:tr h="545890">
                <a:tc>
                  <a:txBody>
                    <a:bodyPr/>
                    <a:lstStyle/>
                    <a:p>
                      <a:r>
                        <a:rPr lang="en-US" sz="900" b="1" dirty="0"/>
                        <a:t>REST API with GPU Processing</a:t>
                      </a:r>
                      <a:endParaRPr lang="en-US" sz="900" dirty="0"/>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sz="900"/>
                        <a:t>Expose GPU-intensive computations via REST endpoints.</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t>Use </a:t>
                      </a:r>
                      <a:r>
                        <a:rPr lang="en-US" sz="900" b="1"/>
                        <a:t>ASP.NET Core Web API</a:t>
                      </a:r>
                      <a:r>
                        <a:rPr lang="en-US" sz="900"/>
                        <a:t> to call </a:t>
                      </a:r>
                      <a:r>
                        <a:rPr lang="en-US" sz="900" b="1"/>
                        <a:t>CUDA functions via ManagedCUDA</a:t>
                      </a:r>
                      <a:r>
                        <a:rPr lang="en-US" sz="900"/>
                        <a:t>.</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356507"/>
                  </a:ext>
                </a:extLst>
              </a:tr>
              <a:tr h="545890">
                <a:tc>
                  <a:txBody>
                    <a:bodyPr/>
                    <a:lstStyle/>
                    <a:p>
                      <a:r>
                        <a:rPr lang="en-US" sz="900" b="1"/>
                        <a:t>SignalR for Real-Time GPU-Powered Apps</a:t>
                      </a:r>
                      <a:endParaRPr lang="en-US" sz="900"/>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t>Stream real-time GPU computations (e.g., video processing, AI results).</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t>Use </a:t>
                      </a:r>
                      <a:r>
                        <a:rPr lang="en-US" sz="900" b="1"/>
                        <a:t>SignalR + CUDA for real-time streaming &amp; parallel processing</a:t>
                      </a:r>
                      <a:r>
                        <a:rPr lang="en-US" sz="900"/>
                        <a:t>.</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86472197"/>
                  </a:ext>
                </a:extLst>
              </a:tr>
              <a:tr h="545890">
                <a:tc>
                  <a:txBody>
                    <a:bodyPr/>
                    <a:lstStyle/>
                    <a:p>
                      <a:r>
                        <a:rPr lang="en-US" sz="900" b="1"/>
                        <a:t>GPU-Based Image Processing in APIs</a:t>
                      </a:r>
                      <a:endParaRPr lang="en-US" sz="900"/>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900" dirty="0"/>
                        <a:t>Expose GPU-powered image transformations in APIs.</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t>Implement </a:t>
                      </a:r>
                      <a:r>
                        <a:rPr lang="en-US" sz="900" b="1"/>
                        <a:t>CUDA-accelerated convolution, filters, and edge detection</a:t>
                      </a:r>
                      <a:r>
                        <a:rPr lang="en-US" sz="900"/>
                        <a:t>.</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18774682"/>
                  </a:ext>
                </a:extLst>
              </a:tr>
              <a:tr h="545890">
                <a:tc>
                  <a:txBody>
                    <a:bodyPr/>
                    <a:lstStyle/>
                    <a:p>
                      <a:r>
                        <a:rPr lang="en-IN" sz="900" b="1"/>
                        <a:t>CUDA-Powered Data Processing APIs</a:t>
                      </a:r>
                      <a:endParaRPr lang="en-IN" sz="900"/>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a:t>Run high-speed </a:t>
                      </a:r>
                      <a:r>
                        <a:rPr lang="en-US" sz="900" b="1" dirty="0"/>
                        <a:t>ETL, analytics, and transformations</a:t>
                      </a:r>
                      <a:r>
                        <a:rPr lang="en-US" sz="900" dirty="0"/>
                        <a:t> on GPU in APIs.</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t>Implement </a:t>
                      </a:r>
                      <a:r>
                        <a:rPr lang="en-US" sz="900" b="1"/>
                        <a:t>parallel processing for JSON, CSV, and database queries</a:t>
                      </a:r>
                      <a:r>
                        <a:rPr lang="en-US" sz="900"/>
                        <a:t> using CUDA.</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94265"/>
                  </a:ext>
                </a:extLst>
              </a:tr>
              <a:tr h="382122">
                <a:tc>
                  <a:txBody>
                    <a:bodyPr/>
                    <a:lstStyle/>
                    <a:p>
                      <a:r>
                        <a:rPr lang="en-IN" sz="900" b="1"/>
                        <a:t>WebSockets with GPU Processing</a:t>
                      </a:r>
                      <a:endParaRPr lang="en-IN" sz="900"/>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t>Send/receive high-throughput GPU-processed data streams.</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t>Use </a:t>
                      </a:r>
                      <a:r>
                        <a:rPr lang="en-US" sz="900" b="1"/>
                        <a:t>WebSockets + CUDA</a:t>
                      </a:r>
                      <a:r>
                        <a:rPr lang="en-US" sz="900"/>
                        <a:t> for </a:t>
                      </a:r>
                      <a:r>
                        <a:rPr lang="en-US" sz="900" b="1"/>
                        <a:t>real-time computation feedback loops</a:t>
                      </a:r>
                      <a:r>
                        <a:rPr lang="en-US" sz="900"/>
                        <a:t>.</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4659968"/>
                  </a:ext>
                </a:extLst>
              </a:tr>
              <a:tr h="545890">
                <a:tc>
                  <a:txBody>
                    <a:bodyPr/>
                    <a:lstStyle/>
                    <a:p>
                      <a:r>
                        <a:rPr lang="en-US" sz="900" b="1"/>
                        <a:t>Multi-GPU Load Balancing for APIs</a:t>
                      </a:r>
                      <a:endParaRPr lang="en-US" sz="900"/>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t>Distribute GPU workloads across API instances.</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t>Implement </a:t>
                      </a:r>
                      <a:r>
                        <a:rPr lang="en-US" sz="900" b="1"/>
                        <a:t>CUDA Multi-GPU support &amp; Kubernetes GPU scheduling</a:t>
                      </a:r>
                      <a:r>
                        <a:rPr lang="en-US" sz="900"/>
                        <a:t> for load balancing.</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4183719"/>
                  </a:ext>
                </a:extLst>
              </a:tr>
              <a:tr h="545890">
                <a:tc>
                  <a:txBody>
                    <a:bodyPr/>
                    <a:lstStyle/>
                    <a:p>
                      <a:r>
                        <a:rPr lang="en-IN" sz="900" b="1"/>
                        <a:t>AI-Powered API Endpoints</a:t>
                      </a:r>
                      <a:endParaRPr lang="en-IN" sz="900"/>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t>Deploy deep learning models in APIs with CUDA acceleration.</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t>Use </a:t>
                      </a:r>
                      <a:r>
                        <a:rPr lang="en-US" sz="900" b="1"/>
                        <a:t>TensorRT, ONNX Runtime, or PyTorch CUDA backend</a:t>
                      </a:r>
                      <a:r>
                        <a:rPr lang="en-US" sz="900"/>
                        <a:t> inside C# APIs.</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4860801"/>
                  </a:ext>
                </a:extLst>
              </a:tr>
              <a:tr h="545890">
                <a:tc>
                  <a:txBody>
                    <a:bodyPr/>
                    <a:lstStyle/>
                    <a:p>
                      <a:r>
                        <a:rPr lang="en-IN" sz="900" b="1"/>
                        <a:t>CUDA-Powered gRPC Streaming</a:t>
                      </a:r>
                      <a:endParaRPr lang="en-IN" sz="900"/>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a:t>Process large real-time streaming data with GPU acceleration.</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dirty="0"/>
                        <a:t>Implement </a:t>
                      </a:r>
                      <a:r>
                        <a:rPr lang="en-US" sz="900" b="1" dirty="0"/>
                        <a:t>CUDA-powered parallel processing in </a:t>
                      </a:r>
                      <a:r>
                        <a:rPr lang="en-US" sz="900" b="1" dirty="0" err="1"/>
                        <a:t>gRPC</a:t>
                      </a:r>
                      <a:r>
                        <a:rPr lang="en-US" sz="900" b="1" dirty="0"/>
                        <a:t> streaming services</a:t>
                      </a:r>
                      <a:r>
                        <a:rPr lang="en-US" sz="900" dirty="0"/>
                        <a:t>.</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74456545"/>
                  </a:ext>
                </a:extLst>
              </a:tr>
            </a:tbl>
          </a:graphicData>
        </a:graphic>
      </p:graphicFrame>
      <p:sp>
        <p:nvSpPr>
          <p:cNvPr id="6" name="Title 1">
            <a:extLst>
              <a:ext uri="{FF2B5EF4-FFF2-40B4-BE49-F238E27FC236}">
                <a16:creationId xmlns:a16="http://schemas.microsoft.com/office/drawing/2014/main" id="{5BEFC48C-C93B-6DCD-CA5E-17A303D0F1B0}"/>
              </a:ext>
            </a:extLst>
          </p:cNvPr>
          <p:cNvSpPr txBox="1">
            <a:spLocks/>
          </p:cNvSpPr>
          <p:nvPr/>
        </p:nvSpPr>
        <p:spPr>
          <a:xfrm>
            <a:off x="838200" y="365125"/>
            <a:ext cx="5801751" cy="5492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dirty="0">
                <a:latin typeface="+mn-lt"/>
                <a:ea typeface="+mn-ea"/>
                <a:cs typeface="+mn-cs"/>
              </a:rPr>
              <a:t>CUDA API Programming </a:t>
            </a:r>
          </a:p>
        </p:txBody>
      </p:sp>
    </p:spTree>
    <p:extLst>
      <p:ext uri="{BB962C8B-B14F-4D97-AF65-F5344CB8AC3E}">
        <p14:creationId xmlns:p14="http://schemas.microsoft.com/office/powerpoint/2010/main" val="1894428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94DD69-4425-B7B9-248E-57A8B9B9D264}"/>
              </a:ext>
            </a:extLst>
          </p:cNvPr>
          <p:cNvSpPr txBox="1"/>
          <p:nvPr/>
        </p:nvSpPr>
        <p:spPr>
          <a:xfrm>
            <a:off x="224972" y="474345"/>
            <a:ext cx="11742056" cy="6124754"/>
          </a:xfrm>
          <a:prstGeom prst="rect">
            <a:avLst/>
          </a:prstGeom>
          <a:noFill/>
        </p:spPr>
        <p:txBody>
          <a:bodyPr wrap="square">
            <a:spAutoFit/>
          </a:bodyPr>
          <a:lstStyle/>
          <a:p>
            <a:pPr>
              <a:buNone/>
            </a:pPr>
            <a:r>
              <a:rPr lang="en-US" sz="1400" dirty="0"/>
              <a:t>NVIDIA NIM (NVIDIA Inference Microservices) is a suite of accelerated inference microservices designed to streamline the deployment of AI models across various NVIDIA GPU-powered environments. It simplifies the transition from AI experimentation to application deployment by offering pre-optimized models and industry-standard APIs, enabling the creation of robust AI agents, co-pilots, chatbots, and assistants. </a:t>
            </a:r>
            <a:r>
              <a:rPr lang="en-US" sz="1400" dirty="0">
                <a:hlinkClick r:id="rId2"/>
              </a:rPr>
              <a:t>NVIDIA Developer</a:t>
            </a:r>
            <a:endParaRPr lang="en-US" sz="1400" dirty="0"/>
          </a:p>
          <a:p>
            <a:pPr>
              <a:buNone/>
            </a:pPr>
            <a:endParaRPr lang="en-US" sz="1400" b="1" dirty="0"/>
          </a:p>
          <a:p>
            <a:pPr>
              <a:buNone/>
            </a:pPr>
            <a:r>
              <a:rPr lang="en-US" sz="1400" b="1" dirty="0"/>
              <a:t>Key Use Cases for NVIDIA NIM:</a:t>
            </a:r>
            <a:endParaRPr lang="en-US" sz="1400" dirty="0"/>
          </a:p>
          <a:p>
            <a:pPr>
              <a:buFont typeface="+mj-lt"/>
              <a:buAutoNum type="arabicPeriod"/>
            </a:pPr>
            <a:r>
              <a:rPr lang="en-US" sz="1400" b="1" dirty="0"/>
              <a:t>Generative AI Applications:</a:t>
            </a:r>
            <a:endParaRPr lang="en-US" sz="1400" dirty="0"/>
          </a:p>
          <a:p>
            <a:pPr marL="742950" lvl="1" indent="-285750">
              <a:buFont typeface="+mj-lt"/>
              <a:buAutoNum type="arabicPeriod"/>
            </a:pPr>
            <a:r>
              <a:rPr lang="en-US" sz="1400" b="1" dirty="0"/>
              <a:t>Digital Human Interfaces:</a:t>
            </a:r>
            <a:r>
              <a:rPr lang="en-US" sz="1400" dirty="0"/>
              <a:t> NIM facilitates the development of interactive 3D animated avatars for customer service, enhancing user engagement through human-like interactions. </a:t>
            </a:r>
            <a:r>
              <a:rPr lang="en-US" sz="1400" dirty="0">
                <a:hlinkClick r:id="rId3"/>
              </a:rPr>
              <a:t>CIO</a:t>
            </a:r>
            <a:endParaRPr lang="en-US" sz="1400" dirty="0"/>
          </a:p>
          <a:p>
            <a:pPr marL="742950" lvl="1" indent="-285750">
              <a:buFont typeface="+mj-lt"/>
              <a:buAutoNum type="arabicPeriod"/>
            </a:pPr>
            <a:r>
              <a:rPr lang="en-US" sz="1400" b="1" dirty="0"/>
              <a:t>Multimodal Retrieval-Augmented Generation (RAG):</a:t>
            </a:r>
            <a:r>
              <a:rPr lang="en-US" sz="1400" dirty="0"/>
              <a:t> NIM supports the creation of applications that combine text and visual data to provide comprehensive responses, improving information retrieval and user experience. </a:t>
            </a:r>
            <a:r>
              <a:rPr lang="en-US" sz="1400" dirty="0">
                <a:hlinkClick r:id="rId4"/>
              </a:rPr>
              <a:t>NVIDIA</a:t>
            </a:r>
            <a:endParaRPr lang="en-US" sz="1400" dirty="0"/>
          </a:p>
          <a:p>
            <a:pPr>
              <a:buFont typeface="+mj-lt"/>
              <a:buAutoNum type="arabicPeriod"/>
            </a:pPr>
            <a:r>
              <a:rPr lang="en-US" sz="1400" b="1" dirty="0"/>
              <a:t>Domain-Specific AI Deployments:</a:t>
            </a:r>
            <a:endParaRPr lang="en-US" sz="1400" dirty="0"/>
          </a:p>
          <a:p>
            <a:pPr marL="742950" lvl="1" indent="-285750">
              <a:buFont typeface="+mj-lt"/>
              <a:buAutoNum type="arabicPeriod"/>
            </a:pPr>
            <a:r>
              <a:rPr lang="en-US" sz="1400" b="1" dirty="0"/>
              <a:t>Large Language Models (LLMs):</a:t>
            </a:r>
            <a:r>
              <a:rPr lang="en-US" sz="1400" dirty="0"/>
              <a:t> NIM enables efficient deployment of LLMs for tasks such as content generation, summarization, and translation, catering to industries like media and entertainment. </a:t>
            </a:r>
            <a:r>
              <a:rPr lang="en-US" sz="1400" dirty="0">
                <a:hlinkClick r:id="rId5"/>
              </a:rPr>
              <a:t>NVIDIA Developer</a:t>
            </a:r>
            <a:endParaRPr lang="en-US" sz="1400" dirty="0"/>
          </a:p>
          <a:p>
            <a:pPr marL="742950" lvl="1" indent="-285750">
              <a:buFont typeface="+mj-lt"/>
              <a:buAutoNum type="arabicPeriod"/>
            </a:pPr>
            <a:r>
              <a:rPr lang="en-US" sz="1400" b="1" dirty="0"/>
              <a:t>Vision Language Models (VLMs):</a:t>
            </a:r>
            <a:r>
              <a:rPr lang="en-US" sz="1400" dirty="0"/>
              <a:t> NIM supports VLMs for applications requiring the integration of visual and textual data, such as image captioning and visual question answering. </a:t>
            </a:r>
            <a:r>
              <a:rPr lang="en-US" sz="1400" dirty="0">
                <a:hlinkClick r:id="rId5"/>
              </a:rPr>
              <a:t>NVIDIA Developer</a:t>
            </a:r>
            <a:endParaRPr lang="en-US" sz="1400" dirty="0"/>
          </a:p>
          <a:p>
            <a:pPr marL="742950" lvl="1" indent="-285750">
              <a:buFont typeface="+mj-lt"/>
              <a:buAutoNum type="arabicPeriod"/>
            </a:pPr>
            <a:r>
              <a:rPr lang="en-US" sz="1400" b="1" dirty="0"/>
              <a:t>Speech, Image, and Video Processing:</a:t>
            </a:r>
            <a:r>
              <a:rPr lang="en-US" sz="1400" dirty="0"/>
              <a:t> NIM accelerates models for speech recognition, image classification, and video analysis, benefiting sectors like healthcare and security. </a:t>
            </a:r>
            <a:r>
              <a:rPr lang="en-US" sz="1400" dirty="0">
                <a:hlinkClick r:id="rId5"/>
              </a:rPr>
              <a:t>NVIDIA Developer</a:t>
            </a:r>
            <a:endParaRPr lang="en-US" sz="1400" dirty="0"/>
          </a:p>
          <a:p>
            <a:pPr>
              <a:buFont typeface="+mj-lt"/>
              <a:buAutoNum type="arabicPeriod"/>
            </a:pPr>
            <a:r>
              <a:rPr lang="en-US" sz="1400" b="1" dirty="0"/>
              <a:t>Enterprise AI Solutions:</a:t>
            </a:r>
            <a:endParaRPr lang="en-US" sz="1400" dirty="0"/>
          </a:p>
          <a:p>
            <a:pPr marL="742950" lvl="1" indent="-285750">
              <a:buFont typeface="+mj-lt"/>
              <a:buAutoNum type="arabicPeriod"/>
            </a:pPr>
            <a:r>
              <a:rPr lang="en-US" sz="1400" b="1" dirty="0"/>
              <a:t>Data Extraction from Documents:</a:t>
            </a:r>
            <a:r>
              <a:rPr lang="en-US" sz="1400" dirty="0"/>
              <a:t> NIM assists in developing workflows for extracting and processing data from PDFs and other documents, streamlining operations in sectors like finance and legal. </a:t>
            </a:r>
            <a:r>
              <a:rPr lang="en-US" sz="1400" dirty="0">
                <a:hlinkClick r:id="rId3"/>
              </a:rPr>
              <a:t>CIO</a:t>
            </a:r>
            <a:endParaRPr lang="en-US" sz="1400" dirty="0"/>
          </a:p>
          <a:p>
            <a:pPr marL="742950" lvl="1" indent="-285750">
              <a:buFont typeface="+mj-lt"/>
              <a:buAutoNum type="arabicPeriod"/>
            </a:pPr>
            <a:r>
              <a:rPr lang="en-US" sz="1400" b="1" dirty="0"/>
              <a:t>Drug Discovery:</a:t>
            </a:r>
            <a:r>
              <a:rPr lang="en-US" sz="1400" dirty="0"/>
              <a:t> NIM supports virtual screening workflows in drug discovery, aiding in the identification of potential drug candidates. </a:t>
            </a:r>
            <a:r>
              <a:rPr lang="en-US" sz="1400" dirty="0">
                <a:hlinkClick r:id="rId3"/>
              </a:rPr>
              <a:t>CIO</a:t>
            </a:r>
            <a:endParaRPr lang="en-US" sz="1400" dirty="0"/>
          </a:p>
          <a:p>
            <a:pPr>
              <a:buFont typeface="+mj-lt"/>
              <a:buAutoNum type="arabicPeriod"/>
            </a:pPr>
            <a:r>
              <a:rPr lang="en-US" sz="1400" b="1" dirty="0"/>
              <a:t>AI Model Customization and Deployment:</a:t>
            </a:r>
            <a:endParaRPr lang="en-US" sz="1400" dirty="0"/>
          </a:p>
          <a:p>
            <a:pPr marL="742950" lvl="1" indent="-285750">
              <a:buFont typeface="+mj-lt"/>
              <a:buAutoNum type="arabicPeriod"/>
            </a:pPr>
            <a:r>
              <a:rPr lang="en-US" sz="1400" b="1" dirty="0"/>
              <a:t>Optimized Inference Performance:</a:t>
            </a:r>
            <a:r>
              <a:rPr lang="en-US" sz="1400" dirty="0"/>
              <a:t> NIM leverages NVIDIA's advanced GPUs to deliver high throughput and low latency during the inference phase, crucial for real-time applications like autonomous vehicles and financial trading systems. </a:t>
            </a:r>
            <a:r>
              <a:rPr lang="en-US" sz="1400" dirty="0" err="1">
                <a:hlinkClick r:id="rId6"/>
              </a:rPr>
              <a:t>Deepchecks</a:t>
            </a:r>
            <a:endParaRPr lang="en-US" sz="1400" dirty="0"/>
          </a:p>
          <a:p>
            <a:pPr marL="742950" lvl="1" indent="-285750">
              <a:buFont typeface="+mj-lt"/>
              <a:buAutoNum type="arabicPeriod"/>
            </a:pPr>
            <a:r>
              <a:rPr lang="en-US" sz="1400" b="1" dirty="0"/>
              <a:t>Flexible Deployment:</a:t>
            </a:r>
            <a:r>
              <a:rPr lang="en-US" sz="1400" dirty="0"/>
              <a:t> NIM's microservices architecture allows for scalable and efficient management of high-performance networking systems, making it suitable for data centers deploying NVIDIA's networking products. </a:t>
            </a:r>
            <a:r>
              <a:rPr lang="en-US" sz="1400" dirty="0">
                <a:hlinkClick r:id="rId7"/>
              </a:rPr>
              <a:t>Weka</a:t>
            </a:r>
            <a:r>
              <a:rPr lang="en-US" sz="1400" dirty="0"/>
              <a:t> By providing these capabilities, NVIDIA NIM empowers organizations to efficiently deploy and scale AI applications across various domains, enhancing performance and reducing time-to-market for AI solutions.</a:t>
            </a:r>
          </a:p>
        </p:txBody>
      </p:sp>
    </p:spTree>
    <p:extLst>
      <p:ext uri="{BB962C8B-B14F-4D97-AF65-F5344CB8AC3E}">
        <p14:creationId xmlns:p14="http://schemas.microsoft.com/office/powerpoint/2010/main" val="2954437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1098</TotalTime>
  <Words>2580</Words>
  <Application>Microsoft Office PowerPoint</Application>
  <PresentationFormat>Widescreen</PresentationFormat>
  <Paragraphs>319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CUDA DataBase Use Cases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Kiran Chandran</dc:creator>
  <cp:lastModifiedBy>Kiran Chandran</cp:lastModifiedBy>
  <cp:revision>15</cp:revision>
  <dcterms:created xsi:type="dcterms:W3CDTF">2025-03-15T06:47:00Z</dcterms:created>
  <dcterms:modified xsi:type="dcterms:W3CDTF">2025-03-16T06:42:05Z</dcterms:modified>
</cp:coreProperties>
</file>