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13" r:id="rId4"/>
  </p:sldMasterIdLst>
  <p:notesMasterIdLst>
    <p:notesMasterId r:id="rId31"/>
  </p:notesMasterIdLst>
  <p:sldIdLst>
    <p:sldId id="256" r:id="rId5"/>
    <p:sldId id="305" r:id="rId6"/>
    <p:sldId id="257" r:id="rId7"/>
    <p:sldId id="266" r:id="rId8"/>
    <p:sldId id="290" r:id="rId9"/>
    <p:sldId id="291" r:id="rId10"/>
    <p:sldId id="292" r:id="rId11"/>
    <p:sldId id="293" r:id="rId12"/>
    <p:sldId id="258" r:id="rId13"/>
    <p:sldId id="268" r:id="rId14"/>
    <p:sldId id="296" r:id="rId15"/>
    <p:sldId id="295" r:id="rId16"/>
    <p:sldId id="288" r:id="rId17"/>
    <p:sldId id="289" r:id="rId18"/>
    <p:sldId id="287" r:id="rId19"/>
    <p:sldId id="294" r:id="rId20"/>
    <p:sldId id="299" r:id="rId21"/>
    <p:sldId id="301" r:id="rId22"/>
    <p:sldId id="300" r:id="rId23"/>
    <p:sldId id="298" r:id="rId24"/>
    <p:sldId id="307" r:id="rId25"/>
    <p:sldId id="304" r:id="rId26"/>
    <p:sldId id="306" r:id="rId27"/>
    <p:sldId id="303" r:id="rId28"/>
    <p:sldId id="302" r:id="rId29"/>
    <p:sldId id="263" r:id="rId30"/>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15" autoAdjust="0"/>
    <p:restoredTop sz="86441" autoAdjust="0"/>
  </p:normalViewPr>
  <p:slideViewPr>
    <p:cSldViewPr>
      <p:cViewPr>
        <p:scale>
          <a:sx n="97" d="100"/>
          <a:sy n="97" d="100"/>
        </p:scale>
        <p:origin x="-114" y="156"/>
      </p:cViewPr>
      <p:guideLst>
        <p:guide orient="horz" pos="1620"/>
        <p:guide pos="2880"/>
      </p:guideLst>
    </p:cSldViewPr>
  </p:slideViewPr>
  <p:outlineViewPr>
    <p:cViewPr>
      <p:scale>
        <a:sx n="33" d="100"/>
        <a:sy n="33" d="100"/>
      </p:scale>
      <p:origin x="264"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D56B1596-D1A2-4663-927C-A2B109BC27DF}" type="datetimeFigureOut">
              <a:rPr lang="en-IN" smtClean="0"/>
              <a:pPr/>
              <a:t>22-02-2017</a:t>
            </a:fld>
            <a:endParaRPr lang="en-IN"/>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0935445C-955F-4F70-839B-08AC39E975CD}" type="slidenum">
              <a:rPr lang="en-IN" smtClean="0"/>
              <a:pPr/>
              <a:t>‹#›</a:t>
            </a:fld>
            <a:endParaRPr lang="en-IN"/>
          </a:p>
        </p:txBody>
      </p:sp>
    </p:spTree>
    <p:extLst>
      <p:ext uri="{BB962C8B-B14F-4D97-AF65-F5344CB8AC3E}">
        <p14:creationId xmlns:p14="http://schemas.microsoft.com/office/powerpoint/2010/main" xmlns="" val="113958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35445C-955F-4F70-839B-08AC39E975CD}" type="slidenum">
              <a:rPr lang="en-IN" smtClean="0"/>
              <a:pPr/>
              <a:t>9</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755961" y="5077556"/>
            <a:ext cx="6044945" cy="4810161"/>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4281297" y="10153013"/>
            <a:ext cx="3274003" cy="532270"/>
          </a:xfrm>
          <a:prstGeom prst="rect">
            <a:avLst/>
          </a:prstGeom>
          <a:noFill/>
          <a:ln>
            <a:noFill/>
          </a:ln>
        </p:spPr>
        <p:style>
          <a:lnRef idx="0">
            <a:scrgbClr r="0" g="0" b="0"/>
          </a:lnRef>
          <a:fillRef idx="0">
            <a:scrgbClr r="0" g="0" b="0"/>
          </a:fillRef>
          <a:effectRef idx="0">
            <a:scrgbClr r="0" g="0" b="0"/>
          </a:effectRef>
          <a:fontRef idx="minor"/>
        </p:style>
        <p:txBody>
          <a:bodyPr lIns="104334" tIns="52167" rIns="104334" bIns="52167" anchor="b"/>
          <a:lstStyle/>
          <a:p>
            <a:pPr>
              <a:lnSpc>
                <a:spcPct val="100000"/>
              </a:lnSpc>
            </a:pPr>
            <a:fld id="{7B36CCDF-FECD-49D0-9C54-6A4FAD15D2AE}" type="slidenum">
              <a:rPr lang="en-IN" sz="1400">
                <a:solidFill>
                  <a:srgbClr val="000000"/>
                </a:solidFill>
              </a:rPr>
              <a:pPr>
                <a:lnSpc>
                  <a:spcPct val="100000"/>
                </a:lnSpc>
              </a:pPr>
              <a:t>18</a:t>
            </a:fld>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755961" y="5077556"/>
            <a:ext cx="6044945" cy="4810161"/>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4281297" y="10153013"/>
            <a:ext cx="3274003" cy="532270"/>
          </a:xfrm>
          <a:prstGeom prst="rect">
            <a:avLst/>
          </a:prstGeom>
          <a:noFill/>
          <a:ln>
            <a:noFill/>
          </a:ln>
        </p:spPr>
        <p:style>
          <a:lnRef idx="0">
            <a:scrgbClr r="0" g="0" b="0"/>
          </a:lnRef>
          <a:fillRef idx="0">
            <a:scrgbClr r="0" g="0" b="0"/>
          </a:fillRef>
          <a:effectRef idx="0">
            <a:scrgbClr r="0" g="0" b="0"/>
          </a:effectRef>
          <a:fontRef idx="minor"/>
        </p:style>
        <p:txBody>
          <a:bodyPr lIns="104334" tIns="52167" rIns="104334" bIns="52167" anchor="b"/>
          <a:lstStyle/>
          <a:p>
            <a:pPr>
              <a:lnSpc>
                <a:spcPct val="100000"/>
              </a:lnSpc>
            </a:pPr>
            <a:fld id="{7B36CCDF-FECD-49D0-9C54-6A4FAD15D2AE}" type="slidenum">
              <a:rPr lang="en-IN" sz="1400">
                <a:solidFill>
                  <a:srgbClr val="000000"/>
                </a:solidFill>
              </a:rPr>
              <a:pPr>
                <a:lnSpc>
                  <a:spcPct val="100000"/>
                </a:lnSpc>
              </a:pPr>
              <a:t>19</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755961" y="5077556"/>
            <a:ext cx="6044945" cy="4810161"/>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4281297" y="10153013"/>
            <a:ext cx="3274003" cy="532270"/>
          </a:xfrm>
          <a:prstGeom prst="rect">
            <a:avLst/>
          </a:prstGeom>
          <a:noFill/>
          <a:ln>
            <a:noFill/>
          </a:ln>
        </p:spPr>
        <p:style>
          <a:lnRef idx="0">
            <a:scrgbClr r="0" g="0" b="0"/>
          </a:lnRef>
          <a:fillRef idx="0">
            <a:scrgbClr r="0" g="0" b="0"/>
          </a:fillRef>
          <a:effectRef idx="0">
            <a:scrgbClr r="0" g="0" b="0"/>
          </a:effectRef>
          <a:fontRef idx="minor"/>
        </p:style>
        <p:txBody>
          <a:bodyPr lIns="104334" tIns="52167" rIns="104334" bIns="52167" anchor="b"/>
          <a:lstStyle/>
          <a:p>
            <a:pPr>
              <a:lnSpc>
                <a:spcPct val="100000"/>
              </a:lnSpc>
            </a:pPr>
            <a:fld id="{7B36CCDF-FECD-49D0-9C54-6A4FAD15D2AE}" type="slidenum">
              <a:rPr lang="en-IN" sz="1400">
                <a:solidFill>
                  <a:srgbClr val="000000"/>
                </a:solidFill>
              </a:rPr>
              <a:pPr>
                <a:lnSpc>
                  <a:spcPct val="100000"/>
                </a:lnSpc>
              </a:pPr>
              <a:t>20</a:t>
            </a:fld>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755961" y="5077556"/>
            <a:ext cx="6044945" cy="4810161"/>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4281297" y="10153013"/>
            <a:ext cx="3274003" cy="532270"/>
          </a:xfrm>
          <a:prstGeom prst="rect">
            <a:avLst/>
          </a:prstGeom>
          <a:noFill/>
          <a:ln>
            <a:noFill/>
          </a:ln>
        </p:spPr>
        <p:style>
          <a:lnRef idx="0">
            <a:scrgbClr r="0" g="0" b="0"/>
          </a:lnRef>
          <a:fillRef idx="0">
            <a:scrgbClr r="0" g="0" b="0"/>
          </a:fillRef>
          <a:effectRef idx="0">
            <a:scrgbClr r="0" g="0" b="0"/>
          </a:effectRef>
          <a:fontRef idx="minor"/>
        </p:style>
        <p:txBody>
          <a:bodyPr lIns="104334" tIns="52167" rIns="104334" bIns="52167" anchor="b"/>
          <a:lstStyle/>
          <a:p>
            <a:pPr>
              <a:lnSpc>
                <a:spcPct val="100000"/>
              </a:lnSpc>
            </a:pPr>
            <a:fld id="{7B36CCDF-FECD-49D0-9C54-6A4FAD15D2AE}" type="slidenum">
              <a:rPr lang="en-IN" sz="1400">
                <a:solidFill>
                  <a:srgbClr val="000000"/>
                </a:solidFill>
              </a:rPr>
              <a:pPr>
                <a:lnSpc>
                  <a:spcPct val="100000"/>
                </a:lnSpc>
              </a:pPr>
              <a:t>21</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756133" y="5078435"/>
            <a:ext cx="6043977" cy="4807216"/>
          </a:xfrm>
          <a:prstGeom prst="rect">
            <a:avLst/>
          </a:prstGeom>
        </p:spPr>
        <p:txBody>
          <a:bodyPr lIns="104353" tIns="52176" rIns="104353" bIns="52176"/>
          <a:lstStyle/>
          <a:p>
            <a:endParaRPr/>
          </a:p>
        </p:txBody>
      </p:sp>
      <p:sp>
        <p:nvSpPr>
          <p:cNvPr id="162" name="CustomShape 2"/>
          <p:cNvSpPr/>
          <p:nvPr/>
        </p:nvSpPr>
        <p:spPr>
          <a:xfrm>
            <a:off x="4281884" y="10155190"/>
            <a:ext cx="3272010" cy="530263"/>
          </a:xfrm>
          <a:prstGeom prst="rect">
            <a:avLst/>
          </a:prstGeom>
          <a:noFill/>
          <a:ln>
            <a:noFill/>
          </a:ln>
        </p:spPr>
        <p:txBody>
          <a:bodyPr lIns="104353" tIns="52176" rIns="104353" bIns="52176" anchor="b"/>
          <a:lstStyle/>
          <a:p>
            <a:pPr>
              <a:lnSpc>
                <a:spcPct val="100000"/>
              </a:lnSpc>
            </a:pPr>
            <a:fld id="{5C6CF97B-0709-4192-B45B-C7F6D1E2212A}" type="slidenum">
              <a:rPr lang="en-IN" sz="1400">
                <a:solidFill>
                  <a:srgbClr val="000000"/>
                </a:solidFill>
              </a:rPr>
              <a:pPr>
                <a:lnSpc>
                  <a:spcPct val="100000"/>
                </a:lnSpc>
              </a:pPr>
              <a:t>10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756133" y="5078435"/>
            <a:ext cx="6043977" cy="4807216"/>
          </a:xfrm>
          <a:prstGeom prst="rect">
            <a:avLst/>
          </a:prstGeom>
        </p:spPr>
        <p:txBody>
          <a:bodyPr lIns="104353" tIns="52176" rIns="104353" bIns="52176"/>
          <a:lstStyle/>
          <a:p>
            <a:endParaRPr/>
          </a:p>
        </p:txBody>
      </p:sp>
      <p:sp>
        <p:nvSpPr>
          <p:cNvPr id="162" name="CustomShape 2"/>
          <p:cNvSpPr/>
          <p:nvPr/>
        </p:nvSpPr>
        <p:spPr>
          <a:xfrm>
            <a:off x="4281884" y="10155190"/>
            <a:ext cx="3272010" cy="530263"/>
          </a:xfrm>
          <a:prstGeom prst="rect">
            <a:avLst/>
          </a:prstGeom>
          <a:noFill/>
          <a:ln>
            <a:noFill/>
          </a:ln>
        </p:spPr>
        <p:txBody>
          <a:bodyPr lIns="104353" tIns="52176" rIns="104353" bIns="52176" anchor="b"/>
          <a:lstStyle/>
          <a:p>
            <a:pPr>
              <a:lnSpc>
                <a:spcPct val="100000"/>
              </a:lnSpc>
            </a:pPr>
            <a:fld id="{5C6CF97B-0709-4192-B45B-C7F6D1E2212A}" type="slidenum">
              <a:rPr lang="en-IN" sz="1400">
                <a:solidFill>
                  <a:srgbClr val="000000"/>
                </a:solidFill>
              </a:rPr>
              <a:pPr>
                <a:lnSpc>
                  <a:spcPct val="100000"/>
                </a:lnSpc>
              </a:pPr>
              <a:t>11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756133" y="5078435"/>
            <a:ext cx="6043977" cy="4807216"/>
          </a:xfrm>
          <a:prstGeom prst="rect">
            <a:avLst/>
          </a:prstGeom>
        </p:spPr>
        <p:txBody>
          <a:bodyPr lIns="104353" tIns="52176" rIns="104353" bIns="52176"/>
          <a:lstStyle/>
          <a:p>
            <a:endParaRPr/>
          </a:p>
        </p:txBody>
      </p:sp>
      <p:sp>
        <p:nvSpPr>
          <p:cNvPr id="162" name="CustomShape 2"/>
          <p:cNvSpPr/>
          <p:nvPr/>
        </p:nvSpPr>
        <p:spPr>
          <a:xfrm>
            <a:off x="4281884" y="10155190"/>
            <a:ext cx="3272010" cy="530263"/>
          </a:xfrm>
          <a:prstGeom prst="rect">
            <a:avLst/>
          </a:prstGeom>
          <a:noFill/>
          <a:ln>
            <a:noFill/>
          </a:ln>
        </p:spPr>
        <p:txBody>
          <a:bodyPr lIns="104353" tIns="52176" rIns="104353" bIns="52176" anchor="b"/>
          <a:lstStyle/>
          <a:p>
            <a:pPr>
              <a:lnSpc>
                <a:spcPct val="100000"/>
              </a:lnSpc>
            </a:pPr>
            <a:fld id="{5C6CF97B-0709-4192-B45B-C7F6D1E2212A}" type="slidenum">
              <a:rPr lang="en-IN" sz="1400">
                <a:solidFill>
                  <a:srgbClr val="000000"/>
                </a:solidFill>
              </a:rPr>
              <a:pPr>
                <a:lnSpc>
                  <a:spcPct val="100000"/>
                </a:lnSpc>
              </a:pPr>
              <a:t>12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755961" y="5077556"/>
            <a:ext cx="6044945" cy="4810161"/>
          </a:xfrm>
          <a:prstGeom prst="rect">
            <a:avLst/>
          </a:prstGeom>
          <a:noFill/>
          <a:ln>
            <a:noFill/>
          </a:ln>
        </p:spPr>
        <p:style>
          <a:lnRef idx="0">
            <a:scrgbClr r="0" g="0" b="0"/>
          </a:lnRef>
          <a:fillRef idx="0">
            <a:scrgbClr r="0" g="0" b="0"/>
          </a:fillRef>
          <a:effectRef idx="0">
            <a:scrgbClr r="0" g="0" b="0"/>
          </a:effectRef>
          <a:fontRef idx="minor"/>
        </p:style>
      </p:sp>
      <p:sp>
        <p:nvSpPr>
          <p:cNvPr id="256" name="CustomShape 2"/>
          <p:cNvSpPr/>
          <p:nvPr/>
        </p:nvSpPr>
        <p:spPr>
          <a:xfrm>
            <a:off x="4281297" y="10153013"/>
            <a:ext cx="3274003" cy="532270"/>
          </a:xfrm>
          <a:prstGeom prst="rect">
            <a:avLst/>
          </a:prstGeom>
          <a:noFill/>
          <a:ln>
            <a:noFill/>
          </a:ln>
        </p:spPr>
        <p:style>
          <a:lnRef idx="0">
            <a:scrgbClr r="0" g="0" b="0"/>
          </a:lnRef>
          <a:fillRef idx="0">
            <a:scrgbClr r="0" g="0" b="0"/>
          </a:fillRef>
          <a:effectRef idx="0">
            <a:scrgbClr r="0" g="0" b="0"/>
          </a:effectRef>
          <a:fontRef idx="minor"/>
        </p:style>
        <p:txBody>
          <a:bodyPr lIns="104334" tIns="52167" rIns="104334" bIns="52167" anchor="b"/>
          <a:lstStyle/>
          <a:p>
            <a:pPr>
              <a:lnSpc>
                <a:spcPct val="100000"/>
              </a:lnSpc>
            </a:pPr>
            <a:fld id="{690B3A69-4630-4483-A6DB-FFFDE456B4CA}" type="slidenum">
              <a:rPr lang="en-IN" sz="1400">
                <a:solidFill>
                  <a:srgbClr val="000000"/>
                </a:solidFill>
              </a:rPr>
              <a:pPr>
                <a:lnSpc>
                  <a:spcPct val="100000"/>
                </a:lnSpc>
              </a:pPr>
              <a:t>13</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755961" y="5077556"/>
            <a:ext cx="6044945" cy="4810161"/>
          </a:xfrm>
          <a:prstGeom prst="rect">
            <a:avLst/>
          </a:prstGeom>
          <a:noFill/>
          <a:ln>
            <a:noFill/>
          </a:ln>
        </p:spPr>
        <p:style>
          <a:lnRef idx="0">
            <a:scrgbClr r="0" g="0" b="0"/>
          </a:lnRef>
          <a:fillRef idx="0">
            <a:scrgbClr r="0" g="0" b="0"/>
          </a:fillRef>
          <a:effectRef idx="0">
            <a:scrgbClr r="0" g="0" b="0"/>
          </a:effectRef>
          <a:fontRef idx="minor"/>
        </p:style>
      </p:sp>
      <p:sp>
        <p:nvSpPr>
          <p:cNvPr id="256" name="CustomShape 2"/>
          <p:cNvSpPr/>
          <p:nvPr/>
        </p:nvSpPr>
        <p:spPr>
          <a:xfrm>
            <a:off x="4281297" y="10153013"/>
            <a:ext cx="3274003" cy="532270"/>
          </a:xfrm>
          <a:prstGeom prst="rect">
            <a:avLst/>
          </a:prstGeom>
          <a:noFill/>
          <a:ln>
            <a:noFill/>
          </a:ln>
        </p:spPr>
        <p:style>
          <a:lnRef idx="0">
            <a:scrgbClr r="0" g="0" b="0"/>
          </a:lnRef>
          <a:fillRef idx="0">
            <a:scrgbClr r="0" g="0" b="0"/>
          </a:fillRef>
          <a:effectRef idx="0">
            <a:scrgbClr r="0" g="0" b="0"/>
          </a:effectRef>
          <a:fontRef idx="minor"/>
        </p:style>
        <p:txBody>
          <a:bodyPr lIns="104334" tIns="52167" rIns="104334" bIns="52167" anchor="b"/>
          <a:lstStyle/>
          <a:p>
            <a:pPr>
              <a:lnSpc>
                <a:spcPct val="100000"/>
              </a:lnSpc>
            </a:pPr>
            <a:fld id="{690B3A69-4630-4483-A6DB-FFFDE456B4CA}" type="slidenum">
              <a:rPr lang="en-IN" sz="1400">
                <a:solidFill>
                  <a:srgbClr val="000000"/>
                </a:solidFill>
              </a:rPr>
              <a:pPr>
                <a:lnSpc>
                  <a:spcPct val="100000"/>
                </a:lnSpc>
              </a:pPr>
              <a:t>14</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755961" y="5077556"/>
            <a:ext cx="6044945" cy="4810161"/>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4281297" y="10153013"/>
            <a:ext cx="3274003" cy="532270"/>
          </a:xfrm>
          <a:prstGeom prst="rect">
            <a:avLst/>
          </a:prstGeom>
          <a:noFill/>
          <a:ln>
            <a:noFill/>
          </a:ln>
        </p:spPr>
        <p:style>
          <a:lnRef idx="0">
            <a:scrgbClr r="0" g="0" b="0"/>
          </a:lnRef>
          <a:fillRef idx="0">
            <a:scrgbClr r="0" g="0" b="0"/>
          </a:fillRef>
          <a:effectRef idx="0">
            <a:scrgbClr r="0" g="0" b="0"/>
          </a:effectRef>
          <a:fontRef idx="minor"/>
        </p:style>
        <p:txBody>
          <a:bodyPr lIns="104334" tIns="52167" rIns="104334" bIns="52167" anchor="b"/>
          <a:lstStyle/>
          <a:p>
            <a:pPr>
              <a:lnSpc>
                <a:spcPct val="100000"/>
              </a:lnSpc>
            </a:pPr>
            <a:fld id="{7B36CCDF-FECD-49D0-9C54-6A4FAD15D2AE}" type="slidenum">
              <a:rPr lang="en-IN" sz="1400">
                <a:solidFill>
                  <a:srgbClr val="000000"/>
                </a:solidFill>
              </a:rPr>
              <a:pPr>
                <a:lnSpc>
                  <a:spcPct val="100000"/>
                </a:lnSpc>
              </a:pPr>
              <a:t>15</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755961" y="5077556"/>
            <a:ext cx="6044945" cy="4810161"/>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4281297" y="10153013"/>
            <a:ext cx="3274003" cy="532270"/>
          </a:xfrm>
          <a:prstGeom prst="rect">
            <a:avLst/>
          </a:prstGeom>
          <a:noFill/>
          <a:ln>
            <a:noFill/>
          </a:ln>
        </p:spPr>
        <p:style>
          <a:lnRef idx="0">
            <a:scrgbClr r="0" g="0" b="0"/>
          </a:lnRef>
          <a:fillRef idx="0">
            <a:scrgbClr r="0" g="0" b="0"/>
          </a:fillRef>
          <a:effectRef idx="0">
            <a:scrgbClr r="0" g="0" b="0"/>
          </a:effectRef>
          <a:fontRef idx="minor"/>
        </p:style>
        <p:txBody>
          <a:bodyPr lIns="104334" tIns="52167" rIns="104334" bIns="52167" anchor="b"/>
          <a:lstStyle/>
          <a:p>
            <a:pPr>
              <a:lnSpc>
                <a:spcPct val="100000"/>
              </a:lnSpc>
            </a:pPr>
            <a:fld id="{7B36CCDF-FECD-49D0-9C54-6A4FAD15D2AE}" type="slidenum">
              <a:rPr lang="en-IN" sz="1400">
                <a:solidFill>
                  <a:srgbClr val="000000"/>
                </a:solidFill>
              </a:rPr>
              <a:pPr>
                <a:lnSpc>
                  <a:spcPct val="100000"/>
                </a:lnSpc>
              </a:pPr>
              <a:t>16</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755961" y="5077556"/>
            <a:ext cx="6044945" cy="4810161"/>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4281297" y="10153013"/>
            <a:ext cx="3274003" cy="532270"/>
          </a:xfrm>
          <a:prstGeom prst="rect">
            <a:avLst/>
          </a:prstGeom>
          <a:noFill/>
          <a:ln>
            <a:noFill/>
          </a:ln>
        </p:spPr>
        <p:style>
          <a:lnRef idx="0">
            <a:scrgbClr r="0" g="0" b="0"/>
          </a:lnRef>
          <a:fillRef idx="0">
            <a:scrgbClr r="0" g="0" b="0"/>
          </a:fillRef>
          <a:effectRef idx="0">
            <a:scrgbClr r="0" g="0" b="0"/>
          </a:effectRef>
          <a:fontRef idx="minor"/>
        </p:style>
        <p:txBody>
          <a:bodyPr lIns="104334" tIns="52167" rIns="104334" bIns="52167" anchor="b"/>
          <a:lstStyle/>
          <a:p>
            <a:pPr>
              <a:lnSpc>
                <a:spcPct val="100000"/>
              </a:lnSpc>
            </a:pPr>
            <a:fld id="{7B36CCDF-FECD-49D0-9C54-6A4FAD15D2AE}" type="slidenum">
              <a:rPr lang="en-IN" sz="1400">
                <a:solidFill>
                  <a:srgbClr val="000000"/>
                </a:solidFill>
              </a:rPr>
              <a:pPr>
                <a:lnSpc>
                  <a:spcPct val="100000"/>
                </a:lnSpc>
              </a:pPr>
              <a:t>17</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203480"/>
            <a:ext cx="8229240" cy="1422720"/>
          </a:xfrm>
          <a:prstGeom prst="rect">
            <a:avLst/>
          </a:prstGeom>
        </p:spPr>
        <p:txBody>
          <a:bodyPr lIns="0" tIns="0" rIns="0" bIns="0"/>
          <a:lstStyle/>
          <a:p>
            <a:endParaRPr/>
          </a:p>
        </p:txBody>
      </p:sp>
      <p:sp>
        <p:nvSpPr>
          <p:cNvPr id="29" name="PlaceHolder 3"/>
          <p:cNvSpPr>
            <a:spLocks noGrp="1"/>
          </p:cNvSpPr>
          <p:nvPr>
            <p:ph type="body"/>
          </p:nvPr>
        </p:nvSpPr>
        <p:spPr>
          <a:xfrm>
            <a:off x="457200" y="2761920"/>
            <a:ext cx="8229240" cy="14227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32"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33" name="PlaceHolder 4"/>
          <p:cNvSpPr>
            <a:spLocks noGrp="1"/>
          </p:cNvSpPr>
          <p:nvPr>
            <p:ph type="body"/>
          </p:nvPr>
        </p:nvSpPr>
        <p:spPr>
          <a:xfrm>
            <a:off x="4674240" y="2761920"/>
            <a:ext cx="4015800" cy="1422720"/>
          </a:xfrm>
          <a:prstGeom prst="rect">
            <a:avLst/>
          </a:prstGeom>
        </p:spPr>
        <p:txBody>
          <a:bodyPr lIns="0" tIns="0" rIns="0" bIns="0"/>
          <a:lstStyle/>
          <a:p>
            <a:endParaRPr/>
          </a:p>
        </p:txBody>
      </p:sp>
      <p:sp>
        <p:nvSpPr>
          <p:cNvPr id="34" name="PlaceHolder 5"/>
          <p:cNvSpPr>
            <a:spLocks noGrp="1"/>
          </p:cNvSpPr>
          <p:nvPr>
            <p:ph type="body"/>
          </p:nvPr>
        </p:nvSpPr>
        <p:spPr>
          <a:xfrm>
            <a:off x="457200" y="2761920"/>
            <a:ext cx="4015800" cy="14227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36" name="PlaceHolder 2"/>
          <p:cNvSpPr>
            <a:spLocks noGrp="1"/>
          </p:cNvSpPr>
          <p:nvPr>
            <p:ph type="body"/>
          </p:nvPr>
        </p:nvSpPr>
        <p:spPr>
          <a:xfrm>
            <a:off x="457200" y="1203480"/>
            <a:ext cx="8229240" cy="2982960"/>
          </a:xfrm>
          <a:prstGeom prst="rect">
            <a:avLst/>
          </a:prstGeom>
        </p:spPr>
        <p:txBody>
          <a:bodyPr lIns="0" tIns="0" rIns="0" bIns="0"/>
          <a:lstStyle/>
          <a:p>
            <a:endParaRPr/>
          </a:p>
        </p:txBody>
      </p:sp>
      <p:sp>
        <p:nvSpPr>
          <p:cNvPr id="37" name="PlaceHolder 3"/>
          <p:cNvSpPr>
            <a:spLocks noGrp="1"/>
          </p:cNvSpPr>
          <p:nvPr>
            <p:ph type="body"/>
          </p:nvPr>
        </p:nvSpPr>
        <p:spPr>
          <a:xfrm>
            <a:off x="457200" y="1203480"/>
            <a:ext cx="8229240" cy="2982960"/>
          </a:xfrm>
          <a:prstGeom prst="rect">
            <a:avLst/>
          </a:prstGeom>
        </p:spPr>
        <p:txBody>
          <a:bodyPr lIns="0" tIns="0" rIns="0" bIns="0"/>
          <a:lstStyle/>
          <a:p>
            <a:endParaRPr/>
          </a:p>
        </p:txBody>
      </p:sp>
      <p:pic>
        <p:nvPicPr>
          <p:cNvPr id="38" name="Picture 37"/>
          <p:cNvPicPr/>
          <p:nvPr/>
        </p:nvPicPr>
        <p:blipFill>
          <a:blip r:embed="rId2" cstate="print"/>
          <a:stretch>
            <a:fillRect/>
          </a:stretch>
        </p:blipFill>
        <p:spPr>
          <a:xfrm>
            <a:off x="2702160" y="1203480"/>
            <a:ext cx="3738600" cy="2982960"/>
          </a:xfrm>
          <a:prstGeom prst="rect">
            <a:avLst/>
          </a:prstGeom>
          <a:ln>
            <a:noFill/>
          </a:ln>
        </p:spPr>
      </p:pic>
      <p:pic>
        <p:nvPicPr>
          <p:cNvPr id="39" name="Picture 38"/>
          <p:cNvPicPr/>
          <p:nvPr/>
        </p:nvPicPr>
        <p:blipFill>
          <a:blip r:embed="rId2" cstate="print"/>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49" name="PlaceHolder 2"/>
          <p:cNvSpPr>
            <a:spLocks noGrp="1"/>
          </p:cNvSpPr>
          <p:nvPr>
            <p:ph type="subTitle"/>
          </p:nvPr>
        </p:nvSpPr>
        <p:spPr>
          <a:xfrm>
            <a:off x="457200" y="1203480"/>
            <a:ext cx="8229240" cy="29833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51" name="PlaceHolder 2"/>
          <p:cNvSpPr>
            <a:spLocks noGrp="1"/>
          </p:cNvSpPr>
          <p:nvPr>
            <p:ph type="body"/>
          </p:nvPr>
        </p:nvSpPr>
        <p:spPr>
          <a:xfrm>
            <a:off x="457200" y="1203480"/>
            <a:ext cx="8229240" cy="29829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457200" y="1203480"/>
            <a:ext cx="4015800" cy="2982960"/>
          </a:xfrm>
          <a:prstGeom prst="rect">
            <a:avLst/>
          </a:prstGeom>
        </p:spPr>
        <p:txBody>
          <a:bodyPr lIns="0" tIns="0" rIns="0" bIns="0"/>
          <a:lstStyle/>
          <a:p>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200"/>
            <a:ext cx="8229240" cy="39816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59" name="PlaceHolder 3"/>
          <p:cNvSpPr>
            <a:spLocks noGrp="1"/>
          </p:cNvSpPr>
          <p:nvPr>
            <p:ph type="body"/>
          </p:nvPr>
        </p:nvSpPr>
        <p:spPr>
          <a:xfrm>
            <a:off x="457200" y="2761920"/>
            <a:ext cx="4015800" cy="1422720"/>
          </a:xfrm>
          <a:prstGeom prst="rect">
            <a:avLst/>
          </a:prstGeom>
        </p:spPr>
        <p:txBody>
          <a:bodyPr lIns="0" tIns="0" rIns="0" bIns="0"/>
          <a:lstStyle/>
          <a:p>
            <a:endParaRPr/>
          </a:p>
        </p:txBody>
      </p:sp>
      <p:sp>
        <p:nvSpPr>
          <p:cNvPr id="60" name="PlaceHolder 4"/>
          <p:cNvSpPr>
            <a:spLocks noGrp="1"/>
          </p:cNvSpPr>
          <p:nvPr>
            <p:ph type="body"/>
          </p:nvPr>
        </p:nvSpPr>
        <p:spPr>
          <a:xfrm>
            <a:off x="4674240" y="1203480"/>
            <a:ext cx="4015800" cy="29829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7" name="PlaceHolder 2"/>
          <p:cNvSpPr>
            <a:spLocks noGrp="1"/>
          </p:cNvSpPr>
          <p:nvPr>
            <p:ph type="subTitle"/>
          </p:nvPr>
        </p:nvSpPr>
        <p:spPr>
          <a:xfrm>
            <a:off x="457200" y="1203480"/>
            <a:ext cx="8229240" cy="29833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457200" y="1203480"/>
            <a:ext cx="4015800" cy="2982960"/>
          </a:xfrm>
          <a:prstGeom prst="rect">
            <a:avLst/>
          </a:prstGeom>
        </p:spPr>
        <p:txBody>
          <a:bodyPr lIns="0" tIns="0" rIns="0" bIns="0"/>
          <a:lstStyle/>
          <a:p>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64" name="PlaceHolder 4"/>
          <p:cNvSpPr>
            <a:spLocks noGrp="1"/>
          </p:cNvSpPr>
          <p:nvPr>
            <p:ph type="body"/>
          </p:nvPr>
        </p:nvSpPr>
        <p:spPr>
          <a:xfrm>
            <a:off x="4674240" y="2761920"/>
            <a:ext cx="4015800" cy="142272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68" name="PlaceHolder 4"/>
          <p:cNvSpPr>
            <a:spLocks noGrp="1"/>
          </p:cNvSpPr>
          <p:nvPr>
            <p:ph type="body"/>
          </p:nvPr>
        </p:nvSpPr>
        <p:spPr>
          <a:xfrm>
            <a:off x="457200" y="2761920"/>
            <a:ext cx="8229240" cy="142272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457200" y="1203480"/>
            <a:ext cx="8229240" cy="1422720"/>
          </a:xfrm>
          <a:prstGeom prst="rect">
            <a:avLst/>
          </a:prstGeom>
        </p:spPr>
        <p:txBody>
          <a:bodyPr lIns="0" tIns="0" rIns="0" bIns="0"/>
          <a:lstStyle/>
          <a:p>
            <a:endParaRPr/>
          </a:p>
        </p:txBody>
      </p:sp>
      <p:sp>
        <p:nvSpPr>
          <p:cNvPr id="71" name="PlaceHolder 3"/>
          <p:cNvSpPr>
            <a:spLocks noGrp="1"/>
          </p:cNvSpPr>
          <p:nvPr>
            <p:ph type="body"/>
          </p:nvPr>
        </p:nvSpPr>
        <p:spPr>
          <a:xfrm>
            <a:off x="457200" y="2761920"/>
            <a:ext cx="8229240" cy="142272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73"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74"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75" name="PlaceHolder 4"/>
          <p:cNvSpPr>
            <a:spLocks noGrp="1"/>
          </p:cNvSpPr>
          <p:nvPr>
            <p:ph type="body"/>
          </p:nvPr>
        </p:nvSpPr>
        <p:spPr>
          <a:xfrm>
            <a:off x="4674240" y="2761920"/>
            <a:ext cx="4015800" cy="1422720"/>
          </a:xfrm>
          <a:prstGeom prst="rect">
            <a:avLst/>
          </a:prstGeom>
        </p:spPr>
        <p:txBody>
          <a:bodyPr lIns="0" tIns="0" rIns="0" bIns="0"/>
          <a:lstStyle/>
          <a:p>
            <a:endParaRPr/>
          </a:p>
        </p:txBody>
      </p:sp>
      <p:sp>
        <p:nvSpPr>
          <p:cNvPr id="76" name="PlaceHolder 5"/>
          <p:cNvSpPr>
            <a:spLocks noGrp="1"/>
          </p:cNvSpPr>
          <p:nvPr>
            <p:ph type="body"/>
          </p:nvPr>
        </p:nvSpPr>
        <p:spPr>
          <a:xfrm>
            <a:off x="457200" y="2761920"/>
            <a:ext cx="4015800" cy="142272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78" name="PlaceHolder 2"/>
          <p:cNvSpPr>
            <a:spLocks noGrp="1"/>
          </p:cNvSpPr>
          <p:nvPr>
            <p:ph type="body"/>
          </p:nvPr>
        </p:nvSpPr>
        <p:spPr>
          <a:xfrm>
            <a:off x="457200" y="1203480"/>
            <a:ext cx="8229240" cy="2982960"/>
          </a:xfrm>
          <a:prstGeom prst="rect">
            <a:avLst/>
          </a:prstGeom>
        </p:spPr>
        <p:txBody>
          <a:bodyPr lIns="0" tIns="0" rIns="0" bIns="0"/>
          <a:lstStyle/>
          <a:p>
            <a:endParaRPr/>
          </a:p>
        </p:txBody>
      </p:sp>
      <p:sp>
        <p:nvSpPr>
          <p:cNvPr id="79" name="PlaceHolder 3"/>
          <p:cNvSpPr>
            <a:spLocks noGrp="1"/>
          </p:cNvSpPr>
          <p:nvPr>
            <p:ph type="body"/>
          </p:nvPr>
        </p:nvSpPr>
        <p:spPr>
          <a:xfrm>
            <a:off x="457200" y="1203480"/>
            <a:ext cx="8229240" cy="2982960"/>
          </a:xfrm>
          <a:prstGeom prst="rect">
            <a:avLst/>
          </a:prstGeom>
        </p:spPr>
        <p:txBody>
          <a:bodyPr lIns="0" tIns="0" rIns="0" bIns="0"/>
          <a:lstStyle/>
          <a:p>
            <a:endParaRPr/>
          </a:p>
        </p:txBody>
      </p:sp>
      <p:pic>
        <p:nvPicPr>
          <p:cNvPr id="80" name="Picture 79"/>
          <p:cNvPicPr/>
          <p:nvPr/>
        </p:nvPicPr>
        <p:blipFill>
          <a:blip r:embed="rId2" cstate="print"/>
          <a:stretch>
            <a:fillRect/>
          </a:stretch>
        </p:blipFill>
        <p:spPr>
          <a:xfrm>
            <a:off x="2702160" y="1203480"/>
            <a:ext cx="3738600" cy="2982960"/>
          </a:xfrm>
          <a:prstGeom prst="rect">
            <a:avLst/>
          </a:prstGeom>
          <a:ln>
            <a:noFill/>
          </a:ln>
        </p:spPr>
      </p:pic>
      <p:pic>
        <p:nvPicPr>
          <p:cNvPr id="81" name="Picture 80"/>
          <p:cNvPicPr/>
          <p:nvPr/>
        </p:nvPicPr>
        <p:blipFill>
          <a:blip r:embed="rId2" cstate="print"/>
          <a:stretch>
            <a:fillRect/>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90" name="PlaceHolder 2"/>
          <p:cNvSpPr>
            <a:spLocks noGrp="1"/>
          </p:cNvSpPr>
          <p:nvPr>
            <p:ph type="subTitle"/>
          </p:nvPr>
        </p:nvSpPr>
        <p:spPr>
          <a:xfrm>
            <a:off x="457200" y="1203480"/>
            <a:ext cx="8229240" cy="29833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92" name="PlaceHolder 2"/>
          <p:cNvSpPr>
            <a:spLocks noGrp="1"/>
          </p:cNvSpPr>
          <p:nvPr>
            <p:ph type="body"/>
          </p:nvPr>
        </p:nvSpPr>
        <p:spPr>
          <a:xfrm>
            <a:off x="457200" y="1203480"/>
            <a:ext cx="8229240" cy="298296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94" name="PlaceHolder 2"/>
          <p:cNvSpPr>
            <a:spLocks noGrp="1"/>
          </p:cNvSpPr>
          <p:nvPr>
            <p:ph type="body"/>
          </p:nvPr>
        </p:nvSpPr>
        <p:spPr>
          <a:xfrm>
            <a:off x="457200" y="1203480"/>
            <a:ext cx="4015800" cy="2982960"/>
          </a:xfrm>
          <a:prstGeom prst="rect">
            <a:avLst/>
          </a:prstGeom>
        </p:spPr>
        <p:txBody>
          <a:bodyPr lIns="0" tIns="0" rIns="0" bIns="0"/>
          <a:lstStyle/>
          <a:p>
            <a:endParaRPr/>
          </a:p>
        </p:txBody>
      </p:sp>
      <p:sp>
        <p:nvSpPr>
          <p:cNvPr id="95" name="PlaceHolder 3"/>
          <p:cNvSpPr>
            <a:spLocks noGrp="1"/>
          </p:cNvSpPr>
          <p:nvPr>
            <p:ph type="body"/>
          </p:nvPr>
        </p:nvSpPr>
        <p:spPr>
          <a:xfrm>
            <a:off x="4674240" y="1203480"/>
            <a:ext cx="4015800" cy="298296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9" name="PlaceHolder 2"/>
          <p:cNvSpPr>
            <a:spLocks noGrp="1"/>
          </p:cNvSpPr>
          <p:nvPr>
            <p:ph type="body"/>
          </p:nvPr>
        </p:nvSpPr>
        <p:spPr>
          <a:xfrm>
            <a:off x="457200" y="1203480"/>
            <a:ext cx="8229240" cy="298296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05200"/>
            <a:ext cx="8229240" cy="39816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100" name="PlaceHolder 3"/>
          <p:cNvSpPr>
            <a:spLocks noGrp="1"/>
          </p:cNvSpPr>
          <p:nvPr>
            <p:ph type="body"/>
          </p:nvPr>
        </p:nvSpPr>
        <p:spPr>
          <a:xfrm>
            <a:off x="457200" y="2761920"/>
            <a:ext cx="4015800" cy="1422720"/>
          </a:xfrm>
          <a:prstGeom prst="rect">
            <a:avLst/>
          </a:prstGeom>
        </p:spPr>
        <p:txBody>
          <a:bodyPr lIns="0" tIns="0" rIns="0" bIns="0"/>
          <a:lstStyle/>
          <a:p>
            <a:endParaRPr/>
          </a:p>
        </p:txBody>
      </p:sp>
      <p:sp>
        <p:nvSpPr>
          <p:cNvPr id="101" name="PlaceHolder 4"/>
          <p:cNvSpPr>
            <a:spLocks noGrp="1"/>
          </p:cNvSpPr>
          <p:nvPr>
            <p:ph type="body"/>
          </p:nvPr>
        </p:nvSpPr>
        <p:spPr>
          <a:xfrm>
            <a:off x="4674240" y="1203480"/>
            <a:ext cx="4015800" cy="298296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103" name="PlaceHolder 2"/>
          <p:cNvSpPr>
            <a:spLocks noGrp="1"/>
          </p:cNvSpPr>
          <p:nvPr>
            <p:ph type="body"/>
          </p:nvPr>
        </p:nvSpPr>
        <p:spPr>
          <a:xfrm>
            <a:off x="457200" y="1203480"/>
            <a:ext cx="4015800" cy="2982960"/>
          </a:xfrm>
          <a:prstGeom prst="rect">
            <a:avLst/>
          </a:prstGeom>
        </p:spPr>
        <p:txBody>
          <a:bodyPr lIns="0" tIns="0" rIns="0" bIns="0"/>
          <a:lstStyle/>
          <a:p>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105" name="PlaceHolder 4"/>
          <p:cNvSpPr>
            <a:spLocks noGrp="1"/>
          </p:cNvSpPr>
          <p:nvPr>
            <p:ph type="body"/>
          </p:nvPr>
        </p:nvSpPr>
        <p:spPr>
          <a:xfrm>
            <a:off x="4674240" y="2761920"/>
            <a:ext cx="4015800" cy="142272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107"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109" name="PlaceHolder 4"/>
          <p:cNvSpPr>
            <a:spLocks noGrp="1"/>
          </p:cNvSpPr>
          <p:nvPr>
            <p:ph type="body"/>
          </p:nvPr>
        </p:nvSpPr>
        <p:spPr>
          <a:xfrm>
            <a:off x="457200" y="2761920"/>
            <a:ext cx="8229240" cy="142272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111" name="PlaceHolder 2"/>
          <p:cNvSpPr>
            <a:spLocks noGrp="1"/>
          </p:cNvSpPr>
          <p:nvPr>
            <p:ph type="body"/>
          </p:nvPr>
        </p:nvSpPr>
        <p:spPr>
          <a:xfrm>
            <a:off x="457200" y="1203480"/>
            <a:ext cx="8229240" cy="1422720"/>
          </a:xfrm>
          <a:prstGeom prst="rect">
            <a:avLst/>
          </a:prstGeom>
        </p:spPr>
        <p:txBody>
          <a:bodyPr lIns="0" tIns="0" rIns="0" bIns="0"/>
          <a:lstStyle/>
          <a:p>
            <a:endParaRPr/>
          </a:p>
        </p:txBody>
      </p:sp>
      <p:sp>
        <p:nvSpPr>
          <p:cNvPr id="112" name="PlaceHolder 3"/>
          <p:cNvSpPr>
            <a:spLocks noGrp="1"/>
          </p:cNvSpPr>
          <p:nvPr>
            <p:ph type="body"/>
          </p:nvPr>
        </p:nvSpPr>
        <p:spPr>
          <a:xfrm>
            <a:off x="457200" y="2761920"/>
            <a:ext cx="8229240" cy="142272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114"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115"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116" name="PlaceHolder 4"/>
          <p:cNvSpPr>
            <a:spLocks noGrp="1"/>
          </p:cNvSpPr>
          <p:nvPr>
            <p:ph type="body"/>
          </p:nvPr>
        </p:nvSpPr>
        <p:spPr>
          <a:xfrm>
            <a:off x="4674240" y="2761920"/>
            <a:ext cx="4015800" cy="1422720"/>
          </a:xfrm>
          <a:prstGeom prst="rect">
            <a:avLst/>
          </a:prstGeom>
        </p:spPr>
        <p:txBody>
          <a:bodyPr lIns="0" tIns="0" rIns="0" bIns="0"/>
          <a:lstStyle/>
          <a:p>
            <a:endParaRPr/>
          </a:p>
        </p:txBody>
      </p:sp>
      <p:sp>
        <p:nvSpPr>
          <p:cNvPr id="117" name="PlaceHolder 5"/>
          <p:cNvSpPr>
            <a:spLocks noGrp="1"/>
          </p:cNvSpPr>
          <p:nvPr>
            <p:ph type="body"/>
          </p:nvPr>
        </p:nvSpPr>
        <p:spPr>
          <a:xfrm>
            <a:off x="457200" y="2761920"/>
            <a:ext cx="4015800" cy="142272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lstStyle/>
          <a:p>
            <a:endParaRPr/>
          </a:p>
        </p:txBody>
      </p:sp>
      <p:sp>
        <p:nvSpPr>
          <p:cNvPr id="120" name="PlaceHolder 3"/>
          <p:cNvSpPr>
            <a:spLocks noGrp="1"/>
          </p:cNvSpPr>
          <p:nvPr>
            <p:ph type="body"/>
          </p:nvPr>
        </p:nvSpPr>
        <p:spPr>
          <a:xfrm>
            <a:off x="457200" y="1203480"/>
            <a:ext cx="8229240" cy="2982960"/>
          </a:xfrm>
          <a:prstGeom prst="rect">
            <a:avLst/>
          </a:prstGeom>
        </p:spPr>
        <p:txBody>
          <a:bodyPr lIns="0" tIns="0" rIns="0" bIns="0"/>
          <a:lstStyle/>
          <a:p>
            <a:endParaRPr/>
          </a:p>
        </p:txBody>
      </p:sp>
      <p:pic>
        <p:nvPicPr>
          <p:cNvPr id="121" name="Picture 120"/>
          <p:cNvPicPr/>
          <p:nvPr/>
        </p:nvPicPr>
        <p:blipFill>
          <a:blip r:embed="rId2" cstate="print"/>
          <a:stretch>
            <a:fillRect/>
          </a:stretch>
        </p:blipFill>
        <p:spPr>
          <a:xfrm>
            <a:off x="2702160" y="1203480"/>
            <a:ext cx="3738600" cy="2982960"/>
          </a:xfrm>
          <a:prstGeom prst="rect">
            <a:avLst/>
          </a:prstGeom>
          <a:ln>
            <a:noFill/>
          </a:ln>
        </p:spPr>
      </p:pic>
      <p:pic>
        <p:nvPicPr>
          <p:cNvPr id="122" name="Picture 121"/>
          <p:cNvPicPr/>
          <p:nvPr/>
        </p:nvPicPr>
        <p:blipFill>
          <a:blip r:embed="rId2" cstate="print"/>
          <a:stretch>
            <a:fillRect/>
          </a:stretch>
        </p:blipFill>
        <p:spPr>
          <a:xfrm>
            <a:off x="2702160" y="1203480"/>
            <a:ext cx="3738600" cy="2982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Rectangle 3"/>
          <p:cNvSpPr/>
          <p:nvPr userDrawn="1"/>
        </p:nvSpPr>
        <p:spPr>
          <a:xfrm>
            <a:off x="0" y="3562350"/>
            <a:ext cx="9144000" cy="692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rbel" panose="020B0503020204020204" pitchFamily="34" charset="0"/>
            </a:endParaRPr>
          </a:p>
        </p:txBody>
      </p:sp>
      <p:cxnSp>
        <p:nvCxnSpPr>
          <p:cNvPr id="5" name="Straight Connector 4"/>
          <p:cNvCxnSpPr/>
          <p:nvPr userDrawn="1"/>
        </p:nvCxnSpPr>
        <p:spPr>
          <a:xfrm>
            <a:off x="3929902" y="3647096"/>
            <a:ext cx="0" cy="5152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447800" y="3721144"/>
            <a:ext cx="1828800" cy="39377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2"/>
          <p:cNvSpPr>
            <a:spLocks noGrp="1"/>
          </p:cNvSpPr>
          <p:nvPr>
            <p:ph type="title"/>
          </p:nvPr>
        </p:nvSpPr>
        <p:spPr>
          <a:xfrm>
            <a:off x="4191000" y="3670521"/>
            <a:ext cx="4547913" cy="457199"/>
          </a:xfrm>
        </p:spPr>
        <p:txBody>
          <a:bodyPr/>
          <a:lstStyle>
            <a:lvl1pPr algn="l">
              <a:defRPr lang="en-US" sz="1800" b="1" i="0" kern="1200" dirty="0">
                <a:solidFill>
                  <a:srgbClr val="29397D"/>
                </a:solidFill>
                <a:latin typeface="Corbel" panose="020B0503020204020204" pitchFamily="34" charset="0"/>
                <a:ea typeface="+mj-ea"/>
                <a:cs typeface="Corbel" panose="020B0503020204020204" pitchFamily="34" charset="0"/>
              </a:defRPr>
            </a:lvl1pPr>
          </a:lstStyle>
          <a:p>
            <a:r>
              <a:rPr lang="en-US" smtClean="0"/>
              <a:t>Click to edit Master title style</a:t>
            </a:r>
            <a:endParaRPr lang="en-US" dirty="0"/>
          </a:p>
        </p:txBody>
      </p:sp>
      <p:sp>
        <p:nvSpPr>
          <p:cNvPr id="9" name="Right Triangle 8"/>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41" name="PlaceHolder 2"/>
          <p:cNvSpPr>
            <a:spLocks noGrp="1"/>
          </p:cNvSpPr>
          <p:nvPr>
            <p:ph type="subTitle"/>
          </p:nvPr>
        </p:nvSpPr>
        <p:spPr>
          <a:xfrm>
            <a:off x="457200" y="1203480"/>
            <a:ext cx="8229240" cy="2983320"/>
          </a:xfrm>
          <a:prstGeom prst="rect">
            <a:avLst/>
          </a:prstGeom>
        </p:spPr>
        <p:txBody>
          <a:bodyPr lIns="0" tIns="0" rIns="0" bIns="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11" name="PlaceHolder 2"/>
          <p:cNvSpPr>
            <a:spLocks noGrp="1"/>
          </p:cNvSpPr>
          <p:nvPr>
            <p:ph type="body"/>
          </p:nvPr>
        </p:nvSpPr>
        <p:spPr>
          <a:xfrm>
            <a:off x="457200" y="1203480"/>
            <a:ext cx="4015800" cy="2982960"/>
          </a:xfrm>
          <a:prstGeom prst="rect">
            <a:avLst/>
          </a:prstGeom>
        </p:spPr>
        <p:txBody>
          <a:bodyPr lIns="0" tIns="0" rIns="0" bIns="0"/>
          <a:lstStyle/>
          <a:p>
            <a:endParaRPr/>
          </a:p>
        </p:txBody>
      </p:sp>
      <p:sp>
        <p:nvSpPr>
          <p:cNvPr id="12" name="PlaceHolder 3"/>
          <p:cNvSpPr>
            <a:spLocks noGrp="1"/>
          </p:cNvSpPr>
          <p:nvPr>
            <p:ph type="body"/>
          </p:nvPr>
        </p:nvSpPr>
        <p:spPr>
          <a:xfrm>
            <a:off x="4674240" y="1203480"/>
            <a:ext cx="4015800" cy="298296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43" name="PlaceHolder 2"/>
          <p:cNvSpPr>
            <a:spLocks noGrp="1"/>
          </p:cNvSpPr>
          <p:nvPr>
            <p:ph type="body"/>
          </p:nvPr>
        </p:nvSpPr>
        <p:spPr>
          <a:xfrm>
            <a:off x="457200" y="1203480"/>
            <a:ext cx="8229240" cy="298296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45" name="PlaceHolder 2"/>
          <p:cNvSpPr>
            <a:spLocks noGrp="1"/>
          </p:cNvSpPr>
          <p:nvPr>
            <p:ph type="body"/>
          </p:nvPr>
        </p:nvSpPr>
        <p:spPr>
          <a:xfrm>
            <a:off x="457200" y="1203480"/>
            <a:ext cx="4015800" cy="2982960"/>
          </a:xfrm>
          <a:prstGeom prst="rect">
            <a:avLst/>
          </a:prstGeom>
        </p:spPr>
        <p:txBody>
          <a:bodyPr lIns="0" tIns="0" rIns="0" bIns="0"/>
          <a:lstStyle/>
          <a:p>
            <a:endParaRPr/>
          </a:p>
        </p:txBody>
      </p:sp>
      <p:sp>
        <p:nvSpPr>
          <p:cNvPr id="246" name="PlaceHolder 3"/>
          <p:cNvSpPr>
            <a:spLocks noGrp="1"/>
          </p:cNvSpPr>
          <p:nvPr>
            <p:ph type="body"/>
          </p:nvPr>
        </p:nvSpPr>
        <p:spPr>
          <a:xfrm>
            <a:off x="4674240" y="1203480"/>
            <a:ext cx="4015800" cy="2982960"/>
          </a:xfrm>
          <a:prstGeom prst="rect">
            <a:avLst/>
          </a:prstGeom>
        </p:spPr>
        <p:txBody>
          <a:bodyPr lIns="0" tIns="0" rIns="0" bIns="0"/>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457200" y="205200"/>
            <a:ext cx="8229240" cy="3981600"/>
          </a:xfrm>
          <a:prstGeom prst="rect">
            <a:avLst/>
          </a:prstGeom>
        </p:spPr>
        <p:txBody>
          <a:bodyPr lIns="0" tIns="0" rIns="0" bIns="0" anchor="ctr"/>
          <a:lstStyle/>
          <a:p>
            <a:pPr algn="ct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50"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251" name="PlaceHolder 3"/>
          <p:cNvSpPr>
            <a:spLocks noGrp="1"/>
          </p:cNvSpPr>
          <p:nvPr>
            <p:ph type="body"/>
          </p:nvPr>
        </p:nvSpPr>
        <p:spPr>
          <a:xfrm>
            <a:off x="457200" y="2761920"/>
            <a:ext cx="4015800" cy="1422720"/>
          </a:xfrm>
          <a:prstGeom prst="rect">
            <a:avLst/>
          </a:prstGeom>
        </p:spPr>
        <p:txBody>
          <a:bodyPr lIns="0" tIns="0" rIns="0" bIns="0"/>
          <a:lstStyle/>
          <a:p>
            <a:endParaRPr/>
          </a:p>
        </p:txBody>
      </p:sp>
      <p:sp>
        <p:nvSpPr>
          <p:cNvPr id="252" name="PlaceHolder 4"/>
          <p:cNvSpPr>
            <a:spLocks noGrp="1"/>
          </p:cNvSpPr>
          <p:nvPr>
            <p:ph type="body"/>
          </p:nvPr>
        </p:nvSpPr>
        <p:spPr>
          <a:xfrm>
            <a:off x="4674240" y="1203480"/>
            <a:ext cx="4015800" cy="298296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54" name="PlaceHolder 2"/>
          <p:cNvSpPr>
            <a:spLocks noGrp="1"/>
          </p:cNvSpPr>
          <p:nvPr>
            <p:ph type="body"/>
          </p:nvPr>
        </p:nvSpPr>
        <p:spPr>
          <a:xfrm>
            <a:off x="457200" y="1203480"/>
            <a:ext cx="4015800" cy="2982960"/>
          </a:xfrm>
          <a:prstGeom prst="rect">
            <a:avLst/>
          </a:prstGeom>
        </p:spPr>
        <p:txBody>
          <a:bodyPr lIns="0" tIns="0" rIns="0" bIns="0"/>
          <a:lstStyle/>
          <a:p>
            <a:endParaRPr/>
          </a:p>
        </p:txBody>
      </p:sp>
      <p:sp>
        <p:nvSpPr>
          <p:cNvPr id="255"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256" name="PlaceHolder 4"/>
          <p:cNvSpPr>
            <a:spLocks noGrp="1"/>
          </p:cNvSpPr>
          <p:nvPr>
            <p:ph type="body"/>
          </p:nvPr>
        </p:nvSpPr>
        <p:spPr>
          <a:xfrm>
            <a:off x="4674240" y="2761920"/>
            <a:ext cx="4015800" cy="142272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58"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259"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260" name="PlaceHolder 4"/>
          <p:cNvSpPr>
            <a:spLocks noGrp="1"/>
          </p:cNvSpPr>
          <p:nvPr>
            <p:ph type="body"/>
          </p:nvPr>
        </p:nvSpPr>
        <p:spPr>
          <a:xfrm>
            <a:off x="457200" y="2761920"/>
            <a:ext cx="8229240" cy="142272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62" name="PlaceHolder 2"/>
          <p:cNvSpPr>
            <a:spLocks noGrp="1"/>
          </p:cNvSpPr>
          <p:nvPr>
            <p:ph type="body"/>
          </p:nvPr>
        </p:nvSpPr>
        <p:spPr>
          <a:xfrm>
            <a:off x="457200" y="1203480"/>
            <a:ext cx="8229240" cy="1422720"/>
          </a:xfrm>
          <a:prstGeom prst="rect">
            <a:avLst/>
          </a:prstGeom>
        </p:spPr>
        <p:txBody>
          <a:bodyPr lIns="0" tIns="0" rIns="0" bIns="0"/>
          <a:lstStyle/>
          <a:p>
            <a:endParaRPr/>
          </a:p>
        </p:txBody>
      </p:sp>
      <p:sp>
        <p:nvSpPr>
          <p:cNvPr id="263" name="PlaceHolder 3"/>
          <p:cNvSpPr>
            <a:spLocks noGrp="1"/>
          </p:cNvSpPr>
          <p:nvPr>
            <p:ph type="body"/>
          </p:nvPr>
        </p:nvSpPr>
        <p:spPr>
          <a:xfrm>
            <a:off x="457200" y="2761920"/>
            <a:ext cx="8229240" cy="142272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65"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266"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267" name="PlaceHolder 4"/>
          <p:cNvSpPr>
            <a:spLocks noGrp="1"/>
          </p:cNvSpPr>
          <p:nvPr>
            <p:ph type="body"/>
          </p:nvPr>
        </p:nvSpPr>
        <p:spPr>
          <a:xfrm>
            <a:off x="4674240" y="2761920"/>
            <a:ext cx="4015800" cy="1422720"/>
          </a:xfrm>
          <a:prstGeom prst="rect">
            <a:avLst/>
          </a:prstGeom>
        </p:spPr>
        <p:txBody>
          <a:bodyPr lIns="0" tIns="0" rIns="0" bIns="0"/>
          <a:lstStyle/>
          <a:p>
            <a:endParaRPr/>
          </a:p>
        </p:txBody>
      </p:sp>
      <p:sp>
        <p:nvSpPr>
          <p:cNvPr id="268" name="PlaceHolder 5"/>
          <p:cNvSpPr>
            <a:spLocks noGrp="1"/>
          </p:cNvSpPr>
          <p:nvPr>
            <p:ph type="body"/>
          </p:nvPr>
        </p:nvSpPr>
        <p:spPr>
          <a:xfrm>
            <a:off x="457200" y="2761920"/>
            <a:ext cx="4015800" cy="1422720"/>
          </a:xfrm>
          <a:prstGeom prst="rect">
            <a:avLst/>
          </a:prstGeom>
        </p:spPr>
        <p:txBody>
          <a:bodyPr lIns="0" tIns="0" rIns="0" bIns="0"/>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70" name="PlaceHolder 2"/>
          <p:cNvSpPr>
            <a:spLocks noGrp="1"/>
          </p:cNvSpPr>
          <p:nvPr>
            <p:ph type="body"/>
          </p:nvPr>
        </p:nvSpPr>
        <p:spPr>
          <a:xfrm>
            <a:off x="457200" y="1203480"/>
            <a:ext cx="8229240" cy="2982960"/>
          </a:xfrm>
          <a:prstGeom prst="rect">
            <a:avLst/>
          </a:prstGeom>
        </p:spPr>
        <p:txBody>
          <a:bodyPr lIns="0" tIns="0" rIns="0" bIns="0"/>
          <a:lstStyle/>
          <a:p>
            <a:endParaRPr/>
          </a:p>
        </p:txBody>
      </p:sp>
      <p:sp>
        <p:nvSpPr>
          <p:cNvPr id="271" name="PlaceHolder 3"/>
          <p:cNvSpPr>
            <a:spLocks noGrp="1"/>
          </p:cNvSpPr>
          <p:nvPr>
            <p:ph type="body"/>
          </p:nvPr>
        </p:nvSpPr>
        <p:spPr>
          <a:xfrm>
            <a:off x="457200" y="1203480"/>
            <a:ext cx="8229240" cy="2982960"/>
          </a:xfrm>
          <a:prstGeom prst="rect">
            <a:avLst/>
          </a:prstGeom>
        </p:spPr>
        <p:txBody>
          <a:bodyPr lIns="0" tIns="0" rIns="0" bIns="0"/>
          <a:lstStyle/>
          <a:p>
            <a:endParaRPr/>
          </a:p>
        </p:txBody>
      </p:sp>
      <p:pic>
        <p:nvPicPr>
          <p:cNvPr id="272" name="Picture 271"/>
          <p:cNvPicPr/>
          <p:nvPr/>
        </p:nvPicPr>
        <p:blipFill>
          <a:blip r:embed="rId2" cstate="print"/>
          <a:stretch>
            <a:fillRect/>
          </a:stretch>
        </p:blipFill>
        <p:spPr>
          <a:xfrm>
            <a:off x="2702160" y="1203480"/>
            <a:ext cx="3738600" cy="2982960"/>
          </a:xfrm>
          <a:prstGeom prst="rect">
            <a:avLst/>
          </a:prstGeom>
          <a:ln>
            <a:noFill/>
          </a:ln>
        </p:spPr>
      </p:pic>
      <p:pic>
        <p:nvPicPr>
          <p:cNvPr id="273" name="Picture 272"/>
          <p:cNvPicPr/>
          <p:nvPr/>
        </p:nvPicPr>
        <p:blipFill>
          <a:blip r:embed="rId2" cstate="print"/>
          <a:stretch>
            <a:fillRect/>
          </a:stretch>
        </p:blipFill>
        <p:spPr>
          <a:xfrm>
            <a:off x="2702160" y="1203480"/>
            <a:ext cx="3738600" cy="29829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6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17" name="PlaceHolder 3"/>
          <p:cNvSpPr>
            <a:spLocks noGrp="1"/>
          </p:cNvSpPr>
          <p:nvPr>
            <p:ph type="body"/>
          </p:nvPr>
        </p:nvSpPr>
        <p:spPr>
          <a:xfrm>
            <a:off x="457200" y="2761920"/>
            <a:ext cx="4015800" cy="1422720"/>
          </a:xfrm>
          <a:prstGeom prst="rect">
            <a:avLst/>
          </a:prstGeom>
        </p:spPr>
        <p:txBody>
          <a:bodyPr lIns="0" tIns="0" rIns="0" bIns="0"/>
          <a:lstStyle/>
          <a:p>
            <a:endParaRPr/>
          </a:p>
        </p:txBody>
      </p:sp>
      <p:sp>
        <p:nvSpPr>
          <p:cNvPr id="18" name="PlaceHolder 4"/>
          <p:cNvSpPr>
            <a:spLocks noGrp="1"/>
          </p:cNvSpPr>
          <p:nvPr>
            <p:ph type="body"/>
          </p:nvPr>
        </p:nvSpPr>
        <p:spPr>
          <a:xfrm>
            <a:off x="4674240" y="1203480"/>
            <a:ext cx="4015800" cy="2982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203480"/>
            <a:ext cx="4015800" cy="2982960"/>
          </a:xfrm>
          <a:prstGeom prst="rect">
            <a:avLst/>
          </a:prstGeom>
        </p:spPr>
        <p:txBody>
          <a:bodyPr lIns="0" tIns="0" rIns="0" bIns="0"/>
          <a:lstStyle/>
          <a:p>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22" name="PlaceHolder 4"/>
          <p:cNvSpPr>
            <a:spLocks noGrp="1"/>
          </p:cNvSpPr>
          <p:nvPr>
            <p:ph type="body"/>
          </p:nvPr>
        </p:nvSpPr>
        <p:spPr>
          <a:xfrm>
            <a:off x="4674240" y="2761920"/>
            <a:ext cx="4015800" cy="14227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9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203480"/>
            <a:ext cx="4015800" cy="1422720"/>
          </a:xfrm>
          <a:prstGeom prst="rect">
            <a:avLst/>
          </a:prstGeom>
        </p:spPr>
        <p:txBody>
          <a:bodyPr lIns="0" tIns="0" rIns="0" bIns="0"/>
          <a:lstStyle/>
          <a:p>
            <a:endParaRPr/>
          </a:p>
        </p:txBody>
      </p:sp>
      <p:sp>
        <p:nvSpPr>
          <p:cNvPr id="25" name="PlaceHolder 3"/>
          <p:cNvSpPr>
            <a:spLocks noGrp="1"/>
          </p:cNvSpPr>
          <p:nvPr>
            <p:ph type="body"/>
          </p:nvPr>
        </p:nvSpPr>
        <p:spPr>
          <a:xfrm>
            <a:off x="4674240" y="1203480"/>
            <a:ext cx="4015800" cy="1422720"/>
          </a:xfrm>
          <a:prstGeom prst="rect">
            <a:avLst/>
          </a:prstGeom>
        </p:spPr>
        <p:txBody>
          <a:bodyPr lIns="0" tIns="0" rIns="0" bIns="0"/>
          <a:lstStyle/>
          <a:p>
            <a:endParaRPr/>
          </a:p>
        </p:txBody>
      </p:sp>
      <p:sp>
        <p:nvSpPr>
          <p:cNvPr id="26" name="PlaceHolder 4"/>
          <p:cNvSpPr>
            <a:spLocks noGrp="1"/>
          </p:cNvSpPr>
          <p:nvPr>
            <p:ph type="body"/>
          </p:nvPr>
        </p:nvSpPr>
        <p:spPr>
          <a:xfrm>
            <a:off x="457200" y="2761920"/>
            <a:ext cx="8229240" cy="14227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18" Type="http://schemas.openxmlformats.org/officeDocument/2006/relationships/image" Target="../media/image10.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9.png"/><Relationship Id="rId2" Type="http://schemas.openxmlformats.org/officeDocument/2006/relationships/slideLayout" Target="../slideLayouts/slideLayout39.xml"/><Relationship Id="rId16" Type="http://schemas.openxmlformats.org/officeDocument/2006/relationships/image" Target="../media/image8.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7.png"/><Relationship Id="rId10" Type="http://schemas.openxmlformats.org/officeDocument/2006/relationships/slideLayout" Target="../slideLayouts/slideLayout47.xml"/><Relationship Id="rId19" Type="http://schemas.openxmlformats.org/officeDocument/2006/relationships/image" Target="../media/image11.png"/><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3562200"/>
            <a:ext cx="9143280" cy="990000"/>
          </a:xfrm>
          <a:prstGeom prst="rect">
            <a:avLst/>
          </a:prstGeom>
          <a:solidFill>
            <a:srgbClr val="D9D9D9"/>
          </a:solidFill>
          <a:ln w="25560">
            <a:noFill/>
          </a:ln>
        </p:spPr>
      </p:sp>
      <p:sp>
        <p:nvSpPr>
          <p:cNvPr id="7" name="Line 2"/>
          <p:cNvSpPr/>
          <p:nvPr/>
        </p:nvSpPr>
        <p:spPr>
          <a:xfrm>
            <a:off x="4038480" y="3714480"/>
            <a:ext cx="0" cy="685800"/>
          </a:xfrm>
          <a:prstGeom prst="line">
            <a:avLst/>
          </a:prstGeom>
          <a:ln w="9360">
            <a:solidFill>
              <a:srgbClr val="FFFFFF"/>
            </a:solidFill>
            <a:round/>
          </a:ln>
        </p:spPr>
      </p:sp>
      <p:pic>
        <p:nvPicPr>
          <p:cNvPr id="2" name="Picture 3"/>
          <p:cNvPicPr/>
          <p:nvPr/>
        </p:nvPicPr>
        <p:blipFill>
          <a:blip r:embed="rId14" cstate="print"/>
          <a:stretch>
            <a:fillRect/>
          </a:stretch>
        </p:blipFill>
        <p:spPr>
          <a:xfrm>
            <a:off x="685800" y="3766680"/>
            <a:ext cx="2590200" cy="557280"/>
          </a:xfrm>
          <a:prstGeom prst="rect">
            <a:avLst/>
          </a:prstGeom>
          <a:ln>
            <a:noFill/>
          </a:ln>
        </p:spPr>
      </p:pic>
      <p:sp>
        <p:nvSpPr>
          <p:cNvPr id="3" name="CustomShape 3"/>
          <p:cNvSpPr/>
          <p:nvPr/>
        </p:nvSpPr>
        <p:spPr>
          <a:xfrm rot="10800000">
            <a:off x="8445960" y="130320"/>
            <a:ext cx="547920" cy="547920"/>
          </a:xfrm>
          <a:prstGeom prst="rtTriangle">
            <a:avLst/>
          </a:prstGeom>
          <a:solidFill>
            <a:srgbClr val="DD312F"/>
          </a:solidFill>
          <a:ln w="25560">
            <a:noFill/>
          </a:ln>
        </p:spPr>
      </p:sp>
      <p:sp>
        <p:nvSpPr>
          <p:cNvPr id="4"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IN" sz="4400">
                <a:latin typeface="Arial"/>
              </a:rPr>
              <a:t>Click to edit the title text format</a:t>
            </a:r>
            <a:endParaRPr/>
          </a:p>
        </p:txBody>
      </p:sp>
      <p:sp>
        <p:nvSpPr>
          <p:cNvPr id="5" name="PlaceHolder 5"/>
          <p:cNvSpPr>
            <a:spLocks noGrp="1"/>
          </p:cNvSpPr>
          <p:nvPr>
            <p:ph type="body"/>
          </p:nvPr>
        </p:nvSpPr>
        <p:spPr>
          <a:xfrm>
            <a:off x="457200" y="1203480"/>
            <a:ext cx="8229240" cy="298296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657720"/>
            <a:ext cx="9143280" cy="4237920"/>
          </a:xfrm>
          <a:prstGeom prst="rect">
            <a:avLst/>
          </a:prstGeom>
          <a:solidFill>
            <a:srgbClr val="F2F2F2"/>
          </a:solidFill>
          <a:ln w="25560">
            <a:noFill/>
          </a:ln>
        </p:spPr>
      </p:sp>
      <p:sp>
        <p:nvSpPr>
          <p:cNvPr id="41" name="CustomShape 2"/>
          <p:cNvSpPr/>
          <p:nvPr/>
        </p:nvSpPr>
        <p:spPr>
          <a:xfrm>
            <a:off x="4572000" y="5030280"/>
            <a:ext cx="1523160" cy="149400"/>
          </a:xfrm>
          <a:prstGeom prst="rect">
            <a:avLst/>
          </a:prstGeom>
          <a:noFill/>
          <a:ln w="25560">
            <a:noFill/>
          </a:ln>
        </p:spPr>
        <p:txBody>
          <a:bodyPr lIns="90000" tIns="45000" rIns="90000" bIns="45000" anchor="ctr"/>
          <a:lstStyle/>
          <a:p>
            <a:pPr>
              <a:lnSpc>
                <a:spcPct val="100000"/>
              </a:lnSpc>
            </a:pPr>
            <a:r>
              <a:rPr lang="en-IN" sz="700">
                <a:solidFill>
                  <a:srgbClr val="FFFFFF"/>
                </a:solidFill>
                <a:latin typeface="Corbel"/>
              </a:rPr>
              <a:t>Confidential &amp; Restricted</a:t>
            </a:r>
            <a:endParaRPr/>
          </a:p>
        </p:txBody>
      </p:sp>
      <p:pic>
        <p:nvPicPr>
          <p:cNvPr id="42" name="Picture 2"/>
          <p:cNvPicPr/>
          <p:nvPr/>
        </p:nvPicPr>
        <p:blipFill>
          <a:blip r:embed="rId14" cstate="print"/>
          <a:stretch>
            <a:fillRect/>
          </a:stretch>
        </p:blipFill>
        <p:spPr>
          <a:xfrm>
            <a:off x="8291880" y="4933800"/>
            <a:ext cx="766440" cy="255600"/>
          </a:xfrm>
          <a:prstGeom prst="rect">
            <a:avLst/>
          </a:prstGeom>
          <a:ln>
            <a:noFill/>
          </a:ln>
        </p:spPr>
      </p:pic>
      <p:sp>
        <p:nvSpPr>
          <p:cNvPr id="43" name="CustomShape 3"/>
          <p:cNvSpPr/>
          <p:nvPr/>
        </p:nvSpPr>
        <p:spPr>
          <a:xfrm>
            <a:off x="152280" y="4977360"/>
            <a:ext cx="1523160" cy="149400"/>
          </a:xfrm>
          <a:prstGeom prst="rect">
            <a:avLst/>
          </a:prstGeom>
          <a:noFill/>
          <a:ln w="25560">
            <a:noFill/>
          </a:ln>
        </p:spPr>
        <p:txBody>
          <a:bodyPr lIns="90000" tIns="45000" rIns="90000" bIns="45000" anchor="ctr"/>
          <a:lstStyle/>
          <a:p>
            <a:pPr>
              <a:lnSpc>
                <a:spcPct val="100000"/>
              </a:lnSpc>
            </a:pPr>
            <a:r>
              <a:rPr lang="en-IN" sz="700">
                <a:solidFill>
                  <a:srgbClr val="000000"/>
                </a:solidFill>
                <a:latin typeface="Corbel"/>
              </a:rPr>
              <a:t>Confidential &amp; Restricted</a:t>
            </a:r>
            <a:endParaRPr/>
          </a:p>
        </p:txBody>
      </p:sp>
      <p:pic>
        <p:nvPicPr>
          <p:cNvPr id="44" name="Picture 2"/>
          <p:cNvPicPr/>
          <p:nvPr/>
        </p:nvPicPr>
        <p:blipFill>
          <a:blip r:embed="rId15" cstate="print"/>
          <a:srcRect r="23764"/>
          <a:stretch>
            <a:fillRect/>
          </a:stretch>
        </p:blipFill>
        <p:spPr>
          <a:xfrm>
            <a:off x="8305920" y="4949640"/>
            <a:ext cx="605520" cy="170640"/>
          </a:xfrm>
          <a:prstGeom prst="rect">
            <a:avLst/>
          </a:prstGeom>
          <a:ln>
            <a:noFill/>
          </a:ln>
        </p:spPr>
      </p:pic>
      <p:sp>
        <p:nvSpPr>
          <p:cNvPr id="45" name="CustomShape 4"/>
          <p:cNvSpPr/>
          <p:nvPr/>
        </p:nvSpPr>
        <p:spPr>
          <a:xfrm rot="10800000">
            <a:off x="8616600" y="133200"/>
            <a:ext cx="380880" cy="380880"/>
          </a:xfrm>
          <a:prstGeom prst="rtTriangle">
            <a:avLst/>
          </a:prstGeom>
          <a:solidFill>
            <a:srgbClr val="DD312F"/>
          </a:solidFill>
          <a:ln w="25560">
            <a:noFill/>
          </a:ln>
        </p:spPr>
      </p:sp>
      <p:sp>
        <p:nvSpPr>
          <p:cNvPr id="46" name="PlaceHolder 5"/>
          <p:cNvSpPr>
            <a:spLocks noGrp="1"/>
          </p:cNvSpPr>
          <p:nvPr>
            <p:ph type="title"/>
          </p:nvPr>
        </p:nvSpPr>
        <p:spPr>
          <a:xfrm>
            <a:off x="457200" y="205200"/>
            <a:ext cx="8229240" cy="858600"/>
          </a:xfrm>
          <a:prstGeom prst="rect">
            <a:avLst/>
          </a:prstGeom>
        </p:spPr>
        <p:txBody>
          <a:bodyPr lIns="0" tIns="0" rIns="0" bIns="0" anchor="ctr"/>
          <a:lstStyle/>
          <a:p>
            <a:pPr algn="ctr"/>
            <a:r>
              <a:rPr lang="en-IN" sz="4400">
                <a:latin typeface="Arial"/>
              </a:rPr>
              <a:t>Click to edit the title text format</a:t>
            </a:r>
            <a:endParaRPr/>
          </a:p>
        </p:txBody>
      </p:sp>
      <p:sp>
        <p:nvSpPr>
          <p:cNvPr id="47" name="PlaceHolder 6"/>
          <p:cNvSpPr>
            <a:spLocks noGrp="1"/>
          </p:cNvSpPr>
          <p:nvPr>
            <p:ph type="body"/>
          </p:nvPr>
        </p:nvSpPr>
        <p:spPr>
          <a:xfrm>
            <a:off x="457200" y="1203480"/>
            <a:ext cx="8229240" cy="298296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657720"/>
            <a:ext cx="9143280" cy="4237920"/>
          </a:xfrm>
          <a:prstGeom prst="rect">
            <a:avLst/>
          </a:prstGeom>
          <a:solidFill>
            <a:srgbClr val="F2F2F2"/>
          </a:solidFill>
          <a:ln w="25560">
            <a:noFill/>
          </a:ln>
        </p:spPr>
      </p:sp>
      <p:pic>
        <p:nvPicPr>
          <p:cNvPr id="83" name="Picture 2"/>
          <p:cNvPicPr/>
          <p:nvPr/>
        </p:nvPicPr>
        <p:blipFill>
          <a:blip r:embed="rId15" cstate="print"/>
          <a:stretch>
            <a:fillRect/>
          </a:stretch>
        </p:blipFill>
        <p:spPr>
          <a:xfrm>
            <a:off x="8291880" y="4933800"/>
            <a:ext cx="766440" cy="255600"/>
          </a:xfrm>
          <a:prstGeom prst="rect">
            <a:avLst/>
          </a:prstGeom>
          <a:ln>
            <a:noFill/>
          </a:ln>
        </p:spPr>
      </p:pic>
      <p:sp>
        <p:nvSpPr>
          <p:cNvPr id="84" name="CustomShape 2"/>
          <p:cNvSpPr/>
          <p:nvPr/>
        </p:nvSpPr>
        <p:spPr>
          <a:xfrm>
            <a:off x="152280" y="4977360"/>
            <a:ext cx="1523160" cy="149400"/>
          </a:xfrm>
          <a:prstGeom prst="rect">
            <a:avLst/>
          </a:prstGeom>
          <a:noFill/>
          <a:ln w="25560">
            <a:noFill/>
          </a:ln>
        </p:spPr>
        <p:txBody>
          <a:bodyPr lIns="90000" tIns="45000" rIns="90000" bIns="45000" anchor="ctr"/>
          <a:lstStyle/>
          <a:p>
            <a:pPr>
              <a:lnSpc>
                <a:spcPct val="100000"/>
              </a:lnSpc>
            </a:pPr>
            <a:r>
              <a:rPr lang="en-IN" sz="700">
                <a:solidFill>
                  <a:srgbClr val="000000"/>
                </a:solidFill>
                <a:latin typeface="Corbel"/>
              </a:rPr>
              <a:t>Confidential &amp; Restricted</a:t>
            </a:r>
            <a:endParaRPr/>
          </a:p>
        </p:txBody>
      </p:sp>
      <p:pic>
        <p:nvPicPr>
          <p:cNvPr id="85" name="Picture 2"/>
          <p:cNvPicPr/>
          <p:nvPr/>
        </p:nvPicPr>
        <p:blipFill>
          <a:blip r:embed="rId16" cstate="print"/>
          <a:srcRect r="23764"/>
          <a:stretch>
            <a:fillRect/>
          </a:stretch>
        </p:blipFill>
        <p:spPr>
          <a:xfrm>
            <a:off x="8305920" y="4949640"/>
            <a:ext cx="605520" cy="170640"/>
          </a:xfrm>
          <a:prstGeom prst="rect">
            <a:avLst/>
          </a:prstGeom>
          <a:ln>
            <a:noFill/>
          </a:ln>
        </p:spPr>
      </p:pic>
      <p:sp>
        <p:nvSpPr>
          <p:cNvPr id="86" name="CustomShape 3"/>
          <p:cNvSpPr/>
          <p:nvPr/>
        </p:nvSpPr>
        <p:spPr>
          <a:xfrm rot="10800000">
            <a:off x="8616600" y="133200"/>
            <a:ext cx="380880" cy="380880"/>
          </a:xfrm>
          <a:prstGeom prst="rtTriangle">
            <a:avLst/>
          </a:prstGeom>
          <a:solidFill>
            <a:srgbClr val="DD312F"/>
          </a:solidFill>
          <a:ln w="25560">
            <a:noFill/>
          </a:ln>
        </p:spPr>
      </p:sp>
      <p:sp>
        <p:nvSpPr>
          <p:cNvPr id="87"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IN" sz="4400">
                <a:latin typeface="Arial"/>
              </a:rPr>
              <a:t>Click to edit the title text format</a:t>
            </a:r>
            <a:endParaRPr/>
          </a:p>
        </p:txBody>
      </p:sp>
      <p:sp>
        <p:nvSpPr>
          <p:cNvPr id="88" name="PlaceHolder 5"/>
          <p:cNvSpPr>
            <a:spLocks noGrp="1"/>
          </p:cNvSpPr>
          <p:nvPr>
            <p:ph type="body"/>
          </p:nvPr>
        </p:nvSpPr>
        <p:spPr>
          <a:xfrm>
            <a:off x="457200" y="1203480"/>
            <a:ext cx="8229240" cy="298296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26" r:id="rId13"/>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pic>
        <p:nvPicPr>
          <p:cNvPr id="204" name="Picture 39"/>
          <p:cNvPicPr/>
          <p:nvPr/>
        </p:nvPicPr>
        <p:blipFill>
          <a:blip r:embed="rId14" cstate="print"/>
          <a:stretch>
            <a:fillRect/>
          </a:stretch>
        </p:blipFill>
        <p:spPr>
          <a:xfrm>
            <a:off x="1036440" y="-360"/>
            <a:ext cx="6603840" cy="3343320"/>
          </a:xfrm>
          <a:prstGeom prst="rect">
            <a:avLst/>
          </a:prstGeom>
          <a:ln>
            <a:noFill/>
          </a:ln>
        </p:spPr>
      </p:pic>
      <p:pic>
        <p:nvPicPr>
          <p:cNvPr id="205" name="Picture 52"/>
          <p:cNvPicPr/>
          <p:nvPr/>
        </p:nvPicPr>
        <p:blipFill>
          <a:blip r:embed="rId15" cstate="print"/>
          <a:stretch>
            <a:fillRect/>
          </a:stretch>
        </p:blipFill>
        <p:spPr>
          <a:xfrm>
            <a:off x="5602320" y="1699200"/>
            <a:ext cx="721440" cy="132480"/>
          </a:xfrm>
          <a:prstGeom prst="rect">
            <a:avLst/>
          </a:prstGeom>
          <a:ln>
            <a:noFill/>
          </a:ln>
        </p:spPr>
      </p:pic>
      <p:sp>
        <p:nvSpPr>
          <p:cNvPr id="206" name="CustomShape 1"/>
          <p:cNvSpPr/>
          <p:nvPr/>
        </p:nvSpPr>
        <p:spPr>
          <a:xfrm>
            <a:off x="5611680" y="1657800"/>
            <a:ext cx="596880" cy="211680"/>
          </a:xfrm>
          <a:prstGeom prst="rect">
            <a:avLst/>
          </a:prstGeom>
          <a:noFill/>
          <a:ln>
            <a:noFill/>
          </a:ln>
        </p:spPr>
        <p:txBody>
          <a:bodyPr wrap="none" lIns="90000" tIns="45000" rIns="90000" bIns="45000"/>
          <a:lstStyle/>
          <a:p>
            <a:pPr algn="ctr">
              <a:lnSpc>
                <a:spcPct val="100000"/>
              </a:lnSpc>
            </a:pPr>
            <a:r>
              <a:rPr lang="en-IN" sz="800">
                <a:solidFill>
                  <a:srgbClr val="000000"/>
                </a:solidFill>
                <a:latin typeface="Corbel"/>
              </a:rPr>
              <a:t>Chennai</a:t>
            </a:r>
            <a:endParaRPr/>
          </a:p>
        </p:txBody>
      </p:sp>
      <p:pic>
        <p:nvPicPr>
          <p:cNvPr id="207" name="Picture 57"/>
          <p:cNvPicPr/>
          <p:nvPr/>
        </p:nvPicPr>
        <p:blipFill>
          <a:blip r:embed="rId15" cstate="print"/>
          <a:stretch>
            <a:fillRect/>
          </a:stretch>
        </p:blipFill>
        <p:spPr>
          <a:xfrm>
            <a:off x="4662360" y="2501280"/>
            <a:ext cx="721440" cy="132480"/>
          </a:xfrm>
          <a:prstGeom prst="rect">
            <a:avLst/>
          </a:prstGeom>
          <a:ln>
            <a:noFill/>
          </a:ln>
        </p:spPr>
      </p:pic>
      <p:sp>
        <p:nvSpPr>
          <p:cNvPr id="208" name="CustomShape 2"/>
          <p:cNvSpPr/>
          <p:nvPr/>
        </p:nvSpPr>
        <p:spPr>
          <a:xfrm>
            <a:off x="4568040" y="2454120"/>
            <a:ext cx="877320" cy="211680"/>
          </a:xfrm>
          <a:prstGeom prst="rect">
            <a:avLst/>
          </a:prstGeom>
          <a:noFill/>
          <a:ln>
            <a:noFill/>
          </a:ln>
        </p:spPr>
        <p:txBody>
          <a:bodyPr wrap="none" lIns="90000" tIns="45000" rIns="90000" bIns="45000"/>
          <a:lstStyle/>
          <a:p>
            <a:pPr algn="ctr">
              <a:lnSpc>
                <a:spcPct val="100000"/>
              </a:lnSpc>
            </a:pPr>
            <a:r>
              <a:rPr lang="en-IN" sz="800">
                <a:solidFill>
                  <a:srgbClr val="000000"/>
                </a:solidFill>
                <a:latin typeface="Corbel"/>
              </a:rPr>
              <a:t>Johannesburg</a:t>
            </a:r>
            <a:endParaRPr/>
          </a:p>
        </p:txBody>
      </p:sp>
      <p:pic>
        <p:nvPicPr>
          <p:cNvPr id="209" name="Picture 59"/>
          <p:cNvPicPr/>
          <p:nvPr/>
        </p:nvPicPr>
        <p:blipFill>
          <a:blip r:embed="rId16" cstate="print"/>
          <a:stretch>
            <a:fillRect/>
          </a:stretch>
        </p:blipFill>
        <p:spPr>
          <a:xfrm>
            <a:off x="2895480" y="1200240"/>
            <a:ext cx="662760" cy="121680"/>
          </a:xfrm>
          <a:prstGeom prst="rect">
            <a:avLst/>
          </a:prstGeom>
          <a:ln>
            <a:noFill/>
          </a:ln>
        </p:spPr>
      </p:pic>
      <p:sp>
        <p:nvSpPr>
          <p:cNvPr id="210" name="CustomShape 3"/>
          <p:cNvSpPr/>
          <p:nvPr/>
        </p:nvSpPr>
        <p:spPr>
          <a:xfrm>
            <a:off x="2882160" y="1153800"/>
            <a:ext cx="647280" cy="211680"/>
          </a:xfrm>
          <a:prstGeom prst="rect">
            <a:avLst/>
          </a:prstGeom>
          <a:noFill/>
          <a:ln>
            <a:noFill/>
          </a:ln>
        </p:spPr>
        <p:txBody>
          <a:bodyPr wrap="none" lIns="90000" tIns="45000" rIns="90000" bIns="45000"/>
          <a:lstStyle/>
          <a:p>
            <a:pPr algn="ctr">
              <a:lnSpc>
                <a:spcPct val="100000"/>
              </a:lnSpc>
            </a:pPr>
            <a:r>
              <a:rPr lang="en-IN" sz="800">
                <a:solidFill>
                  <a:srgbClr val="000000"/>
                </a:solidFill>
                <a:latin typeface="Corbel"/>
              </a:rPr>
              <a:t>New York</a:t>
            </a:r>
            <a:endParaRPr/>
          </a:p>
        </p:txBody>
      </p:sp>
      <p:pic>
        <p:nvPicPr>
          <p:cNvPr id="211" name="Picture 61"/>
          <p:cNvPicPr/>
          <p:nvPr/>
        </p:nvPicPr>
        <p:blipFill>
          <a:blip r:embed="rId16" cstate="print"/>
          <a:stretch>
            <a:fillRect/>
          </a:stretch>
        </p:blipFill>
        <p:spPr>
          <a:xfrm>
            <a:off x="2559240" y="1472040"/>
            <a:ext cx="662760" cy="121680"/>
          </a:xfrm>
          <a:prstGeom prst="rect">
            <a:avLst/>
          </a:prstGeom>
          <a:ln>
            <a:noFill/>
          </a:ln>
        </p:spPr>
      </p:pic>
      <p:sp>
        <p:nvSpPr>
          <p:cNvPr id="212" name="CustomShape 4"/>
          <p:cNvSpPr/>
          <p:nvPr/>
        </p:nvSpPr>
        <p:spPr>
          <a:xfrm>
            <a:off x="2591280" y="1425600"/>
            <a:ext cx="494640" cy="211680"/>
          </a:xfrm>
          <a:prstGeom prst="rect">
            <a:avLst/>
          </a:prstGeom>
          <a:noFill/>
          <a:ln>
            <a:noFill/>
          </a:ln>
        </p:spPr>
        <p:txBody>
          <a:bodyPr wrap="none" lIns="90000" tIns="45000" rIns="90000" bIns="45000"/>
          <a:lstStyle/>
          <a:p>
            <a:pPr algn="ctr">
              <a:lnSpc>
                <a:spcPct val="100000"/>
              </a:lnSpc>
            </a:pPr>
            <a:r>
              <a:rPr lang="en-IN" sz="800">
                <a:solidFill>
                  <a:srgbClr val="000000"/>
                </a:solidFill>
                <a:latin typeface="Corbel"/>
              </a:rPr>
              <a:t>Dallas</a:t>
            </a:r>
            <a:endParaRPr/>
          </a:p>
        </p:txBody>
      </p:sp>
      <p:pic>
        <p:nvPicPr>
          <p:cNvPr id="213" name="Picture 63"/>
          <p:cNvPicPr/>
          <p:nvPr/>
        </p:nvPicPr>
        <p:blipFill>
          <a:blip r:embed="rId16" cstate="print"/>
          <a:stretch>
            <a:fillRect/>
          </a:stretch>
        </p:blipFill>
        <p:spPr>
          <a:xfrm>
            <a:off x="1520280" y="1348920"/>
            <a:ext cx="662760" cy="121680"/>
          </a:xfrm>
          <a:prstGeom prst="rect">
            <a:avLst/>
          </a:prstGeom>
          <a:ln>
            <a:noFill/>
          </a:ln>
        </p:spPr>
      </p:pic>
      <p:sp>
        <p:nvSpPr>
          <p:cNvPr id="214" name="CustomShape 5"/>
          <p:cNvSpPr/>
          <p:nvPr/>
        </p:nvSpPr>
        <p:spPr>
          <a:xfrm>
            <a:off x="1540080" y="1297440"/>
            <a:ext cx="575640" cy="211680"/>
          </a:xfrm>
          <a:prstGeom prst="rect">
            <a:avLst/>
          </a:prstGeom>
          <a:noFill/>
          <a:ln>
            <a:noFill/>
          </a:ln>
        </p:spPr>
        <p:txBody>
          <a:bodyPr wrap="none" lIns="90000" tIns="45000" rIns="90000" bIns="45000"/>
          <a:lstStyle/>
          <a:p>
            <a:pPr algn="ctr">
              <a:lnSpc>
                <a:spcPct val="100000"/>
              </a:lnSpc>
            </a:pPr>
            <a:r>
              <a:rPr lang="en-IN" sz="800">
                <a:solidFill>
                  <a:srgbClr val="000000"/>
                </a:solidFill>
                <a:latin typeface="Corbel"/>
              </a:rPr>
              <a:t>Tualatin</a:t>
            </a:r>
            <a:endParaRPr/>
          </a:p>
        </p:txBody>
      </p:sp>
      <p:pic>
        <p:nvPicPr>
          <p:cNvPr id="215" name="Picture 65"/>
          <p:cNvPicPr/>
          <p:nvPr/>
        </p:nvPicPr>
        <p:blipFill>
          <a:blip r:embed="rId17" cstate="print"/>
          <a:stretch>
            <a:fillRect/>
          </a:stretch>
        </p:blipFill>
        <p:spPr>
          <a:xfrm>
            <a:off x="4201920" y="427680"/>
            <a:ext cx="715680" cy="121680"/>
          </a:xfrm>
          <a:prstGeom prst="rect">
            <a:avLst/>
          </a:prstGeom>
          <a:ln>
            <a:noFill/>
          </a:ln>
        </p:spPr>
      </p:pic>
      <p:sp>
        <p:nvSpPr>
          <p:cNvPr id="216" name="CustomShape 6"/>
          <p:cNvSpPr/>
          <p:nvPr/>
        </p:nvSpPr>
        <p:spPr>
          <a:xfrm>
            <a:off x="4212000" y="374400"/>
            <a:ext cx="770760" cy="211680"/>
          </a:xfrm>
          <a:prstGeom prst="rect">
            <a:avLst/>
          </a:prstGeom>
          <a:noFill/>
          <a:ln>
            <a:noFill/>
          </a:ln>
        </p:spPr>
        <p:txBody>
          <a:bodyPr wrap="none" lIns="90000" tIns="45000" rIns="90000" bIns="45000"/>
          <a:lstStyle/>
          <a:p>
            <a:pPr algn="ctr">
              <a:lnSpc>
                <a:spcPct val="100000"/>
              </a:lnSpc>
            </a:pPr>
            <a:r>
              <a:rPr lang="en-IN" sz="800">
                <a:solidFill>
                  <a:srgbClr val="000000"/>
                </a:solidFill>
                <a:latin typeface="Corbel"/>
              </a:rPr>
              <a:t>Amsterdam</a:t>
            </a:r>
            <a:endParaRPr/>
          </a:p>
        </p:txBody>
      </p:sp>
      <p:pic>
        <p:nvPicPr>
          <p:cNvPr id="217" name="Picture 2"/>
          <p:cNvPicPr/>
          <p:nvPr/>
        </p:nvPicPr>
        <p:blipFill>
          <a:blip r:embed="rId18" cstate="print"/>
          <a:stretch>
            <a:fillRect/>
          </a:stretch>
        </p:blipFill>
        <p:spPr>
          <a:xfrm>
            <a:off x="7158240" y="1594080"/>
            <a:ext cx="1613520" cy="443520"/>
          </a:xfrm>
          <a:prstGeom prst="rect">
            <a:avLst/>
          </a:prstGeom>
          <a:ln>
            <a:noFill/>
          </a:ln>
        </p:spPr>
      </p:pic>
      <p:pic>
        <p:nvPicPr>
          <p:cNvPr id="218" name="Picture 72"/>
          <p:cNvPicPr/>
          <p:nvPr/>
        </p:nvPicPr>
        <p:blipFill>
          <a:blip r:embed="rId16" cstate="print"/>
          <a:stretch>
            <a:fillRect/>
          </a:stretch>
        </p:blipFill>
        <p:spPr>
          <a:xfrm>
            <a:off x="3645000" y="812160"/>
            <a:ext cx="662760" cy="121680"/>
          </a:xfrm>
          <a:prstGeom prst="rect">
            <a:avLst/>
          </a:prstGeom>
          <a:ln>
            <a:noFill/>
          </a:ln>
        </p:spPr>
      </p:pic>
      <p:sp>
        <p:nvSpPr>
          <p:cNvPr id="219" name="CustomShape 7"/>
          <p:cNvSpPr/>
          <p:nvPr/>
        </p:nvSpPr>
        <p:spPr>
          <a:xfrm>
            <a:off x="3679200" y="765720"/>
            <a:ext cx="551160" cy="211680"/>
          </a:xfrm>
          <a:prstGeom prst="rect">
            <a:avLst/>
          </a:prstGeom>
          <a:noFill/>
          <a:ln>
            <a:noFill/>
          </a:ln>
        </p:spPr>
        <p:txBody>
          <a:bodyPr wrap="none" lIns="90000" tIns="45000" rIns="90000" bIns="45000"/>
          <a:lstStyle/>
          <a:p>
            <a:pPr algn="ctr">
              <a:lnSpc>
                <a:spcPct val="100000"/>
              </a:lnSpc>
            </a:pPr>
            <a:r>
              <a:rPr lang="en-IN" sz="800">
                <a:solidFill>
                  <a:srgbClr val="000000"/>
                </a:solidFill>
                <a:latin typeface="Corbel"/>
              </a:rPr>
              <a:t>London</a:t>
            </a:r>
            <a:endParaRPr/>
          </a:p>
        </p:txBody>
      </p:sp>
      <p:sp>
        <p:nvSpPr>
          <p:cNvPr id="220" name="CustomShape 8"/>
          <p:cNvSpPr/>
          <p:nvPr/>
        </p:nvSpPr>
        <p:spPr>
          <a:xfrm>
            <a:off x="7049160" y="1197000"/>
            <a:ext cx="1438200" cy="303120"/>
          </a:xfrm>
          <a:prstGeom prst="rect">
            <a:avLst/>
          </a:prstGeom>
          <a:noFill/>
          <a:ln>
            <a:noFill/>
          </a:ln>
        </p:spPr>
        <p:txBody>
          <a:bodyPr wrap="none" lIns="90000" tIns="45000" rIns="90000" bIns="45000"/>
          <a:lstStyle/>
          <a:p>
            <a:pPr>
              <a:lnSpc>
                <a:spcPct val="100000"/>
              </a:lnSpc>
            </a:pPr>
            <a:r>
              <a:rPr lang="en-IN" sz="1400" b="1">
                <a:solidFill>
                  <a:srgbClr val="FFFFFF"/>
                </a:solidFill>
                <a:latin typeface="Corbel"/>
              </a:rPr>
              <a:t>THANK YOU!</a:t>
            </a:r>
            <a:endParaRPr/>
          </a:p>
        </p:txBody>
      </p:sp>
      <p:sp>
        <p:nvSpPr>
          <p:cNvPr id="221" name="CustomShape 9"/>
          <p:cNvSpPr/>
          <p:nvPr/>
        </p:nvSpPr>
        <p:spPr>
          <a:xfrm>
            <a:off x="7442280" y="3704400"/>
            <a:ext cx="1675800" cy="363600"/>
          </a:xfrm>
          <a:prstGeom prst="rect">
            <a:avLst/>
          </a:prstGeom>
          <a:noFill/>
          <a:ln>
            <a:noFill/>
          </a:ln>
        </p:spPr>
        <p:txBody>
          <a:bodyPr lIns="90000" tIns="45000" rIns="90000" bIns="45000"/>
          <a:lstStyle/>
          <a:p>
            <a:pPr>
              <a:lnSpc>
                <a:spcPct val="100000"/>
              </a:lnSpc>
            </a:pPr>
            <a:r>
              <a:rPr lang="en-IN" sz="900" b="1">
                <a:solidFill>
                  <a:srgbClr val="FFFFFF"/>
                </a:solidFill>
                <a:latin typeface="Corbel"/>
              </a:rPr>
              <a:t>Prodapt Solutions Pvt. Ltd. </a:t>
            </a:r>
            <a:r>
              <a:rPr lang="en-IN" sz="800" b="1">
                <a:solidFill>
                  <a:srgbClr val="FFFFFF"/>
                </a:solidFill>
                <a:latin typeface="Corbel"/>
              </a:rPr>
              <a:t>Chennai: </a:t>
            </a:r>
            <a:endParaRPr/>
          </a:p>
        </p:txBody>
      </p:sp>
      <p:sp>
        <p:nvSpPr>
          <p:cNvPr id="222" name="CustomShape 10"/>
          <p:cNvSpPr/>
          <p:nvPr/>
        </p:nvSpPr>
        <p:spPr>
          <a:xfrm>
            <a:off x="7403760" y="3456720"/>
            <a:ext cx="663840" cy="272520"/>
          </a:xfrm>
          <a:prstGeom prst="rect">
            <a:avLst/>
          </a:prstGeom>
          <a:noFill/>
          <a:ln>
            <a:noFill/>
          </a:ln>
        </p:spPr>
        <p:txBody>
          <a:bodyPr wrap="none" lIns="90000" tIns="45000" rIns="90000" bIns="45000"/>
          <a:lstStyle/>
          <a:p>
            <a:pPr>
              <a:lnSpc>
                <a:spcPct val="100000"/>
              </a:lnSpc>
            </a:pPr>
            <a:r>
              <a:rPr lang="en-IN" sz="1200" b="1">
                <a:solidFill>
                  <a:srgbClr val="FFFFFF"/>
                </a:solidFill>
                <a:latin typeface="Corbel"/>
              </a:rPr>
              <a:t>INDIA</a:t>
            </a:r>
            <a:endParaRPr/>
          </a:p>
        </p:txBody>
      </p:sp>
      <p:sp>
        <p:nvSpPr>
          <p:cNvPr id="223" name="CustomShape 11"/>
          <p:cNvSpPr/>
          <p:nvPr/>
        </p:nvSpPr>
        <p:spPr>
          <a:xfrm>
            <a:off x="7442280" y="4008960"/>
            <a:ext cx="1349280" cy="697680"/>
          </a:xfrm>
          <a:prstGeom prst="rect">
            <a:avLst/>
          </a:prstGeom>
          <a:noFill/>
          <a:ln>
            <a:noFill/>
          </a:ln>
        </p:spPr>
        <p:txBody>
          <a:bodyPr lIns="90000" tIns="45000" rIns="90000" bIns="45000"/>
          <a:lstStyle/>
          <a:p>
            <a:r>
              <a:rPr lang="en-IN" sz="800">
                <a:solidFill>
                  <a:srgbClr val="FFFFFF"/>
                </a:solidFill>
                <a:latin typeface="Corbel"/>
              </a:rPr>
              <a:t>1. Prince Infocity II, OMR</a:t>
            </a:r>
            <a:endParaRPr/>
          </a:p>
          <a:p>
            <a:r>
              <a:rPr lang="en-IN" sz="800">
                <a:solidFill>
                  <a:srgbClr val="FFFFFF"/>
                </a:solidFill>
                <a:latin typeface="Corbel"/>
              </a:rPr>
              <a:t>Ph: +91 44 4903 3000</a:t>
            </a:r>
            <a:endParaRPr/>
          </a:p>
          <a:p>
            <a:pPr>
              <a:lnSpc>
                <a:spcPct val="100000"/>
              </a:lnSpc>
            </a:pPr>
            <a:r>
              <a:rPr lang="en-IN" sz="800">
                <a:solidFill>
                  <a:srgbClr val="FFFFFF"/>
                </a:solidFill>
                <a:latin typeface="Corbel"/>
              </a:rPr>
              <a:t>Fax: +91 44 4903 3010</a:t>
            </a:r>
            <a:endParaRPr/>
          </a:p>
        </p:txBody>
      </p:sp>
      <p:sp>
        <p:nvSpPr>
          <p:cNvPr id="224" name="CustomShape 12"/>
          <p:cNvSpPr/>
          <p:nvPr/>
        </p:nvSpPr>
        <p:spPr>
          <a:xfrm>
            <a:off x="7442280" y="4484160"/>
            <a:ext cx="1675800" cy="576720"/>
          </a:xfrm>
          <a:prstGeom prst="rect">
            <a:avLst/>
          </a:prstGeom>
          <a:noFill/>
          <a:ln>
            <a:noFill/>
          </a:ln>
        </p:spPr>
        <p:txBody>
          <a:bodyPr lIns="90000" tIns="45000" rIns="90000" bIns="45000"/>
          <a:lstStyle/>
          <a:p>
            <a:r>
              <a:rPr lang="en-IN" sz="800">
                <a:solidFill>
                  <a:srgbClr val="FFFFFF"/>
                </a:solidFill>
                <a:latin typeface="Corbel"/>
              </a:rPr>
              <a:t>2. “Chennai One” SEZ, </a:t>
            </a:r>
            <a:endParaRPr/>
          </a:p>
          <a:p>
            <a:r>
              <a:rPr lang="en-IN" sz="800">
                <a:solidFill>
                  <a:srgbClr val="FFFFFF"/>
                </a:solidFill>
                <a:latin typeface="Corbel"/>
              </a:rPr>
              <a:t>Thoraipakkam</a:t>
            </a:r>
            <a:endParaRPr/>
          </a:p>
          <a:p>
            <a:r>
              <a:rPr lang="en-IN" sz="800">
                <a:solidFill>
                  <a:srgbClr val="FFFFFF"/>
                </a:solidFill>
                <a:latin typeface="Corbel"/>
              </a:rPr>
              <a:t>Ph: +91 44 4230 2300</a:t>
            </a:r>
            <a:endParaRPr/>
          </a:p>
          <a:p>
            <a:pPr>
              <a:lnSpc>
                <a:spcPct val="100000"/>
              </a:lnSpc>
            </a:pPr>
            <a:r>
              <a:rPr lang="en-IN" sz="800">
                <a:solidFill>
                  <a:srgbClr val="FFFFFF"/>
                </a:solidFill>
                <a:latin typeface="Corbel"/>
              </a:rPr>
              <a:t>Fax: +91 44 4903 3010</a:t>
            </a:r>
            <a:endParaRPr/>
          </a:p>
        </p:txBody>
      </p:sp>
      <p:sp>
        <p:nvSpPr>
          <p:cNvPr id="225" name="CustomShape 13"/>
          <p:cNvSpPr/>
          <p:nvPr/>
        </p:nvSpPr>
        <p:spPr>
          <a:xfrm>
            <a:off x="5811480" y="3458880"/>
            <a:ext cx="1450440" cy="272520"/>
          </a:xfrm>
          <a:prstGeom prst="rect">
            <a:avLst/>
          </a:prstGeom>
          <a:noFill/>
          <a:ln>
            <a:noFill/>
          </a:ln>
        </p:spPr>
        <p:txBody>
          <a:bodyPr wrap="none" lIns="90000" tIns="45000" rIns="90000" bIns="45000"/>
          <a:lstStyle/>
          <a:p>
            <a:pPr>
              <a:lnSpc>
                <a:spcPct val="100000"/>
              </a:lnSpc>
            </a:pPr>
            <a:r>
              <a:rPr lang="en-IN" sz="1200" b="1">
                <a:solidFill>
                  <a:srgbClr val="FFFFFF"/>
                </a:solidFill>
                <a:latin typeface="Corbel"/>
              </a:rPr>
              <a:t>SOUTH AFRICA</a:t>
            </a:r>
            <a:endParaRPr/>
          </a:p>
        </p:txBody>
      </p:sp>
      <p:sp>
        <p:nvSpPr>
          <p:cNvPr id="226" name="CustomShape 14"/>
          <p:cNvSpPr/>
          <p:nvPr/>
        </p:nvSpPr>
        <p:spPr>
          <a:xfrm>
            <a:off x="63000" y="3456720"/>
            <a:ext cx="529920" cy="272520"/>
          </a:xfrm>
          <a:prstGeom prst="rect">
            <a:avLst/>
          </a:prstGeom>
          <a:noFill/>
          <a:ln>
            <a:noFill/>
          </a:ln>
        </p:spPr>
        <p:txBody>
          <a:bodyPr wrap="none" lIns="90000" tIns="45000" rIns="90000" bIns="45000"/>
          <a:lstStyle/>
          <a:p>
            <a:pPr>
              <a:lnSpc>
                <a:spcPct val="100000"/>
              </a:lnSpc>
            </a:pPr>
            <a:r>
              <a:rPr lang="en-IN" sz="1200" b="1">
                <a:solidFill>
                  <a:srgbClr val="FFFFFF"/>
                </a:solidFill>
                <a:latin typeface="Corbel"/>
              </a:rPr>
              <a:t>USA</a:t>
            </a:r>
            <a:endParaRPr/>
          </a:p>
        </p:txBody>
      </p:sp>
      <p:sp>
        <p:nvSpPr>
          <p:cNvPr id="227" name="CustomShape 15"/>
          <p:cNvSpPr/>
          <p:nvPr/>
        </p:nvSpPr>
        <p:spPr>
          <a:xfrm>
            <a:off x="68400" y="3704400"/>
            <a:ext cx="2361600" cy="592200"/>
          </a:xfrm>
          <a:prstGeom prst="rect">
            <a:avLst/>
          </a:prstGeom>
          <a:noFill/>
          <a:ln>
            <a:noFill/>
          </a:ln>
        </p:spPr>
        <p:txBody>
          <a:bodyPr lIns="90000" tIns="45000" rIns="90000" bIns="45000"/>
          <a:lstStyle/>
          <a:p>
            <a:pPr>
              <a:lnSpc>
                <a:spcPct val="100000"/>
              </a:lnSpc>
            </a:pPr>
            <a:r>
              <a:rPr lang="en-IN" sz="900" b="1">
                <a:solidFill>
                  <a:srgbClr val="FFFFFF"/>
                </a:solidFill>
                <a:latin typeface="Corbel"/>
              </a:rPr>
              <a:t>Prodapt North America</a:t>
            </a:r>
            <a:endParaRPr/>
          </a:p>
          <a:p>
            <a:pPr>
              <a:lnSpc>
                <a:spcPct val="100000"/>
              </a:lnSpc>
            </a:pPr>
            <a:r>
              <a:rPr lang="en-IN" sz="800" b="1">
                <a:solidFill>
                  <a:srgbClr val="FFFFFF"/>
                </a:solidFill>
                <a:latin typeface="Corbel"/>
              </a:rPr>
              <a:t>Tualatin</a:t>
            </a:r>
            <a:r>
              <a:rPr lang="en-IN" sz="800">
                <a:solidFill>
                  <a:srgbClr val="FFFFFF"/>
                </a:solidFill>
                <a:latin typeface="Corbel"/>
              </a:rPr>
              <a:t>: 7565 SW Mohawk St.,</a:t>
            </a:r>
            <a:endParaRPr/>
          </a:p>
          <a:p>
            <a:pPr>
              <a:lnSpc>
                <a:spcPct val="100000"/>
              </a:lnSpc>
            </a:pPr>
            <a:r>
              <a:rPr lang="en-IN" sz="800">
                <a:solidFill>
                  <a:srgbClr val="FFFFFF"/>
                </a:solidFill>
                <a:latin typeface="Corbel"/>
              </a:rPr>
              <a:t>Ph: +1 503 636 3737</a:t>
            </a:r>
            <a:endParaRPr/>
          </a:p>
          <a:p>
            <a:pPr>
              <a:lnSpc>
                <a:spcPct val="100000"/>
              </a:lnSpc>
            </a:pPr>
            <a:r>
              <a:rPr lang="en-IN" sz="800">
                <a:solidFill>
                  <a:srgbClr val="FFFFFF"/>
                </a:solidFill>
                <a:latin typeface="Corbel"/>
              </a:rPr>
              <a:t>Fax: +1 503 885 0850</a:t>
            </a:r>
            <a:endParaRPr/>
          </a:p>
        </p:txBody>
      </p:sp>
      <p:sp>
        <p:nvSpPr>
          <p:cNvPr id="228" name="CustomShape 16"/>
          <p:cNvSpPr/>
          <p:nvPr/>
        </p:nvSpPr>
        <p:spPr>
          <a:xfrm>
            <a:off x="68400" y="4302000"/>
            <a:ext cx="1836000" cy="576000"/>
          </a:xfrm>
          <a:prstGeom prst="rect">
            <a:avLst/>
          </a:prstGeom>
          <a:noFill/>
          <a:ln>
            <a:noFill/>
          </a:ln>
        </p:spPr>
        <p:txBody>
          <a:bodyPr lIns="90000" tIns="45000" rIns="90000" bIns="45000"/>
          <a:lstStyle/>
          <a:p>
            <a:r>
              <a:rPr lang="en-IN" sz="800" b="1">
                <a:solidFill>
                  <a:srgbClr val="FFFFFF"/>
                </a:solidFill>
                <a:latin typeface="Corbel"/>
              </a:rPr>
              <a:t>Dallas</a:t>
            </a:r>
            <a:r>
              <a:rPr lang="en-IN" sz="800">
                <a:solidFill>
                  <a:srgbClr val="FFFFFF"/>
                </a:solidFill>
                <a:latin typeface="Corbel"/>
              </a:rPr>
              <a:t>: 222 W. Las Colinas Blvd., Irving </a:t>
            </a:r>
            <a:endParaRPr/>
          </a:p>
          <a:p>
            <a:r>
              <a:rPr lang="en-IN" sz="800">
                <a:solidFill>
                  <a:srgbClr val="FFFFFF"/>
                </a:solidFill>
                <a:latin typeface="Corbel"/>
              </a:rPr>
              <a:t>Ph: +1 972 201 9009</a:t>
            </a:r>
            <a:endParaRPr/>
          </a:p>
          <a:p>
            <a:pPr>
              <a:lnSpc>
                <a:spcPct val="100000"/>
              </a:lnSpc>
            </a:pPr>
            <a:r>
              <a:rPr lang="en-IN" sz="800">
                <a:solidFill>
                  <a:srgbClr val="FFFFFF"/>
                </a:solidFill>
                <a:latin typeface="Corbel"/>
              </a:rPr>
              <a:t>Fax: +1 972 501 9019</a:t>
            </a:r>
            <a:endParaRPr/>
          </a:p>
        </p:txBody>
      </p:sp>
      <p:sp>
        <p:nvSpPr>
          <p:cNvPr id="229" name="CustomShape 17"/>
          <p:cNvSpPr/>
          <p:nvPr/>
        </p:nvSpPr>
        <p:spPr>
          <a:xfrm>
            <a:off x="68400" y="4768560"/>
            <a:ext cx="1910520" cy="454320"/>
          </a:xfrm>
          <a:prstGeom prst="rect">
            <a:avLst/>
          </a:prstGeom>
          <a:noFill/>
          <a:ln>
            <a:noFill/>
          </a:ln>
        </p:spPr>
        <p:txBody>
          <a:bodyPr lIns="90000" tIns="45000" rIns="90000" bIns="45000"/>
          <a:lstStyle/>
          <a:p>
            <a:pPr>
              <a:lnSpc>
                <a:spcPct val="100000"/>
              </a:lnSpc>
            </a:pPr>
            <a:r>
              <a:rPr lang="en-IN" sz="800" b="1">
                <a:solidFill>
                  <a:srgbClr val="FFFFFF"/>
                </a:solidFill>
                <a:latin typeface="Corbel"/>
              </a:rPr>
              <a:t>New York</a:t>
            </a:r>
            <a:r>
              <a:rPr lang="en-IN" sz="800">
                <a:solidFill>
                  <a:srgbClr val="FFFFFF"/>
                </a:solidFill>
                <a:latin typeface="Corbel"/>
              </a:rPr>
              <a:t>: 1 Bridge Street, Irvington</a:t>
            </a:r>
            <a:endParaRPr/>
          </a:p>
          <a:p>
            <a:pPr>
              <a:lnSpc>
                <a:spcPct val="100000"/>
              </a:lnSpc>
            </a:pPr>
            <a:r>
              <a:rPr lang="en-IN" sz="800">
                <a:solidFill>
                  <a:srgbClr val="FFFFFF"/>
                </a:solidFill>
                <a:latin typeface="Corbel"/>
              </a:rPr>
              <a:t>Ph: +1 646 403 8158</a:t>
            </a:r>
            <a:endParaRPr/>
          </a:p>
        </p:txBody>
      </p:sp>
      <p:sp>
        <p:nvSpPr>
          <p:cNvPr id="230" name="CustomShape 18"/>
          <p:cNvSpPr/>
          <p:nvPr/>
        </p:nvSpPr>
        <p:spPr>
          <a:xfrm>
            <a:off x="5939280" y="3706560"/>
            <a:ext cx="1261080" cy="1215360"/>
          </a:xfrm>
          <a:prstGeom prst="rect">
            <a:avLst/>
          </a:prstGeom>
          <a:noFill/>
          <a:ln>
            <a:noFill/>
          </a:ln>
        </p:spPr>
        <p:txBody>
          <a:bodyPr lIns="90000" tIns="45000" rIns="90000" bIns="45000"/>
          <a:lstStyle/>
          <a:p>
            <a:pPr>
              <a:lnSpc>
                <a:spcPct val="100000"/>
              </a:lnSpc>
            </a:pPr>
            <a:r>
              <a:rPr lang="en-IN" sz="900" b="1">
                <a:solidFill>
                  <a:srgbClr val="FFFFFF"/>
                </a:solidFill>
                <a:latin typeface="Corbel"/>
              </a:rPr>
              <a:t>Prodapt SA (Pty) Ltd.</a:t>
            </a:r>
            <a:endParaRPr/>
          </a:p>
          <a:p>
            <a:pPr>
              <a:lnSpc>
                <a:spcPct val="100000"/>
              </a:lnSpc>
            </a:pPr>
            <a:r>
              <a:rPr lang="en-IN" sz="800" b="1">
                <a:solidFill>
                  <a:srgbClr val="FFFFFF"/>
                </a:solidFill>
                <a:latin typeface="Corbel"/>
              </a:rPr>
              <a:t>Johannesburg</a:t>
            </a:r>
            <a:r>
              <a:rPr lang="en-IN" sz="800">
                <a:solidFill>
                  <a:srgbClr val="FFFFFF"/>
                </a:solidFill>
                <a:latin typeface="Corbel"/>
              </a:rPr>
              <a:t>: No. 3, </a:t>
            </a:r>
            <a:endParaRPr/>
          </a:p>
          <a:p>
            <a:pPr>
              <a:lnSpc>
                <a:spcPct val="100000"/>
              </a:lnSpc>
            </a:pPr>
            <a:r>
              <a:rPr lang="en-IN" sz="800">
                <a:solidFill>
                  <a:srgbClr val="FFFFFF"/>
                </a:solidFill>
                <a:latin typeface="Corbel"/>
              </a:rPr>
              <a:t>3rd Avenue, Rivonia</a:t>
            </a:r>
            <a:endParaRPr/>
          </a:p>
          <a:p>
            <a:pPr>
              <a:lnSpc>
                <a:spcPct val="100000"/>
              </a:lnSpc>
            </a:pPr>
            <a:r>
              <a:rPr lang="en-IN" sz="800">
                <a:solidFill>
                  <a:srgbClr val="FFFFFF"/>
                </a:solidFill>
                <a:latin typeface="Corbel"/>
              </a:rPr>
              <a:t>Ph: +27 (0) 11 259 4000</a:t>
            </a:r>
            <a:endParaRPr/>
          </a:p>
          <a:p>
            <a:pPr>
              <a:lnSpc>
                <a:spcPct val="100000"/>
              </a:lnSpc>
            </a:pPr>
            <a:r>
              <a:rPr lang="en-IN" sz="800">
                <a:solidFill>
                  <a:srgbClr val="FFFFFF"/>
                </a:solidFill>
                <a:latin typeface="Corbel"/>
              </a:rPr>
              <a:t>Fax: +27 (0) 11 259 4111</a:t>
            </a:r>
            <a:endParaRPr/>
          </a:p>
        </p:txBody>
      </p:sp>
      <p:sp>
        <p:nvSpPr>
          <p:cNvPr id="231" name="CustomShape 19"/>
          <p:cNvSpPr/>
          <p:nvPr/>
        </p:nvSpPr>
        <p:spPr>
          <a:xfrm>
            <a:off x="3674880" y="3456720"/>
            <a:ext cx="1831320" cy="272520"/>
          </a:xfrm>
          <a:prstGeom prst="rect">
            <a:avLst/>
          </a:prstGeom>
          <a:noFill/>
          <a:ln>
            <a:noFill/>
          </a:ln>
        </p:spPr>
        <p:txBody>
          <a:bodyPr wrap="none" lIns="90000" tIns="45000" rIns="90000" bIns="45000"/>
          <a:lstStyle/>
          <a:p>
            <a:pPr>
              <a:lnSpc>
                <a:spcPct val="100000"/>
              </a:lnSpc>
            </a:pPr>
            <a:r>
              <a:rPr lang="en-IN" sz="1200" b="1">
                <a:solidFill>
                  <a:srgbClr val="FFFFFF"/>
                </a:solidFill>
                <a:latin typeface="Corbel"/>
              </a:rPr>
              <a:t>THE NETHERLANDS</a:t>
            </a:r>
            <a:endParaRPr/>
          </a:p>
        </p:txBody>
      </p:sp>
      <p:sp>
        <p:nvSpPr>
          <p:cNvPr id="232" name="CustomShape 20"/>
          <p:cNvSpPr/>
          <p:nvPr/>
        </p:nvSpPr>
        <p:spPr>
          <a:xfrm>
            <a:off x="3805200" y="3704400"/>
            <a:ext cx="1985040" cy="591480"/>
          </a:xfrm>
          <a:prstGeom prst="rect">
            <a:avLst/>
          </a:prstGeom>
          <a:noFill/>
          <a:ln>
            <a:noFill/>
          </a:ln>
        </p:spPr>
        <p:txBody>
          <a:bodyPr lIns="90000" tIns="45000" rIns="90000" bIns="45000"/>
          <a:lstStyle/>
          <a:p>
            <a:pPr>
              <a:lnSpc>
                <a:spcPct val="100000"/>
              </a:lnSpc>
            </a:pPr>
            <a:r>
              <a:rPr lang="en-IN" sz="900" b="1">
                <a:solidFill>
                  <a:srgbClr val="FFFFFF"/>
                </a:solidFill>
                <a:latin typeface="Corbel"/>
              </a:rPr>
              <a:t>Prodapt Solutions Europe</a:t>
            </a:r>
            <a:endParaRPr/>
          </a:p>
          <a:p>
            <a:pPr>
              <a:lnSpc>
                <a:spcPct val="100000"/>
              </a:lnSpc>
            </a:pPr>
            <a:r>
              <a:rPr lang="en-IN" sz="800" b="1">
                <a:solidFill>
                  <a:srgbClr val="FFFFFF"/>
                </a:solidFill>
                <a:latin typeface="Corbel"/>
              </a:rPr>
              <a:t>Amsterdam</a:t>
            </a:r>
            <a:r>
              <a:rPr lang="en-IN" sz="800">
                <a:solidFill>
                  <a:srgbClr val="FFFFFF"/>
                </a:solidFill>
                <a:latin typeface="Corbel"/>
              </a:rPr>
              <a:t>: Zekeringstraat 17A, 1014 BM</a:t>
            </a:r>
            <a:endParaRPr/>
          </a:p>
          <a:p>
            <a:pPr>
              <a:lnSpc>
                <a:spcPct val="100000"/>
              </a:lnSpc>
            </a:pPr>
            <a:r>
              <a:rPr lang="en-IN" sz="800">
                <a:solidFill>
                  <a:srgbClr val="FFFFFF"/>
                </a:solidFill>
                <a:latin typeface="Corbel"/>
              </a:rPr>
              <a:t>Ph: +31 (0) 20 4895711</a:t>
            </a:r>
            <a:endParaRPr/>
          </a:p>
        </p:txBody>
      </p:sp>
      <p:sp>
        <p:nvSpPr>
          <p:cNvPr id="233" name="CustomShape 21"/>
          <p:cNvSpPr/>
          <p:nvPr/>
        </p:nvSpPr>
        <p:spPr>
          <a:xfrm>
            <a:off x="3805200" y="4257720"/>
            <a:ext cx="1751760" cy="713160"/>
          </a:xfrm>
          <a:prstGeom prst="rect">
            <a:avLst/>
          </a:prstGeom>
          <a:noFill/>
          <a:ln>
            <a:noFill/>
          </a:ln>
        </p:spPr>
        <p:txBody>
          <a:bodyPr lIns="90000" tIns="45000" rIns="90000" bIns="45000"/>
          <a:lstStyle/>
          <a:p>
            <a:pPr>
              <a:lnSpc>
                <a:spcPct val="100000"/>
              </a:lnSpc>
            </a:pPr>
            <a:r>
              <a:rPr lang="en-IN" sz="900" b="1">
                <a:solidFill>
                  <a:srgbClr val="FFFFFF"/>
                </a:solidFill>
                <a:latin typeface="Corbel"/>
              </a:rPr>
              <a:t>Prodapt Consulting BV</a:t>
            </a:r>
            <a:endParaRPr/>
          </a:p>
          <a:p>
            <a:pPr>
              <a:lnSpc>
                <a:spcPct val="100000"/>
              </a:lnSpc>
            </a:pPr>
            <a:r>
              <a:rPr lang="en-IN" sz="800" b="1">
                <a:solidFill>
                  <a:srgbClr val="FFFFFF"/>
                </a:solidFill>
                <a:latin typeface="Corbel"/>
              </a:rPr>
              <a:t>Rijswijk</a:t>
            </a:r>
            <a:r>
              <a:rPr lang="en-IN" sz="800">
                <a:solidFill>
                  <a:srgbClr val="FFFFFF"/>
                </a:solidFill>
                <a:latin typeface="Corbel"/>
              </a:rPr>
              <a:t>: De Bruyn Kopsstraat 14</a:t>
            </a:r>
            <a:endParaRPr/>
          </a:p>
          <a:p>
            <a:pPr>
              <a:lnSpc>
                <a:spcPct val="100000"/>
              </a:lnSpc>
            </a:pPr>
            <a:r>
              <a:rPr lang="en-IN" sz="800">
                <a:solidFill>
                  <a:srgbClr val="FFFFFF"/>
                </a:solidFill>
                <a:latin typeface="Corbel"/>
              </a:rPr>
              <a:t>Ph: +31 (0) 70 4140722</a:t>
            </a:r>
            <a:endParaRPr/>
          </a:p>
          <a:p>
            <a:pPr>
              <a:lnSpc>
                <a:spcPct val="100000"/>
              </a:lnSpc>
            </a:pPr>
            <a:r>
              <a:rPr lang="en-IN" sz="800">
                <a:solidFill>
                  <a:srgbClr val="FFFFFF"/>
                </a:solidFill>
                <a:latin typeface="Corbel"/>
              </a:rPr>
              <a:t>Fax: +31 70 3030047</a:t>
            </a:r>
            <a:endParaRPr/>
          </a:p>
        </p:txBody>
      </p:sp>
      <p:sp>
        <p:nvSpPr>
          <p:cNvPr id="234" name="CustomShape 22"/>
          <p:cNvSpPr/>
          <p:nvPr/>
        </p:nvSpPr>
        <p:spPr>
          <a:xfrm>
            <a:off x="1968120" y="3461400"/>
            <a:ext cx="420120" cy="272520"/>
          </a:xfrm>
          <a:prstGeom prst="rect">
            <a:avLst/>
          </a:prstGeom>
          <a:noFill/>
          <a:ln>
            <a:noFill/>
          </a:ln>
        </p:spPr>
        <p:txBody>
          <a:bodyPr wrap="none" lIns="90000" tIns="45000" rIns="90000" bIns="45000"/>
          <a:lstStyle/>
          <a:p>
            <a:pPr>
              <a:lnSpc>
                <a:spcPct val="100000"/>
              </a:lnSpc>
            </a:pPr>
            <a:r>
              <a:rPr lang="en-IN" sz="1200" b="1">
                <a:solidFill>
                  <a:srgbClr val="FFFFFF"/>
                </a:solidFill>
                <a:latin typeface="Corbel"/>
              </a:rPr>
              <a:t>UK</a:t>
            </a:r>
            <a:endParaRPr/>
          </a:p>
        </p:txBody>
      </p:sp>
      <p:sp>
        <p:nvSpPr>
          <p:cNvPr id="235" name="CustomShape 23"/>
          <p:cNvSpPr/>
          <p:nvPr/>
        </p:nvSpPr>
        <p:spPr>
          <a:xfrm>
            <a:off x="1985040" y="3701160"/>
            <a:ext cx="1824480" cy="850320"/>
          </a:xfrm>
          <a:prstGeom prst="rect">
            <a:avLst/>
          </a:prstGeom>
          <a:noFill/>
          <a:ln>
            <a:noFill/>
          </a:ln>
        </p:spPr>
        <p:txBody>
          <a:bodyPr lIns="90000" tIns="45000" rIns="90000" bIns="45000"/>
          <a:lstStyle/>
          <a:p>
            <a:pPr>
              <a:lnSpc>
                <a:spcPct val="100000"/>
              </a:lnSpc>
            </a:pPr>
            <a:r>
              <a:rPr lang="en-IN" sz="900" b="1">
                <a:solidFill>
                  <a:srgbClr val="FFFFFF"/>
                </a:solidFill>
                <a:latin typeface="Corbel"/>
              </a:rPr>
              <a:t>Prodapt Solutions Europe</a:t>
            </a:r>
            <a:endParaRPr/>
          </a:p>
          <a:p>
            <a:pPr>
              <a:lnSpc>
                <a:spcPct val="100000"/>
              </a:lnSpc>
            </a:pPr>
            <a:r>
              <a:rPr lang="en-IN" sz="800" b="1">
                <a:solidFill>
                  <a:srgbClr val="FFFFFF"/>
                </a:solidFill>
                <a:latin typeface="Corbel"/>
              </a:rPr>
              <a:t>London: </a:t>
            </a:r>
            <a:r>
              <a:rPr lang="en-IN" sz="800">
                <a:solidFill>
                  <a:srgbClr val="FFFFFF"/>
                </a:solidFill>
                <a:latin typeface="Corbel"/>
              </a:rPr>
              <a:t>Devonshire House, 60 Goswell Road, EC1M 7AD</a:t>
            </a:r>
            <a:endParaRPr/>
          </a:p>
          <a:p>
            <a:pPr>
              <a:lnSpc>
                <a:spcPct val="100000"/>
              </a:lnSpc>
            </a:pPr>
            <a:r>
              <a:rPr lang="en-IN" sz="800">
                <a:solidFill>
                  <a:srgbClr val="FFFFFF"/>
                </a:solidFill>
                <a:latin typeface="Corbel"/>
              </a:rPr>
              <a:t>Ph: +44 (0) 11 8900 1068</a:t>
            </a:r>
            <a:endParaRPr/>
          </a:p>
          <a:p>
            <a:pPr>
              <a:lnSpc>
                <a:spcPct val="100000"/>
              </a:lnSpc>
            </a:pPr>
            <a:r>
              <a:rPr lang="en-IN" sz="800">
                <a:solidFill>
                  <a:srgbClr val="FFFFFF"/>
                </a:solidFill>
                <a:latin typeface="Corbel"/>
              </a:rPr>
              <a:t>Fax: +44 (0) 11 8900 1069</a:t>
            </a:r>
            <a:endParaRPr/>
          </a:p>
        </p:txBody>
      </p:sp>
      <p:pic>
        <p:nvPicPr>
          <p:cNvPr id="236" name="Picture 37"/>
          <p:cNvPicPr/>
          <p:nvPr/>
        </p:nvPicPr>
        <p:blipFill>
          <a:blip r:embed="rId19" cstate="print"/>
          <a:stretch>
            <a:fillRect/>
          </a:stretch>
        </p:blipFill>
        <p:spPr>
          <a:xfrm>
            <a:off x="5254920" y="1824840"/>
            <a:ext cx="672840" cy="121680"/>
          </a:xfrm>
          <a:prstGeom prst="rect">
            <a:avLst/>
          </a:prstGeom>
          <a:ln>
            <a:noFill/>
          </a:ln>
        </p:spPr>
      </p:pic>
      <p:sp>
        <p:nvSpPr>
          <p:cNvPr id="237" name="CustomShape 24"/>
          <p:cNvSpPr/>
          <p:nvPr/>
        </p:nvSpPr>
        <p:spPr>
          <a:xfrm>
            <a:off x="5224680" y="1776240"/>
            <a:ext cx="703440" cy="211680"/>
          </a:xfrm>
          <a:prstGeom prst="rect">
            <a:avLst/>
          </a:prstGeom>
          <a:noFill/>
          <a:ln>
            <a:noFill/>
          </a:ln>
        </p:spPr>
        <p:txBody>
          <a:bodyPr wrap="none" lIns="90000" tIns="45000" rIns="90000" bIns="45000"/>
          <a:lstStyle/>
          <a:p>
            <a:pPr algn="ctr">
              <a:lnSpc>
                <a:spcPct val="100000"/>
              </a:lnSpc>
            </a:pPr>
            <a:r>
              <a:rPr lang="en-IN" sz="800">
                <a:solidFill>
                  <a:srgbClr val="000000"/>
                </a:solidFill>
                <a:latin typeface="Corbel"/>
              </a:rPr>
              <a:t>Bengaluru</a:t>
            </a:r>
            <a:endParaRPr/>
          </a:p>
        </p:txBody>
      </p:sp>
      <p:sp>
        <p:nvSpPr>
          <p:cNvPr id="238" name="PlaceHolder 25"/>
          <p:cNvSpPr>
            <a:spLocks noGrp="1"/>
          </p:cNvSpPr>
          <p:nvPr>
            <p:ph type="title"/>
          </p:nvPr>
        </p:nvSpPr>
        <p:spPr>
          <a:xfrm>
            <a:off x="457200" y="205200"/>
            <a:ext cx="8229240" cy="858600"/>
          </a:xfrm>
          <a:prstGeom prst="rect">
            <a:avLst/>
          </a:prstGeom>
        </p:spPr>
        <p:txBody>
          <a:bodyPr lIns="0" tIns="0" rIns="0" bIns="0" anchor="ctr"/>
          <a:lstStyle/>
          <a:p>
            <a:pPr algn="ctr"/>
            <a:r>
              <a:rPr lang="en-IN" sz="4400">
                <a:latin typeface="Arial"/>
              </a:rPr>
              <a:t>Click to edit the title text format</a:t>
            </a:r>
            <a:endParaRPr/>
          </a:p>
        </p:txBody>
      </p:sp>
      <p:sp>
        <p:nvSpPr>
          <p:cNvPr id="239" name="PlaceHolder 26"/>
          <p:cNvSpPr>
            <a:spLocks noGrp="1"/>
          </p:cNvSpPr>
          <p:nvPr>
            <p:ph type="body"/>
          </p:nvPr>
        </p:nvSpPr>
        <p:spPr>
          <a:xfrm>
            <a:off x="457200" y="1203480"/>
            <a:ext cx="8229240" cy="298296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2" Type="http://schemas.openxmlformats.org/officeDocument/2006/relationships/image" Target="../media/image13.png"/><Relationship Id="rId16" Type="http://schemas.openxmlformats.org/officeDocument/2006/relationships/image" Target="../media/image27.jpeg"/><Relationship Id="rId20" Type="http://schemas.openxmlformats.org/officeDocument/2006/relationships/image" Target="../media/image31.jpeg"/><Relationship Id="rId29" Type="http://schemas.openxmlformats.org/officeDocument/2006/relationships/image" Target="../media/image40.png"/><Relationship Id="rId1" Type="http://schemas.openxmlformats.org/officeDocument/2006/relationships/slideLayout" Target="../slideLayouts/slideLayout20.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jpeg"/><Relationship Id="rId5" Type="http://schemas.openxmlformats.org/officeDocument/2006/relationships/image" Target="../media/image16.png"/><Relationship Id="rId15" Type="http://schemas.openxmlformats.org/officeDocument/2006/relationships/image" Target="../media/image26.jpe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jpeg"/><Relationship Id="rId19" Type="http://schemas.openxmlformats.org/officeDocument/2006/relationships/image" Target="../media/image30.jpeg"/><Relationship Id="rId31" Type="http://schemas.openxmlformats.org/officeDocument/2006/relationships/image" Target="../media/image42.png"/><Relationship Id="rId4" Type="http://schemas.openxmlformats.org/officeDocument/2006/relationships/image" Target="../media/image15.jpeg"/><Relationship Id="rId9" Type="http://schemas.openxmlformats.org/officeDocument/2006/relationships/image" Target="../media/image20.gif"/><Relationship Id="rId14" Type="http://schemas.openxmlformats.org/officeDocument/2006/relationships/image" Target="../media/image25.png"/><Relationship Id="rId22" Type="http://schemas.openxmlformats.org/officeDocument/2006/relationships/image" Target="../media/image33.jpeg"/><Relationship Id="rId27" Type="http://schemas.openxmlformats.org/officeDocument/2006/relationships/image" Target="../media/image38.png"/><Relationship Id="rId30" Type="http://schemas.openxmlformats.org/officeDocument/2006/relationships/image" Target="../media/image4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hyperlink" Target="http://www.apache.org/dyn/closer.cgi/hadoop/" TargetMode="External"/><Relationship Id="rId2" Type="http://schemas.openxmlformats.org/officeDocument/2006/relationships/hyperlink" Target="https://hbase.apache.org/" TargetMode="External"/><Relationship Id="rId1" Type="http://schemas.openxmlformats.org/officeDocument/2006/relationships/slideLayout" Target="../slideLayouts/slideLayout27.xml"/><Relationship Id="rId4" Type="http://schemas.openxmlformats.org/officeDocument/2006/relationships/hyperlink" Target="https://hadoop.apache.org/docs/r1.2.1/hdfs_design.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gif"/><Relationship Id="rId1" Type="http://schemas.openxmlformats.org/officeDocument/2006/relationships/slideLayout" Target="../slideLayouts/slideLayout27.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2"/>
          <p:cNvSpPr/>
          <p:nvPr/>
        </p:nvSpPr>
        <p:spPr>
          <a:xfrm>
            <a:off x="4191120" y="4095720"/>
            <a:ext cx="4571280" cy="380160"/>
          </a:xfrm>
          <a:prstGeom prst="rect">
            <a:avLst/>
          </a:prstGeom>
          <a:noFill/>
          <a:ln>
            <a:noFill/>
          </a:ln>
        </p:spPr>
      </p:sp>
      <p:pic>
        <p:nvPicPr>
          <p:cNvPr id="55298" name="Picture 2" descr="Image result for hbase images"/>
          <p:cNvPicPr>
            <a:picLocks noChangeAspect="1" noChangeArrowheads="1"/>
          </p:cNvPicPr>
          <p:nvPr/>
        </p:nvPicPr>
        <p:blipFill>
          <a:blip r:embed="rId2" cstate="print"/>
          <a:srcRect/>
          <a:stretch>
            <a:fillRect/>
          </a:stretch>
        </p:blipFill>
        <p:spPr bwMode="auto">
          <a:xfrm>
            <a:off x="2286000" y="1123950"/>
            <a:ext cx="4476750" cy="1143001"/>
          </a:xfrm>
          <a:prstGeom prst="rect">
            <a:avLst/>
          </a:prstGeom>
          <a:noFill/>
        </p:spPr>
      </p:pic>
      <p:sp>
        <p:nvSpPr>
          <p:cNvPr id="5" name="Rectangle 4"/>
          <p:cNvSpPr/>
          <p:nvPr/>
        </p:nvSpPr>
        <p:spPr>
          <a:xfrm>
            <a:off x="4495800" y="3790950"/>
            <a:ext cx="4572000" cy="553998"/>
          </a:xfrm>
          <a:prstGeom prst="rect">
            <a:avLst/>
          </a:prstGeom>
        </p:spPr>
        <p:txBody>
          <a:bodyPr>
            <a:spAutoFit/>
          </a:bodyPr>
          <a:lstStyle/>
          <a:p>
            <a:pPr>
              <a:buSzPct val="45000"/>
            </a:pPr>
            <a:r>
              <a:rPr lang="en-US" sz="1000" b="1" dirty="0">
                <a:solidFill>
                  <a:srgbClr val="3465A4"/>
                </a:solidFill>
                <a:latin typeface="Times New Roman" pitchFamily="18" charset="0"/>
                <a:ea typeface="Droid Sans Fallback"/>
                <a:cs typeface="Times New Roman" pitchFamily="18" charset="0"/>
              </a:rPr>
              <a:t>Versions</a:t>
            </a:r>
          </a:p>
          <a:p>
            <a:pPr marL="285750" indent="-285750">
              <a:lnSpc>
                <a:spcPct val="100000"/>
              </a:lnSpc>
              <a:buSzPct val="45000"/>
              <a:buFont typeface="Wingdings" pitchFamily="2" charset="2"/>
              <a:buChar char="q"/>
            </a:pPr>
            <a:r>
              <a:rPr lang="en-US" sz="1000" b="1" dirty="0">
                <a:solidFill>
                  <a:srgbClr val="000000"/>
                </a:solidFill>
                <a:latin typeface="Times New Roman" pitchFamily="18" charset="0"/>
                <a:ea typeface="Droid Sans Fallback"/>
                <a:cs typeface="Times New Roman" pitchFamily="18" charset="0"/>
              </a:rPr>
              <a:t>Current Version:</a:t>
            </a:r>
            <a:r>
              <a:rPr lang="en-US" sz="1000" dirty="0">
                <a:solidFill>
                  <a:srgbClr val="000000"/>
                </a:solidFill>
                <a:latin typeface="Times New Roman" pitchFamily="18" charset="0"/>
                <a:ea typeface="Droid Sans Fallback"/>
                <a:cs typeface="Times New Roman" pitchFamily="18" charset="0"/>
              </a:rPr>
              <a:t> </a:t>
            </a:r>
            <a:r>
              <a:rPr lang="en-US" sz="1000" dirty="0" smtClean="0">
                <a:solidFill>
                  <a:srgbClr val="000000"/>
                </a:solidFill>
                <a:latin typeface="Times New Roman" pitchFamily="18" charset="0"/>
                <a:ea typeface="Droid Sans Fallback"/>
                <a:cs typeface="Times New Roman" pitchFamily="18" charset="0"/>
              </a:rPr>
              <a:t>1.2.4</a:t>
            </a:r>
            <a:endParaRPr lang="en-IN" sz="1000" dirty="0">
              <a:solidFill>
                <a:srgbClr val="000000"/>
              </a:solidFill>
              <a:latin typeface="Times New Roman" pitchFamily="18" charset="0"/>
              <a:ea typeface="Droid Sans Fallback"/>
              <a:cs typeface="Times New Roman" pitchFamily="18" charset="0"/>
            </a:endParaRPr>
          </a:p>
          <a:p>
            <a:pPr marL="285750" indent="-285750">
              <a:lnSpc>
                <a:spcPct val="100000"/>
              </a:lnSpc>
              <a:buSzPct val="45000"/>
              <a:buFont typeface="Wingdings" pitchFamily="2" charset="2"/>
              <a:buChar char="q"/>
            </a:pPr>
            <a:r>
              <a:rPr lang="en-US" sz="1000" b="1" dirty="0">
                <a:solidFill>
                  <a:srgbClr val="000000"/>
                </a:solidFill>
                <a:latin typeface="Times New Roman" pitchFamily="18" charset="0"/>
                <a:ea typeface="Droid Sans Fallback"/>
                <a:cs typeface="Times New Roman" pitchFamily="18" charset="0"/>
              </a:rPr>
              <a:t>Version Used</a:t>
            </a:r>
            <a:r>
              <a:rPr lang="en-US" sz="1000" b="1" dirty="0" smtClean="0">
                <a:solidFill>
                  <a:srgbClr val="000000"/>
                </a:solidFill>
                <a:latin typeface="Times New Roman" pitchFamily="18" charset="0"/>
                <a:ea typeface="Droid Sans Fallback"/>
                <a:cs typeface="Times New Roman" pitchFamily="18" charset="0"/>
              </a:rPr>
              <a:t>:</a:t>
            </a:r>
            <a:r>
              <a:rPr lang="en-US" sz="1000" dirty="0" smtClean="0">
                <a:solidFill>
                  <a:srgbClr val="000000"/>
                </a:solidFill>
                <a:latin typeface="Times New Roman" pitchFamily="18" charset="0"/>
                <a:ea typeface="Droid Sans Fallback"/>
                <a:cs typeface="Times New Roman" pitchFamily="18" charset="0"/>
              </a:rPr>
              <a:t> </a:t>
            </a:r>
            <a:r>
              <a:rPr lang="en-US" sz="1000" dirty="0" smtClean="0">
                <a:solidFill>
                  <a:srgbClr val="000000"/>
                </a:solidFill>
                <a:latin typeface="Times New Roman" pitchFamily="18" charset="0"/>
                <a:ea typeface="Droid Sans Fallback"/>
                <a:cs typeface="Times New Roman" pitchFamily="18" charset="0"/>
              </a:rPr>
              <a:t>0.98.3</a:t>
            </a:r>
            <a:endParaRPr lang="en-IN" sz="1000" dirty="0">
              <a:solidFill>
                <a:srgbClr val="000000"/>
              </a:solidFill>
              <a:latin typeface="Times New Roman" pitchFamily="18" charset="0"/>
              <a:ea typeface="Droid Sans Fallback"/>
              <a:cs typeface="Times New Roman" pitchFamily="18" charset="0"/>
            </a:endParaRPr>
          </a:p>
        </p:txBody>
      </p:sp>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152280" y="228690"/>
            <a:ext cx="6031080" cy="419850"/>
          </a:xfrm>
          <a:prstGeom prst="rect">
            <a:avLst/>
          </a:prstGeom>
          <a:noFill/>
          <a:ln>
            <a:noFill/>
          </a:ln>
        </p:spPr>
        <p:txBody>
          <a:bodyPr lIns="90000" tIns="45000" rIns="90000" bIns="45000" anchor="ctr"/>
          <a:lstStyle/>
          <a:p>
            <a:pPr>
              <a:lnSpc>
                <a:spcPct val="100000"/>
              </a:lnSpc>
            </a:pPr>
            <a:r>
              <a:rPr lang="en-IN" sz="2000" dirty="0" smtClean="0">
                <a:solidFill>
                  <a:srgbClr val="1F497D"/>
                </a:solidFill>
                <a:latin typeface="Corbel"/>
              </a:rPr>
              <a:t>Components</a:t>
            </a:r>
            <a:endParaRPr lang="en-IN" sz="2000" dirty="0">
              <a:solidFill>
                <a:srgbClr val="1F497D"/>
              </a:solidFill>
              <a:latin typeface="Corbel"/>
            </a:endParaRPr>
          </a:p>
        </p:txBody>
      </p:sp>
      <p:sp>
        <p:nvSpPr>
          <p:cNvPr id="137" name="CustomShape 2"/>
          <p:cNvSpPr/>
          <p:nvPr/>
        </p:nvSpPr>
        <p:spPr>
          <a:xfrm>
            <a:off x="220320" y="982260"/>
            <a:ext cx="8633880" cy="4038390"/>
          </a:xfrm>
          <a:prstGeom prst="rect">
            <a:avLst/>
          </a:prstGeom>
          <a:noFill/>
          <a:ln>
            <a:noFill/>
          </a:ln>
        </p:spPr>
      </p:sp>
      <p:sp>
        <p:nvSpPr>
          <p:cNvPr id="5" name="TextBox 4"/>
          <p:cNvSpPr txBox="1"/>
          <p:nvPr/>
        </p:nvSpPr>
        <p:spPr>
          <a:xfrm>
            <a:off x="533400" y="971550"/>
            <a:ext cx="7848600" cy="4339650"/>
          </a:xfrm>
          <a:prstGeom prst="rect">
            <a:avLst/>
          </a:prstGeom>
          <a:noFill/>
        </p:spPr>
        <p:txBody>
          <a:bodyPr wrap="square" rtlCol="0">
            <a:spAutoFit/>
          </a:bodyPr>
          <a:lstStyle/>
          <a:p>
            <a:pPr marL="457200" indent="-457200">
              <a:lnSpc>
                <a:spcPct val="100000"/>
              </a:lnSpc>
            </a:pPr>
            <a:r>
              <a:rPr lang="en-US" sz="2000" b="1" dirty="0" err="1" smtClean="0">
                <a:latin typeface="Corbel"/>
              </a:rPr>
              <a:t>Hmaster</a:t>
            </a:r>
            <a:r>
              <a:rPr lang="en-US" dirty="0" smtClean="0">
                <a:solidFill>
                  <a:srgbClr val="404040"/>
                </a:solidFill>
                <a:latin typeface="Calibri"/>
                <a:ea typeface="宋体"/>
              </a:rPr>
              <a:t>:</a:t>
            </a:r>
            <a:endParaRPr lang="en-US" dirty="0" smtClean="0"/>
          </a:p>
          <a:p>
            <a:pPr marL="342900" indent="-342900">
              <a:lnSpc>
                <a:spcPct val="100000"/>
              </a:lnSpc>
              <a:buSzPct val="75000"/>
              <a:buFont typeface="Arial" pitchFamily="34" charset="0"/>
              <a:buChar char="•"/>
            </a:pPr>
            <a:r>
              <a:rPr lang="en-US" dirty="0" smtClean="0">
                <a:solidFill>
                  <a:srgbClr val="404040"/>
                </a:solidFill>
                <a:latin typeface="Calibri"/>
                <a:ea typeface="宋体"/>
              </a:rPr>
              <a:t> </a:t>
            </a:r>
            <a:r>
              <a:rPr lang="en-US" sz="2000" dirty="0" smtClean="0">
                <a:latin typeface="Corbel"/>
              </a:rPr>
              <a:t>Master server is the responsible for monitoring all   region server instances</a:t>
            </a:r>
            <a:r>
              <a:rPr lang="en-US" sz="2000" dirty="0" smtClean="0">
                <a:latin typeface="Corbel"/>
              </a:rPr>
              <a:t>.</a:t>
            </a:r>
            <a:r>
              <a:rPr lang="en-US" sz="2000" dirty="0" smtClean="0"/>
              <a:t> </a:t>
            </a:r>
            <a:r>
              <a:rPr lang="en-US" sz="2000" dirty="0" smtClean="0">
                <a:latin typeface="Corbel"/>
              </a:rPr>
              <a:t>Region assignment, DDL (create, delete tables) operations are handled by the </a:t>
            </a:r>
            <a:r>
              <a:rPr lang="en-US" sz="2000" dirty="0" err="1" smtClean="0">
                <a:latin typeface="Corbel"/>
              </a:rPr>
              <a:t>HBase</a:t>
            </a:r>
            <a:r>
              <a:rPr lang="en-US" sz="2000" dirty="0" smtClean="0">
                <a:latin typeface="Corbel"/>
              </a:rPr>
              <a:t> Master process. </a:t>
            </a:r>
          </a:p>
          <a:p>
            <a:pPr marL="457200" indent="-457200">
              <a:lnSpc>
                <a:spcPct val="100000"/>
              </a:lnSpc>
              <a:buFont typeface="Arial" pitchFamily="34" charset="0"/>
              <a:buChar char="•"/>
            </a:pPr>
            <a:endParaRPr lang="en-US" sz="2000" dirty="0" smtClean="0">
              <a:latin typeface="Corbel"/>
            </a:endParaRPr>
          </a:p>
          <a:p>
            <a:pPr marL="457200" indent="-457200">
              <a:lnSpc>
                <a:spcPct val="100000"/>
              </a:lnSpc>
            </a:pPr>
            <a:r>
              <a:rPr lang="en-US" sz="2000" b="1" dirty="0" smtClean="0">
                <a:latin typeface="Corbel"/>
              </a:rPr>
              <a:t>Region</a:t>
            </a:r>
            <a:r>
              <a:rPr lang="en-US" sz="2000" dirty="0" smtClean="0">
                <a:latin typeface="Corbel"/>
              </a:rPr>
              <a:t> </a:t>
            </a:r>
            <a:r>
              <a:rPr lang="en-US" sz="2000" b="1" dirty="0" smtClean="0">
                <a:latin typeface="Corbel"/>
              </a:rPr>
              <a:t>server</a:t>
            </a:r>
            <a:r>
              <a:rPr lang="en-US" sz="2000" dirty="0" smtClean="0">
                <a:latin typeface="Corbel"/>
              </a:rPr>
              <a:t>:</a:t>
            </a:r>
          </a:p>
          <a:p>
            <a:pPr marL="457200" indent="-457200">
              <a:lnSpc>
                <a:spcPct val="100000"/>
              </a:lnSpc>
              <a:buSzPct val="75000"/>
              <a:buFont typeface="Arial" pitchFamily="34" charset="0"/>
              <a:buChar char="•"/>
            </a:pPr>
            <a:r>
              <a:rPr lang="en-US" sz="2000" dirty="0" smtClean="0">
                <a:latin typeface="Corbel"/>
              </a:rPr>
              <a:t> Communicate with the client and handle data-related operations.</a:t>
            </a:r>
          </a:p>
          <a:p>
            <a:pPr marL="457200" indent="-457200">
              <a:lnSpc>
                <a:spcPct val="100000"/>
              </a:lnSpc>
              <a:buSzPct val="75000"/>
              <a:buFont typeface="Arial" pitchFamily="34" charset="0"/>
              <a:buChar char="•"/>
            </a:pPr>
            <a:r>
              <a:rPr lang="en-US" sz="2000" dirty="0" smtClean="0">
                <a:latin typeface="Corbel"/>
              </a:rPr>
              <a:t> Handle read and write requests for all the regions under it.</a:t>
            </a:r>
          </a:p>
          <a:p>
            <a:pPr marL="457200" indent="-457200">
              <a:lnSpc>
                <a:spcPct val="100000"/>
              </a:lnSpc>
              <a:buFont typeface="Arial" pitchFamily="34" charset="0"/>
              <a:buChar char="•"/>
            </a:pPr>
            <a:endParaRPr lang="en-US" sz="2000" dirty="0" smtClean="0">
              <a:latin typeface="Corbel"/>
            </a:endParaRPr>
          </a:p>
          <a:p>
            <a:pPr marL="457200" indent="-457200">
              <a:lnSpc>
                <a:spcPct val="100000"/>
              </a:lnSpc>
              <a:buSzPct val="45000"/>
            </a:pPr>
            <a:r>
              <a:rPr lang="en-US" sz="2000" b="1" dirty="0" smtClean="0">
                <a:latin typeface="Corbel"/>
              </a:rPr>
              <a:t>Regions</a:t>
            </a:r>
            <a:r>
              <a:rPr lang="en-US" sz="2000" dirty="0" smtClean="0">
                <a:latin typeface="Corbel"/>
              </a:rPr>
              <a:t>:</a:t>
            </a:r>
          </a:p>
          <a:p>
            <a:pPr marL="457200" indent="-457200">
              <a:lnSpc>
                <a:spcPct val="100000"/>
              </a:lnSpc>
              <a:buSzPct val="75000"/>
              <a:buFont typeface="Arial" pitchFamily="34" charset="0"/>
              <a:buChar char="•"/>
            </a:pPr>
            <a:r>
              <a:rPr lang="en-US" sz="2000" dirty="0" smtClean="0">
                <a:latin typeface="Corbel"/>
              </a:rPr>
              <a:t> Regions are nothing but tables that are split up and spread across the region servers.</a:t>
            </a:r>
          </a:p>
          <a:p>
            <a:pPr>
              <a:lnSpc>
                <a:spcPct val="100000"/>
              </a:lnSpc>
            </a:pPr>
            <a:endParaRPr lang="en-US" dirty="0" smtClean="0"/>
          </a:p>
          <a:p>
            <a:endParaRPr lang="en-US" dirty="0"/>
          </a:p>
        </p:txBody>
      </p:sp>
    </p:spTree>
    <p:extLst>
      <p:ext uri="{BB962C8B-B14F-4D97-AF65-F5344CB8AC3E}">
        <p14:creationId xmlns:p14="http://schemas.microsoft.com/office/powerpoint/2010/main" xmlns="" val="3083841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152280" y="228690"/>
            <a:ext cx="6031080" cy="419850"/>
          </a:xfrm>
          <a:prstGeom prst="rect">
            <a:avLst/>
          </a:prstGeom>
          <a:noFill/>
          <a:ln>
            <a:noFill/>
          </a:ln>
        </p:spPr>
        <p:txBody>
          <a:bodyPr lIns="90000" tIns="45000" rIns="90000" bIns="45000" anchor="ctr"/>
          <a:lstStyle/>
          <a:p>
            <a:pPr>
              <a:lnSpc>
                <a:spcPct val="100000"/>
              </a:lnSpc>
            </a:pPr>
            <a:r>
              <a:rPr lang="en-IN" sz="2000" dirty="0" smtClean="0">
                <a:solidFill>
                  <a:srgbClr val="1F497D"/>
                </a:solidFill>
                <a:latin typeface="Corbel"/>
              </a:rPr>
              <a:t>Region Server Components</a:t>
            </a:r>
            <a:endParaRPr lang="en-IN" sz="2000" dirty="0">
              <a:solidFill>
                <a:srgbClr val="1F497D"/>
              </a:solidFill>
              <a:latin typeface="Corbel"/>
            </a:endParaRPr>
          </a:p>
        </p:txBody>
      </p:sp>
      <p:sp>
        <p:nvSpPr>
          <p:cNvPr id="137" name="CustomShape 2"/>
          <p:cNvSpPr/>
          <p:nvPr/>
        </p:nvSpPr>
        <p:spPr>
          <a:xfrm>
            <a:off x="220320" y="982260"/>
            <a:ext cx="8633880" cy="4038390"/>
          </a:xfrm>
          <a:prstGeom prst="rect">
            <a:avLst/>
          </a:prstGeom>
          <a:noFill/>
          <a:ln>
            <a:noFill/>
          </a:ln>
        </p:spPr>
      </p:sp>
      <p:sp>
        <p:nvSpPr>
          <p:cNvPr id="5" name="TextBox 4"/>
          <p:cNvSpPr txBox="1"/>
          <p:nvPr/>
        </p:nvSpPr>
        <p:spPr>
          <a:xfrm>
            <a:off x="533400" y="971550"/>
            <a:ext cx="4800600" cy="4093428"/>
          </a:xfrm>
          <a:prstGeom prst="rect">
            <a:avLst/>
          </a:prstGeom>
          <a:noFill/>
        </p:spPr>
        <p:txBody>
          <a:bodyPr wrap="square" rtlCol="0">
            <a:spAutoFit/>
          </a:bodyPr>
          <a:lstStyle/>
          <a:p>
            <a:r>
              <a:rPr lang="en-US" sz="1600" dirty="0" smtClean="0">
                <a:latin typeface="Corbel"/>
              </a:rPr>
              <a:t>Region Server runs on an HDFS data node and has the following components.</a:t>
            </a:r>
          </a:p>
          <a:p>
            <a:pPr marL="342900" indent="-342900">
              <a:buFont typeface="Arial" pitchFamily="34" charset="0"/>
              <a:buChar char="•"/>
            </a:pPr>
            <a:r>
              <a:rPr lang="en-US" sz="1600" b="1" dirty="0" smtClean="0">
                <a:latin typeface="Corbel"/>
              </a:rPr>
              <a:t>WAL</a:t>
            </a:r>
            <a:r>
              <a:rPr lang="en-US" sz="1600" dirty="0" smtClean="0">
                <a:latin typeface="Corbel"/>
              </a:rPr>
              <a:t>: Write Ahead Log is a file on the distributed file </a:t>
            </a:r>
            <a:r>
              <a:rPr lang="en-US" sz="1600" dirty="0" err="1" smtClean="0">
                <a:latin typeface="Corbel"/>
              </a:rPr>
              <a:t>system.It</a:t>
            </a:r>
            <a:r>
              <a:rPr lang="en-US" sz="1600" dirty="0" smtClean="0">
                <a:latin typeface="Corbel"/>
              </a:rPr>
              <a:t> is used to store new data that hasn't yet been persisted to permanent </a:t>
            </a:r>
            <a:r>
              <a:rPr lang="en-US" sz="1600" dirty="0" err="1" smtClean="0">
                <a:latin typeface="Corbel"/>
              </a:rPr>
              <a:t>storage.It</a:t>
            </a:r>
            <a:r>
              <a:rPr lang="en-US" sz="1600" dirty="0" smtClean="0">
                <a:latin typeface="Corbel"/>
              </a:rPr>
              <a:t> is used for recovery in the case of failure.</a:t>
            </a:r>
          </a:p>
          <a:p>
            <a:pPr marL="342900" indent="-342900">
              <a:buFont typeface="Arial" pitchFamily="34" charset="0"/>
              <a:buChar char="•"/>
            </a:pPr>
            <a:r>
              <a:rPr lang="en-US" sz="1600" b="1" dirty="0" err="1" smtClean="0">
                <a:latin typeface="Corbel"/>
              </a:rPr>
              <a:t>BlockCache</a:t>
            </a:r>
            <a:r>
              <a:rPr lang="en-US" sz="1600" dirty="0" smtClean="0">
                <a:latin typeface="Corbel"/>
              </a:rPr>
              <a:t>: is the read cache. It stores frequently read data in memory. Least Recently Used data is evicted when full.</a:t>
            </a:r>
          </a:p>
          <a:p>
            <a:pPr marL="342900" indent="-342900">
              <a:buFont typeface="Arial" pitchFamily="34" charset="0"/>
              <a:buChar char="•"/>
            </a:pPr>
            <a:r>
              <a:rPr lang="en-US" sz="1600" b="1" dirty="0" err="1" smtClean="0">
                <a:latin typeface="Corbel"/>
              </a:rPr>
              <a:t>MemStore</a:t>
            </a:r>
            <a:r>
              <a:rPr lang="en-US" sz="1600" dirty="0" smtClean="0">
                <a:latin typeface="Corbel"/>
              </a:rPr>
              <a:t>: is the write cache. It stores new data which has not yet been written to disk. It is sorted before writing to disk. There is one </a:t>
            </a:r>
            <a:r>
              <a:rPr lang="en-US" sz="1600" dirty="0" err="1" smtClean="0">
                <a:latin typeface="Corbel"/>
              </a:rPr>
              <a:t>MemStore</a:t>
            </a:r>
            <a:r>
              <a:rPr lang="en-US" sz="1600" dirty="0" smtClean="0">
                <a:latin typeface="Corbel"/>
              </a:rPr>
              <a:t> per column family per region.</a:t>
            </a:r>
          </a:p>
          <a:p>
            <a:pPr marL="342900" indent="-342900">
              <a:buFont typeface="Arial" pitchFamily="34" charset="0"/>
              <a:buChar char="•"/>
            </a:pPr>
            <a:r>
              <a:rPr lang="en-US" sz="1600" b="1" dirty="0" err="1" smtClean="0">
                <a:latin typeface="Corbel"/>
              </a:rPr>
              <a:t>Hfiles</a:t>
            </a:r>
            <a:r>
              <a:rPr lang="en-US" sz="1600" dirty="0" smtClean="0">
                <a:latin typeface="Corbel"/>
              </a:rPr>
              <a:t> store the rows as sorted </a:t>
            </a:r>
            <a:r>
              <a:rPr lang="en-US" sz="1600" dirty="0" err="1" smtClean="0">
                <a:latin typeface="Corbel"/>
              </a:rPr>
              <a:t>KeyValues</a:t>
            </a:r>
            <a:r>
              <a:rPr lang="en-US" sz="1600" dirty="0" smtClean="0">
                <a:latin typeface="Corbel"/>
              </a:rPr>
              <a:t> on disk.</a:t>
            </a:r>
          </a:p>
          <a:p>
            <a:r>
              <a:rPr lang="en-US" dirty="0" smtClean="0"/>
              <a:t/>
            </a:r>
            <a:br>
              <a:rPr lang="en-US" dirty="0" smtClean="0"/>
            </a:br>
            <a:endParaRPr lang="en-US" dirty="0" smtClean="0">
              <a:solidFill>
                <a:srgbClr val="404040"/>
              </a:solidFill>
              <a:latin typeface="Calibri"/>
              <a:ea typeface="宋体"/>
            </a:endParaRPr>
          </a:p>
        </p:txBody>
      </p:sp>
      <p:pic>
        <p:nvPicPr>
          <p:cNvPr id="111618" name="Picture 2" descr="https://www.mapr.com/sites/default/files/blogimages/HBaseArchitecture-Blog-Fig8.png"/>
          <p:cNvPicPr>
            <a:picLocks noChangeAspect="1" noChangeArrowheads="1"/>
          </p:cNvPicPr>
          <p:nvPr/>
        </p:nvPicPr>
        <p:blipFill>
          <a:blip r:embed="rId3" cstate="print"/>
          <a:srcRect/>
          <a:stretch>
            <a:fillRect/>
          </a:stretch>
        </p:blipFill>
        <p:spPr bwMode="auto">
          <a:xfrm>
            <a:off x="5257800" y="971550"/>
            <a:ext cx="3657600" cy="3638551"/>
          </a:xfrm>
          <a:prstGeom prst="rect">
            <a:avLst/>
          </a:prstGeom>
          <a:noFill/>
        </p:spPr>
      </p:pic>
    </p:spTree>
    <p:extLst>
      <p:ext uri="{BB962C8B-B14F-4D97-AF65-F5344CB8AC3E}">
        <p14:creationId xmlns:p14="http://schemas.microsoft.com/office/powerpoint/2010/main" xmlns="" val="3083841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152280" y="228690"/>
            <a:ext cx="6031080" cy="419850"/>
          </a:xfrm>
          <a:prstGeom prst="rect">
            <a:avLst/>
          </a:prstGeom>
          <a:noFill/>
          <a:ln>
            <a:noFill/>
          </a:ln>
        </p:spPr>
        <p:txBody>
          <a:bodyPr lIns="90000" tIns="45000" rIns="90000" bIns="45000" anchor="ctr"/>
          <a:lstStyle/>
          <a:p>
            <a:pPr>
              <a:lnSpc>
                <a:spcPct val="100000"/>
              </a:lnSpc>
            </a:pPr>
            <a:r>
              <a:rPr lang="en-IN" sz="2000" dirty="0" smtClean="0">
                <a:solidFill>
                  <a:srgbClr val="1F497D"/>
                </a:solidFill>
                <a:latin typeface="Corbel"/>
              </a:rPr>
              <a:t>Zookeeper :The Coordinator</a:t>
            </a:r>
            <a:endParaRPr lang="en-IN" sz="2000" dirty="0">
              <a:solidFill>
                <a:srgbClr val="1F497D"/>
              </a:solidFill>
              <a:latin typeface="Corbel"/>
            </a:endParaRPr>
          </a:p>
        </p:txBody>
      </p:sp>
      <p:sp>
        <p:nvSpPr>
          <p:cNvPr id="137" name="CustomShape 2"/>
          <p:cNvSpPr/>
          <p:nvPr/>
        </p:nvSpPr>
        <p:spPr>
          <a:xfrm>
            <a:off x="220320" y="982260"/>
            <a:ext cx="8633880" cy="4038390"/>
          </a:xfrm>
          <a:prstGeom prst="rect">
            <a:avLst/>
          </a:prstGeom>
          <a:noFill/>
          <a:ln>
            <a:noFill/>
          </a:ln>
        </p:spPr>
      </p:sp>
      <p:sp>
        <p:nvSpPr>
          <p:cNvPr id="5" name="TextBox 4"/>
          <p:cNvSpPr txBox="1"/>
          <p:nvPr/>
        </p:nvSpPr>
        <p:spPr>
          <a:xfrm>
            <a:off x="533400" y="971550"/>
            <a:ext cx="4191000" cy="3108543"/>
          </a:xfrm>
          <a:prstGeom prst="rect">
            <a:avLst/>
          </a:prstGeom>
          <a:noFill/>
        </p:spPr>
        <p:txBody>
          <a:bodyPr wrap="square" rtlCol="0">
            <a:spAutoFit/>
          </a:bodyPr>
          <a:lstStyle/>
          <a:p>
            <a:pPr marL="342900" indent="-342900">
              <a:lnSpc>
                <a:spcPct val="100000"/>
              </a:lnSpc>
              <a:buSzPct val="75000"/>
              <a:buFont typeface="Arial" pitchFamily="34" charset="0"/>
              <a:buChar char="•"/>
            </a:pPr>
            <a:r>
              <a:rPr lang="en-US" sz="2000" dirty="0" smtClean="0">
                <a:solidFill>
                  <a:srgbClr val="404040"/>
                </a:solidFill>
                <a:latin typeface="Calibri"/>
                <a:ea typeface="宋体"/>
              </a:rPr>
              <a:t> </a:t>
            </a:r>
            <a:r>
              <a:rPr lang="en-US" sz="2000" dirty="0" smtClean="0">
                <a:latin typeface="Corbel"/>
              </a:rPr>
              <a:t>HBase uses </a:t>
            </a:r>
            <a:r>
              <a:rPr lang="en-US" sz="2000" dirty="0" err="1" smtClean="0">
                <a:latin typeface="Corbel"/>
              </a:rPr>
              <a:t>ZooKeeper</a:t>
            </a:r>
            <a:r>
              <a:rPr lang="en-US" sz="2000" dirty="0" smtClean="0">
                <a:latin typeface="Corbel"/>
              </a:rPr>
              <a:t> as a distributed coordination service to maintain server state in the cluster. </a:t>
            </a:r>
          </a:p>
          <a:p>
            <a:pPr marL="342900" indent="-342900">
              <a:lnSpc>
                <a:spcPct val="100000"/>
              </a:lnSpc>
              <a:buSzPct val="75000"/>
              <a:buFont typeface="Arial" pitchFamily="34" charset="0"/>
              <a:buChar char="•"/>
            </a:pPr>
            <a:endParaRPr lang="en-US" sz="2000" dirty="0" smtClean="0">
              <a:latin typeface="Corbel"/>
            </a:endParaRPr>
          </a:p>
          <a:p>
            <a:pPr marL="342900" indent="-342900">
              <a:lnSpc>
                <a:spcPct val="100000"/>
              </a:lnSpc>
              <a:buSzPct val="75000"/>
              <a:buFont typeface="Arial" pitchFamily="34" charset="0"/>
              <a:buChar char="•"/>
            </a:pPr>
            <a:r>
              <a:rPr lang="en-US" sz="2000" dirty="0" smtClean="0">
                <a:latin typeface="Corbel"/>
              </a:rPr>
              <a:t>It maintains which servers are alive and available, and provides server failure notification.</a:t>
            </a:r>
          </a:p>
          <a:p>
            <a:pPr marL="342900" indent="-342900">
              <a:lnSpc>
                <a:spcPct val="100000"/>
              </a:lnSpc>
              <a:buSzPct val="75000"/>
              <a:buFont typeface="Arial" pitchFamily="34" charset="0"/>
              <a:buChar char="•"/>
            </a:pPr>
            <a:endParaRPr lang="en-US" dirty="0" smtClean="0">
              <a:latin typeface="Corbel"/>
            </a:endParaRPr>
          </a:p>
          <a:p>
            <a:pPr marL="342900" indent="-342900">
              <a:lnSpc>
                <a:spcPct val="100000"/>
              </a:lnSpc>
              <a:buSzPct val="75000"/>
              <a:buFont typeface="Arial" pitchFamily="34" charset="0"/>
              <a:buChar char="•"/>
            </a:pPr>
            <a:endParaRPr lang="en-US" dirty="0" smtClean="0">
              <a:solidFill>
                <a:srgbClr val="404040"/>
              </a:solidFill>
              <a:latin typeface="Calibri"/>
              <a:ea typeface="宋体"/>
            </a:endParaRPr>
          </a:p>
        </p:txBody>
      </p:sp>
      <p:pic>
        <p:nvPicPr>
          <p:cNvPr id="2050" name="Picture 2" descr="https://www.mapr.com/sites/default/files/blogimages/HBaseArchitecture-Blog-Fig4.png"/>
          <p:cNvPicPr>
            <a:picLocks noChangeAspect="1" noChangeArrowheads="1"/>
          </p:cNvPicPr>
          <p:nvPr/>
        </p:nvPicPr>
        <p:blipFill>
          <a:blip r:embed="rId3" cstate="print"/>
          <a:srcRect/>
          <a:stretch>
            <a:fillRect/>
          </a:stretch>
        </p:blipFill>
        <p:spPr bwMode="auto">
          <a:xfrm>
            <a:off x="4572000" y="895350"/>
            <a:ext cx="4419600" cy="3352800"/>
          </a:xfrm>
          <a:prstGeom prst="rect">
            <a:avLst/>
          </a:prstGeom>
          <a:noFill/>
        </p:spPr>
      </p:pic>
    </p:spTree>
    <p:extLst>
      <p:ext uri="{BB962C8B-B14F-4D97-AF65-F5344CB8AC3E}">
        <p14:creationId xmlns:p14="http://schemas.microsoft.com/office/powerpoint/2010/main" xmlns="" val="3083841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152280" y="228690"/>
            <a:ext cx="6033600" cy="422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dirty="0">
                <a:solidFill>
                  <a:srgbClr val="17375E"/>
                </a:solidFill>
                <a:latin typeface="Calibri"/>
                <a:ea typeface="DejaVu Sans"/>
              </a:rPr>
              <a:t> </a:t>
            </a:r>
            <a:r>
              <a:rPr lang="en-IN" sz="2000" dirty="0">
                <a:solidFill>
                  <a:srgbClr val="1F497D"/>
                </a:solidFill>
                <a:latin typeface="Corbel"/>
              </a:rPr>
              <a:t>Data</a:t>
            </a:r>
            <a:r>
              <a:rPr lang="en-IN" sz="3200" b="1" strike="noStrike" dirty="0">
                <a:solidFill>
                  <a:srgbClr val="17375E"/>
                </a:solidFill>
                <a:latin typeface="Calibri"/>
                <a:ea typeface="DejaVu Sans"/>
              </a:rPr>
              <a:t> </a:t>
            </a:r>
            <a:r>
              <a:rPr lang="en-IN" sz="2000" dirty="0" smtClean="0">
                <a:solidFill>
                  <a:srgbClr val="1F497D"/>
                </a:solidFill>
                <a:latin typeface="Corbel"/>
              </a:rPr>
              <a:t>Model</a:t>
            </a:r>
            <a:endParaRPr lang="en-IN" sz="2000" dirty="0">
              <a:solidFill>
                <a:srgbClr val="1F497D"/>
              </a:solidFill>
              <a:latin typeface="Corbel"/>
            </a:endParaRPr>
          </a:p>
        </p:txBody>
      </p:sp>
      <p:sp>
        <p:nvSpPr>
          <p:cNvPr id="231" name="CustomShape 3"/>
          <p:cNvSpPr/>
          <p:nvPr/>
        </p:nvSpPr>
        <p:spPr>
          <a:xfrm>
            <a:off x="5562933" y="4769010"/>
            <a:ext cx="643010" cy="20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fld id="{FEF19C9A-B9F4-49E3-ADC0-9D4CF31E531F}" type="slidenum">
              <a:rPr lang="en-IN" sz="1200" strike="noStrike">
                <a:solidFill>
                  <a:srgbClr val="B0BCC1"/>
                </a:solidFill>
                <a:latin typeface="Calisto MT"/>
                <a:ea typeface="DejaVu Sans"/>
              </a:rPr>
              <a:pPr algn="ctr">
                <a:lnSpc>
                  <a:spcPct val="100000"/>
                </a:lnSpc>
              </a:pPr>
              <a:t>13</a:t>
            </a:fld>
            <a:endParaRPr/>
          </a:p>
        </p:txBody>
      </p:sp>
      <p:grpSp>
        <p:nvGrpSpPr>
          <p:cNvPr id="2" name="Group 15"/>
          <p:cNvGrpSpPr/>
          <p:nvPr/>
        </p:nvGrpSpPr>
        <p:grpSpPr>
          <a:xfrm>
            <a:off x="4419601" y="1189890"/>
            <a:ext cx="4610651" cy="3382110"/>
            <a:chOff x="4038600" y="1586520"/>
            <a:chExt cx="4610651" cy="4509480"/>
          </a:xfrm>
        </p:grpSpPr>
        <p:pic>
          <p:nvPicPr>
            <p:cNvPr id="232" name="Picture 231"/>
            <p:cNvPicPr/>
            <p:nvPr/>
          </p:nvPicPr>
          <p:blipFill>
            <a:blip r:embed="rId3" cstate="print"/>
            <a:stretch/>
          </p:blipFill>
          <p:spPr>
            <a:xfrm>
              <a:off x="4648200" y="2581920"/>
              <a:ext cx="4001051" cy="2612520"/>
            </a:xfrm>
            <a:prstGeom prst="rect">
              <a:avLst/>
            </a:prstGeom>
            <a:ln>
              <a:noFill/>
            </a:ln>
          </p:spPr>
        </p:pic>
        <p:sp>
          <p:nvSpPr>
            <p:cNvPr id="233" name="CustomShape 4"/>
            <p:cNvSpPr/>
            <p:nvPr/>
          </p:nvSpPr>
          <p:spPr>
            <a:xfrm>
              <a:off x="4785360" y="2590800"/>
              <a:ext cx="45719" cy="45720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34" name="CustomShape 5"/>
            <p:cNvSpPr/>
            <p:nvPr/>
          </p:nvSpPr>
          <p:spPr>
            <a:xfrm>
              <a:off x="4038600" y="2286000"/>
              <a:ext cx="1287033" cy="533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b="1" strike="noStrike" dirty="0">
                  <a:solidFill>
                    <a:srgbClr val="800000"/>
                  </a:solidFill>
                  <a:latin typeface="Calisto MT"/>
                  <a:ea typeface="DejaVu Sans"/>
                </a:rPr>
                <a:t>     </a:t>
              </a:r>
              <a:r>
                <a:rPr lang="en-IN" sz="1600" b="1" strike="noStrike" dirty="0">
                  <a:solidFill>
                    <a:srgbClr val="800000"/>
                  </a:solidFill>
                  <a:latin typeface="Calisto MT"/>
                  <a:ea typeface="DejaVu Sans"/>
                </a:rPr>
                <a:t>Each row has a </a:t>
              </a:r>
              <a:r>
                <a:rPr lang="en-IN" sz="1600" b="1" i="1" strike="noStrike" dirty="0">
                  <a:solidFill>
                    <a:srgbClr val="0000FF"/>
                  </a:solidFill>
                  <a:latin typeface="Calisto MT"/>
                  <a:ea typeface="DejaVu Sans"/>
                </a:rPr>
                <a:t>Key</a:t>
              </a:r>
              <a:endParaRPr dirty="0"/>
            </a:p>
          </p:txBody>
        </p:sp>
        <p:sp>
          <p:nvSpPr>
            <p:cNvPr id="235" name="CustomShape 6"/>
            <p:cNvSpPr/>
            <p:nvPr/>
          </p:nvSpPr>
          <p:spPr>
            <a:xfrm flipH="1">
              <a:off x="5855708" y="2204280"/>
              <a:ext cx="707767" cy="83160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36" name="CustomShape 7"/>
            <p:cNvSpPr/>
            <p:nvPr/>
          </p:nvSpPr>
          <p:spPr>
            <a:xfrm>
              <a:off x="5791200" y="1586520"/>
              <a:ext cx="2366141" cy="547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b="1" strike="noStrike" dirty="0">
                  <a:solidFill>
                    <a:srgbClr val="800000"/>
                  </a:solidFill>
                  <a:latin typeface="Calisto MT"/>
                  <a:ea typeface="DejaVu Sans"/>
                </a:rPr>
                <a:t>Each record is divided into </a:t>
              </a:r>
              <a:endParaRPr lang="en-IN" b="1" strike="noStrike" dirty="0" smtClean="0">
                <a:solidFill>
                  <a:srgbClr val="800000"/>
                </a:solidFill>
                <a:latin typeface="Calisto MT"/>
                <a:ea typeface="DejaVu Sans"/>
              </a:endParaRPr>
            </a:p>
            <a:p>
              <a:pPr>
                <a:lnSpc>
                  <a:spcPct val="100000"/>
                </a:lnSpc>
              </a:pPr>
              <a:r>
                <a:rPr lang="en-IN" b="1" i="1" strike="noStrike" dirty="0" smtClean="0">
                  <a:solidFill>
                    <a:srgbClr val="0000FF"/>
                  </a:solidFill>
                  <a:latin typeface="Calisto MT"/>
                  <a:ea typeface="DejaVu Sans"/>
                </a:rPr>
                <a:t>Column Families</a:t>
              </a:r>
              <a:endParaRPr dirty="0"/>
            </a:p>
          </p:txBody>
        </p:sp>
        <p:sp>
          <p:nvSpPr>
            <p:cNvPr id="237" name="CustomShape 8"/>
            <p:cNvSpPr/>
            <p:nvPr/>
          </p:nvSpPr>
          <p:spPr>
            <a:xfrm>
              <a:off x="6699677" y="2204280"/>
              <a:ext cx="841841" cy="83160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38" name="CustomShape 9"/>
            <p:cNvSpPr/>
            <p:nvPr/>
          </p:nvSpPr>
          <p:spPr>
            <a:xfrm flipH="1" flipV="1">
              <a:off x="6161618" y="4588976"/>
              <a:ext cx="391582" cy="100836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39" name="CustomShape 10"/>
            <p:cNvSpPr/>
            <p:nvPr/>
          </p:nvSpPr>
          <p:spPr>
            <a:xfrm flipV="1">
              <a:off x="6675711" y="4589696"/>
              <a:ext cx="566801" cy="102396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40" name="CustomShape 11"/>
            <p:cNvSpPr/>
            <p:nvPr/>
          </p:nvSpPr>
          <p:spPr>
            <a:xfrm>
              <a:off x="5181600" y="5532360"/>
              <a:ext cx="2849498" cy="563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b="1" strike="noStrike" dirty="0">
                  <a:solidFill>
                    <a:srgbClr val="800000"/>
                  </a:solidFill>
                  <a:latin typeface="Calisto MT"/>
                  <a:ea typeface="DejaVu Sans"/>
                </a:rPr>
                <a:t>Each column family </a:t>
              </a:r>
              <a:endParaRPr lang="en-IN" b="1" strike="noStrike" dirty="0" smtClean="0">
                <a:solidFill>
                  <a:srgbClr val="800000"/>
                </a:solidFill>
                <a:latin typeface="Calisto MT"/>
                <a:ea typeface="DejaVu Sans"/>
              </a:endParaRPr>
            </a:p>
            <a:p>
              <a:pPr>
                <a:lnSpc>
                  <a:spcPct val="100000"/>
                </a:lnSpc>
              </a:pPr>
              <a:r>
                <a:rPr lang="en-IN" b="1" strike="noStrike" dirty="0" smtClean="0">
                  <a:solidFill>
                    <a:srgbClr val="800000"/>
                  </a:solidFill>
                  <a:latin typeface="Calisto MT"/>
                  <a:ea typeface="DejaVu Sans"/>
                </a:rPr>
                <a:t>consists </a:t>
              </a:r>
              <a:r>
                <a:rPr lang="en-IN" b="1" strike="noStrike" dirty="0">
                  <a:solidFill>
                    <a:srgbClr val="800000"/>
                  </a:solidFill>
                  <a:latin typeface="Calisto MT"/>
                  <a:ea typeface="DejaVu Sans"/>
                </a:rPr>
                <a:t>of one or more </a:t>
              </a:r>
              <a:r>
                <a:rPr lang="en-IN" b="1" i="1" strike="noStrike" dirty="0">
                  <a:solidFill>
                    <a:srgbClr val="0000FF"/>
                  </a:solidFill>
                  <a:latin typeface="Calisto MT"/>
                  <a:ea typeface="DejaVu Sans"/>
                </a:rPr>
                <a:t>Columns</a:t>
              </a:r>
              <a:endParaRPr dirty="0"/>
            </a:p>
          </p:txBody>
        </p:sp>
      </p:grpSp>
      <p:sp>
        <p:nvSpPr>
          <p:cNvPr id="18" name="TextBox 17"/>
          <p:cNvSpPr txBox="1"/>
          <p:nvPr/>
        </p:nvSpPr>
        <p:spPr>
          <a:xfrm>
            <a:off x="152400" y="800101"/>
            <a:ext cx="5029200" cy="646331"/>
          </a:xfrm>
          <a:prstGeom prst="rect">
            <a:avLst/>
          </a:prstGeom>
          <a:noFill/>
        </p:spPr>
        <p:txBody>
          <a:bodyPr wrap="square" rtlCol="0">
            <a:spAutoFit/>
          </a:bodyPr>
          <a:lstStyle/>
          <a:p>
            <a:r>
              <a:rPr lang="en-US" b="1" dirty="0" smtClean="0">
                <a:latin typeface="Corbel"/>
              </a:rPr>
              <a:t>Table</a:t>
            </a:r>
            <a:r>
              <a:rPr lang="en-US" dirty="0" smtClean="0">
                <a:latin typeface="Corbel"/>
              </a:rPr>
              <a:t>: HBase organizes data into tables.</a:t>
            </a:r>
          </a:p>
          <a:p>
            <a:endParaRPr lang="en-US" dirty="0">
              <a:latin typeface="Corbel"/>
            </a:endParaRPr>
          </a:p>
        </p:txBody>
      </p:sp>
      <p:sp>
        <p:nvSpPr>
          <p:cNvPr id="19" name="TextBox 18"/>
          <p:cNvSpPr txBox="1"/>
          <p:nvPr/>
        </p:nvSpPr>
        <p:spPr>
          <a:xfrm>
            <a:off x="166914" y="1143000"/>
            <a:ext cx="4709886" cy="1938992"/>
          </a:xfrm>
          <a:prstGeom prst="rect">
            <a:avLst/>
          </a:prstGeom>
          <a:noFill/>
        </p:spPr>
        <p:txBody>
          <a:bodyPr wrap="square" rtlCol="0">
            <a:spAutoFit/>
          </a:bodyPr>
          <a:lstStyle/>
          <a:p>
            <a:r>
              <a:rPr lang="en-US" b="1" dirty="0" smtClean="0">
                <a:latin typeface="Corbel"/>
              </a:rPr>
              <a:t>Row</a:t>
            </a:r>
            <a:r>
              <a:rPr lang="en-US" dirty="0" smtClean="0">
                <a:latin typeface="Corbel"/>
              </a:rPr>
              <a:t>: Within a table, data is stored according to its row. Rows are identified uniquely by their row key. Row keys do not have a data type and are always treated as a byte[ ].</a:t>
            </a:r>
          </a:p>
          <a:p>
            <a:endParaRPr lang="en-US" sz="1500" i="1" dirty="0" smtClean="0"/>
          </a:p>
          <a:p>
            <a:endParaRPr lang="en-US" sz="1500" i="1" dirty="0" smtClean="0"/>
          </a:p>
          <a:p>
            <a:endParaRPr lang="en-US" dirty="0"/>
          </a:p>
        </p:txBody>
      </p:sp>
      <p:sp>
        <p:nvSpPr>
          <p:cNvPr id="20" name="TextBox 19"/>
          <p:cNvSpPr txBox="1"/>
          <p:nvPr/>
        </p:nvSpPr>
        <p:spPr>
          <a:xfrm>
            <a:off x="228601" y="2647950"/>
            <a:ext cx="4572000" cy="1754326"/>
          </a:xfrm>
          <a:prstGeom prst="rect">
            <a:avLst/>
          </a:prstGeom>
          <a:noFill/>
        </p:spPr>
        <p:txBody>
          <a:bodyPr wrap="square" rtlCol="0">
            <a:spAutoFit/>
          </a:bodyPr>
          <a:lstStyle/>
          <a:p>
            <a:r>
              <a:rPr lang="en-US" b="1" dirty="0" smtClean="0">
                <a:latin typeface="Corbel"/>
              </a:rPr>
              <a:t>Column</a:t>
            </a:r>
            <a:r>
              <a:rPr lang="en-US" dirty="0" smtClean="0">
                <a:latin typeface="Corbel"/>
              </a:rPr>
              <a:t> </a:t>
            </a:r>
            <a:r>
              <a:rPr lang="en-US" b="1" dirty="0" smtClean="0">
                <a:latin typeface="Corbel"/>
              </a:rPr>
              <a:t>Family</a:t>
            </a:r>
            <a:r>
              <a:rPr lang="en-US" dirty="0" smtClean="0">
                <a:latin typeface="Corbel"/>
              </a:rPr>
              <a:t>: Data within a row is grouped by column family. Column families also impact the physical arrangement of data stored in HBase. For this reason, they must be defined up front and are not easily modified.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152280" y="228690"/>
            <a:ext cx="6033600" cy="422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dirty="0">
                <a:solidFill>
                  <a:srgbClr val="17375E"/>
                </a:solidFill>
                <a:latin typeface="Calibri"/>
                <a:ea typeface="DejaVu Sans"/>
              </a:rPr>
              <a:t> </a:t>
            </a:r>
            <a:r>
              <a:rPr lang="en-IN" sz="2000" dirty="0">
                <a:solidFill>
                  <a:srgbClr val="1F497D"/>
                </a:solidFill>
                <a:latin typeface="Corbel"/>
              </a:rPr>
              <a:t>Data</a:t>
            </a:r>
            <a:r>
              <a:rPr lang="en-IN" sz="3200" b="1" strike="noStrike" dirty="0">
                <a:solidFill>
                  <a:srgbClr val="17375E"/>
                </a:solidFill>
                <a:latin typeface="Calibri"/>
                <a:ea typeface="DejaVu Sans"/>
              </a:rPr>
              <a:t> </a:t>
            </a:r>
            <a:r>
              <a:rPr lang="en-IN" sz="2000" dirty="0" smtClean="0">
                <a:solidFill>
                  <a:srgbClr val="1F497D"/>
                </a:solidFill>
                <a:latin typeface="Corbel"/>
              </a:rPr>
              <a:t>Model</a:t>
            </a:r>
            <a:endParaRPr lang="en-IN" sz="2000" dirty="0">
              <a:solidFill>
                <a:srgbClr val="1F497D"/>
              </a:solidFill>
              <a:latin typeface="Corbel"/>
            </a:endParaRPr>
          </a:p>
        </p:txBody>
      </p:sp>
      <p:sp>
        <p:nvSpPr>
          <p:cNvPr id="231" name="CustomShape 3"/>
          <p:cNvSpPr/>
          <p:nvPr/>
        </p:nvSpPr>
        <p:spPr>
          <a:xfrm>
            <a:off x="5562933" y="4769010"/>
            <a:ext cx="643010" cy="20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fld id="{FEF19C9A-B9F4-49E3-ADC0-9D4CF31E531F}" type="slidenum">
              <a:rPr lang="en-IN" sz="1200" strike="noStrike">
                <a:solidFill>
                  <a:srgbClr val="B0BCC1"/>
                </a:solidFill>
                <a:latin typeface="Calisto MT"/>
                <a:ea typeface="DejaVu Sans"/>
              </a:rPr>
              <a:pPr algn="ctr">
                <a:lnSpc>
                  <a:spcPct val="100000"/>
                </a:lnSpc>
              </a:pPr>
              <a:t>14</a:t>
            </a:fld>
            <a:endParaRPr/>
          </a:p>
        </p:txBody>
      </p:sp>
      <p:grpSp>
        <p:nvGrpSpPr>
          <p:cNvPr id="2" name="Group 15"/>
          <p:cNvGrpSpPr/>
          <p:nvPr/>
        </p:nvGrpSpPr>
        <p:grpSpPr>
          <a:xfrm>
            <a:off x="4648200" y="1189890"/>
            <a:ext cx="4382052" cy="3382110"/>
            <a:chOff x="4038600" y="1586520"/>
            <a:chExt cx="4610651" cy="4509480"/>
          </a:xfrm>
        </p:grpSpPr>
        <p:pic>
          <p:nvPicPr>
            <p:cNvPr id="232" name="Picture 231"/>
            <p:cNvPicPr/>
            <p:nvPr/>
          </p:nvPicPr>
          <p:blipFill>
            <a:blip r:embed="rId3" cstate="print"/>
            <a:stretch/>
          </p:blipFill>
          <p:spPr>
            <a:xfrm>
              <a:off x="4648200" y="2581920"/>
              <a:ext cx="4001051" cy="2612520"/>
            </a:xfrm>
            <a:prstGeom prst="rect">
              <a:avLst/>
            </a:prstGeom>
            <a:ln>
              <a:noFill/>
            </a:ln>
          </p:spPr>
        </p:pic>
        <p:sp>
          <p:nvSpPr>
            <p:cNvPr id="233" name="CustomShape 4"/>
            <p:cNvSpPr/>
            <p:nvPr/>
          </p:nvSpPr>
          <p:spPr>
            <a:xfrm>
              <a:off x="4785360" y="2590800"/>
              <a:ext cx="45719" cy="45720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34" name="CustomShape 5"/>
            <p:cNvSpPr/>
            <p:nvPr/>
          </p:nvSpPr>
          <p:spPr>
            <a:xfrm>
              <a:off x="4038600" y="2286000"/>
              <a:ext cx="1287033" cy="533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b="1" strike="noStrike" dirty="0">
                  <a:solidFill>
                    <a:srgbClr val="800000"/>
                  </a:solidFill>
                  <a:latin typeface="Calisto MT"/>
                  <a:ea typeface="DejaVu Sans"/>
                </a:rPr>
                <a:t>     </a:t>
              </a:r>
              <a:r>
                <a:rPr lang="en-IN" sz="1600" b="1" strike="noStrike" dirty="0">
                  <a:solidFill>
                    <a:srgbClr val="800000"/>
                  </a:solidFill>
                  <a:latin typeface="Calisto MT"/>
                  <a:ea typeface="DejaVu Sans"/>
                </a:rPr>
                <a:t>Each row has a </a:t>
              </a:r>
              <a:r>
                <a:rPr lang="en-IN" sz="1600" b="1" i="1" strike="noStrike" dirty="0">
                  <a:solidFill>
                    <a:srgbClr val="0000FF"/>
                  </a:solidFill>
                  <a:latin typeface="Calisto MT"/>
                  <a:ea typeface="DejaVu Sans"/>
                </a:rPr>
                <a:t>Key</a:t>
              </a:r>
              <a:endParaRPr dirty="0"/>
            </a:p>
          </p:txBody>
        </p:sp>
        <p:sp>
          <p:nvSpPr>
            <p:cNvPr id="235" name="CustomShape 6"/>
            <p:cNvSpPr/>
            <p:nvPr/>
          </p:nvSpPr>
          <p:spPr>
            <a:xfrm flipH="1">
              <a:off x="5855708" y="2204280"/>
              <a:ext cx="707767" cy="83160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36" name="CustomShape 7"/>
            <p:cNvSpPr/>
            <p:nvPr/>
          </p:nvSpPr>
          <p:spPr>
            <a:xfrm>
              <a:off x="5791200" y="1586520"/>
              <a:ext cx="2366141" cy="547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b="1" strike="noStrike" dirty="0">
                  <a:solidFill>
                    <a:srgbClr val="800000"/>
                  </a:solidFill>
                  <a:latin typeface="Calisto MT"/>
                  <a:ea typeface="DejaVu Sans"/>
                </a:rPr>
                <a:t>Each record is divided into </a:t>
              </a:r>
              <a:endParaRPr lang="en-IN" b="1" strike="noStrike" dirty="0" smtClean="0">
                <a:solidFill>
                  <a:srgbClr val="800000"/>
                </a:solidFill>
                <a:latin typeface="Calisto MT"/>
                <a:ea typeface="DejaVu Sans"/>
              </a:endParaRPr>
            </a:p>
            <a:p>
              <a:pPr>
                <a:lnSpc>
                  <a:spcPct val="100000"/>
                </a:lnSpc>
              </a:pPr>
              <a:r>
                <a:rPr lang="en-IN" b="1" i="1" strike="noStrike" dirty="0" smtClean="0">
                  <a:solidFill>
                    <a:srgbClr val="0000FF"/>
                  </a:solidFill>
                  <a:latin typeface="Calisto MT"/>
                  <a:ea typeface="DejaVu Sans"/>
                </a:rPr>
                <a:t>Column Families</a:t>
              </a:r>
              <a:endParaRPr dirty="0"/>
            </a:p>
          </p:txBody>
        </p:sp>
        <p:sp>
          <p:nvSpPr>
            <p:cNvPr id="237" name="CustomShape 8"/>
            <p:cNvSpPr/>
            <p:nvPr/>
          </p:nvSpPr>
          <p:spPr>
            <a:xfrm>
              <a:off x="6699677" y="2204280"/>
              <a:ext cx="841841" cy="83160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38" name="CustomShape 9"/>
            <p:cNvSpPr/>
            <p:nvPr/>
          </p:nvSpPr>
          <p:spPr>
            <a:xfrm flipH="1" flipV="1">
              <a:off x="6161618" y="4588976"/>
              <a:ext cx="391582" cy="100836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39" name="CustomShape 10"/>
            <p:cNvSpPr/>
            <p:nvPr/>
          </p:nvSpPr>
          <p:spPr>
            <a:xfrm flipV="1">
              <a:off x="6675711" y="4589696"/>
              <a:ext cx="566801" cy="1023960"/>
            </a:xfrm>
            <a:prstGeom prst="straightConnector1">
              <a:avLst/>
            </a:prstGeom>
            <a:noFill/>
            <a:ln w="31680">
              <a:solidFill>
                <a:srgbClr val="47555B"/>
              </a:solidFill>
              <a:round/>
              <a:tailEnd type="arrow" w="med" len="med"/>
            </a:ln>
          </p:spPr>
          <p:style>
            <a:lnRef idx="0">
              <a:scrgbClr r="0" g="0" b="0"/>
            </a:lnRef>
            <a:fillRef idx="0">
              <a:scrgbClr r="0" g="0" b="0"/>
            </a:fillRef>
            <a:effectRef idx="0">
              <a:scrgbClr r="0" g="0" b="0"/>
            </a:effectRef>
            <a:fontRef idx="minor"/>
          </p:style>
        </p:sp>
        <p:sp>
          <p:nvSpPr>
            <p:cNvPr id="240" name="CustomShape 11"/>
            <p:cNvSpPr/>
            <p:nvPr/>
          </p:nvSpPr>
          <p:spPr>
            <a:xfrm>
              <a:off x="5181600" y="5532360"/>
              <a:ext cx="2849498" cy="563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b="1" strike="noStrike" dirty="0">
                  <a:solidFill>
                    <a:srgbClr val="800000"/>
                  </a:solidFill>
                  <a:latin typeface="Calisto MT"/>
                  <a:ea typeface="DejaVu Sans"/>
                </a:rPr>
                <a:t>Each column family </a:t>
              </a:r>
              <a:endParaRPr lang="en-IN" b="1" strike="noStrike" dirty="0" smtClean="0">
                <a:solidFill>
                  <a:srgbClr val="800000"/>
                </a:solidFill>
                <a:latin typeface="Calisto MT"/>
                <a:ea typeface="DejaVu Sans"/>
              </a:endParaRPr>
            </a:p>
            <a:p>
              <a:pPr>
                <a:lnSpc>
                  <a:spcPct val="100000"/>
                </a:lnSpc>
              </a:pPr>
              <a:r>
                <a:rPr lang="en-IN" b="1" strike="noStrike" dirty="0" smtClean="0">
                  <a:solidFill>
                    <a:srgbClr val="800000"/>
                  </a:solidFill>
                  <a:latin typeface="Calisto MT"/>
                  <a:ea typeface="DejaVu Sans"/>
                </a:rPr>
                <a:t>consists </a:t>
              </a:r>
              <a:r>
                <a:rPr lang="en-IN" b="1" strike="noStrike" dirty="0">
                  <a:solidFill>
                    <a:srgbClr val="800000"/>
                  </a:solidFill>
                  <a:latin typeface="Calisto MT"/>
                  <a:ea typeface="DejaVu Sans"/>
                </a:rPr>
                <a:t>of one or more </a:t>
              </a:r>
              <a:r>
                <a:rPr lang="en-IN" b="1" i="1" strike="noStrike" dirty="0">
                  <a:solidFill>
                    <a:srgbClr val="0000FF"/>
                  </a:solidFill>
                  <a:latin typeface="Calisto MT"/>
                  <a:ea typeface="DejaVu Sans"/>
                </a:rPr>
                <a:t>Columns</a:t>
              </a:r>
              <a:endParaRPr dirty="0"/>
            </a:p>
          </p:txBody>
        </p:sp>
      </p:grpSp>
      <p:sp>
        <p:nvSpPr>
          <p:cNvPr id="15" name="TextBox 14"/>
          <p:cNvSpPr txBox="1"/>
          <p:nvPr/>
        </p:nvSpPr>
        <p:spPr>
          <a:xfrm>
            <a:off x="152400" y="3105150"/>
            <a:ext cx="4800600" cy="1477328"/>
          </a:xfrm>
          <a:prstGeom prst="rect">
            <a:avLst/>
          </a:prstGeom>
          <a:noFill/>
        </p:spPr>
        <p:txBody>
          <a:bodyPr wrap="square" rtlCol="0">
            <a:spAutoFit/>
          </a:bodyPr>
          <a:lstStyle/>
          <a:p>
            <a:r>
              <a:rPr lang="en-US" b="1" dirty="0" smtClean="0">
                <a:latin typeface="Corbel"/>
              </a:rPr>
              <a:t>Cell</a:t>
            </a:r>
            <a:r>
              <a:rPr lang="en-US" dirty="0" smtClean="0">
                <a:latin typeface="Corbel"/>
              </a:rPr>
              <a:t>: A combination of row key, column family, and column qualifier uniquely identifies a cell. The data stored in a cell is referred to as that cell’s value. Values also do not have a data type and are always treated as a byte[ ].</a:t>
            </a:r>
          </a:p>
        </p:txBody>
      </p:sp>
      <p:sp>
        <p:nvSpPr>
          <p:cNvPr id="21" name="TextBox 20"/>
          <p:cNvSpPr txBox="1"/>
          <p:nvPr/>
        </p:nvSpPr>
        <p:spPr>
          <a:xfrm>
            <a:off x="152400" y="1047750"/>
            <a:ext cx="4648200" cy="2308324"/>
          </a:xfrm>
          <a:prstGeom prst="rect">
            <a:avLst/>
          </a:prstGeom>
          <a:noFill/>
        </p:spPr>
        <p:txBody>
          <a:bodyPr wrap="square" rtlCol="0">
            <a:spAutoFit/>
          </a:bodyPr>
          <a:lstStyle/>
          <a:p>
            <a:r>
              <a:rPr lang="en-US" b="1" dirty="0" smtClean="0">
                <a:latin typeface="Corbel"/>
              </a:rPr>
              <a:t>Column Qualifier</a:t>
            </a:r>
            <a:r>
              <a:rPr lang="en-US" dirty="0" smtClean="0">
                <a:latin typeface="Corbel"/>
              </a:rPr>
              <a:t>: Data within a column family is addressed via its column qualifier, or simply, column. Column qualifiers need not be specified in advance. Column qualifiers need not be consistent between rows. Like row keys, column qualifiers do not have a data type and are always treated as a byte[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152280" y="228690"/>
            <a:ext cx="6033600" cy="422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000" dirty="0" err="1" smtClean="0">
                <a:solidFill>
                  <a:srgbClr val="1F497D"/>
                </a:solidFill>
                <a:latin typeface="Corbel"/>
              </a:rPr>
              <a:t>HBase</a:t>
            </a:r>
            <a:r>
              <a:rPr lang="en-IN" sz="3200" b="1" strike="noStrike" dirty="0" smtClean="0">
                <a:solidFill>
                  <a:srgbClr val="17375E"/>
                </a:solidFill>
                <a:latin typeface="Calibri"/>
                <a:ea typeface="DejaVu Sans"/>
              </a:rPr>
              <a:t> </a:t>
            </a:r>
            <a:r>
              <a:rPr lang="en-IN" sz="2000" dirty="0" smtClean="0">
                <a:solidFill>
                  <a:srgbClr val="1F497D"/>
                </a:solidFill>
                <a:latin typeface="Corbel"/>
              </a:rPr>
              <a:t>Storage</a:t>
            </a:r>
            <a:r>
              <a:rPr lang="en-IN" dirty="0" smtClean="0">
                <a:latin typeface="Corbel"/>
              </a:rPr>
              <a:t> </a:t>
            </a:r>
            <a:r>
              <a:rPr lang="en-IN" sz="2000" dirty="0" smtClean="0">
                <a:solidFill>
                  <a:srgbClr val="1F497D"/>
                </a:solidFill>
                <a:latin typeface="Corbel"/>
              </a:rPr>
              <a:t>Model</a:t>
            </a:r>
            <a:endParaRPr lang="en-US" sz="2000" dirty="0" smtClean="0">
              <a:solidFill>
                <a:srgbClr val="1F497D"/>
              </a:solidFill>
              <a:latin typeface="Corbel"/>
            </a:endParaRPr>
          </a:p>
        </p:txBody>
      </p:sp>
      <p:sp>
        <p:nvSpPr>
          <p:cNvPr id="242" name="CustomShape 2"/>
          <p:cNvSpPr/>
          <p:nvPr/>
        </p:nvSpPr>
        <p:spPr>
          <a:xfrm>
            <a:off x="147600" y="809730"/>
            <a:ext cx="8636760" cy="404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buSzPct val="75000"/>
              <a:buFont typeface="Arial" pitchFamily="34" charset="0"/>
              <a:buChar char="•"/>
            </a:pPr>
            <a:r>
              <a:rPr lang="en-US" dirty="0" smtClean="0"/>
              <a:t> </a:t>
            </a:r>
            <a:r>
              <a:rPr lang="en-US" b="1" dirty="0" smtClean="0">
                <a:latin typeface="Corbel"/>
              </a:rPr>
              <a:t>Partitioning</a:t>
            </a:r>
            <a:r>
              <a:rPr lang="en-US" dirty="0" smtClean="0"/>
              <a:t> </a:t>
            </a:r>
          </a:p>
          <a:p>
            <a:pPr lvl="1">
              <a:buSzPct val="75000"/>
            </a:pPr>
            <a:r>
              <a:rPr lang="en-US" dirty="0" smtClean="0">
                <a:latin typeface="Corbel"/>
              </a:rPr>
              <a:t>- A table is horizontally partitioned into regions, each region is composed of sequential range of keys - Each region is managed by a </a:t>
            </a:r>
            <a:r>
              <a:rPr lang="en-US" dirty="0" err="1" smtClean="0">
                <a:latin typeface="Corbel"/>
              </a:rPr>
              <a:t>RegionServer</a:t>
            </a:r>
            <a:r>
              <a:rPr lang="en-US" dirty="0" smtClean="0">
                <a:latin typeface="Corbel"/>
              </a:rPr>
              <a:t>, a single </a:t>
            </a:r>
            <a:r>
              <a:rPr lang="en-US" dirty="0" err="1" smtClean="0">
                <a:latin typeface="Corbel"/>
              </a:rPr>
              <a:t>RegionServer</a:t>
            </a:r>
            <a:r>
              <a:rPr lang="en-US" dirty="0" smtClean="0">
                <a:latin typeface="Corbel"/>
              </a:rPr>
              <a:t> may hold multiple regions </a:t>
            </a:r>
          </a:p>
          <a:p>
            <a:pPr marL="285750" indent="-285750">
              <a:lnSpc>
                <a:spcPct val="100000"/>
              </a:lnSpc>
              <a:buSzPct val="75000"/>
              <a:buFont typeface="Arial" pitchFamily="34" charset="0"/>
              <a:buChar char="•"/>
            </a:pPr>
            <a:r>
              <a:rPr lang="en-US" b="1" dirty="0" smtClean="0">
                <a:latin typeface="Corbel"/>
              </a:rPr>
              <a:t> Persistence and data availability. </a:t>
            </a:r>
          </a:p>
          <a:p>
            <a:pPr lvl="1">
              <a:buSzPct val="75000"/>
            </a:pPr>
            <a:r>
              <a:rPr lang="en-US" dirty="0" smtClean="0">
                <a:latin typeface="Corbel"/>
              </a:rPr>
              <a:t>- HBase stores its data in HDFS, it doesn't replicate </a:t>
            </a:r>
            <a:r>
              <a:rPr lang="en-US" dirty="0" err="1" smtClean="0">
                <a:latin typeface="Corbel"/>
              </a:rPr>
              <a:t>RegionServers</a:t>
            </a:r>
            <a:r>
              <a:rPr lang="en-US" dirty="0" smtClean="0">
                <a:latin typeface="Corbel"/>
              </a:rPr>
              <a:t> and relies on HDFS replication for data availability.</a:t>
            </a:r>
          </a:p>
          <a:p>
            <a:pPr lvl="1">
              <a:buSzPct val="75000"/>
            </a:pPr>
            <a:r>
              <a:rPr lang="en-US" dirty="0" smtClean="0">
                <a:latin typeface="Corbel"/>
              </a:rPr>
              <a:t>- Region data is cached in-memory </a:t>
            </a:r>
          </a:p>
          <a:p>
            <a:pPr marL="1257300" lvl="2" indent="-342900">
              <a:buSzPct val="75000"/>
              <a:buFont typeface="Arial" pitchFamily="34" charset="0"/>
              <a:buChar char="•"/>
            </a:pPr>
            <a:r>
              <a:rPr lang="en-US" dirty="0" smtClean="0">
                <a:latin typeface="Corbel"/>
              </a:rPr>
              <a:t> Updates and reads are served from in-memory cache (</a:t>
            </a:r>
            <a:r>
              <a:rPr lang="en-US" dirty="0" err="1" smtClean="0">
                <a:latin typeface="Corbel"/>
              </a:rPr>
              <a:t>MemStore</a:t>
            </a:r>
            <a:r>
              <a:rPr lang="en-US" dirty="0" smtClean="0">
                <a:latin typeface="Corbel"/>
              </a:rPr>
              <a:t>) </a:t>
            </a:r>
          </a:p>
          <a:p>
            <a:pPr marL="1257300" lvl="2" indent="-342900">
              <a:buSzPct val="75000"/>
              <a:buFont typeface="Arial" pitchFamily="34" charset="0"/>
              <a:buChar char="•"/>
            </a:pPr>
            <a:r>
              <a:rPr lang="en-US" dirty="0" smtClean="0">
                <a:latin typeface="Corbel"/>
              </a:rPr>
              <a:t> </a:t>
            </a:r>
            <a:r>
              <a:rPr lang="en-US" dirty="0" err="1" smtClean="0">
                <a:latin typeface="Corbel"/>
              </a:rPr>
              <a:t>MemStore</a:t>
            </a:r>
            <a:r>
              <a:rPr lang="en-US" dirty="0" smtClean="0">
                <a:latin typeface="Corbel"/>
              </a:rPr>
              <a:t> is flushed periodically to HDFS </a:t>
            </a:r>
          </a:p>
          <a:p>
            <a:pPr marL="1257300" lvl="2" indent="-342900">
              <a:buSzPct val="75000"/>
              <a:buFont typeface="Arial" pitchFamily="34" charset="0"/>
              <a:buChar char="•"/>
            </a:pPr>
            <a:r>
              <a:rPr lang="en-US" dirty="0" smtClean="0">
                <a:latin typeface="Corbel"/>
              </a:rPr>
              <a:t> Write Ahead Log (stored in HDFS) is used for durability of updates</a:t>
            </a:r>
          </a:p>
          <a:p>
            <a:pPr>
              <a:lnSpc>
                <a:spcPct val="100000"/>
              </a:lnSpc>
            </a:pPr>
            <a:endParaRPr lang="en-US" dirty="0">
              <a:latin typeface="Corbe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152280" y="228690"/>
            <a:ext cx="6033600" cy="422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dirty="0" smtClean="0">
                <a:latin typeface="Corbel"/>
              </a:rPr>
              <a:t>Creating Table </a:t>
            </a:r>
            <a:endParaRPr lang="en-US" dirty="0">
              <a:latin typeface="Corbel"/>
            </a:endParaRPr>
          </a:p>
        </p:txBody>
      </p:sp>
      <p:sp>
        <p:nvSpPr>
          <p:cNvPr id="242" name="CustomShape 2"/>
          <p:cNvSpPr/>
          <p:nvPr/>
        </p:nvSpPr>
        <p:spPr>
          <a:xfrm>
            <a:off x="147600" y="809730"/>
            <a:ext cx="8636760" cy="404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SzPct val="75000"/>
              <a:buFont typeface="Arial" pitchFamily="34" charset="0"/>
              <a:buChar char="•"/>
            </a:pPr>
            <a:r>
              <a:rPr lang="en-IN" sz="2400" strike="noStrike" dirty="0" smtClean="0">
                <a:solidFill>
                  <a:srgbClr val="404040"/>
                </a:solidFill>
                <a:latin typeface="Calibri"/>
                <a:ea typeface="宋体"/>
              </a:rPr>
              <a:t> </a:t>
            </a:r>
            <a:r>
              <a:rPr lang="en-US" dirty="0" smtClean="0">
                <a:latin typeface="Corbel"/>
              </a:rPr>
              <a:t>Creating the </a:t>
            </a:r>
            <a:r>
              <a:rPr lang="en-US" dirty="0" err="1" smtClean="0">
                <a:latin typeface="Corbel"/>
              </a:rPr>
              <a:t>Hbase</a:t>
            </a:r>
            <a:r>
              <a:rPr lang="en-US" dirty="0" smtClean="0">
                <a:latin typeface="Corbel"/>
              </a:rPr>
              <a:t> Table</a:t>
            </a:r>
          </a:p>
          <a:p>
            <a:pPr>
              <a:lnSpc>
                <a:spcPct val="100000"/>
              </a:lnSpc>
              <a:buSzPct val="75000"/>
            </a:pPr>
            <a:endParaRPr lang="en-US" dirty="0" smtClean="0">
              <a:latin typeface="Corbel"/>
            </a:endParaRPr>
          </a:p>
          <a:p>
            <a:pPr lvl="2">
              <a:buSzPct val="75000"/>
            </a:pPr>
            <a:r>
              <a:rPr lang="en-US" sz="1600" dirty="0" smtClean="0">
                <a:latin typeface="Corbel"/>
              </a:rPr>
              <a:t>Table </a:t>
            </a:r>
            <a:r>
              <a:rPr lang="en-US" sz="1600" dirty="0" err="1" smtClean="0">
                <a:latin typeface="Corbel"/>
              </a:rPr>
              <a:t>HBaseAdmin</a:t>
            </a:r>
            <a:r>
              <a:rPr lang="en-US" sz="1600" dirty="0" smtClean="0">
                <a:latin typeface="Corbel"/>
              </a:rPr>
              <a:t> admin= new </a:t>
            </a:r>
            <a:r>
              <a:rPr lang="en-US" sz="1600" dirty="0" err="1" smtClean="0">
                <a:latin typeface="Corbel"/>
              </a:rPr>
              <a:t>HBaseAdmin</a:t>
            </a:r>
            <a:r>
              <a:rPr lang="en-US" sz="1600" dirty="0" smtClean="0">
                <a:latin typeface="Corbel"/>
              </a:rPr>
              <a:t>(</a:t>
            </a:r>
            <a:r>
              <a:rPr lang="en-US" sz="1600" dirty="0" err="1" smtClean="0">
                <a:latin typeface="Corbel"/>
              </a:rPr>
              <a:t>config</a:t>
            </a:r>
            <a:r>
              <a:rPr lang="en-US" sz="1600" dirty="0" smtClean="0">
                <a:latin typeface="Corbel"/>
              </a:rPr>
              <a:t>);</a:t>
            </a:r>
          </a:p>
          <a:p>
            <a:pPr lvl="2">
              <a:buSzPct val="75000"/>
            </a:pPr>
            <a:r>
              <a:rPr lang="en-US" sz="1600" dirty="0" err="1" smtClean="0">
                <a:latin typeface="Corbel"/>
              </a:rPr>
              <a:t>HColumnDescriptor</a:t>
            </a:r>
            <a:r>
              <a:rPr lang="en-US" sz="1600" dirty="0" smtClean="0">
                <a:latin typeface="Corbel"/>
              </a:rPr>
              <a:t> []column; </a:t>
            </a:r>
          </a:p>
          <a:p>
            <a:pPr lvl="2">
              <a:buSzPct val="75000"/>
            </a:pPr>
            <a:r>
              <a:rPr lang="en-US" sz="1600" dirty="0" smtClean="0">
                <a:latin typeface="Corbel"/>
              </a:rPr>
              <a:t>column= new </a:t>
            </a:r>
            <a:r>
              <a:rPr lang="en-US" sz="1600" dirty="0" err="1" smtClean="0">
                <a:latin typeface="Corbel"/>
              </a:rPr>
              <a:t>HColumnDescriptor</a:t>
            </a:r>
            <a:r>
              <a:rPr lang="en-US" sz="1600" dirty="0" smtClean="0">
                <a:latin typeface="Corbel"/>
              </a:rPr>
              <a:t>[2]; </a:t>
            </a:r>
          </a:p>
          <a:p>
            <a:pPr lvl="2">
              <a:buSzPct val="75000"/>
            </a:pPr>
            <a:r>
              <a:rPr lang="en-US" sz="1600" dirty="0" smtClean="0">
                <a:latin typeface="Corbel"/>
              </a:rPr>
              <a:t>column[0]=new </a:t>
            </a:r>
            <a:r>
              <a:rPr lang="en-US" sz="1600" dirty="0" err="1" smtClean="0">
                <a:latin typeface="Corbel"/>
              </a:rPr>
              <a:t>HColumnDescriptor</a:t>
            </a:r>
            <a:r>
              <a:rPr lang="en-US" sz="1600" dirty="0" smtClean="0">
                <a:latin typeface="Corbel"/>
              </a:rPr>
              <a:t>("columnFamily1:");</a:t>
            </a:r>
          </a:p>
          <a:p>
            <a:pPr lvl="2">
              <a:buSzPct val="75000"/>
            </a:pPr>
            <a:r>
              <a:rPr lang="en-US" sz="1600" dirty="0" smtClean="0">
                <a:latin typeface="Corbel"/>
              </a:rPr>
              <a:t>column[1]=new </a:t>
            </a:r>
            <a:r>
              <a:rPr lang="en-US" sz="1600" dirty="0" err="1" smtClean="0">
                <a:latin typeface="Corbel"/>
              </a:rPr>
              <a:t>HColumnDescriptor</a:t>
            </a:r>
            <a:r>
              <a:rPr lang="en-US" sz="1600" dirty="0" smtClean="0">
                <a:latin typeface="Corbel"/>
              </a:rPr>
              <a:t>("columnFamily2:");</a:t>
            </a:r>
          </a:p>
          <a:p>
            <a:pPr lvl="2">
              <a:buSzPct val="75000"/>
            </a:pPr>
            <a:r>
              <a:rPr lang="en-US" sz="1600" dirty="0" smtClean="0">
                <a:latin typeface="Corbel"/>
              </a:rPr>
              <a:t> </a:t>
            </a:r>
            <a:r>
              <a:rPr lang="en-US" sz="1600" dirty="0" err="1" smtClean="0">
                <a:latin typeface="Corbel"/>
              </a:rPr>
              <a:t>HTableDescriptor</a:t>
            </a:r>
            <a:r>
              <a:rPr lang="en-US" sz="1600" dirty="0" smtClean="0">
                <a:latin typeface="Corbel"/>
              </a:rPr>
              <a:t> </a:t>
            </a:r>
            <a:r>
              <a:rPr lang="en-US" sz="1600" dirty="0" err="1" smtClean="0">
                <a:latin typeface="Corbel"/>
              </a:rPr>
              <a:t>desc</a:t>
            </a:r>
            <a:r>
              <a:rPr lang="en-US" sz="1600" dirty="0" smtClean="0">
                <a:latin typeface="Corbel"/>
              </a:rPr>
              <a:t>= new </a:t>
            </a:r>
            <a:r>
              <a:rPr lang="en-US" sz="1600" dirty="0" err="1" smtClean="0">
                <a:latin typeface="Corbel"/>
              </a:rPr>
              <a:t>TableDescriptor</a:t>
            </a:r>
            <a:r>
              <a:rPr lang="en-US" sz="1600" dirty="0" smtClean="0">
                <a:latin typeface="Corbel"/>
              </a:rPr>
              <a:t>(</a:t>
            </a:r>
            <a:r>
              <a:rPr lang="en-US" sz="1600" dirty="0" err="1" smtClean="0">
                <a:latin typeface="Corbel"/>
              </a:rPr>
              <a:t>Bytes.toBytes</a:t>
            </a:r>
            <a:r>
              <a:rPr lang="en-US" sz="1600" dirty="0" smtClean="0">
                <a:latin typeface="Corbel"/>
              </a:rPr>
              <a:t>("</a:t>
            </a:r>
            <a:r>
              <a:rPr lang="en-US" sz="1600" dirty="0" err="1" smtClean="0">
                <a:latin typeface="Corbel"/>
              </a:rPr>
              <a:t>MyTable</a:t>
            </a:r>
            <a:r>
              <a:rPr lang="en-US" sz="1600" dirty="0" smtClean="0">
                <a:latin typeface="Corbel"/>
              </a:rPr>
              <a:t>")); </a:t>
            </a:r>
          </a:p>
          <a:p>
            <a:pPr lvl="2">
              <a:buSzPct val="75000"/>
            </a:pPr>
            <a:r>
              <a:rPr lang="en-US" sz="1600" dirty="0" err="1" smtClean="0">
                <a:latin typeface="Corbel"/>
              </a:rPr>
              <a:t>desc.addFamily</a:t>
            </a:r>
            <a:r>
              <a:rPr lang="en-US" sz="1600" dirty="0" smtClean="0">
                <a:latin typeface="Corbel"/>
              </a:rPr>
              <a:t>(column[0]); </a:t>
            </a:r>
          </a:p>
          <a:p>
            <a:pPr lvl="2">
              <a:buSzPct val="75000"/>
            </a:pPr>
            <a:r>
              <a:rPr lang="en-US" sz="1600" dirty="0" err="1" smtClean="0">
                <a:latin typeface="Corbel"/>
              </a:rPr>
              <a:t>desc.addFamily</a:t>
            </a:r>
            <a:r>
              <a:rPr lang="en-US" sz="1600" dirty="0" smtClean="0">
                <a:latin typeface="Corbel"/>
              </a:rPr>
              <a:t>(column[1]);</a:t>
            </a:r>
          </a:p>
          <a:p>
            <a:pPr lvl="2">
              <a:buSzPct val="75000"/>
            </a:pPr>
            <a:r>
              <a:rPr lang="en-US" sz="1600" dirty="0" err="1" smtClean="0">
                <a:latin typeface="Corbel"/>
              </a:rPr>
              <a:t>admin.createTable</a:t>
            </a:r>
            <a:r>
              <a:rPr lang="en-US" sz="1600" dirty="0" smtClean="0">
                <a:latin typeface="Corbel"/>
              </a:rPr>
              <a:t>(</a:t>
            </a:r>
            <a:r>
              <a:rPr lang="en-US" sz="1600" dirty="0" err="1" smtClean="0">
                <a:latin typeface="Corbel"/>
              </a:rPr>
              <a:t>desc</a:t>
            </a:r>
            <a:r>
              <a:rPr lang="en-US" sz="1600" dirty="0" smtClean="0">
                <a:latin typeface="Corbel"/>
              </a:rPr>
              <a:t>);</a:t>
            </a:r>
            <a:endParaRPr lang="en-IN" sz="1600" dirty="0" smtClean="0">
              <a:latin typeface="Corbel"/>
            </a:endParaRPr>
          </a:p>
          <a:p>
            <a:pPr>
              <a:lnSpc>
                <a:spcPct val="100000"/>
              </a:lnSpc>
              <a:buSzPct val="75000"/>
              <a:buFont typeface="Wingdings" charset="2"/>
              <a:buChar char=""/>
            </a:pPr>
            <a:endParaRPr lang="en-IN" dirty="0" smtClean="0">
              <a:latin typeface="Corbel"/>
            </a:endParaRPr>
          </a:p>
          <a:p>
            <a:pPr>
              <a:lnSpc>
                <a:spcPct val="100000"/>
              </a:lnSpc>
              <a:buSzPct val="75000"/>
              <a:buFont typeface="Wingdings" charset="2"/>
              <a:buChar char=""/>
            </a:pPr>
            <a:endParaRPr dirty="0"/>
          </a:p>
          <a:p>
            <a:pPr>
              <a:lnSpc>
                <a:spcPct val="100000"/>
              </a:lnSpc>
            </a:pPr>
            <a:endParaRP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152280" y="228690"/>
            <a:ext cx="6033600" cy="422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000" dirty="0" smtClean="0">
                <a:solidFill>
                  <a:srgbClr val="1F497D"/>
                </a:solidFill>
                <a:latin typeface="Corbel"/>
              </a:rPr>
              <a:t>Operations</a:t>
            </a:r>
            <a:r>
              <a:rPr lang="en-IN" dirty="0" smtClean="0">
                <a:latin typeface="Corbel"/>
              </a:rPr>
              <a:t> </a:t>
            </a:r>
            <a:r>
              <a:rPr lang="en-IN" sz="2000" dirty="0" smtClean="0">
                <a:solidFill>
                  <a:srgbClr val="1F497D"/>
                </a:solidFill>
                <a:latin typeface="Corbel"/>
              </a:rPr>
              <a:t>using</a:t>
            </a:r>
            <a:r>
              <a:rPr lang="en-IN" dirty="0" smtClean="0">
                <a:latin typeface="Corbel"/>
              </a:rPr>
              <a:t> </a:t>
            </a:r>
            <a:r>
              <a:rPr lang="en-IN" sz="2000" dirty="0" smtClean="0">
                <a:solidFill>
                  <a:srgbClr val="1F497D"/>
                </a:solidFill>
                <a:latin typeface="Corbel"/>
              </a:rPr>
              <a:t>Java</a:t>
            </a:r>
            <a:endParaRPr lang="en-US" sz="2000" dirty="0">
              <a:solidFill>
                <a:srgbClr val="1F497D"/>
              </a:solidFill>
              <a:latin typeface="Corbel"/>
            </a:endParaRPr>
          </a:p>
        </p:txBody>
      </p:sp>
      <p:sp>
        <p:nvSpPr>
          <p:cNvPr id="242" name="CustomShape 2"/>
          <p:cNvSpPr/>
          <p:nvPr/>
        </p:nvSpPr>
        <p:spPr>
          <a:xfrm>
            <a:off x="147600" y="809730"/>
            <a:ext cx="8636760" cy="404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SzPct val="75000"/>
              <a:buFont typeface="Arial" pitchFamily="34" charset="0"/>
              <a:buChar char="•"/>
            </a:pPr>
            <a:r>
              <a:rPr lang="en-IN" sz="2400" strike="noStrike" dirty="0" smtClean="0">
                <a:solidFill>
                  <a:srgbClr val="404040"/>
                </a:solidFill>
                <a:latin typeface="Calibri"/>
                <a:ea typeface="宋体"/>
              </a:rPr>
              <a:t> </a:t>
            </a:r>
            <a:r>
              <a:rPr lang="en-IN" dirty="0" smtClean="0">
                <a:latin typeface="Corbel"/>
              </a:rPr>
              <a:t>Operations on Regions : Get().</a:t>
            </a:r>
            <a:endParaRPr lang="en-US" dirty="0" smtClean="0">
              <a:latin typeface="Corbel"/>
            </a:endParaRPr>
          </a:p>
          <a:p>
            <a:pPr>
              <a:lnSpc>
                <a:spcPct val="100000"/>
              </a:lnSpc>
              <a:buSzPct val="75000"/>
            </a:pPr>
            <a:endParaRPr lang="en-US" dirty="0" smtClean="0">
              <a:latin typeface="Corbel"/>
            </a:endParaRPr>
          </a:p>
          <a:p>
            <a:pPr lvl="2">
              <a:buSzPct val="75000"/>
            </a:pPr>
            <a:r>
              <a:rPr lang="en-US" sz="1600" dirty="0" smtClean="0">
                <a:latin typeface="Corbel"/>
              </a:rPr>
              <a:t>Configuration </a:t>
            </a:r>
            <a:r>
              <a:rPr lang="en-US" sz="1600" dirty="0" err="1" smtClean="0">
                <a:latin typeface="Corbel"/>
              </a:rPr>
              <a:t>config</a:t>
            </a:r>
            <a:r>
              <a:rPr lang="en-US" sz="1600" dirty="0" smtClean="0">
                <a:latin typeface="Corbel"/>
              </a:rPr>
              <a:t> = </a:t>
            </a:r>
            <a:r>
              <a:rPr lang="en-US" sz="1600" dirty="0" err="1" smtClean="0">
                <a:latin typeface="Corbel"/>
              </a:rPr>
              <a:t>HBaseConfiguration.create</a:t>
            </a:r>
            <a:r>
              <a:rPr lang="en-US" sz="1600" dirty="0" smtClean="0">
                <a:latin typeface="Corbel"/>
              </a:rPr>
              <a:t>();</a:t>
            </a:r>
          </a:p>
          <a:p>
            <a:pPr lvl="2">
              <a:buSzPct val="75000"/>
            </a:pPr>
            <a:r>
              <a:rPr lang="en-US" sz="1600" dirty="0" err="1" smtClean="0">
                <a:latin typeface="Corbel"/>
              </a:rPr>
              <a:t>HTable</a:t>
            </a:r>
            <a:r>
              <a:rPr lang="en-US" sz="1600" dirty="0" smtClean="0">
                <a:latin typeface="Corbel"/>
              </a:rPr>
              <a:t> class </a:t>
            </a:r>
            <a:r>
              <a:rPr lang="en-US" sz="1600" dirty="0" err="1" smtClean="0">
                <a:latin typeface="Corbel"/>
              </a:rPr>
              <a:t>HTable</a:t>
            </a:r>
            <a:r>
              <a:rPr lang="en-US" sz="1600" dirty="0" smtClean="0">
                <a:latin typeface="Corbel"/>
              </a:rPr>
              <a:t> table = new </a:t>
            </a:r>
            <a:r>
              <a:rPr lang="en-US" sz="1600" dirty="0" err="1" smtClean="0">
                <a:latin typeface="Corbel"/>
              </a:rPr>
              <a:t>HTable</a:t>
            </a:r>
            <a:r>
              <a:rPr lang="en-US" sz="1600" dirty="0" smtClean="0">
                <a:latin typeface="Corbel"/>
              </a:rPr>
              <a:t>(</a:t>
            </a:r>
            <a:r>
              <a:rPr lang="en-US" sz="1600" dirty="0" err="1" smtClean="0">
                <a:latin typeface="Corbel"/>
              </a:rPr>
              <a:t>config</a:t>
            </a:r>
            <a:r>
              <a:rPr lang="en-US" sz="1600" dirty="0" smtClean="0">
                <a:latin typeface="Corbel"/>
              </a:rPr>
              <a:t>, "</a:t>
            </a:r>
            <a:r>
              <a:rPr lang="en-US" sz="1600" dirty="0" err="1" smtClean="0">
                <a:latin typeface="Corbel"/>
              </a:rPr>
              <a:t>emp</a:t>
            </a:r>
            <a:r>
              <a:rPr lang="en-US" sz="1600" dirty="0" smtClean="0">
                <a:latin typeface="Corbel"/>
              </a:rPr>
              <a:t>");</a:t>
            </a:r>
          </a:p>
          <a:p>
            <a:pPr lvl="2">
              <a:buSzPct val="75000"/>
            </a:pPr>
            <a:r>
              <a:rPr lang="en-US" sz="1600" dirty="0" smtClean="0">
                <a:latin typeface="Corbel"/>
              </a:rPr>
              <a:t>Get g = new Get(</a:t>
            </a:r>
            <a:r>
              <a:rPr lang="en-US" sz="1600" dirty="0" err="1" smtClean="0">
                <a:latin typeface="Corbel"/>
              </a:rPr>
              <a:t>Bytes.toBytes</a:t>
            </a:r>
            <a:r>
              <a:rPr lang="en-US" sz="1600" dirty="0" smtClean="0">
                <a:latin typeface="Corbel"/>
              </a:rPr>
              <a:t>("row1")); </a:t>
            </a:r>
          </a:p>
          <a:p>
            <a:pPr lvl="2">
              <a:buSzPct val="75000"/>
            </a:pPr>
            <a:r>
              <a:rPr lang="en-US" sz="1600" dirty="0" smtClean="0">
                <a:latin typeface="Corbel"/>
              </a:rPr>
              <a:t>Result </a:t>
            </a:r>
            <a:r>
              <a:rPr lang="en-US" sz="1600" dirty="0" err="1" smtClean="0">
                <a:latin typeface="Corbel"/>
              </a:rPr>
              <a:t>result</a:t>
            </a:r>
            <a:r>
              <a:rPr lang="en-US" sz="1600" dirty="0" smtClean="0">
                <a:latin typeface="Corbel"/>
              </a:rPr>
              <a:t> = </a:t>
            </a:r>
            <a:r>
              <a:rPr lang="en-US" sz="1600" dirty="0" err="1" smtClean="0">
                <a:latin typeface="Corbel"/>
              </a:rPr>
              <a:t>table.get</a:t>
            </a:r>
            <a:r>
              <a:rPr lang="en-US" sz="1600" dirty="0" smtClean="0">
                <a:latin typeface="Corbel"/>
              </a:rPr>
              <a:t>(g);</a:t>
            </a:r>
          </a:p>
          <a:p>
            <a:pPr lvl="2">
              <a:buSzPct val="75000"/>
            </a:pPr>
            <a:r>
              <a:rPr lang="en-US" sz="1600" dirty="0" smtClean="0">
                <a:latin typeface="Corbel"/>
              </a:rPr>
              <a:t>byte [] value = </a:t>
            </a:r>
            <a:r>
              <a:rPr lang="en-US" sz="1600" dirty="0" err="1" smtClean="0">
                <a:latin typeface="Corbel"/>
              </a:rPr>
              <a:t>result.getValue</a:t>
            </a:r>
            <a:r>
              <a:rPr lang="en-US" sz="1600" dirty="0" smtClean="0">
                <a:latin typeface="Corbel"/>
              </a:rPr>
              <a:t>(</a:t>
            </a:r>
            <a:r>
              <a:rPr lang="en-US" sz="1600" dirty="0" err="1" smtClean="0">
                <a:latin typeface="Corbel"/>
              </a:rPr>
              <a:t>Bytes.toBytes</a:t>
            </a:r>
            <a:r>
              <a:rPr lang="en-US" sz="1600" dirty="0" smtClean="0">
                <a:latin typeface="Corbel"/>
              </a:rPr>
              <a:t>("personal"), </a:t>
            </a:r>
            <a:r>
              <a:rPr lang="en-US" sz="1600" dirty="0" err="1" smtClean="0">
                <a:latin typeface="Corbel"/>
              </a:rPr>
              <a:t>Bytes.toBytes</a:t>
            </a:r>
            <a:r>
              <a:rPr lang="en-US" sz="1600" dirty="0" smtClean="0">
                <a:latin typeface="Corbel"/>
              </a:rPr>
              <a:t>("name")); </a:t>
            </a:r>
          </a:p>
          <a:p>
            <a:pPr lvl="2">
              <a:buSzPct val="75000"/>
            </a:pPr>
            <a:r>
              <a:rPr lang="en-US" sz="1600" dirty="0" smtClean="0">
                <a:latin typeface="Corbel"/>
              </a:rPr>
              <a:t>byte [] value1 = </a:t>
            </a:r>
            <a:r>
              <a:rPr lang="en-US" sz="1600" dirty="0" err="1" smtClean="0">
                <a:latin typeface="Corbel"/>
              </a:rPr>
              <a:t>result.getValue</a:t>
            </a:r>
            <a:r>
              <a:rPr lang="en-US" sz="1600" dirty="0" smtClean="0">
                <a:latin typeface="Corbel"/>
              </a:rPr>
              <a:t>(</a:t>
            </a:r>
            <a:r>
              <a:rPr lang="en-US" sz="1600" dirty="0" err="1" smtClean="0">
                <a:latin typeface="Corbel"/>
              </a:rPr>
              <a:t>Bytes.toBytes</a:t>
            </a:r>
            <a:r>
              <a:rPr lang="en-US" sz="1600" dirty="0" smtClean="0">
                <a:latin typeface="Corbel"/>
              </a:rPr>
              <a:t>("personal"),</a:t>
            </a:r>
            <a:r>
              <a:rPr lang="en-US" sz="1600" dirty="0" err="1" smtClean="0">
                <a:latin typeface="Corbel"/>
              </a:rPr>
              <a:t>Bytes.toBytes</a:t>
            </a:r>
            <a:r>
              <a:rPr lang="en-US" sz="1600" dirty="0" smtClean="0">
                <a:latin typeface="Corbel"/>
              </a:rPr>
              <a:t>("city”);</a:t>
            </a:r>
          </a:p>
          <a:p>
            <a:pPr lvl="2">
              <a:buSzPct val="75000"/>
            </a:pPr>
            <a:r>
              <a:rPr lang="en-US" sz="1600" dirty="0" smtClean="0">
                <a:latin typeface="Corbel"/>
              </a:rPr>
              <a:t>String name = </a:t>
            </a:r>
            <a:r>
              <a:rPr lang="en-US" sz="1600" dirty="0" err="1" smtClean="0">
                <a:latin typeface="Corbel"/>
              </a:rPr>
              <a:t>Bytes.toString</a:t>
            </a:r>
            <a:r>
              <a:rPr lang="en-US" sz="1600" dirty="0" smtClean="0">
                <a:latin typeface="Corbel"/>
              </a:rPr>
              <a:t>(value);</a:t>
            </a:r>
          </a:p>
          <a:p>
            <a:pPr lvl="2">
              <a:buSzPct val="75000"/>
            </a:pPr>
            <a:r>
              <a:rPr lang="en-US" sz="1600" dirty="0" smtClean="0">
                <a:latin typeface="Corbel"/>
              </a:rPr>
              <a:t>String city = </a:t>
            </a:r>
            <a:r>
              <a:rPr lang="en-US" sz="1600" dirty="0" err="1" smtClean="0">
                <a:latin typeface="Corbel"/>
              </a:rPr>
              <a:t>Bytes.toString</a:t>
            </a:r>
            <a:r>
              <a:rPr lang="en-US" sz="1600" dirty="0" smtClean="0">
                <a:latin typeface="Corbel"/>
              </a:rPr>
              <a:t>(value1);</a:t>
            </a:r>
            <a:endParaRPr lang="en-IN" sz="1600" dirty="0" smtClean="0">
              <a:latin typeface="Corbel"/>
            </a:endParaRPr>
          </a:p>
          <a:p>
            <a:pPr>
              <a:lnSpc>
                <a:spcPct val="100000"/>
              </a:lnSpc>
              <a:buSzPct val="75000"/>
              <a:buFont typeface="Wingdings" charset="2"/>
              <a:buChar char=""/>
            </a:pPr>
            <a:endParaRPr dirty="0"/>
          </a:p>
          <a:p>
            <a:pPr>
              <a:lnSpc>
                <a:spcPct val="100000"/>
              </a:lnSpc>
            </a:pPr>
            <a:endParaRP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152280" y="228690"/>
            <a:ext cx="6033600" cy="422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000" dirty="0" smtClean="0">
                <a:solidFill>
                  <a:srgbClr val="1F497D"/>
                </a:solidFill>
                <a:latin typeface="Corbel"/>
              </a:rPr>
              <a:t>Operations</a:t>
            </a:r>
            <a:r>
              <a:rPr lang="en-IN" dirty="0" smtClean="0">
                <a:latin typeface="Corbel"/>
              </a:rPr>
              <a:t> </a:t>
            </a:r>
            <a:r>
              <a:rPr lang="en-IN" sz="2000" dirty="0" smtClean="0">
                <a:solidFill>
                  <a:srgbClr val="1F497D"/>
                </a:solidFill>
                <a:latin typeface="Corbel"/>
              </a:rPr>
              <a:t>using</a:t>
            </a:r>
            <a:r>
              <a:rPr lang="en-IN" dirty="0" smtClean="0">
                <a:latin typeface="Corbel"/>
              </a:rPr>
              <a:t> </a:t>
            </a:r>
            <a:r>
              <a:rPr lang="en-IN" sz="2000" dirty="0" smtClean="0">
                <a:solidFill>
                  <a:srgbClr val="1F497D"/>
                </a:solidFill>
                <a:latin typeface="Corbel"/>
              </a:rPr>
              <a:t>Java</a:t>
            </a:r>
            <a:endParaRPr lang="en-US" sz="2000" dirty="0">
              <a:solidFill>
                <a:srgbClr val="1F497D"/>
              </a:solidFill>
              <a:latin typeface="Corbel"/>
            </a:endParaRPr>
          </a:p>
        </p:txBody>
      </p:sp>
      <p:sp>
        <p:nvSpPr>
          <p:cNvPr id="242" name="CustomShape 2"/>
          <p:cNvSpPr/>
          <p:nvPr/>
        </p:nvSpPr>
        <p:spPr>
          <a:xfrm>
            <a:off x="147600" y="809730"/>
            <a:ext cx="8636760" cy="404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SzPct val="75000"/>
              <a:buFont typeface="Arial" pitchFamily="34" charset="0"/>
              <a:buChar char="•"/>
            </a:pPr>
            <a:r>
              <a:rPr lang="en-IN" sz="2400" strike="noStrike" dirty="0" smtClean="0">
                <a:solidFill>
                  <a:srgbClr val="404040"/>
                </a:solidFill>
                <a:latin typeface="Calibri"/>
                <a:ea typeface="宋体"/>
              </a:rPr>
              <a:t> </a:t>
            </a:r>
            <a:r>
              <a:rPr lang="en-IN" dirty="0" smtClean="0">
                <a:latin typeface="Corbel"/>
              </a:rPr>
              <a:t>Operations on Regions : Put().</a:t>
            </a:r>
            <a:endParaRPr lang="en-US" dirty="0" smtClean="0">
              <a:latin typeface="Corbel"/>
            </a:endParaRPr>
          </a:p>
          <a:p>
            <a:pPr>
              <a:lnSpc>
                <a:spcPct val="100000"/>
              </a:lnSpc>
              <a:buSzPct val="75000"/>
            </a:pPr>
            <a:endParaRPr lang="en-US" dirty="0" smtClean="0">
              <a:latin typeface="Corbel"/>
            </a:endParaRPr>
          </a:p>
          <a:p>
            <a:pPr lvl="2">
              <a:buSzPct val="75000"/>
            </a:pPr>
            <a:r>
              <a:rPr lang="en-US" sz="1400" dirty="0" smtClean="0">
                <a:latin typeface="Corbel"/>
              </a:rPr>
              <a:t>Configuration </a:t>
            </a:r>
            <a:r>
              <a:rPr lang="en-US" sz="1400" dirty="0" err="1" smtClean="0">
                <a:latin typeface="Corbel"/>
              </a:rPr>
              <a:t>config</a:t>
            </a:r>
            <a:r>
              <a:rPr lang="en-US" sz="1400" dirty="0" smtClean="0">
                <a:latin typeface="Corbel"/>
              </a:rPr>
              <a:t> = </a:t>
            </a:r>
            <a:r>
              <a:rPr lang="en-US" sz="1400" dirty="0" err="1" smtClean="0">
                <a:latin typeface="Corbel"/>
              </a:rPr>
              <a:t>HBaseConfiguration.create</a:t>
            </a:r>
            <a:r>
              <a:rPr lang="en-US" sz="1400" dirty="0" smtClean="0">
                <a:latin typeface="Corbel"/>
              </a:rPr>
              <a:t>();</a:t>
            </a:r>
          </a:p>
          <a:p>
            <a:pPr lvl="2">
              <a:buSzPct val="75000"/>
            </a:pPr>
            <a:r>
              <a:rPr lang="en-US" sz="1400" dirty="0" err="1" smtClean="0">
                <a:latin typeface="Corbel"/>
              </a:rPr>
              <a:t>HTable</a:t>
            </a:r>
            <a:r>
              <a:rPr lang="en-US" sz="1400" dirty="0" smtClean="0">
                <a:latin typeface="Corbel"/>
              </a:rPr>
              <a:t> </a:t>
            </a:r>
            <a:r>
              <a:rPr lang="en-US" sz="1400" dirty="0" err="1" smtClean="0">
                <a:latin typeface="Corbel"/>
              </a:rPr>
              <a:t>hTable</a:t>
            </a:r>
            <a:r>
              <a:rPr lang="en-US" sz="1400" dirty="0" smtClean="0">
                <a:latin typeface="Corbel"/>
              </a:rPr>
              <a:t> = new </a:t>
            </a:r>
            <a:r>
              <a:rPr lang="en-US" sz="1400" dirty="0" err="1" smtClean="0">
                <a:latin typeface="Corbel"/>
              </a:rPr>
              <a:t>HTable</a:t>
            </a:r>
            <a:r>
              <a:rPr lang="en-US" sz="1400" dirty="0" smtClean="0">
                <a:latin typeface="Corbel"/>
              </a:rPr>
              <a:t>(</a:t>
            </a:r>
            <a:r>
              <a:rPr lang="en-US" sz="1400" dirty="0" err="1" smtClean="0">
                <a:latin typeface="Corbel"/>
              </a:rPr>
              <a:t>config</a:t>
            </a:r>
            <a:r>
              <a:rPr lang="en-US" sz="1400" dirty="0" smtClean="0">
                <a:latin typeface="Corbel"/>
              </a:rPr>
              <a:t>, "</a:t>
            </a:r>
            <a:r>
              <a:rPr lang="en-US" sz="1400" dirty="0" err="1" smtClean="0">
                <a:latin typeface="Corbel"/>
              </a:rPr>
              <a:t>emp</a:t>
            </a:r>
            <a:r>
              <a:rPr lang="en-US" sz="1400" dirty="0" smtClean="0">
                <a:latin typeface="Corbel"/>
              </a:rPr>
              <a:t>");</a:t>
            </a:r>
          </a:p>
          <a:p>
            <a:pPr lvl="2">
              <a:buSzPct val="75000"/>
            </a:pPr>
            <a:r>
              <a:rPr lang="en-US" sz="1400" dirty="0" smtClean="0">
                <a:latin typeface="Corbel"/>
              </a:rPr>
              <a:t>Put p = new Put(</a:t>
            </a:r>
            <a:r>
              <a:rPr lang="en-US" sz="1400" dirty="0" err="1" smtClean="0">
                <a:latin typeface="Corbel"/>
              </a:rPr>
              <a:t>Bytes.toBytes</a:t>
            </a:r>
            <a:r>
              <a:rPr lang="en-US" sz="1400" dirty="0" smtClean="0">
                <a:latin typeface="Corbel"/>
              </a:rPr>
              <a:t>("row1")); </a:t>
            </a:r>
          </a:p>
          <a:p>
            <a:pPr lvl="2">
              <a:buSzPct val="75000"/>
            </a:pPr>
            <a:r>
              <a:rPr lang="en-US" sz="1400" dirty="0" err="1" smtClean="0">
                <a:latin typeface="Corbel"/>
              </a:rPr>
              <a:t>p.add</a:t>
            </a:r>
            <a:r>
              <a:rPr lang="en-US" sz="1400" dirty="0" smtClean="0">
                <a:latin typeface="Corbel"/>
              </a:rPr>
              <a:t>(</a:t>
            </a:r>
            <a:r>
              <a:rPr lang="en-US" sz="1400" dirty="0" err="1" smtClean="0">
                <a:latin typeface="Corbel"/>
              </a:rPr>
              <a:t>Bytes.toBytes</a:t>
            </a:r>
            <a:r>
              <a:rPr lang="en-US" sz="1400" dirty="0" smtClean="0">
                <a:latin typeface="Corbel"/>
              </a:rPr>
              <a:t>("personal"), </a:t>
            </a:r>
            <a:r>
              <a:rPr lang="en-US" sz="1400" dirty="0" err="1" smtClean="0">
                <a:latin typeface="Corbel"/>
              </a:rPr>
              <a:t>Bytes.toBytes</a:t>
            </a:r>
            <a:r>
              <a:rPr lang="en-US" sz="1400" dirty="0" smtClean="0">
                <a:latin typeface="Corbel"/>
              </a:rPr>
              <a:t>("name"),</a:t>
            </a:r>
            <a:r>
              <a:rPr lang="en-US" sz="1400" dirty="0" err="1" smtClean="0">
                <a:latin typeface="Corbel"/>
              </a:rPr>
              <a:t>Bytes.toBytes</a:t>
            </a:r>
            <a:r>
              <a:rPr lang="en-US" sz="1400" dirty="0" smtClean="0">
                <a:latin typeface="Corbel"/>
              </a:rPr>
              <a:t>("</a:t>
            </a:r>
            <a:r>
              <a:rPr lang="en-US" sz="1400" dirty="0" err="1" smtClean="0">
                <a:latin typeface="Corbel"/>
              </a:rPr>
              <a:t>raju</a:t>
            </a:r>
            <a:r>
              <a:rPr lang="en-US" sz="1400" dirty="0" smtClean="0">
                <a:latin typeface="Corbel"/>
              </a:rPr>
              <a:t>")); </a:t>
            </a:r>
            <a:r>
              <a:rPr lang="en-US" sz="1400" dirty="0" err="1" smtClean="0">
                <a:latin typeface="Corbel"/>
              </a:rPr>
              <a:t>p.add</a:t>
            </a:r>
            <a:r>
              <a:rPr lang="en-US" sz="1400" dirty="0" smtClean="0">
                <a:latin typeface="Corbel"/>
              </a:rPr>
              <a:t>(</a:t>
            </a:r>
            <a:r>
              <a:rPr lang="en-US" sz="1400" dirty="0" err="1" smtClean="0">
                <a:latin typeface="Corbel"/>
              </a:rPr>
              <a:t>Bytes.toBytes</a:t>
            </a:r>
            <a:r>
              <a:rPr lang="en-US" sz="1400" dirty="0" smtClean="0">
                <a:latin typeface="Corbel"/>
              </a:rPr>
              <a:t>("personal"), </a:t>
            </a:r>
            <a:r>
              <a:rPr lang="en-US" sz="1400" dirty="0" err="1" smtClean="0">
                <a:latin typeface="Corbel"/>
              </a:rPr>
              <a:t>Bytes.toBytes</a:t>
            </a:r>
            <a:r>
              <a:rPr lang="en-US" sz="1400" dirty="0" smtClean="0">
                <a:latin typeface="Corbel"/>
              </a:rPr>
              <a:t>("city"),</a:t>
            </a:r>
            <a:r>
              <a:rPr lang="en-US" sz="1400" dirty="0" err="1" smtClean="0">
                <a:latin typeface="Corbel"/>
              </a:rPr>
              <a:t>Bytes.toBytes</a:t>
            </a:r>
            <a:r>
              <a:rPr lang="en-US" sz="1400" dirty="0" smtClean="0">
                <a:latin typeface="Corbel"/>
              </a:rPr>
              <a:t>("</a:t>
            </a:r>
            <a:r>
              <a:rPr lang="en-US" sz="1400" dirty="0" err="1" smtClean="0">
                <a:latin typeface="Corbel"/>
              </a:rPr>
              <a:t>hyderabad</a:t>
            </a:r>
            <a:r>
              <a:rPr lang="en-US" sz="1400" dirty="0" smtClean="0">
                <a:latin typeface="Corbel"/>
              </a:rPr>
              <a:t>")); </a:t>
            </a:r>
            <a:r>
              <a:rPr lang="en-US" sz="1400" dirty="0" err="1" smtClean="0">
                <a:latin typeface="Corbel"/>
              </a:rPr>
              <a:t>p.add</a:t>
            </a:r>
            <a:r>
              <a:rPr lang="en-US" sz="1400" dirty="0" smtClean="0">
                <a:latin typeface="Corbel"/>
              </a:rPr>
              <a:t>(</a:t>
            </a:r>
            <a:r>
              <a:rPr lang="en-US" sz="1400" dirty="0" err="1" smtClean="0">
                <a:latin typeface="Corbel"/>
              </a:rPr>
              <a:t>Bytes.toBytes</a:t>
            </a:r>
            <a:r>
              <a:rPr lang="en-US" sz="1400" dirty="0" smtClean="0">
                <a:latin typeface="Corbel"/>
              </a:rPr>
              <a:t>("professional"),</a:t>
            </a:r>
            <a:r>
              <a:rPr lang="en-US" sz="1400" dirty="0" err="1" smtClean="0">
                <a:latin typeface="Corbel"/>
              </a:rPr>
              <a:t>Bytes.toBytes</a:t>
            </a:r>
            <a:r>
              <a:rPr lang="en-US" sz="1400" dirty="0" smtClean="0">
                <a:latin typeface="Corbel"/>
              </a:rPr>
              <a:t>("designation"),</a:t>
            </a:r>
            <a:r>
              <a:rPr lang="en-US" sz="1400" dirty="0" err="1" smtClean="0">
                <a:latin typeface="Corbel"/>
              </a:rPr>
              <a:t>Bytes.toBytes</a:t>
            </a:r>
            <a:r>
              <a:rPr lang="en-US" sz="1400" dirty="0" smtClean="0">
                <a:latin typeface="Corbel"/>
              </a:rPr>
              <a:t>("manager")); </a:t>
            </a:r>
          </a:p>
          <a:p>
            <a:pPr lvl="2">
              <a:buSzPct val="75000"/>
            </a:pPr>
            <a:r>
              <a:rPr lang="en-US" sz="1400" dirty="0" err="1" smtClean="0">
                <a:latin typeface="Corbel"/>
              </a:rPr>
              <a:t>p.add</a:t>
            </a:r>
            <a:r>
              <a:rPr lang="en-US" sz="1400" dirty="0" smtClean="0">
                <a:latin typeface="Corbel"/>
              </a:rPr>
              <a:t>(</a:t>
            </a:r>
            <a:r>
              <a:rPr lang="en-US" sz="1400" dirty="0" err="1" smtClean="0">
                <a:latin typeface="Corbel"/>
              </a:rPr>
              <a:t>Bytes.toBytes</a:t>
            </a:r>
            <a:r>
              <a:rPr lang="en-US" sz="1400" dirty="0" smtClean="0">
                <a:latin typeface="Corbel"/>
              </a:rPr>
              <a:t>("professional"),</a:t>
            </a:r>
            <a:r>
              <a:rPr lang="en-US" sz="1400" dirty="0" err="1" smtClean="0">
                <a:latin typeface="Corbel"/>
              </a:rPr>
              <a:t>Bytes.toBytes</a:t>
            </a:r>
            <a:r>
              <a:rPr lang="en-US" sz="1400" dirty="0" smtClean="0">
                <a:latin typeface="Corbel"/>
              </a:rPr>
              <a:t>("salary"), </a:t>
            </a:r>
            <a:r>
              <a:rPr lang="en-US" sz="1400" dirty="0" err="1" smtClean="0">
                <a:latin typeface="Corbel"/>
              </a:rPr>
              <a:t>Bytes.toBytes</a:t>
            </a:r>
            <a:r>
              <a:rPr lang="en-US" sz="1400" dirty="0" smtClean="0">
                <a:latin typeface="Corbel"/>
              </a:rPr>
              <a:t>("50000"));</a:t>
            </a:r>
          </a:p>
          <a:p>
            <a:pPr lvl="2">
              <a:buSzPct val="75000"/>
            </a:pPr>
            <a:r>
              <a:rPr lang="en-US" sz="1400" dirty="0" err="1" smtClean="0">
                <a:latin typeface="Corbel"/>
              </a:rPr>
              <a:t>hTable.put</a:t>
            </a:r>
            <a:r>
              <a:rPr lang="en-US" sz="1400" dirty="0" smtClean="0">
                <a:latin typeface="Corbel"/>
              </a:rPr>
              <a:t>(p); </a:t>
            </a:r>
          </a:p>
          <a:p>
            <a:pPr lvl="2">
              <a:buSzPct val="75000"/>
            </a:pPr>
            <a:r>
              <a:rPr lang="en-US" sz="1400" dirty="0" err="1" smtClean="0">
                <a:latin typeface="Corbel"/>
              </a:rPr>
              <a:t>hTable.close</a:t>
            </a:r>
            <a:r>
              <a:rPr lang="en-US" sz="1400" dirty="0" smtClean="0">
                <a:latin typeface="Corbel"/>
              </a:rPr>
              <a:t>();</a:t>
            </a:r>
            <a:endParaRPr sz="1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152280" y="228690"/>
            <a:ext cx="6033600" cy="422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000" dirty="0" smtClean="0">
                <a:solidFill>
                  <a:srgbClr val="1F497D"/>
                </a:solidFill>
                <a:latin typeface="Corbel"/>
              </a:rPr>
              <a:t>Operations</a:t>
            </a:r>
            <a:r>
              <a:rPr lang="en-IN" dirty="0" smtClean="0">
                <a:latin typeface="Corbel"/>
              </a:rPr>
              <a:t> </a:t>
            </a:r>
            <a:r>
              <a:rPr lang="en-IN" sz="2000" dirty="0" smtClean="0">
                <a:solidFill>
                  <a:srgbClr val="1F497D"/>
                </a:solidFill>
                <a:latin typeface="Corbel"/>
              </a:rPr>
              <a:t>using</a:t>
            </a:r>
            <a:r>
              <a:rPr lang="en-IN" dirty="0" smtClean="0">
                <a:latin typeface="Corbel"/>
              </a:rPr>
              <a:t> </a:t>
            </a:r>
            <a:r>
              <a:rPr lang="en-IN" sz="2000" dirty="0" smtClean="0">
                <a:solidFill>
                  <a:srgbClr val="1F497D"/>
                </a:solidFill>
                <a:latin typeface="Corbel"/>
              </a:rPr>
              <a:t>Java</a:t>
            </a:r>
            <a:endParaRPr lang="en-US" sz="2000" dirty="0">
              <a:solidFill>
                <a:srgbClr val="1F497D"/>
              </a:solidFill>
              <a:latin typeface="Corbel"/>
            </a:endParaRPr>
          </a:p>
        </p:txBody>
      </p:sp>
      <p:sp>
        <p:nvSpPr>
          <p:cNvPr id="242" name="CustomShape 2"/>
          <p:cNvSpPr/>
          <p:nvPr/>
        </p:nvSpPr>
        <p:spPr>
          <a:xfrm>
            <a:off x="147600" y="809730"/>
            <a:ext cx="8636760" cy="404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75000"/>
              <a:buFont typeface="Arial" pitchFamily="34" charset="0"/>
              <a:buChar char="•"/>
            </a:pPr>
            <a:r>
              <a:rPr lang="en-IN" dirty="0" smtClean="0">
                <a:solidFill>
                  <a:srgbClr val="404040"/>
                </a:solidFill>
                <a:latin typeface="Calibri"/>
                <a:ea typeface="宋体"/>
              </a:rPr>
              <a:t> </a:t>
            </a:r>
            <a:r>
              <a:rPr lang="en-IN" dirty="0" smtClean="0">
                <a:latin typeface="Corbel"/>
              </a:rPr>
              <a:t>Operations on Regions : Scan().</a:t>
            </a:r>
            <a:endParaRPr lang="en-US" dirty="0" smtClean="0">
              <a:latin typeface="Corbel"/>
            </a:endParaRPr>
          </a:p>
          <a:p>
            <a:pPr>
              <a:lnSpc>
                <a:spcPct val="100000"/>
              </a:lnSpc>
              <a:buSzPct val="75000"/>
            </a:pPr>
            <a:endParaRPr lang="en-US" dirty="0" smtClean="0">
              <a:latin typeface="Corbel"/>
            </a:endParaRPr>
          </a:p>
          <a:p>
            <a:pPr lvl="2">
              <a:buSzPct val="75000"/>
            </a:pPr>
            <a:r>
              <a:rPr lang="en-US" dirty="0" err="1" smtClean="0">
                <a:latin typeface="Corbel"/>
              </a:rPr>
              <a:t>HTable</a:t>
            </a:r>
            <a:r>
              <a:rPr lang="en-US" dirty="0" smtClean="0">
                <a:latin typeface="Corbel"/>
              </a:rPr>
              <a:t> table = new </a:t>
            </a:r>
            <a:r>
              <a:rPr lang="en-US" dirty="0" err="1" smtClean="0">
                <a:latin typeface="Corbel"/>
              </a:rPr>
              <a:t>HTable</a:t>
            </a:r>
            <a:r>
              <a:rPr lang="en-US" dirty="0" smtClean="0">
                <a:latin typeface="Corbel"/>
              </a:rPr>
              <a:t>(</a:t>
            </a:r>
            <a:r>
              <a:rPr lang="en-US" dirty="0" err="1" smtClean="0">
                <a:latin typeface="Corbel"/>
              </a:rPr>
              <a:t>config</a:t>
            </a:r>
            <a:r>
              <a:rPr lang="en-US" dirty="0" smtClean="0">
                <a:latin typeface="Corbel"/>
              </a:rPr>
              <a:t>, "</a:t>
            </a:r>
            <a:r>
              <a:rPr lang="en-US" dirty="0" err="1" smtClean="0">
                <a:latin typeface="Corbel"/>
              </a:rPr>
              <a:t>emp</a:t>
            </a:r>
            <a:r>
              <a:rPr lang="en-US" dirty="0" smtClean="0">
                <a:latin typeface="Corbel"/>
              </a:rPr>
              <a:t>");</a:t>
            </a:r>
          </a:p>
          <a:p>
            <a:pPr lvl="2">
              <a:buSzPct val="75000"/>
            </a:pPr>
            <a:r>
              <a:rPr lang="en-US" dirty="0" smtClean="0">
                <a:latin typeface="Corbel"/>
              </a:rPr>
              <a:t>Scan </a:t>
            </a:r>
            <a:r>
              <a:rPr lang="en-US" dirty="0" err="1" smtClean="0">
                <a:latin typeface="Corbel"/>
              </a:rPr>
              <a:t>scan</a:t>
            </a:r>
            <a:r>
              <a:rPr lang="en-US" dirty="0" smtClean="0">
                <a:latin typeface="Corbel"/>
              </a:rPr>
              <a:t> = new Scan(); </a:t>
            </a:r>
          </a:p>
          <a:p>
            <a:pPr lvl="2">
              <a:buSzPct val="75000"/>
            </a:pPr>
            <a:r>
              <a:rPr lang="en-US" dirty="0" err="1" smtClean="0">
                <a:latin typeface="Corbel"/>
              </a:rPr>
              <a:t>scan.addColumn</a:t>
            </a:r>
            <a:r>
              <a:rPr lang="en-US" dirty="0" smtClean="0">
                <a:latin typeface="Corbel"/>
              </a:rPr>
              <a:t>(</a:t>
            </a:r>
            <a:r>
              <a:rPr lang="en-US" dirty="0" err="1" smtClean="0">
                <a:latin typeface="Corbel"/>
              </a:rPr>
              <a:t>Bytes.toBytes</a:t>
            </a:r>
            <a:r>
              <a:rPr lang="en-US" dirty="0" smtClean="0">
                <a:latin typeface="Corbel"/>
              </a:rPr>
              <a:t>("personal"), </a:t>
            </a:r>
            <a:r>
              <a:rPr lang="en-US" dirty="0" err="1" smtClean="0">
                <a:latin typeface="Corbel"/>
              </a:rPr>
              <a:t>Bytes.toBytes</a:t>
            </a:r>
            <a:r>
              <a:rPr lang="en-US" dirty="0" smtClean="0">
                <a:latin typeface="Corbel"/>
              </a:rPr>
              <a:t>("name")); </a:t>
            </a:r>
            <a:r>
              <a:rPr lang="en-US" dirty="0" err="1" smtClean="0">
                <a:latin typeface="Corbel"/>
              </a:rPr>
              <a:t>scan.addColumn</a:t>
            </a:r>
            <a:r>
              <a:rPr lang="en-US" dirty="0" smtClean="0">
                <a:latin typeface="Corbel"/>
              </a:rPr>
              <a:t>(</a:t>
            </a:r>
            <a:r>
              <a:rPr lang="en-US" dirty="0" err="1" smtClean="0">
                <a:latin typeface="Corbel"/>
              </a:rPr>
              <a:t>Bytes.toBytes</a:t>
            </a:r>
            <a:r>
              <a:rPr lang="en-US" dirty="0" smtClean="0">
                <a:latin typeface="Corbel"/>
              </a:rPr>
              <a:t>("personal"), </a:t>
            </a:r>
            <a:r>
              <a:rPr lang="en-US" dirty="0" err="1" smtClean="0">
                <a:latin typeface="Corbel"/>
              </a:rPr>
              <a:t>Bytes.toBytes</a:t>
            </a:r>
            <a:r>
              <a:rPr lang="en-US" dirty="0" smtClean="0">
                <a:latin typeface="Corbel"/>
              </a:rPr>
              <a:t>("city </a:t>
            </a:r>
            <a:r>
              <a:rPr lang="en-US" dirty="0" err="1" smtClean="0">
                <a:latin typeface="Corbel"/>
              </a:rPr>
              <a:t>ResultScanner</a:t>
            </a:r>
            <a:r>
              <a:rPr lang="en-US" dirty="0" smtClean="0">
                <a:latin typeface="Corbel"/>
              </a:rPr>
              <a:t> scanner = </a:t>
            </a:r>
            <a:r>
              <a:rPr lang="en-US" dirty="0" err="1" smtClean="0">
                <a:latin typeface="Corbel"/>
              </a:rPr>
              <a:t>table.getScanner</a:t>
            </a:r>
            <a:r>
              <a:rPr lang="en-US" dirty="0" smtClean="0">
                <a:latin typeface="Corbel"/>
              </a:rPr>
              <a:t>(scan); </a:t>
            </a:r>
          </a:p>
          <a:p>
            <a:pPr lvl="2">
              <a:buSzPct val="75000"/>
            </a:pPr>
            <a:r>
              <a:rPr lang="en-US" dirty="0" smtClean="0">
                <a:latin typeface="Corbel"/>
              </a:rPr>
              <a:t>for (Result </a:t>
            </a:r>
            <a:r>
              <a:rPr lang="en-US" dirty="0" err="1" smtClean="0">
                <a:latin typeface="Corbel"/>
              </a:rPr>
              <a:t>result</a:t>
            </a:r>
            <a:r>
              <a:rPr lang="en-US" dirty="0" smtClean="0">
                <a:latin typeface="Corbel"/>
              </a:rPr>
              <a:t> = </a:t>
            </a:r>
            <a:r>
              <a:rPr lang="en-US" dirty="0" err="1" smtClean="0">
                <a:latin typeface="Corbel"/>
              </a:rPr>
              <a:t>scanner.next</a:t>
            </a:r>
            <a:r>
              <a:rPr lang="en-US" dirty="0" smtClean="0">
                <a:latin typeface="Corbel"/>
              </a:rPr>
              <a:t>(); result != null; result = </a:t>
            </a:r>
            <a:r>
              <a:rPr lang="en-US" dirty="0" err="1" smtClean="0">
                <a:latin typeface="Corbel"/>
              </a:rPr>
              <a:t>scanner.next</a:t>
            </a:r>
            <a:r>
              <a:rPr lang="en-US" dirty="0" smtClean="0">
                <a:latin typeface="Corbel"/>
              </a:rPr>
              <a:t>()) </a:t>
            </a:r>
          </a:p>
          <a:p>
            <a:pPr lvl="2">
              <a:buSzPct val="75000"/>
            </a:pPr>
            <a:r>
              <a:rPr lang="en-US" dirty="0" err="1" smtClean="0">
                <a:latin typeface="Corbel"/>
              </a:rPr>
              <a:t>System.out.println</a:t>
            </a:r>
            <a:r>
              <a:rPr lang="en-US" dirty="0" smtClean="0">
                <a:latin typeface="Corbel"/>
              </a:rPr>
              <a:t>("Found row : " + result);</a:t>
            </a:r>
          </a:p>
          <a:p>
            <a:pPr lvl="2">
              <a:buSzPct val="75000"/>
            </a:pPr>
            <a:r>
              <a:rPr lang="en-US" dirty="0" err="1" smtClean="0">
                <a:latin typeface="Corbel"/>
              </a:rPr>
              <a:t>scanner.close</a:t>
            </a:r>
            <a:r>
              <a:rPr lang="en-US" dirty="0" smtClean="0">
                <a:latin typeface="Corbel"/>
              </a:rPr>
              <a:t>(); </a:t>
            </a:r>
            <a:endParaRPr lang="en-IN" dirty="0" smtClean="0">
              <a:latin typeface="Corbel"/>
            </a:endParaRPr>
          </a:p>
          <a:p>
            <a:pPr>
              <a:lnSpc>
                <a:spcPct val="100000"/>
              </a:lnSpc>
            </a:pPr>
            <a:endParaRP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p:nvPr>
        </p:nvSpPr>
        <p:spPr>
          <a:prstGeom prst="rect">
            <a:avLst/>
          </a:prstGeom>
        </p:spPr>
        <p:txBody>
          <a:bodyPr/>
          <a:lstStyle/>
          <a:p>
            <a:pPr marL="0" indent="0">
              <a:buNone/>
            </a:pPr>
            <a:r>
              <a:rPr lang="en-US" dirty="0" smtClean="0"/>
              <a:t> </a:t>
            </a:r>
            <a:endParaRPr lang="en-IN" dirty="0"/>
          </a:p>
        </p:txBody>
      </p:sp>
      <p:grpSp>
        <p:nvGrpSpPr>
          <p:cNvPr id="5" name="Group 4"/>
          <p:cNvGrpSpPr/>
          <p:nvPr/>
        </p:nvGrpSpPr>
        <p:grpSpPr>
          <a:xfrm>
            <a:off x="1371600" y="1962149"/>
            <a:ext cx="6273357" cy="474822"/>
            <a:chOff x="228600" y="2160132"/>
            <a:chExt cx="8616871" cy="896327"/>
          </a:xfrm>
        </p:grpSpPr>
        <p:grpSp>
          <p:nvGrpSpPr>
            <p:cNvPr id="6" name="Group 5"/>
            <p:cNvGrpSpPr/>
            <p:nvPr/>
          </p:nvGrpSpPr>
          <p:grpSpPr>
            <a:xfrm>
              <a:off x="438241" y="2160132"/>
              <a:ext cx="8407230" cy="813486"/>
              <a:chOff x="567636" y="1219200"/>
              <a:chExt cx="8407230" cy="941172"/>
            </a:xfrm>
          </p:grpSpPr>
          <p:grpSp>
            <p:nvGrpSpPr>
              <p:cNvPr id="9" name="Group 20"/>
              <p:cNvGrpSpPr/>
              <p:nvPr/>
            </p:nvGrpSpPr>
            <p:grpSpPr>
              <a:xfrm>
                <a:off x="567636" y="1219200"/>
                <a:ext cx="8407230" cy="941172"/>
                <a:chOff x="567636" y="2449518"/>
                <a:chExt cx="8407230" cy="941172"/>
              </a:xfrm>
            </p:grpSpPr>
            <p:sp>
              <p:nvSpPr>
                <p:cNvPr id="23" name="Rounded Rectangle 22"/>
                <p:cNvSpPr/>
                <p:nvPr/>
              </p:nvSpPr>
              <p:spPr>
                <a:xfrm>
                  <a:off x="1583466" y="2465994"/>
                  <a:ext cx="7391400" cy="914400"/>
                </a:xfrm>
                <a:prstGeom prst="roundRect">
                  <a:avLst/>
                </a:prstGeom>
                <a:no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a:p>
              </p:txBody>
            </p:sp>
            <p:sp>
              <p:nvSpPr>
                <p:cNvPr id="24" name="Rounded Rectangle 23"/>
                <p:cNvSpPr/>
                <p:nvPr/>
              </p:nvSpPr>
              <p:spPr>
                <a:xfrm>
                  <a:off x="567636" y="2449518"/>
                  <a:ext cx="1304154" cy="941172"/>
                </a:xfrm>
                <a:prstGeom prst="round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b"/>
                <a:lstStyle/>
                <a:p>
                  <a:pPr algn="ctr"/>
                  <a:endParaRPr lang="en-US" sz="800" b="1" dirty="0"/>
                </a:p>
              </p:txBody>
            </p:sp>
          </p:grpSp>
          <p:cxnSp>
            <p:nvCxnSpPr>
              <p:cNvPr id="22" name="Straight Connector 21"/>
              <p:cNvCxnSpPr/>
              <p:nvPr/>
            </p:nvCxnSpPr>
            <p:spPr>
              <a:xfrm>
                <a:off x="567636" y="1905000"/>
                <a:ext cx="1304154"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7" name="TextBox 6"/>
            <p:cNvSpPr txBox="1"/>
            <p:nvPr/>
          </p:nvSpPr>
          <p:spPr>
            <a:xfrm>
              <a:off x="228600" y="2591665"/>
              <a:ext cx="1840298" cy="464794"/>
            </a:xfrm>
            <a:prstGeom prst="rect">
              <a:avLst/>
            </a:prstGeom>
            <a:noFill/>
          </p:spPr>
          <p:txBody>
            <a:bodyPr wrap="square" rtlCol="0">
              <a:spAutoFit/>
            </a:bodyPr>
            <a:lstStyle/>
            <a:p>
              <a:pPr algn="ctr"/>
              <a:r>
                <a:rPr lang="en-US" sz="800" b="1" dirty="0" smtClean="0">
                  <a:solidFill>
                    <a:schemeClr val="accent4">
                      <a:lumMod val="50000"/>
                    </a:schemeClr>
                  </a:solidFill>
                </a:rPr>
                <a:t>Data</a:t>
              </a:r>
              <a:r>
                <a:rPr lang="en-US" sz="1000" b="1" dirty="0" smtClean="0"/>
                <a:t> </a:t>
              </a:r>
              <a:r>
                <a:rPr lang="en-US" sz="800" b="1" dirty="0" smtClean="0">
                  <a:solidFill>
                    <a:schemeClr val="accent4">
                      <a:lumMod val="50000"/>
                    </a:schemeClr>
                  </a:solidFill>
                </a:rPr>
                <a:t>Processing</a:t>
              </a:r>
              <a:endParaRPr lang="en-US" sz="800" b="1" dirty="0">
                <a:solidFill>
                  <a:schemeClr val="accent4">
                    <a:lumMod val="50000"/>
                  </a:schemeClr>
                </a:solidFill>
              </a:endParaRPr>
            </a:p>
          </p:txBody>
        </p:sp>
        <p:pic>
          <p:nvPicPr>
            <p:cNvPr id="8" name="Picture 8" descr="http://neobuzz.net/template2/img/web-stats-02.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9862" y="2225995"/>
              <a:ext cx="731520" cy="474208"/>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ounded Rectangle 18"/>
            <p:cNvSpPr>
              <a:spLocks/>
            </p:cNvSpPr>
            <p:nvPr/>
          </p:nvSpPr>
          <p:spPr>
            <a:xfrm>
              <a:off x="2080405" y="2270495"/>
              <a:ext cx="999355" cy="592760"/>
            </a:xfrm>
            <a:prstGeom prst="roundRect">
              <a:avLst/>
            </a:prstGeom>
            <a:noFill/>
          </p:spPr>
          <p:style>
            <a:lnRef idx="0">
              <a:schemeClr val="accent3"/>
            </a:lnRef>
            <a:fillRef idx="3">
              <a:schemeClr val="accent3"/>
            </a:fillRef>
            <a:effectRef idx="3">
              <a:schemeClr val="accent3"/>
            </a:effectRef>
            <a:fontRef idx="minor">
              <a:schemeClr val="lt1"/>
            </a:fontRef>
          </p:style>
          <p:txBody>
            <a:bodyPr rtlCol="0" anchor="b" anchorCtr="1"/>
            <a:lstStyle/>
            <a:p>
              <a:pPr algn="ctr"/>
              <a:endParaRPr lang="en-US" sz="1050" b="1" dirty="0">
                <a:solidFill>
                  <a:schemeClr val="accent4">
                    <a:lumMod val="50000"/>
                  </a:schemeClr>
                </a:solidFill>
              </a:endParaRPr>
            </a:p>
          </p:txBody>
        </p:sp>
        <p:grpSp>
          <p:nvGrpSpPr>
            <p:cNvPr id="10" name="Group 9"/>
            <p:cNvGrpSpPr/>
            <p:nvPr/>
          </p:nvGrpSpPr>
          <p:grpSpPr>
            <a:xfrm>
              <a:off x="3432955" y="2270495"/>
              <a:ext cx="999354" cy="592760"/>
              <a:chOff x="3432955" y="2270495"/>
              <a:chExt cx="999354" cy="592760"/>
            </a:xfrm>
            <a:noFill/>
          </p:grpSpPr>
          <p:sp>
            <p:nvSpPr>
              <p:cNvPr id="17" name="Rounded Rectangle 16"/>
              <p:cNvSpPr>
                <a:spLocks/>
              </p:cNvSpPr>
              <p:nvPr/>
            </p:nvSpPr>
            <p:spPr>
              <a:xfrm>
                <a:off x="3432955" y="2270495"/>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US" sz="1050" b="1" dirty="0">
                  <a:solidFill>
                    <a:schemeClr val="accent4">
                      <a:lumMod val="50000"/>
                    </a:schemeClr>
                  </a:solidFill>
                </a:endParaRPr>
              </a:p>
            </p:txBody>
          </p:sp>
          <p:pic>
            <p:nvPicPr>
              <p:cNvPr id="18" name="Picture 7" descr="D:\Reading Materials\Hadoop2\M2M\TPR\Images\FW spark.jpg"/>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3670268" y="2392880"/>
                <a:ext cx="587730" cy="347990"/>
              </a:xfrm>
              <a:prstGeom prst="rect">
                <a:avLst/>
              </a:prstGeom>
              <a:noFill/>
            </p:spPr>
          </p:pic>
        </p:grpSp>
        <p:grpSp>
          <p:nvGrpSpPr>
            <p:cNvPr id="11" name="Group 10"/>
            <p:cNvGrpSpPr/>
            <p:nvPr/>
          </p:nvGrpSpPr>
          <p:grpSpPr>
            <a:xfrm>
              <a:off x="4785505" y="2270495"/>
              <a:ext cx="999354" cy="592760"/>
              <a:chOff x="4785505" y="2270495"/>
              <a:chExt cx="999354" cy="592760"/>
            </a:xfrm>
            <a:noFill/>
          </p:grpSpPr>
          <p:sp>
            <p:nvSpPr>
              <p:cNvPr id="15" name="Rounded Rectangle 14"/>
              <p:cNvSpPr>
                <a:spLocks/>
              </p:cNvSpPr>
              <p:nvPr/>
            </p:nvSpPr>
            <p:spPr>
              <a:xfrm>
                <a:off x="4785505" y="2270495"/>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50" b="1" dirty="0" smtClean="0">
                  <a:solidFill>
                    <a:schemeClr val="accent4">
                      <a:lumMod val="50000"/>
                    </a:schemeClr>
                  </a:solidFill>
                </a:endParaRPr>
              </a:p>
            </p:txBody>
          </p:sp>
          <p:pic>
            <p:nvPicPr>
              <p:cNvPr id="16" name="Picture 9" descr="D:\Reading Materials\Hadoop2\M2M\TPR\Images\FW storm.jpg"/>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4930582" y="2422979"/>
                <a:ext cx="673861" cy="277224"/>
              </a:xfrm>
              <a:prstGeom prst="rect">
                <a:avLst/>
              </a:prstGeom>
              <a:noFill/>
            </p:spPr>
          </p:pic>
        </p:grpSp>
        <p:grpSp>
          <p:nvGrpSpPr>
            <p:cNvPr id="12" name="Group 11"/>
            <p:cNvGrpSpPr/>
            <p:nvPr/>
          </p:nvGrpSpPr>
          <p:grpSpPr>
            <a:xfrm>
              <a:off x="6138054" y="2270497"/>
              <a:ext cx="1100945" cy="592760"/>
              <a:chOff x="6138054" y="2270497"/>
              <a:chExt cx="1100945" cy="592760"/>
            </a:xfrm>
            <a:noFill/>
          </p:grpSpPr>
          <p:sp>
            <p:nvSpPr>
              <p:cNvPr id="13" name="Rounded Rectangle 12"/>
              <p:cNvSpPr>
                <a:spLocks/>
              </p:cNvSpPr>
              <p:nvPr/>
            </p:nvSpPr>
            <p:spPr>
              <a:xfrm>
                <a:off x="6138054" y="2270497"/>
                <a:ext cx="1100945"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US" sz="1050" b="1" dirty="0">
                  <a:solidFill>
                    <a:schemeClr val="accent4">
                      <a:lumMod val="50000"/>
                    </a:schemeClr>
                  </a:solidFill>
                </a:endParaRPr>
              </a:p>
            </p:txBody>
          </p:sp>
          <p:pic>
            <p:nvPicPr>
              <p:cNvPr id="14" name="Picture 2"/>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282385" y="2433308"/>
                <a:ext cx="855024" cy="307562"/>
              </a:xfrm>
              <a:prstGeom prst="rect">
                <a:avLst/>
              </a:prstGeom>
              <a:noFill/>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20" name="Group 24"/>
          <p:cNvGrpSpPr/>
          <p:nvPr/>
        </p:nvGrpSpPr>
        <p:grpSpPr>
          <a:xfrm>
            <a:off x="1489808" y="1276350"/>
            <a:ext cx="6183022" cy="457200"/>
            <a:chOff x="380360" y="1295400"/>
            <a:chExt cx="8465111" cy="863062"/>
          </a:xfrm>
        </p:grpSpPr>
        <p:grpSp>
          <p:nvGrpSpPr>
            <p:cNvPr id="21" name="Group 25"/>
            <p:cNvGrpSpPr/>
            <p:nvPr/>
          </p:nvGrpSpPr>
          <p:grpSpPr>
            <a:xfrm>
              <a:off x="438241" y="1295400"/>
              <a:ext cx="8407230" cy="813486"/>
              <a:chOff x="567636" y="1219200"/>
              <a:chExt cx="8407230" cy="941172"/>
            </a:xfrm>
          </p:grpSpPr>
          <p:grpSp>
            <p:nvGrpSpPr>
              <p:cNvPr id="25" name="Group 40"/>
              <p:cNvGrpSpPr/>
              <p:nvPr/>
            </p:nvGrpSpPr>
            <p:grpSpPr>
              <a:xfrm>
                <a:off x="567636" y="1219200"/>
                <a:ext cx="8407230" cy="941172"/>
                <a:chOff x="567636" y="2449518"/>
                <a:chExt cx="8407230" cy="941172"/>
              </a:xfrm>
            </p:grpSpPr>
            <p:sp>
              <p:nvSpPr>
                <p:cNvPr id="43" name="Rounded Rectangle 42"/>
                <p:cNvSpPr/>
                <p:nvPr/>
              </p:nvSpPr>
              <p:spPr>
                <a:xfrm>
                  <a:off x="1583466" y="2465994"/>
                  <a:ext cx="7391400" cy="914400"/>
                </a:xfrm>
                <a:prstGeom prst="roundRect">
                  <a:avLst/>
                </a:prstGeom>
                <a:no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a:p>
              </p:txBody>
            </p:sp>
            <p:sp>
              <p:nvSpPr>
                <p:cNvPr id="44" name="Rounded Rectangle 43"/>
                <p:cNvSpPr/>
                <p:nvPr/>
              </p:nvSpPr>
              <p:spPr>
                <a:xfrm>
                  <a:off x="567636" y="2449518"/>
                  <a:ext cx="1304154" cy="941172"/>
                </a:xfrm>
                <a:prstGeom prst="round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b"/>
                <a:lstStyle/>
                <a:p>
                  <a:pPr algn="ctr"/>
                  <a:endParaRPr lang="en-US" sz="800" b="1" dirty="0"/>
                </a:p>
              </p:txBody>
            </p:sp>
          </p:grpSp>
          <p:cxnSp>
            <p:nvCxnSpPr>
              <p:cNvPr id="42" name="Straight Connector 41"/>
              <p:cNvCxnSpPr/>
              <p:nvPr/>
            </p:nvCxnSpPr>
            <p:spPr>
              <a:xfrm>
                <a:off x="567636" y="1905000"/>
                <a:ext cx="1304154"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27" name="TextBox 26"/>
            <p:cNvSpPr txBox="1"/>
            <p:nvPr/>
          </p:nvSpPr>
          <p:spPr>
            <a:xfrm>
              <a:off x="380360" y="1751766"/>
              <a:ext cx="1396701" cy="406696"/>
            </a:xfrm>
            <a:prstGeom prst="rect">
              <a:avLst/>
            </a:prstGeom>
            <a:noFill/>
          </p:spPr>
          <p:txBody>
            <a:bodyPr wrap="square" rtlCol="0">
              <a:spAutoFit/>
            </a:bodyPr>
            <a:lstStyle/>
            <a:p>
              <a:pPr algn="ctr"/>
              <a:r>
                <a:rPr lang="en-US" sz="800" b="1" dirty="0" smtClean="0">
                  <a:solidFill>
                    <a:schemeClr val="accent4">
                      <a:lumMod val="50000"/>
                    </a:schemeClr>
                  </a:solidFill>
                </a:rPr>
                <a:t>Data Store</a:t>
              </a:r>
              <a:endParaRPr lang="en-US" sz="800" b="1" dirty="0">
                <a:solidFill>
                  <a:schemeClr val="accent4">
                    <a:lumMod val="50000"/>
                  </a:schemeClr>
                </a:solidFill>
              </a:endParaRPr>
            </a:p>
          </p:txBody>
        </p:sp>
        <p:grpSp>
          <p:nvGrpSpPr>
            <p:cNvPr id="26" name="Group 27"/>
            <p:cNvGrpSpPr/>
            <p:nvPr/>
          </p:nvGrpSpPr>
          <p:grpSpPr>
            <a:xfrm>
              <a:off x="2080405" y="1433387"/>
              <a:ext cx="999354" cy="592760"/>
              <a:chOff x="2080405" y="1433387"/>
              <a:chExt cx="999354" cy="592760"/>
            </a:xfrm>
            <a:noFill/>
          </p:grpSpPr>
          <p:sp>
            <p:nvSpPr>
              <p:cNvPr id="39" name="Rounded Rectangle 38"/>
              <p:cNvSpPr>
                <a:spLocks/>
              </p:cNvSpPr>
              <p:nvPr/>
            </p:nvSpPr>
            <p:spPr>
              <a:xfrm>
                <a:off x="2080405" y="1433387"/>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b" anchorCtr="1"/>
              <a:lstStyle/>
              <a:p>
                <a:pPr algn="ctr"/>
                <a:endParaRPr lang="en-IN" sz="1050" b="1" dirty="0" smtClean="0">
                  <a:solidFill>
                    <a:schemeClr val="accent4">
                      <a:lumMod val="50000"/>
                    </a:schemeClr>
                  </a:solidFill>
                </a:endParaRPr>
              </a:p>
              <a:p>
                <a:pPr algn="ctr"/>
                <a:endParaRPr lang="en-IN" sz="1050" b="1" dirty="0">
                  <a:solidFill>
                    <a:schemeClr val="accent4">
                      <a:lumMod val="50000"/>
                    </a:schemeClr>
                  </a:solidFill>
                </a:endParaRPr>
              </a:p>
            </p:txBody>
          </p:sp>
          <p:pic>
            <p:nvPicPr>
              <p:cNvPr id="40" name="Picture 10"/>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216406" y="1565893"/>
                <a:ext cx="764045" cy="357534"/>
              </a:xfrm>
              <a:prstGeom prst="rect">
                <a:avLst/>
              </a:prstGeom>
              <a:grpFill/>
              <a:ln>
                <a:noFill/>
              </a:ln>
              <a:effectLst/>
              <a:extLst/>
            </p:spPr>
          </p:pic>
        </p:grpSp>
        <p:sp>
          <p:nvSpPr>
            <p:cNvPr id="37" name="Rounded Rectangle 36"/>
            <p:cNvSpPr>
              <a:spLocks/>
            </p:cNvSpPr>
            <p:nvPr/>
          </p:nvSpPr>
          <p:spPr>
            <a:xfrm>
              <a:off x="3432955" y="1405763"/>
              <a:ext cx="999355" cy="592760"/>
            </a:xfrm>
            <a:prstGeom prst="roundRect">
              <a:avLst/>
            </a:prstGeom>
            <a:noFill/>
          </p:spPr>
          <p:style>
            <a:lnRef idx="0">
              <a:schemeClr val="accent3"/>
            </a:lnRef>
            <a:fillRef idx="3">
              <a:schemeClr val="accent3"/>
            </a:fillRef>
            <a:effectRef idx="3">
              <a:schemeClr val="accent3"/>
            </a:effectRef>
            <a:fontRef idx="minor">
              <a:schemeClr val="lt1"/>
            </a:fontRef>
          </p:style>
          <p:txBody>
            <a:bodyPr rtlCol="0" anchor="b" anchorCtr="1"/>
            <a:lstStyle/>
            <a:p>
              <a:pPr algn="ctr"/>
              <a:endParaRPr lang="en-US" sz="1050" b="1" dirty="0">
                <a:solidFill>
                  <a:schemeClr val="accent4">
                    <a:lumMod val="50000"/>
                  </a:schemeClr>
                </a:solidFill>
              </a:endParaRPr>
            </a:p>
          </p:txBody>
        </p:sp>
        <p:grpSp>
          <p:nvGrpSpPr>
            <p:cNvPr id="29" name="Group 29"/>
            <p:cNvGrpSpPr/>
            <p:nvPr/>
          </p:nvGrpSpPr>
          <p:grpSpPr>
            <a:xfrm>
              <a:off x="6138055" y="1405763"/>
              <a:ext cx="999354" cy="592760"/>
              <a:chOff x="6138055" y="1405763"/>
              <a:chExt cx="999354" cy="592760"/>
            </a:xfrm>
            <a:noFill/>
          </p:grpSpPr>
          <p:sp>
            <p:nvSpPr>
              <p:cNvPr id="35" name="Rounded Rectangle 34"/>
              <p:cNvSpPr>
                <a:spLocks/>
              </p:cNvSpPr>
              <p:nvPr/>
            </p:nvSpPr>
            <p:spPr>
              <a:xfrm>
                <a:off x="6138055" y="1405763"/>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b" anchorCtr="1"/>
              <a:lstStyle/>
              <a:p>
                <a:pPr algn="ctr"/>
                <a:endParaRPr lang="en-US" sz="1050" b="1" dirty="0">
                  <a:solidFill>
                    <a:schemeClr val="accent4">
                      <a:lumMod val="50000"/>
                    </a:schemeClr>
                  </a:solidFill>
                </a:endParaRPr>
              </a:p>
            </p:txBody>
          </p:sp>
          <p:pic>
            <p:nvPicPr>
              <p:cNvPr id="36" name="Picture 3" descr="D:\Reading Materials\Hadoop2\M2M\TPR\Images\DB cassandra.jpg"/>
              <p:cNvPicPr>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a:off x="6203944" y="1582218"/>
                <a:ext cx="892956" cy="254271"/>
              </a:xfrm>
              <a:prstGeom prst="rect">
                <a:avLst/>
              </a:prstGeom>
              <a:grpFill/>
            </p:spPr>
          </p:pic>
        </p:grpSp>
        <p:grpSp>
          <p:nvGrpSpPr>
            <p:cNvPr id="30" name="Group 30"/>
            <p:cNvGrpSpPr/>
            <p:nvPr/>
          </p:nvGrpSpPr>
          <p:grpSpPr>
            <a:xfrm>
              <a:off x="4785505" y="1405763"/>
              <a:ext cx="999354" cy="592760"/>
              <a:chOff x="4785505" y="1405763"/>
              <a:chExt cx="999354" cy="592760"/>
            </a:xfrm>
            <a:noFill/>
          </p:grpSpPr>
          <p:sp>
            <p:nvSpPr>
              <p:cNvPr id="33" name="Rounded Rectangle 32"/>
              <p:cNvSpPr>
                <a:spLocks/>
              </p:cNvSpPr>
              <p:nvPr/>
            </p:nvSpPr>
            <p:spPr>
              <a:xfrm>
                <a:off x="4785505" y="1405763"/>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b" anchorCtr="1"/>
              <a:lstStyle/>
              <a:p>
                <a:pPr algn="ctr"/>
                <a:endParaRPr lang="en-IN" sz="1050" b="1" dirty="0" smtClean="0">
                  <a:solidFill>
                    <a:schemeClr val="accent4">
                      <a:lumMod val="50000"/>
                    </a:schemeClr>
                  </a:solidFill>
                </a:endParaRPr>
              </a:p>
            </p:txBody>
          </p:sp>
          <p:pic>
            <p:nvPicPr>
              <p:cNvPr id="34" name="Picture 8" descr="D:\Reading Materials\Hadoop2\M2M\TPR\Images\DB mongodb.jpg"/>
              <p:cNvPicPr>
                <a:picLocks noChangeAspect="1" noChangeArrowheads="1"/>
              </p:cNvPicPr>
              <p:nvPr/>
            </p:nvPicPr>
            <p:blipFill>
              <a:blip r:embed="rId8" cstate="print">
                <a:duotone>
                  <a:schemeClr val="bg2">
                    <a:shade val="45000"/>
                    <a:satMod val="135000"/>
                  </a:schemeClr>
                  <a:prstClr val="white"/>
                </a:duotone>
              </a:blip>
              <a:srcRect/>
              <a:stretch>
                <a:fillRect/>
              </a:stretch>
            </p:blipFill>
            <p:spPr bwMode="auto">
              <a:xfrm>
                <a:off x="4831068" y="1565892"/>
                <a:ext cx="911688" cy="297553"/>
              </a:xfrm>
              <a:prstGeom prst="rect">
                <a:avLst/>
              </a:prstGeom>
              <a:grpFill/>
            </p:spPr>
          </p:pic>
        </p:grpSp>
        <p:pic>
          <p:nvPicPr>
            <p:cNvPr id="32" name="Picture 9" descr="http://gestisoft.com/wp-content/uploads/2013/05/data_extracting.gi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99944" y="1377670"/>
              <a:ext cx="809624" cy="48577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 name="Slide Number Placeholder 3"/>
          <p:cNvSpPr>
            <a:spLocks noGrp="1"/>
          </p:cNvSpPr>
          <p:nvPr>
            <p:ph type="sldNum" sz="quarter" idx="4294967295"/>
          </p:nvPr>
        </p:nvSpPr>
        <p:spPr>
          <a:xfrm>
            <a:off x="0" y="4979988"/>
            <a:ext cx="381000" cy="144462"/>
          </a:xfrm>
          <a:prstGeom prst="rect">
            <a:avLst/>
          </a:prstGeom>
        </p:spPr>
        <p:txBody>
          <a:bodyPr/>
          <a:lstStyle/>
          <a:p>
            <a:fld id="{B6F15528-21DE-4FAA-801E-634DDDAF4B2B}" type="slidenum">
              <a:rPr lang="en-US" smtClean="0"/>
              <a:pPr/>
              <a:t>2</a:t>
            </a:fld>
            <a:endParaRPr lang="en-US" dirty="0"/>
          </a:p>
        </p:txBody>
      </p:sp>
      <p:grpSp>
        <p:nvGrpSpPr>
          <p:cNvPr id="31" name="Group 44"/>
          <p:cNvGrpSpPr/>
          <p:nvPr/>
        </p:nvGrpSpPr>
        <p:grpSpPr>
          <a:xfrm>
            <a:off x="1377916" y="3181350"/>
            <a:ext cx="6330607" cy="457200"/>
            <a:chOff x="228600" y="3024866"/>
            <a:chExt cx="8616786" cy="971710"/>
          </a:xfrm>
        </p:grpSpPr>
        <p:grpSp>
          <p:nvGrpSpPr>
            <p:cNvPr id="41" name="Group 45"/>
            <p:cNvGrpSpPr/>
            <p:nvPr/>
          </p:nvGrpSpPr>
          <p:grpSpPr>
            <a:xfrm>
              <a:off x="438156" y="3024866"/>
              <a:ext cx="8407230" cy="857936"/>
              <a:chOff x="567636" y="1219200"/>
              <a:chExt cx="8407230" cy="941172"/>
            </a:xfrm>
          </p:grpSpPr>
          <p:grpSp>
            <p:nvGrpSpPr>
              <p:cNvPr id="45" name="Group 60"/>
              <p:cNvGrpSpPr/>
              <p:nvPr/>
            </p:nvGrpSpPr>
            <p:grpSpPr>
              <a:xfrm>
                <a:off x="567636" y="1219200"/>
                <a:ext cx="8407230" cy="941172"/>
                <a:chOff x="567636" y="2449518"/>
                <a:chExt cx="8407230" cy="941172"/>
              </a:xfrm>
            </p:grpSpPr>
            <p:sp>
              <p:nvSpPr>
                <p:cNvPr id="63" name="Rounded Rectangle 62"/>
                <p:cNvSpPr/>
                <p:nvPr/>
              </p:nvSpPr>
              <p:spPr>
                <a:xfrm>
                  <a:off x="1583466" y="2465994"/>
                  <a:ext cx="7391400" cy="914400"/>
                </a:xfrm>
                <a:prstGeom prst="roundRect">
                  <a:avLst/>
                </a:prstGeom>
                <a:no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a:p>
              </p:txBody>
            </p:sp>
            <p:sp>
              <p:nvSpPr>
                <p:cNvPr id="64" name="Rounded Rectangle 63"/>
                <p:cNvSpPr/>
                <p:nvPr/>
              </p:nvSpPr>
              <p:spPr>
                <a:xfrm>
                  <a:off x="567636" y="2449518"/>
                  <a:ext cx="1304154" cy="941172"/>
                </a:xfrm>
                <a:prstGeom prst="round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b"/>
                <a:lstStyle/>
                <a:p>
                  <a:pPr algn="ctr"/>
                  <a:endParaRPr lang="en-US" sz="700" b="1" dirty="0"/>
                </a:p>
              </p:txBody>
            </p:sp>
          </p:grpSp>
          <p:cxnSp>
            <p:nvCxnSpPr>
              <p:cNvPr id="62" name="Straight Connector 61"/>
              <p:cNvCxnSpPr/>
              <p:nvPr/>
            </p:nvCxnSpPr>
            <p:spPr>
              <a:xfrm>
                <a:off x="567636" y="1905000"/>
                <a:ext cx="1304154"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47" name="TextBox 46"/>
            <p:cNvSpPr txBox="1"/>
            <p:nvPr/>
          </p:nvSpPr>
          <p:spPr>
            <a:xfrm>
              <a:off x="228600" y="3538682"/>
              <a:ext cx="1676400" cy="457894"/>
            </a:xfrm>
            <a:prstGeom prst="rect">
              <a:avLst/>
            </a:prstGeom>
            <a:noFill/>
          </p:spPr>
          <p:txBody>
            <a:bodyPr wrap="square" rtlCol="0">
              <a:spAutoFit/>
            </a:bodyPr>
            <a:lstStyle/>
            <a:p>
              <a:pPr algn="ctr"/>
              <a:r>
                <a:rPr lang="en-US" sz="800" b="1" dirty="0" smtClean="0">
                  <a:solidFill>
                    <a:schemeClr val="accent4">
                      <a:lumMod val="50000"/>
                    </a:schemeClr>
                  </a:solidFill>
                </a:rPr>
                <a:t>Data Services</a:t>
              </a:r>
              <a:endParaRPr lang="en-US" sz="800" b="1" dirty="0">
                <a:solidFill>
                  <a:schemeClr val="accent4">
                    <a:lumMod val="50000"/>
                  </a:schemeClr>
                </a:solidFill>
              </a:endParaRPr>
            </a:p>
          </p:txBody>
        </p:sp>
        <p:grpSp>
          <p:nvGrpSpPr>
            <p:cNvPr id="46" name="Group 47"/>
            <p:cNvGrpSpPr/>
            <p:nvPr/>
          </p:nvGrpSpPr>
          <p:grpSpPr>
            <a:xfrm>
              <a:off x="2068899" y="3143307"/>
              <a:ext cx="996696" cy="625149"/>
              <a:chOff x="2068899" y="3143307"/>
              <a:chExt cx="996696" cy="625149"/>
            </a:xfrm>
            <a:noFill/>
          </p:grpSpPr>
          <p:sp>
            <p:nvSpPr>
              <p:cNvPr id="59" name="Rounded Rectangle 58"/>
              <p:cNvSpPr>
                <a:spLocks/>
              </p:cNvSpPr>
              <p:nvPr/>
            </p:nvSpPr>
            <p:spPr>
              <a:xfrm>
                <a:off x="2068899" y="3143307"/>
                <a:ext cx="996696" cy="625149"/>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US" sz="1050" b="1" dirty="0">
                  <a:solidFill>
                    <a:schemeClr val="accent4">
                      <a:lumMod val="50000"/>
                    </a:schemeClr>
                  </a:solidFill>
                </a:endParaRPr>
              </a:p>
            </p:txBody>
          </p:sp>
          <p:pic>
            <p:nvPicPr>
              <p:cNvPr id="60" name="Picture 9" descr="D:\Reading Materials\Hadoop2\M2M\TPR\Images\MR hive.jpg"/>
              <p:cNvPicPr>
                <a:picLocks noChangeAspect="1" noChangeArrowheads="1"/>
              </p:cNvPicPr>
              <p:nvPr/>
            </p:nvPicPr>
            <p:blipFill>
              <a:blip r:embed="rId10" cstate="print">
                <a:duotone>
                  <a:schemeClr val="bg2">
                    <a:shade val="45000"/>
                    <a:satMod val="135000"/>
                  </a:schemeClr>
                  <a:prstClr val="white"/>
                </a:duotone>
              </a:blip>
              <a:srcRect/>
              <a:stretch>
                <a:fillRect/>
              </a:stretch>
            </p:blipFill>
            <p:spPr bwMode="auto">
              <a:xfrm>
                <a:off x="2321347" y="3203526"/>
                <a:ext cx="476462" cy="512206"/>
              </a:xfrm>
              <a:prstGeom prst="rect">
                <a:avLst/>
              </a:prstGeom>
              <a:grpFill/>
            </p:spPr>
          </p:pic>
        </p:grpSp>
        <p:grpSp>
          <p:nvGrpSpPr>
            <p:cNvPr id="48" name="Group 48"/>
            <p:cNvGrpSpPr/>
            <p:nvPr/>
          </p:nvGrpSpPr>
          <p:grpSpPr>
            <a:xfrm>
              <a:off x="3426355" y="3143307"/>
              <a:ext cx="996696" cy="625149"/>
              <a:chOff x="3426355" y="3143307"/>
              <a:chExt cx="996696" cy="625149"/>
            </a:xfrm>
            <a:noFill/>
          </p:grpSpPr>
          <p:sp>
            <p:nvSpPr>
              <p:cNvPr id="57" name="Rounded Rectangle 56"/>
              <p:cNvSpPr>
                <a:spLocks/>
              </p:cNvSpPr>
              <p:nvPr/>
            </p:nvSpPr>
            <p:spPr>
              <a:xfrm>
                <a:off x="3426355" y="3143307"/>
                <a:ext cx="996696" cy="625149"/>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US" sz="1050" b="1" dirty="0">
                  <a:solidFill>
                    <a:schemeClr val="accent4">
                      <a:lumMod val="50000"/>
                    </a:schemeClr>
                  </a:solidFill>
                </a:endParaRPr>
              </a:p>
            </p:txBody>
          </p:sp>
          <p:pic>
            <p:nvPicPr>
              <p:cNvPr id="58" name="Picture 5" descr="D:\Reading Materials\Hadoop2\M2M\TPR\Images\ST sqoop.jpeg"/>
              <p:cNvPicPr>
                <a:picLocks noChangeAspect="1" noChangeArrowheads="1"/>
              </p:cNvPicPr>
              <p:nvPr/>
            </p:nvPicPr>
            <p:blipFill>
              <a:blip r:embed="rId11" cstate="print">
                <a:duotone>
                  <a:schemeClr val="bg2">
                    <a:shade val="45000"/>
                    <a:satMod val="135000"/>
                  </a:schemeClr>
                  <a:prstClr val="white"/>
                </a:duotone>
              </a:blip>
              <a:srcRect/>
              <a:stretch>
                <a:fillRect/>
              </a:stretch>
            </p:blipFill>
            <p:spPr bwMode="auto">
              <a:xfrm>
                <a:off x="3577883" y="3306110"/>
                <a:ext cx="693639" cy="325311"/>
              </a:xfrm>
              <a:prstGeom prst="rect">
                <a:avLst/>
              </a:prstGeom>
              <a:grpFill/>
            </p:spPr>
          </p:pic>
        </p:grpSp>
        <p:grpSp>
          <p:nvGrpSpPr>
            <p:cNvPr id="49" name="Group 49"/>
            <p:cNvGrpSpPr/>
            <p:nvPr/>
          </p:nvGrpSpPr>
          <p:grpSpPr>
            <a:xfrm>
              <a:off x="4792883" y="3143307"/>
              <a:ext cx="996696" cy="625149"/>
              <a:chOff x="4792883" y="3143307"/>
              <a:chExt cx="996696" cy="625149"/>
            </a:xfrm>
            <a:noFill/>
          </p:grpSpPr>
          <p:sp>
            <p:nvSpPr>
              <p:cNvPr id="55" name="Rounded Rectangle 54"/>
              <p:cNvSpPr>
                <a:spLocks/>
              </p:cNvSpPr>
              <p:nvPr/>
            </p:nvSpPr>
            <p:spPr>
              <a:xfrm>
                <a:off x="4792883" y="3143307"/>
                <a:ext cx="996696" cy="625149"/>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50" b="1" dirty="0" smtClean="0">
                  <a:solidFill>
                    <a:schemeClr val="accent4">
                      <a:lumMod val="50000"/>
                    </a:schemeClr>
                  </a:solidFill>
                </a:endParaRPr>
              </a:p>
            </p:txBody>
          </p:sp>
          <p:pic>
            <p:nvPicPr>
              <p:cNvPr id="56" name="Picture 3"/>
              <p:cNvPicPr>
                <a:picLocks noChangeAspect="1" noChangeArrowheads="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4868873" y="3330824"/>
                <a:ext cx="844716" cy="274225"/>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51" name="Picture 6"/>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654464" y="3122852"/>
              <a:ext cx="87153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0" name="Group 51"/>
            <p:cNvGrpSpPr/>
            <p:nvPr/>
          </p:nvGrpSpPr>
          <p:grpSpPr>
            <a:xfrm>
              <a:off x="6139456" y="3143307"/>
              <a:ext cx="1755693" cy="625149"/>
              <a:chOff x="6139456" y="3143307"/>
              <a:chExt cx="1755693" cy="625149"/>
            </a:xfrm>
            <a:noFill/>
          </p:grpSpPr>
          <p:sp>
            <p:nvSpPr>
              <p:cNvPr id="53" name="Rounded Rectangle 52"/>
              <p:cNvSpPr>
                <a:spLocks/>
              </p:cNvSpPr>
              <p:nvPr/>
            </p:nvSpPr>
            <p:spPr>
              <a:xfrm>
                <a:off x="6139456" y="3143307"/>
                <a:ext cx="996696" cy="625149"/>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US" sz="1050" b="1" dirty="0">
                  <a:solidFill>
                    <a:schemeClr val="accent4">
                      <a:lumMod val="50000"/>
                    </a:schemeClr>
                  </a:solidFill>
                </a:endParaRPr>
              </a:p>
            </p:txBody>
          </p:sp>
          <p:pic>
            <p:nvPicPr>
              <p:cNvPr id="54" name="Picture 11" descr="http://1.bp.blogspot.com/-YO2oRVpyzIk/VdIqwY5rCkI/AAAAAAAAAfI/RFr-iwRimbQ/s1600/zeppelin-bl.png"/>
              <p:cNvPicPr>
                <a:picLocks noChangeAspect="1" noChangeArrowheads="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7396260" y="3186817"/>
                <a:ext cx="498889" cy="498888"/>
              </a:xfrm>
              <a:prstGeom prst="rect">
                <a:avLst/>
              </a:prstGeom>
              <a:grpFill/>
              <a:extLst/>
            </p:spPr>
          </p:pic>
        </p:grpSp>
      </p:grpSp>
      <p:grpSp>
        <p:nvGrpSpPr>
          <p:cNvPr id="52" name="Group 64"/>
          <p:cNvGrpSpPr/>
          <p:nvPr/>
        </p:nvGrpSpPr>
        <p:grpSpPr>
          <a:xfrm>
            <a:off x="1489808" y="666749"/>
            <a:ext cx="6183022" cy="457202"/>
            <a:chOff x="406406" y="3276600"/>
            <a:chExt cx="8438980" cy="863065"/>
          </a:xfrm>
        </p:grpSpPr>
        <p:grpSp>
          <p:nvGrpSpPr>
            <p:cNvPr id="61" name="Group 65"/>
            <p:cNvGrpSpPr/>
            <p:nvPr/>
          </p:nvGrpSpPr>
          <p:grpSpPr>
            <a:xfrm>
              <a:off x="438156" y="3276600"/>
              <a:ext cx="8407230" cy="813486"/>
              <a:chOff x="567636" y="1219200"/>
              <a:chExt cx="8407230" cy="941172"/>
            </a:xfrm>
          </p:grpSpPr>
          <p:grpSp>
            <p:nvGrpSpPr>
              <p:cNvPr id="65" name="Group 74"/>
              <p:cNvGrpSpPr/>
              <p:nvPr/>
            </p:nvGrpSpPr>
            <p:grpSpPr>
              <a:xfrm>
                <a:off x="567636" y="1219200"/>
                <a:ext cx="8407230" cy="941172"/>
                <a:chOff x="567636" y="2449518"/>
                <a:chExt cx="8407230" cy="941172"/>
              </a:xfrm>
            </p:grpSpPr>
            <p:sp>
              <p:nvSpPr>
                <p:cNvPr id="77" name="Rounded Rectangle 76"/>
                <p:cNvSpPr/>
                <p:nvPr/>
              </p:nvSpPr>
              <p:spPr>
                <a:xfrm>
                  <a:off x="1583466" y="2465994"/>
                  <a:ext cx="7391400" cy="914400"/>
                </a:xfrm>
                <a:prstGeom prst="roundRect">
                  <a:avLst/>
                </a:prstGeom>
                <a:no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a:p>
              </p:txBody>
            </p:sp>
            <p:sp>
              <p:nvSpPr>
                <p:cNvPr id="78" name="Rounded Rectangle 77"/>
                <p:cNvSpPr/>
                <p:nvPr/>
              </p:nvSpPr>
              <p:spPr>
                <a:xfrm>
                  <a:off x="567636" y="2449518"/>
                  <a:ext cx="1304154" cy="941172"/>
                </a:xfrm>
                <a:prstGeom prst="round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b"/>
                <a:lstStyle/>
                <a:p>
                  <a:pPr algn="ctr"/>
                  <a:endParaRPr lang="en-US" sz="700" b="1" dirty="0"/>
                </a:p>
              </p:txBody>
            </p:sp>
          </p:grpSp>
          <p:cxnSp>
            <p:nvCxnSpPr>
              <p:cNvPr id="76" name="Straight Connector 75"/>
              <p:cNvCxnSpPr/>
              <p:nvPr/>
            </p:nvCxnSpPr>
            <p:spPr>
              <a:xfrm>
                <a:off x="567636" y="1905000"/>
                <a:ext cx="1304154"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67" name="TextBox 66"/>
            <p:cNvSpPr txBox="1"/>
            <p:nvPr/>
          </p:nvSpPr>
          <p:spPr>
            <a:xfrm>
              <a:off x="406406" y="3732969"/>
              <a:ext cx="1396701" cy="406696"/>
            </a:xfrm>
            <a:prstGeom prst="rect">
              <a:avLst/>
            </a:prstGeom>
            <a:noFill/>
          </p:spPr>
          <p:txBody>
            <a:bodyPr wrap="square" rtlCol="0">
              <a:spAutoFit/>
            </a:bodyPr>
            <a:lstStyle/>
            <a:p>
              <a:pPr algn="ctr"/>
              <a:r>
                <a:rPr lang="en-US" sz="800" b="1" dirty="0" smtClean="0">
                  <a:solidFill>
                    <a:schemeClr val="accent4">
                      <a:lumMod val="50000"/>
                    </a:schemeClr>
                  </a:solidFill>
                </a:rPr>
                <a:t>Streaming Engines</a:t>
              </a:r>
              <a:endParaRPr lang="en-US" sz="800" b="1" dirty="0">
                <a:solidFill>
                  <a:schemeClr val="accent4">
                    <a:lumMod val="50000"/>
                  </a:schemeClr>
                </a:solidFill>
              </a:endParaRPr>
            </a:p>
          </p:txBody>
        </p:sp>
        <p:grpSp>
          <p:nvGrpSpPr>
            <p:cNvPr id="66" name="Group 67"/>
            <p:cNvGrpSpPr/>
            <p:nvPr/>
          </p:nvGrpSpPr>
          <p:grpSpPr>
            <a:xfrm>
              <a:off x="2080320" y="3386963"/>
              <a:ext cx="999354" cy="592760"/>
              <a:chOff x="2080320" y="4044412"/>
              <a:chExt cx="999354" cy="592760"/>
            </a:xfrm>
            <a:noFill/>
          </p:grpSpPr>
          <p:sp>
            <p:nvSpPr>
              <p:cNvPr id="73" name="Rounded Rectangle 72"/>
              <p:cNvSpPr>
                <a:spLocks/>
              </p:cNvSpPr>
              <p:nvPr/>
            </p:nvSpPr>
            <p:spPr>
              <a:xfrm>
                <a:off x="2080320" y="4044412"/>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50" b="1" dirty="0">
                  <a:solidFill>
                    <a:schemeClr val="accent4">
                      <a:lumMod val="50000"/>
                    </a:schemeClr>
                  </a:solidFill>
                </a:endParaRPr>
              </a:p>
            </p:txBody>
          </p:sp>
          <p:pic>
            <p:nvPicPr>
              <p:cNvPr id="74" name="Picture 2" descr="D:\Reading Materials\Hadoop2\M2M\TPR\Images\ST apache_flume.jpg"/>
              <p:cNvPicPr>
                <a:picLocks noChangeAspect="1" noChangeArrowheads="1"/>
              </p:cNvPicPr>
              <p:nvPr/>
            </p:nvPicPr>
            <p:blipFill>
              <a:blip r:embed="rId15" cstate="print">
                <a:duotone>
                  <a:schemeClr val="bg2">
                    <a:shade val="45000"/>
                    <a:satMod val="135000"/>
                  </a:schemeClr>
                  <a:prstClr val="white"/>
                </a:duotone>
              </a:blip>
              <a:srcRect/>
              <a:stretch>
                <a:fillRect/>
              </a:stretch>
            </p:blipFill>
            <p:spPr bwMode="auto">
              <a:xfrm>
                <a:off x="2275113" y="4093839"/>
                <a:ext cx="588481" cy="509477"/>
              </a:xfrm>
              <a:prstGeom prst="rect">
                <a:avLst/>
              </a:prstGeom>
              <a:grpFill/>
            </p:spPr>
          </p:pic>
        </p:grpSp>
        <p:grpSp>
          <p:nvGrpSpPr>
            <p:cNvPr id="68" name="Group 68"/>
            <p:cNvGrpSpPr/>
            <p:nvPr/>
          </p:nvGrpSpPr>
          <p:grpSpPr>
            <a:xfrm>
              <a:off x="3432870" y="3386963"/>
              <a:ext cx="999354" cy="592760"/>
              <a:chOff x="3432870" y="4044412"/>
              <a:chExt cx="999354" cy="592760"/>
            </a:xfrm>
            <a:noFill/>
          </p:grpSpPr>
          <p:sp>
            <p:nvSpPr>
              <p:cNvPr id="71" name="Rounded Rectangle 70"/>
              <p:cNvSpPr>
                <a:spLocks/>
              </p:cNvSpPr>
              <p:nvPr/>
            </p:nvSpPr>
            <p:spPr>
              <a:xfrm>
                <a:off x="3432870" y="4044412"/>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50" b="1" dirty="0">
                  <a:solidFill>
                    <a:schemeClr val="accent4">
                      <a:lumMod val="50000"/>
                    </a:schemeClr>
                  </a:solidFill>
                </a:endParaRPr>
              </a:p>
            </p:txBody>
          </p:sp>
          <p:pic>
            <p:nvPicPr>
              <p:cNvPr id="72" name="Picture 3" descr="D:\Reading Materials\Hadoop2\M2M\TPR\Images\ST kafka.jpg"/>
              <p:cNvPicPr>
                <a:picLocks noChangeAspect="1" noChangeArrowheads="1"/>
              </p:cNvPicPr>
              <p:nvPr/>
            </p:nvPicPr>
            <p:blipFill>
              <a:blip r:embed="rId16" cstate="print">
                <a:duotone>
                  <a:schemeClr val="bg2">
                    <a:shade val="45000"/>
                    <a:satMod val="135000"/>
                  </a:schemeClr>
                  <a:prstClr val="white"/>
                </a:duotone>
              </a:blip>
              <a:srcRect/>
              <a:stretch>
                <a:fillRect/>
              </a:stretch>
            </p:blipFill>
            <p:spPr bwMode="auto">
              <a:xfrm>
                <a:off x="3611858" y="4104213"/>
                <a:ext cx="650402" cy="474389"/>
              </a:xfrm>
              <a:prstGeom prst="rect">
                <a:avLst/>
              </a:prstGeom>
              <a:grpFill/>
            </p:spPr>
          </p:pic>
        </p:grpSp>
        <p:pic>
          <p:nvPicPr>
            <p:cNvPr id="70" name="Picture 2" descr="https://cdn3.iconfinder.com/data/icons/unicons-vector-icons-pack/32/stream-512.png"/>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709435" y="3323857"/>
              <a:ext cx="640840" cy="640840"/>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69" name="Group 78"/>
          <p:cNvGrpSpPr/>
          <p:nvPr/>
        </p:nvGrpSpPr>
        <p:grpSpPr>
          <a:xfrm>
            <a:off x="1447800" y="2571749"/>
            <a:ext cx="6225030" cy="457203"/>
            <a:chOff x="349071" y="4798781"/>
            <a:chExt cx="8496315" cy="863067"/>
          </a:xfrm>
        </p:grpSpPr>
        <p:grpSp>
          <p:nvGrpSpPr>
            <p:cNvPr id="75" name="Group 79"/>
            <p:cNvGrpSpPr/>
            <p:nvPr/>
          </p:nvGrpSpPr>
          <p:grpSpPr>
            <a:xfrm>
              <a:off x="438156" y="4798781"/>
              <a:ext cx="8407230" cy="813486"/>
              <a:chOff x="567636" y="1219200"/>
              <a:chExt cx="8407230" cy="941172"/>
            </a:xfrm>
          </p:grpSpPr>
          <p:grpSp>
            <p:nvGrpSpPr>
              <p:cNvPr id="79" name="Group 94"/>
              <p:cNvGrpSpPr/>
              <p:nvPr/>
            </p:nvGrpSpPr>
            <p:grpSpPr>
              <a:xfrm>
                <a:off x="567636" y="1219200"/>
                <a:ext cx="8407230" cy="941172"/>
                <a:chOff x="567636" y="2449518"/>
                <a:chExt cx="8407230" cy="941172"/>
              </a:xfrm>
            </p:grpSpPr>
            <p:sp>
              <p:nvSpPr>
                <p:cNvPr id="97" name="Rounded Rectangle 96"/>
                <p:cNvSpPr/>
                <p:nvPr/>
              </p:nvSpPr>
              <p:spPr>
                <a:xfrm>
                  <a:off x="1583466" y="2465994"/>
                  <a:ext cx="7391400" cy="914400"/>
                </a:xfrm>
                <a:prstGeom prst="roundRect">
                  <a:avLst/>
                </a:prstGeom>
                <a:no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a:p>
              </p:txBody>
            </p:sp>
            <p:sp>
              <p:nvSpPr>
                <p:cNvPr id="98" name="Rounded Rectangle 97"/>
                <p:cNvSpPr/>
                <p:nvPr/>
              </p:nvSpPr>
              <p:spPr>
                <a:xfrm>
                  <a:off x="567636" y="2449518"/>
                  <a:ext cx="1304154" cy="941172"/>
                </a:xfrm>
                <a:prstGeom prst="round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b"/>
                <a:lstStyle/>
                <a:p>
                  <a:pPr algn="ctr"/>
                  <a:endParaRPr lang="en-US" sz="700" b="1" dirty="0"/>
                </a:p>
              </p:txBody>
            </p:sp>
          </p:grpSp>
          <p:cxnSp>
            <p:nvCxnSpPr>
              <p:cNvPr id="96" name="Straight Connector 95"/>
              <p:cNvCxnSpPr/>
              <p:nvPr/>
            </p:nvCxnSpPr>
            <p:spPr>
              <a:xfrm>
                <a:off x="567636" y="1905000"/>
                <a:ext cx="1304154"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81" name="TextBox 80"/>
            <p:cNvSpPr txBox="1"/>
            <p:nvPr/>
          </p:nvSpPr>
          <p:spPr>
            <a:xfrm>
              <a:off x="349071" y="5255152"/>
              <a:ext cx="1396701" cy="406696"/>
            </a:xfrm>
            <a:prstGeom prst="rect">
              <a:avLst/>
            </a:prstGeom>
            <a:noFill/>
          </p:spPr>
          <p:txBody>
            <a:bodyPr wrap="square" rtlCol="0">
              <a:spAutoFit/>
            </a:bodyPr>
            <a:lstStyle/>
            <a:p>
              <a:pPr algn="ctr"/>
              <a:r>
                <a:rPr lang="en-US" sz="800" b="1" dirty="0" smtClean="0">
                  <a:solidFill>
                    <a:schemeClr val="accent4">
                      <a:lumMod val="50000"/>
                    </a:schemeClr>
                  </a:solidFill>
                </a:rPr>
                <a:t>Peripherals</a:t>
              </a:r>
              <a:endParaRPr lang="en-US" sz="800" b="1" dirty="0">
                <a:solidFill>
                  <a:schemeClr val="accent4">
                    <a:lumMod val="50000"/>
                  </a:schemeClr>
                </a:solidFill>
              </a:endParaRPr>
            </a:p>
          </p:txBody>
        </p:sp>
        <p:grpSp>
          <p:nvGrpSpPr>
            <p:cNvPr id="80" name="Group 81"/>
            <p:cNvGrpSpPr/>
            <p:nvPr/>
          </p:nvGrpSpPr>
          <p:grpSpPr>
            <a:xfrm>
              <a:off x="2080320" y="4909144"/>
              <a:ext cx="999354" cy="592760"/>
              <a:chOff x="2080320" y="4909144"/>
              <a:chExt cx="999354" cy="592760"/>
            </a:xfrm>
            <a:noFill/>
          </p:grpSpPr>
          <p:sp>
            <p:nvSpPr>
              <p:cNvPr id="93" name="Rounded Rectangle 92"/>
              <p:cNvSpPr>
                <a:spLocks/>
              </p:cNvSpPr>
              <p:nvPr/>
            </p:nvSpPr>
            <p:spPr>
              <a:xfrm>
                <a:off x="2080320" y="4909144"/>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endParaRPr lang="en-IN" sz="1050" b="1" dirty="0">
                  <a:solidFill>
                    <a:schemeClr val="accent4">
                      <a:lumMod val="50000"/>
                    </a:schemeClr>
                  </a:solidFill>
                </a:endParaRPr>
              </a:p>
            </p:txBody>
          </p:sp>
          <p:pic>
            <p:nvPicPr>
              <p:cNvPr id="94" name="Picture 3"/>
              <p:cNvPicPr>
                <a:picLocks noChangeAspect="1" noChangeArrowheads="1"/>
              </p:cNvPicPr>
              <p:nvPr/>
            </p:nvPicPr>
            <p:blipFill>
              <a:blip r:embed="rId18"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243689" y="4966591"/>
                <a:ext cx="619905" cy="483208"/>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82" name="Group 82"/>
            <p:cNvGrpSpPr/>
            <p:nvPr/>
          </p:nvGrpSpPr>
          <p:grpSpPr>
            <a:xfrm>
              <a:off x="3432870" y="4909144"/>
              <a:ext cx="999354" cy="592760"/>
              <a:chOff x="3432870" y="4909144"/>
              <a:chExt cx="999354" cy="592760"/>
            </a:xfrm>
            <a:noFill/>
          </p:grpSpPr>
          <p:sp>
            <p:nvSpPr>
              <p:cNvPr id="91" name="Rounded Rectangle 90"/>
              <p:cNvSpPr>
                <a:spLocks/>
              </p:cNvSpPr>
              <p:nvPr/>
            </p:nvSpPr>
            <p:spPr>
              <a:xfrm>
                <a:off x="3432870" y="4909144"/>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endParaRPr lang="en-IN" sz="1050" b="1" dirty="0">
                  <a:solidFill>
                    <a:schemeClr val="accent4">
                      <a:lumMod val="50000"/>
                    </a:schemeClr>
                  </a:solidFill>
                </a:endParaRPr>
              </a:p>
            </p:txBody>
          </p:sp>
          <p:pic>
            <p:nvPicPr>
              <p:cNvPr id="92" name="Picture 4" descr="D:\Reading Materials\Hadoop2\M2M\TPR\Images\ST Oozie.jpg"/>
              <p:cNvPicPr>
                <a:picLocks noChangeAspect="1" noChangeArrowheads="1"/>
              </p:cNvPicPr>
              <p:nvPr/>
            </p:nvPicPr>
            <p:blipFill>
              <a:blip r:embed="rId19" cstate="print">
                <a:duotone>
                  <a:schemeClr val="bg2">
                    <a:shade val="45000"/>
                    <a:satMod val="135000"/>
                  </a:schemeClr>
                  <a:prstClr val="white"/>
                </a:duotone>
              </a:blip>
              <a:srcRect/>
              <a:stretch>
                <a:fillRect/>
              </a:stretch>
            </p:blipFill>
            <p:spPr bwMode="auto">
              <a:xfrm>
                <a:off x="3621030" y="5118212"/>
                <a:ext cx="671087" cy="179965"/>
              </a:xfrm>
              <a:prstGeom prst="rect">
                <a:avLst/>
              </a:prstGeom>
              <a:grpFill/>
            </p:spPr>
          </p:pic>
        </p:grpSp>
        <p:grpSp>
          <p:nvGrpSpPr>
            <p:cNvPr id="83" name="Group 83"/>
            <p:cNvGrpSpPr/>
            <p:nvPr/>
          </p:nvGrpSpPr>
          <p:grpSpPr>
            <a:xfrm>
              <a:off x="4785420" y="4909144"/>
              <a:ext cx="999354" cy="592760"/>
              <a:chOff x="4785420" y="4909144"/>
              <a:chExt cx="999354" cy="592760"/>
            </a:xfrm>
          </p:grpSpPr>
          <p:sp>
            <p:nvSpPr>
              <p:cNvPr id="89" name="Rounded Rectangle 88"/>
              <p:cNvSpPr>
                <a:spLocks/>
              </p:cNvSpPr>
              <p:nvPr/>
            </p:nvSpPr>
            <p:spPr>
              <a:xfrm>
                <a:off x="4785420" y="4909144"/>
                <a:ext cx="999354" cy="592760"/>
              </a:xfrm>
              <a:prstGeom prst="roundRect">
                <a:avLst/>
              </a:prstGeom>
              <a:noFill/>
            </p:spPr>
            <p:style>
              <a:lnRef idx="0">
                <a:schemeClr val="accent3"/>
              </a:lnRef>
              <a:fillRef idx="3">
                <a:schemeClr val="accent3"/>
              </a:fillRef>
              <a:effectRef idx="3">
                <a:schemeClr val="accent3"/>
              </a:effectRef>
              <a:fontRef idx="minor">
                <a:schemeClr val="lt1"/>
              </a:fontRef>
            </p:style>
            <p:txBody>
              <a:bodyPr rtlCol="0" anchor="ctr" anchorCtr="1"/>
              <a:lstStyle/>
              <a:p>
                <a:r>
                  <a:rPr lang="en-IN" sz="1050" b="1" dirty="0" smtClean="0">
                    <a:solidFill>
                      <a:schemeClr val="accent4">
                        <a:lumMod val="50000"/>
                      </a:schemeClr>
                    </a:solidFill>
                  </a:rPr>
                  <a:t> </a:t>
                </a:r>
                <a:endParaRPr lang="en-IN" sz="1050" b="1" dirty="0">
                  <a:solidFill>
                    <a:schemeClr val="accent4">
                      <a:lumMod val="50000"/>
                    </a:schemeClr>
                  </a:solidFill>
                </a:endParaRPr>
              </a:p>
            </p:txBody>
          </p:sp>
          <p:pic>
            <p:nvPicPr>
              <p:cNvPr id="90" name="Picture 8" descr="D:\Reading Materials\Hadoop2\M2M\TPR\Images\MR zookeeper.jpg"/>
              <p:cNvPicPr>
                <a:picLocks noChangeAspect="1" noChangeArrowheads="1"/>
              </p:cNvPicPr>
              <p:nvPr/>
            </p:nvPicPr>
            <p:blipFill>
              <a:blip r:embed="rId20" cstate="print">
                <a:duotone>
                  <a:schemeClr val="bg2">
                    <a:shade val="45000"/>
                    <a:satMod val="135000"/>
                  </a:schemeClr>
                  <a:prstClr val="white"/>
                </a:duotone>
              </a:blip>
              <a:srcRect/>
              <a:stretch>
                <a:fillRect/>
              </a:stretch>
            </p:blipFill>
            <p:spPr bwMode="auto">
              <a:xfrm>
                <a:off x="5028883" y="4933705"/>
                <a:ext cx="457518" cy="554626"/>
              </a:xfrm>
              <a:prstGeom prst="rect">
                <a:avLst/>
              </a:prstGeom>
              <a:noFill/>
            </p:spPr>
          </p:pic>
        </p:grpSp>
        <p:grpSp>
          <p:nvGrpSpPr>
            <p:cNvPr id="84" name="Group 84"/>
            <p:cNvGrpSpPr/>
            <p:nvPr/>
          </p:nvGrpSpPr>
          <p:grpSpPr>
            <a:xfrm>
              <a:off x="6159332" y="4926752"/>
              <a:ext cx="999354" cy="592760"/>
              <a:chOff x="6159332" y="4926752"/>
              <a:chExt cx="999354" cy="592760"/>
            </a:xfrm>
            <a:noFill/>
          </p:grpSpPr>
          <p:sp>
            <p:nvSpPr>
              <p:cNvPr id="87" name="Rounded Rectangle 86"/>
              <p:cNvSpPr>
                <a:spLocks/>
              </p:cNvSpPr>
              <p:nvPr/>
            </p:nvSpPr>
            <p:spPr>
              <a:xfrm>
                <a:off x="6159332" y="4926752"/>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r>
                  <a:rPr lang="en-IN" sz="1050" b="1" dirty="0" smtClean="0">
                    <a:solidFill>
                      <a:schemeClr val="accent4">
                        <a:lumMod val="50000"/>
                      </a:schemeClr>
                    </a:solidFill>
                  </a:rPr>
                  <a:t> </a:t>
                </a:r>
                <a:endParaRPr lang="en-IN" sz="1050" b="1" dirty="0">
                  <a:solidFill>
                    <a:schemeClr val="accent4">
                      <a:lumMod val="50000"/>
                    </a:schemeClr>
                  </a:solidFill>
                </a:endParaRPr>
              </a:p>
            </p:txBody>
          </p:sp>
          <p:pic>
            <p:nvPicPr>
              <p:cNvPr id="88" name="Picture 8"/>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387971" y="5040331"/>
                <a:ext cx="524899" cy="365601"/>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86" name="Picture 3"/>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648860" y="4853234"/>
              <a:ext cx="883666" cy="518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85" name="Group 98"/>
          <p:cNvGrpSpPr/>
          <p:nvPr/>
        </p:nvGrpSpPr>
        <p:grpSpPr>
          <a:xfrm>
            <a:off x="1489808" y="3790946"/>
            <a:ext cx="6183022" cy="457203"/>
            <a:chOff x="406406" y="5663514"/>
            <a:chExt cx="8438980" cy="863069"/>
          </a:xfrm>
        </p:grpSpPr>
        <p:grpSp>
          <p:nvGrpSpPr>
            <p:cNvPr id="95" name="Group 99"/>
            <p:cNvGrpSpPr/>
            <p:nvPr/>
          </p:nvGrpSpPr>
          <p:grpSpPr>
            <a:xfrm>
              <a:off x="438156" y="5663514"/>
              <a:ext cx="8407230" cy="813486"/>
              <a:chOff x="567636" y="1219200"/>
              <a:chExt cx="8407230" cy="941172"/>
            </a:xfrm>
          </p:grpSpPr>
          <p:grpSp>
            <p:nvGrpSpPr>
              <p:cNvPr id="99" name="Group 111"/>
              <p:cNvGrpSpPr/>
              <p:nvPr/>
            </p:nvGrpSpPr>
            <p:grpSpPr>
              <a:xfrm>
                <a:off x="567636" y="1219200"/>
                <a:ext cx="8407230" cy="941172"/>
                <a:chOff x="567636" y="2449518"/>
                <a:chExt cx="8407230" cy="941172"/>
              </a:xfrm>
            </p:grpSpPr>
            <p:sp>
              <p:nvSpPr>
                <p:cNvPr id="114" name="Rounded Rectangle 113"/>
                <p:cNvSpPr/>
                <p:nvPr/>
              </p:nvSpPr>
              <p:spPr>
                <a:xfrm>
                  <a:off x="1583466" y="2465994"/>
                  <a:ext cx="7391400" cy="914400"/>
                </a:xfrm>
                <a:prstGeom prst="roundRect">
                  <a:avLst/>
                </a:prstGeom>
                <a:no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a:p>
              </p:txBody>
            </p:sp>
            <p:sp>
              <p:nvSpPr>
                <p:cNvPr id="115" name="Rounded Rectangle 114"/>
                <p:cNvSpPr/>
                <p:nvPr/>
              </p:nvSpPr>
              <p:spPr>
                <a:xfrm>
                  <a:off x="567636" y="2449518"/>
                  <a:ext cx="1304154" cy="941172"/>
                </a:xfrm>
                <a:prstGeom prst="round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b"/>
                <a:lstStyle/>
                <a:p>
                  <a:pPr algn="ctr"/>
                  <a:endParaRPr lang="en-US" sz="700" b="1" dirty="0"/>
                </a:p>
              </p:txBody>
            </p:sp>
          </p:grpSp>
          <p:cxnSp>
            <p:nvCxnSpPr>
              <p:cNvPr id="113" name="Straight Connector 112"/>
              <p:cNvCxnSpPr/>
              <p:nvPr/>
            </p:nvCxnSpPr>
            <p:spPr>
              <a:xfrm>
                <a:off x="567636" y="1905000"/>
                <a:ext cx="1304154"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01" name="TextBox 100"/>
            <p:cNvSpPr txBox="1"/>
            <p:nvPr/>
          </p:nvSpPr>
          <p:spPr>
            <a:xfrm>
              <a:off x="406406" y="6119886"/>
              <a:ext cx="1396701" cy="406697"/>
            </a:xfrm>
            <a:prstGeom prst="rect">
              <a:avLst/>
            </a:prstGeom>
            <a:noFill/>
          </p:spPr>
          <p:txBody>
            <a:bodyPr wrap="square" rtlCol="0">
              <a:spAutoFit/>
            </a:bodyPr>
            <a:lstStyle/>
            <a:p>
              <a:pPr algn="ctr"/>
              <a:r>
                <a:rPr lang="en-US" sz="800" b="1" dirty="0" smtClean="0">
                  <a:solidFill>
                    <a:schemeClr val="accent4">
                      <a:lumMod val="50000"/>
                    </a:schemeClr>
                  </a:solidFill>
                </a:rPr>
                <a:t>Distributions</a:t>
              </a:r>
              <a:endParaRPr lang="en-US" sz="800" b="1" dirty="0">
                <a:solidFill>
                  <a:schemeClr val="accent4">
                    <a:lumMod val="50000"/>
                  </a:schemeClr>
                </a:solidFill>
              </a:endParaRPr>
            </a:p>
          </p:txBody>
        </p:sp>
        <p:grpSp>
          <p:nvGrpSpPr>
            <p:cNvPr id="100" name="Group 101"/>
            <p:cNvGrpSpPr/>
            <p:nvPr/>
          </p:nvGrpSpPr>
          <p:grpSpPr>
            <a:xfrm>
              <a:off x="2080320" y="5773877"/>
              <a:ext cx="999354" cy="592760"/>
              <a:chOff x="2080320" y="5773877"/>
              <a:chExt cx="999354" cy="592760"/>
            </a:xfrm>
            <a:noFill/>
          </p:grpSpPr>
          <p:sp>
            <p:nvSpPr>
              <p:cNvPr id="110" name="Rounded Rectangle 109"/>
              <p:cNvSpPr>
                <a:spLocks/>
              </p:cNvSpPr>
              <p:nvPr/>
            </p:nvSpPr>
            <p:spPr>
              <a:xfrm>
                <a:off x="2080320" y="5773877"/>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50" b="1" dirty="0">
                  <a:solidFill>
                    <a:schemeClr val="accent4">
                      <a:lumMod val="50000"/>
                    </a:schemeClr>
                  </a:solidFill>
                </a:endParaRPr>
              </a:p>
            </p:txBody>
          </p:sp>
          <p:pic>
            <p:nvPicPr>
              <p:cNvPr id="111" name="Picture 7"/>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185729" y="5918592"/>
                <a:ext cx="772412" cy="298616"/>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02" name="Group 102"/>
            <p:cNvGrpSpPr/>
            <p:nvPr/>
          </p:nvGrpSpPr>
          <p:grpSpPr>
            <a:xfrm>
              <a:off x="3432870" y="5773877"/>
              <a:ext cx="999354" cy="592760"/>
              <a:chOff x="3432870" y="5773877"/>
              <a:chExt cx="999354" cy="592760"/>
            </a:xfrm>
            <a:noFill/>
          </p:grpSpPr>
          <p:sp>
            <p:nvSpPr>
              <p:cNvPr id="108" name="Rounded Rectangle 107"/>
              <p:cNvSpPr>
                <a:spLocks/>
              </p:cNvSpPr>
              <p:nvPr/>
            </p:nvSpPr>
            <p:spPr>
              <a:xfrm>
                <a:off x="3432870" y="5773877"/>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00" b="1" dirty="0">
                  <a:solidFill>
                    <a:schemeClr val="accent4">
                      <a:lumMod val="50000"/>
                    </a:schemeClr>
                  </a:solidFill>
                </a:endParaRPr>
              </a:p>
            </p:txBody>
          </p:sp>
          <p:pic>
            <p:nvPicPr>
              <p:cNvPr id="109" name="Picture 2" descr="D:\Reading Materials\Hadoop2\M2M\TPR\Images\cloudera.jpg"/>
              <p:cNvPicPr>
                <a:picLocks noChangeAspect="1" noChangeArrowheads="1"/>
              </p:cNvPicPr>
              <p:nvPr/>
            </p:nvPicPr>
            <p:blipFill>
              <a:blip r:embed="rId24" cstate="print">
                <a:duotone>
                  <a:schemeClr val="bg2">
                    <a:shade val="45000"/>
                    <a:satMod val="135000"/>
                  </a:schemeClr>
                  <a:prstClr val="white"/>
                </a:duotone>
              </a:blip>
              <a:srcRect/>
              <a:stretch>
                <a:fillRect/>
              </a:stretch>
            </p:blipFill>
            <p:spPr bwMode="auto">
              <a:xfrm>
                <a:off x="3561746" y="5963011"/>
                <a:ext cx="750625" cy="241704"/>
              </a:xfrm>
              <a:prstGeom prst="rect">
                <a:avLst/>
              </a:prstGeom>
              <a:grpFill/>
            </p:spPr>
          </p:pic>
        </p:grpSp>
        <p:grpSp>
          <p:nvGrpSpPr>
            <p:cNvPr id="103" name="Group 103"/>
            <p:cNvGrpSpPr/>
            <p:nvPr/>
          </p:nvGrpSpPr>
          <p:grpSpPr>
            <a:xfrm>
              <a:off x="4785420" y="5773877"/>
              <a:ext cx="999354" cy="592760"/>
              <a:chOff x="4785420" y="5773877"/>
              <a:chExt cx="999354" cy="592760"/>
            </a:xfrm>
            <a:noFill/>
          </p:grpSpPr>
          <p:sp>
            <p:nvSpPr>
              <p:cNvPr id="106" name="Rounded Rectangle 105"/>
              <p:cNvSpPr>
                <a:spLocks/>
              </p:cNvSpPr>
              <p:nvPr/>
            </p:nvSpPr>
            <p:spPr>
              <a:xfrm>
                <a:off x="4785420" y="5773877"/>
                <a:ext cx="999354" cy="592760"/>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00" b="1" dirty="0">
                  <a:solidFill>
                    <a:schemeClr val="accent4">
                      <a:lumMod val="50000"/>
                    </a:schemeClr>
                  </a:solidFill>
                </a:endParaRPr>
              </a:p>
            </p:txBody>
          </p:sp>
          <p:pic>
            <p:nvPicPr>
              <p:cNvPr id="107" name="Picture 12"/>
              <p:cNvPicPr>
                <a:picLocks noChangeAspect="1" noChangeArrowheads="1"/>
              </p:cNvPicPr>
              <p:nvPr/>
            </p:nvPicPr>
            <p:blipFill>
              <a:blip r:embed="rId25"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4948774" y="5887190"/>
                <a:ext cx="676275" cy="371475"/>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05" name="Picture 9" descr="https://cdn1.iconfinder.com/data/icons/survey/500/Questionnaire_castle-512.png"/>
            <p:cNvPicPr>
              <a:picLocks noChangeAspect="1" noChangeArrowheads="1"/>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783754" y="5677755"/>
              <a:ext cx="566521" cy="56652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04" name="Group 115"/>
          <p:cNvGrpSpPr/>
          <p:nvPr/>
        </p:nvGrpSpPr>
        <p:grpSpPr>
          <a:xfrm>
            <a:off x="1489808" y="4400550"/>
            <a:ext cx="6183022" cy="457198"/>
            <a:chOff x="273983" y="5962324"/>
            <a:chExt cx="8229600" cy="726081"/>
          </a:xfrm>
        </p:grpSpPr>
        <p:grpSp>
          <p:nvGrpSpPr>
            <p:cNvPr id="112" name="Group 116"/>
            <p:cNvGrpSpPr/>
            <p:nvPr/>
          </p:nvGrpSpPr>
          <p:grpSpPr>
            <a:xfrm>
              <a:off x="304945" y="6019800"/>
              <a:ext cx="8198638" cy="580093"/>
              <a:chOff x="567636" y="1219200"/>
              <a:chExt cx="8407230" cy="941172"/>
            </a:xfrm>
          </p:grpSpPr>
          <p:grpSp>
            <p:nvGrpSpPr>
              <p:cNvPr id="116" name="Group 128"/>
              <p:cNvGrpSpPr/>
              <p:nvPr/>
            </p:nvGrpSpPr>
            <p:grpSpPr>
              <a:xfrm>
                <a:off x="567636" y="1219200"/>
                <a:ext cx="8407230" cy="941172"/>
                <a:chOff x="567636" y="2449518"/>
                <a:chExt cx="8407230" cy="941172"/>
              </a:xfrm>
            </p:grpSpPr>
            <p:sp>
              <p:nvSpPr>
                <p:cNvPr id="131" name="Rounded Rectangle 130"/>
                <p:cNvSpPr/>
                <p:nvPr/>
              </p:nvSpPr>
              <p:spPr>
                <a:xfrm>
                  <a:off x="1583466" y="2465994"/>
                  <a:ext cx="7391400" cy="914400"/>
                </a:xfrm>
                <a:prstGeom prst="roundRect">
                  <a:avLst/>
                </a:prstGeom>
                <a:noFill/>
                <a:ln>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b="1"/>
                </a:p>
              </p:txBody>
            </p:sp>
            <p:sp>
              <p:nvSpPr>
                <p:cNvPr id="132" name="Rounded Rectangle 131"/>
                <p:cNvSpPr/>
                <p:nvPr/>
              </p:nvSpPr>
              <p:spPr>
                <a:xfrm>
                  <a:off x="567636" y="2449518"/>
                  <a:ext cx="1304154" cy="941172"/>
                </a:xfrm>
                <a:prstGeom prst="round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b"/>
                <a:lstStyle/>
                <a:p>
                  <a:pPr algn="ctr"/>
                  <a:endParaRPr lang="en-US" sz="700" b="1" dirty="0"/>
                </a:p>
              </p:txBody>
            </p:sp>
          </p:grpSp>
          <p:cxnSp>
            <p:nvCxnSpPr>
              <p:cNvPr id="130" name="Straight Connector 129"/>
              <p:cNvCxnSpPr/>
              <p:nvPr/>
            </p:nvCxnSpPr>
            <p:spPr>
              <a:xfrm>
                <a:off x="567636" y="1905000"/>
                <a:ext cx="1304154"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18" name="TextBox 117"/>
            <p:cNvSpPr txBox="1"/>
            <p:nvPr/>
          </p:nvSpPr>
          <p:spPr>
            <a:xfrm>
              <a:off x="273983" y="6346256"/>
              <a:ext cx="1362047" cy="342149"/>
            </a:xfrm>
            <a:prstGeom prst="rect">
              <a:avLst/>
            </a:prstGeom>
            <a:noFill/>
          </p:spPr>
          <p:txBody>
            <a:bodyPr wrap="square" rtlCol="0">
              <a:spAutoFit/>
            </a:bodyPr>
            <a:lstStyle/>
            <a:p>
              <a:pPr algn="ctr"/>
              <a:r>
                <a:rPr lang="en-US" sz="800" b="1" dirty="0" smtClean="0">
                  <a:solidFill>
                    <a:schemeClr val="accent4">
                      <a:lumMod val="50000"/>
                    </a:schemeClr>
                  </a:solidFill>
                </a:rPr>
                <a:t>Cloud Exposure</a:t>
              </a:r>
              <a:endParaRPr lang="en-US" sz="800" b="1" dirty="0">
                <a:solidFill>
                  <a:schemeClr val="accent4">
                    <a:lumMod val="50000"/>
                  </a:schemeClr>
                </a:solidFill>
              </a:endParaRPr>
            </a:p>
          </p:txBody>
        </p:sp>
        <p:grpSp>
          <p:nvGrpSpPr>
            <p:cNvPr id="117" name="Group 118"/>
            <p:cNvGrpSpPr/>
            <p:nvPr/>
          </p:nvGrpSpPr>
          <p:grpSpPr>
            <a:xfrm>
              <a:off x="1906365" y="6098499"/>
              <a:ext cx="974559" cy="422694"/>
              <a:chOff x="1906365" y="6098499"/>
              <a:chExt cx="974559" cy="422694"/>
            </a:xfrm>
            <a:noFill/>
          </p:grpSpPr>
          <p:sp>
            <p:nvSpPr>
              <p:cNvPr id="127" name="Rounded Rectangle 126"/>
              <p:cNvSpPr>
                <a:spLocks/>
              </p:cNvSpPr>
              <p:nvPr/>
            </p:nvSpPr>
            <p:spPr>
              <a:xfrm>
                <a:off x="1906365" y="6098499"/>
                <a:ext cx="974559" cy="422694"/>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50" b="1" dirty="0">
                  <a:solidFill>
                    <a:schemeClr val="accent4">
                      <a:lumMod val="50000"/>
                    </a:schemeClr>
                  </a:solidFill>
                </a:endParaRPr>
              </a:p>
            </p:txBody>
          </p:sp>
          <p:pic>
            <p:nvPicPr>
              <p:cNvPr id="128" name="Picture 15" descr="https://d2slcw3kip6qmk.cloudfront.net/marketing/blogs/chart/introducing-more-uml-and-a-new-aws-shape-library/AWS2-162x125.png"/>
              <p:cNvPicPr>
                <a:picLocks noChangeAspect="1" noChangeArrowheads="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203198" y="6155044"/>
                <a:ext cx="406184" cy="313414"/>
              </a:xfrm>
              <a:prstGeom prst="rect">
                <a:avLst/>
              </a:prstGeom>
              <a:grpFill/>
              <a:extLst/>
            </p:spPr>
          </p:pic>
        </p:grpSp>
        <p:grpSp>
          <p:nvGrpSpPr>
            <p:cNvPr id="119" name="Group 119"/>
            <p:cNvGrpSpPr/>
            <p:nvPr/>
          </p:nvGrpSpPr>
          <p:grpSpPr>
            <a:xfrm>
              <a:off x="3225357" y="6098499"/>
              <a:ext cx="974559" cy="479401"/>
              <a:chOff x="3225357" y="6098499"/>
              <a:chExt cx="974559" cy="479401"/>
            </a:xfrm>
            <a:noFill/>
          </p:grpSpPr>
          <p:sp>
            <p:nvSpPr>
              <p:cNvPr id="125" name="Rounded Rectangle 124"/>
              <p:cNvSpPr>
                <a:spLocks/>
              </p:cNvSpPr>
              <p:nvPr/>
            </p:nvSpPr>
            <p:spPr>
              <a:xfrm>
                <a:off x="3225357" y="6098499"/>
                <a:ext cx="974559" cy="422694"/>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00" b="1" dirty="0">
                  <a:solidFill>
                    <a:schemeClr val="accent4">
                      <a:lumMod val="50000"/>
                    </a:schemeClr>
                  </a:solidFill>
                </a:endParaRPr>
              </a:p>
            </p:txBody>
          </p:sp>
          <p:pic>
            <p:nvPicPr>
              <p:cNvPr id="126" name="Picture 17" descr="http://photos2.meetupstatic.com/photos/event/c/5/2/3/highres_434450467.jpeg"/>
              <p:cNvPicPr>
                <a:picLocks noChangeAspect="1" noChangeArrowheads="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3555408" y="6098499"/>
                <a:ext cx="406866" cy="479401"/>
              </a:xfrm>
              <a:prstGeom prst="rect">
                <a:avLst/>
              </a:prstGeom>
              <a:grpFill/>
              <a:extLst/>
            </p:spPr>
          </p:pic>
        </p:grpSp>
        <p:grpSp>
          <p:nvGrpSpPr>
            <p:cNvPr id="120" name="Group 120"/>
            <p:cNvGrpSpPr/>
            <p:nvPr/>
          </p:nvGrpSpPr>
          <p:grpSpPr>
            <a:xfrm>
              <a:off x="4544349" y="6098499"/>
              <a:ext cx="974559" cy="422694"/>
              <a:chOff x="4544349" y="6098499"/>
              <a:chExt cx="974559" cy="422694"/>
            </a:xfrm>
            <a:noFill/>
          </p:grpSpPr>
          <p:sp>
            <p:nvSpPr>
              <p:cNvPr id="123" name="Rounded Rectangle 122"/>
              <p:cNvSpPr>
                <a:spLocks/>
              </p:cNvSpPr>
              <p:nvPr/>
            </p:nvSpPr>
            <p:spPr>
              <a:xfrm>
                <a:off x="4544349" y="6098499"/>
                <a:ext cx="974559" cy="422694"/>
              </a:xfrm>
              <a:prstGeom prst="roundRect">
                <a:avLst/>
              </a:prstGeom>
              <a:grpFill/>
            </p:spPr>
            <p:style>
              <a:lnRef idx="0">
                <a:schemeClr val="accent3"/>
              </a:lnRef>
              <a:fillRef idx="3">
                <a:schemeClr val="accent3"/>
              </a:fillRef>
              <a:effectRef idx="3">
                <a:schemeClr val="accent3"/>
              </a:effectRef>
              <a:fontRef idx="minor">
                <a:schemeClr val="lt1"/>
              </a:fontRef>
            </p:style>
            <p:txBody>
              <a:bodyPr rtlCol="0" anchor="ctr" anchorCtr="1"/>
              <a:lstStyle/>
              <a:p>
                <a:pPr algn="ctr"/>
                <a:endParaRPr lang="en-IN" sz="1000" b="1" dirty="0">
                  <a:solidFill>
                    <a:schemeClr val="accent4">
                      <a:lumMod val="50000"/>
                    </a:schemeClr>
                  </a:solidFill>
                </a:endParaRPr>
              </a:p>
            </p:txBody>
          </p:sp>
          <p:pic>
            <p:nvPicPr>
              <p:cNvPr id="124" name="Picture 19" descr="http://na.sage.com/~/media/site/cre/sca/images/azurelogo.png"/>
              <p:cNvPicPr>
                <a:picLocks noChangeAspect="1" noChangeArrowheads="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4764826" y="6112816"/>
                <a:ext cx="572465" cy="394060"/>
              </a:xfrm>
              <a:prstGeom prst="rect">
                <a:avLst/>
              </a:prstGeom>
              <a:grpFill/>
              <a:extLst/>
            </p:spPr>
          </p:pic>
        </p:grpSp>
        <p:pic>
          <p:nvPicPr>
            <p:cNvPr id="122" name="Picture 21" descr="https://azurecomcdn.azureedge.net/cvt-593e1249829686298015348bc9985337ee31f31ef4e722e1d217c78b964723f7/images/page/solutions/data-lake/05-integrate.png"/>
            <p:cNvPicPr>
              <a:picLocks noChangeAspect="1" noChangeArrowheads="1"/>
            </p:cNvPicPr>
            <p:nvPr/>
          </p:nvPicPr>
          <p:blipFill>
            <a:blip r:embed="rId30" cstate="print">
              <a:extLst>
                <a:ext uri="{28A0092B-C50C-407E-A947-70E740481C1C}">
                  <a14:useLocalDpi xmlns:a14="http://schemas.microsoft.com/office/drawing/2010/main" xmlns="" val="0"/>
                </a:ext>
              </a:extLst>
            </a:blip>
            <a:srcRect/>
            <a:stretch>
              <a:fillRect/>
            </a:stretch>
          </p:blipFill>
          <p:spPr bwMode="auto">
            <a:xfrm>
              <a:off x="640934" y="5962324"/>
              <a:ext cx="621271" cy="567248"/>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133" name="Picture 132" descr="Image result for apache drill"/>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5791200" y="3282270"/>
            <a:ext cx="600312" cy="203880"/>
          </a:xfrm>
          <a:prstGeom prst="rect">
            <a:avLst/>
          </a:prstGeom>
          <a:noFill/>
          <a:extLst>
            <a:ext uri="{909E8E84-426E-40DD-AFC4-6F175D3DCCD1}">
              <a14:hiddenFill xmlns:a14="http://schemas.microsoft.com/office/drawing/2010/main" xmlns="">
                <a:solidFill>
                  <a:srgbClr val="FFFFFF"/>
                </a:solidFill>
              </a14:hiddenFill>
            </a:ext>
          </a:extLst>
        </p:spPr>
      </p:pic>
      <p:pic>
        <p:nvPicPr>
          <p:cNvPr id="135" name="Picture 2" descr="D:\Reading Materials\Hadoop2\M2M\TPR\Images\FW hadoop.jpg"/>
          <p:cNvPicPr>
            <a:picLocks noChangeAspect="1" noChangeArrowheads="1"/>
          </p:cNvPicPr>
          <p:nvPr/>
        </p:nvPicPr>
        <p:blipFill>
          <a:blip r:embed="rId32" cstate="print">
            <a:duotone>
              <a:schemeClr val="bg2">
                <a:shade val="45000"/>
                <a:satMod val="135000"/>
              </a:schemeClr>
              <a:prstClr val="white"/>
            </a:duotone>
          </a:blip>
          <a:srcRect/>
          <a:stretch>
            <a:fillRect/>
          </a:stretch>
        </p:blipFill>
        <p:spPr bwMode="auto">
          <a:xfrm>
            <a:off x="2831969" y="2055575"/>
            <a:ext cx="496827" cy="271271"/>
          </a:xfrm>
          <a:prstGeom prst="rect">
            <a:avLst/>
          </a:prstGeom>
          <a:noFill/>
        </p:spPr>
      </p:pic>
      <p:pic>
        <p:nvPicPr>
          <p:cNvPr id="134" name="Picture 7"/>
          <p:cNvPicPr>
            <a:picLocks noChangeAspect="1" noChangeArrowheads="1"/>
          </p:cNvPicPr>
          <p:nvPr/>
        </p:nvPicPr>
        <p:blipFill>
          <a:blip r:embed="rId33" cstate="print">
            <a:extLst>
              <a:ext uri="{28A0092B-C50C-407E-A947-70E740481C1C}">
                <a14:useLocalDpi xmlns:a14="http://schemas.microsoft.com/office/drawing/2010/main" xmlns="" val="0"/>
              </a:ext>
            </a:extLst>
          </a:blip>
          <a:srcRect/>
          <a:stretch>
            <a:fillRect/>
          </a:stretch>
        </p:blipFill>
        <p:spPr bwMode="auto">
          <a:xfrm>
            <a:off x="3812274" y="1425422"/>
            <a:ext cx="546764" cy="157205"/>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1" name="Title 120"/>
          <p:cNvSpPr>
            <a:spLocks noGrp="1"/>
          </p:cNvSpPr>
          <p:nvPr>
            <p:ph type="title"/>
          </p:nvPr>
        </p:nvSpPr>
        <p:spPr>
          <a:xfrm>
            <a:off x="200273" y="2563"/>
            <a:ext cx="8229240" cy="689220"/>
          </a:xfrm>
        </p:spPr>
        <p:txBody>
          <a:bodyPr/>
          <a:lstStyle/>
          <a:p>
            <a:pPr algn="l" rtl="0">
              <a:spcBef>
                <a:spcPct val="0"/>
              </a:spcBef>
            </a:pPr>
            <a:r>
              <a:rPr lang="en-US" sz="2000" b="1" kern="1200" dirty="0">
                <a:solidFill>
                  <a:schemeClr val="tx2"/>
                </a:solidFill>
                <a:latin typeface="Corbel" panose="020B0503020204020204" pitchFamily="34" charset="0"/>
                <a:ea typeface="+mj-ea"/>
                <a:cs typeface="Corbel" panose="020B0503020204020204" pitchFamily="34" charset="0"/>
              </a:rPr>
              <a:t>Big Data Ecosystem</a:t>
            </a:r>
          </a:p>
        </p:txBody>
      </p:sp>
    </p:spTree>
    <p:extLst>
      <p:ext uri="{BB962C8B-B14F-4D97-AF65-F5344CB8AC3E}">
        <p14:creationId xmlns:p14="http://schemas.microsoft.com/office/powerpoint/2010/main" xmlns="" val="327135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down)">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152280" y="228690"/>
            <a:ext cx="6033600" cy="422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000" dirty="0" err="1" smtClean="0">
                <a:solidFill>
                  <a:srgbClr val="1F497D"/>
                </a:solidFill>
                <a:latin typeface="Corbel"/>
              </a:rPr>
              <a:t>Hbase</a:t>
            </a:r>
            <a:r>
              <a:rPr lang="en-IN" sz="3200" b="1" strike="noStrike" dirty="0" smtClean="0">
                <a:solidFill>
                  <a:srgbClr val="17375E"/>
                </a:solidFill>
                <a:latin typeface="Calibri"/>
                <a:ea typeface="DejaVu Sans"/>
              </a:rPr>
              <a:t> </a:t>
            </a:r>
            <a:r>
              <a:rPr lang="en-IN" sz="2000" dirty="0" smtClean="0">
                <a:solidFill>
                  <a:srgbClr val="1F497D"/>
                </a:solidFill>
                <a:latin typeface="Corbel"/>
              </a:rPr>
              <a:t>shell</a:t>
            </a:r>
            <a:endParaRPr lang="en-US" sz="2000" dirty="0">
              <a:solidFill>
                <a:srgbClr val="1F497D"/>
              </a:solidFill>
              <a:latin typeface="Corbel"/>
            </a:endParaRPr>
          </a:p>
        </p:txBody>
      </p:sp>
      <p:sp>
        <p:nvSpPr>
          <p:cNvPr id="242" name="CustomShape 2"/>
          <p:cNvSpPr/>
          <p:nvPr/>
        </p:nvSpPr>
        <p:spPr>
          <a:xfrm>
            <a:off x="147600" y="809730"/>
            <a:ext cx="8636760" cy="404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SzPct val="75000"/>
              <a:buFont typeface="Arial" pitchFamily="34" charset="0"/>
              <a:buChar char="•"/>
            </a:pPr>
            <a:r>
              <a:rPr lang="en-IN" sz="2400" strike="noStrike" dirty="0" smtClean="0">
                <a:solidFill>
                  <a:srgbClr val="404040"/>
                </a:solidFill>
                <a:latin typeface="Calibri"/>
                <a:ea typeface="宋体"/>
              </a:rPr>
              <a:t> </a:t>
            </a:r>
            <a:r>
              <a:rPr lang="en-IN" dirty="0" err="1" smtClean="0">
                <a:latin typeface="Corbel"/>
              </a:rPr>
              <a:t>Hbase</a:t>
            </a:r>
            <a:r>
              <a:rPr lang="en-IN" dirty="0" smtClean="0">
                <a:latin typeface="Corbel"/>
              </a:rPr>
              <a:t> </a:t>
            </a:r>
            <a:r>
              <a:rPr lang="en-IN" dirty="0">
                <a:latin typeface="Corbel"/>
              </a:rPr>
              <a:t>shell provides interactive commands for manipulating database</a:t>
            </a:r>
            <a:r>
              <a:rPr lang="en-IN" dirty="0" smtClean="0">
                <a:latin typeface="Corbel"/>
              </a:rPr>
              <a:t>.</a:t>
            </a:r>
            <a:endParaRPr lang="en-US" dirty="0" smtClean="0">
              <a:latin typeface="Corbel"/>
            </a:endParaRPr>
          </a:p>
          <a:p>
            <a:pPr>
              <a:lnSpc>
                <a:spcPct val="100000"/>
              </a:lnSpc>
              <a:buSzPct val="75000"/>
            </a:pPr>
            <a:endParaRPr lang="en-US" dirty="0" smtClean="0">
              <a:latin typeface="Corbel"/>
            </a:endParaRPr>
          </a:p>
          <a:p>
            <a:pPr marL="342900" indent="-342900">
              <a:lnSpc>
                <a:spcPct val="100000"/>
              </a:lnSpc>
              <a:buSzPct val="75000"/>
              <a:buFont typeface="Arial" pitchFamily="34" charset="0"/>
              <a:buChar char="•"/>
            </a:pPr>
            <a:r>
              <a:rPr lang="en-IN" dirty="0" smtClean="0">
                <a:latin typeface="Corbel"/>
              </a:rPr>
              <a:t> Create/delete tables.</a:t>
            </a:r>
            <a:endParaRPr lang="en-US" dirty="0" smtClean="0">
              <a:latin typeface="Corbel"/>
            </a:endParaRPr>
          </a:p>
          <a:p>
            <a:pPr lvl="1">
              <a:buSzPct val="75000"/>
            </a:pPr>
            <a:r>
              <a:rPr lang="en-IN" dirty="0" smtClean="0">
                <a:latin typeface="Corbel"/>
              </a:rPr>
              <a:t>      Ex</a:t>
            </a:r>
            <a:r>
              <a:rPr lang="en-IN" dirty="0">
                <a:latin typeface="Corbel"/>
              </a:rPr>
              <a:t>: create 'test' ,'f1</a:t>
            </a:r>
            <a:r>
              <a:rPr lang="en-IN" dirty="0" smtClean="0">
                <a:latin typeface="Corbel"/>
              </a:rPr>
              <a:t>';</a:t>
            </a:r>
            <a:endParaRPr lang="en-US" dirty="0" smtClean="0">
              <a:latin typeface="Corbel"/>
            </a:endParaRPr>
          </a:p>
          <a:p>
            <a:pPr lvl="1">
              <a:buSzPct val="75000"/>
            </a:pPr>
            <a:r>
              <a:rPr lang="en-IN" dirty="0" smtClean="0">
                <a:latin typeface="Corbel"/>
              </a:rPr>
              <a:t>             disable </a:t>
            </a:r>
            <a:r>
              <a:rPr lang="en-IN" dirty="0">
                <a:latin typeface="Corbel"/>
              </a:rPr>
              <a:t>'test</a:t>
            </a:r>
            <a:r>
              <a:rPr lang="en-IN" dirty="0" smtClean="0">
                <a:latin typeface="Corbel"/>
              </a:rPr>
              <a:t>';</a:t>
            </a:r>
            <a:endParaRPr lang="en-US" dirty="0" smtClean="0">
              <a:latin typeface="Corbel"/>
            </a:endParaRPr>
          </a:p>
          <a:p>
            <a:pPr lvl="1">
              <a:buSzPct val="75000"/>
            </a:pPr>
            <a:r>
              <a:rPr lang="en-IN" dirty="0" smtClean="0">
                <a:latin typeface="Corbel"/>
              </a:rPr>
              <a:t>             drop </a:t>
            </a:r>
            <a:r>
              <a:rPr lang="en-IN" dirty="0">
                <a:latin typeface="Corbel"/>
              </a:rPr>
              <a:t>'test';		</a:t>
            </a:r>
            <a:endParaRPr lang="en-US" dirty="0" smtClean="0">
              <a:latin typeface="Corbel"/>
            </a:endParaRPr>
          </a:p>
          <a:p>
            <a:pPr>
              <a:lnSpc>
                <a:spcPct val="100000"/>
              </a:lnSpc>
              <a:buSzPct val="75000"/>
            </a:pPr>
            <a:endParaRPr lang="en-US" dirty="0" smtClean="0">
              <a:latin typeface="Corbel"/>
            </a:endParaRPr>
          </a:p>
          <a:p>
            <a:pPr marL="342900" indent="-342900">
              <a:lnSpc>
                <a:spcPct val="100000"/>
              </a:lnSpc>
              <a:buSzPct val="75000"/>
              <a:buFont typeface="Arial" pitchFamily="34" charset="0"/>
              <a:buChar char="•"/>
            </a:pPr>
            <a:r>
              <a:rPr lang="en-IN" dirty="0" smtClean="0">
                <a:latin typeface="Corbel"/>
              </a:rPr>
              <a:t>Insert/update/read </a:t>
            </a:r>
            <a:r>
              <a:rPr lang="en-IN" dirty="0">
                <a:latin typeface="Corbel"/>
              </a:rPr>
              <a:t>from </a:t>
            </a:r>
            <a:r>
              <a:rPr lang="en-IN" dirty="0" smtClean="0">
                <a:latin typeface="Corbel"/>
              </a:rPr>
              <a:t>tables.</a:t>
            </a:r>
            <a:endParaRPr lang="en-US" dirty="0" smtClean="0">
              <a:latin typeface="Corbel"/>
            </a:endParaRPr>
          </a:p>
          <a:p>
            <a:pPr>
              <a:lnSpc>
                <a:spcPct val="100000"/>
              </a:lnSpc>
              <a:buSzPct val="75000"/>
            </a:pPr>
            <a:r>
              <a:rPr lang="en-US" dirty="0" smtClean="0">
                <a:latin typeface="Corbel"/>
              </a:rPr>
              <a:t>                 </a:t>
            </a:r>
            <a:r>
              <a:rPr lang="en-IN" dirty="0" smtClean="0">
                <a:latin typeface="Corbel"/>
              </a:rPr>
              <a:t>Ex: put 'test',90,'f1:name','zzz';</a:t>
            </a:r>
            <a:endParaRPr lang="en-US" dirty="0" smtClean="0">
              <a:latin typeface="Corbel"/>
            </a:endParaRPr>
          </a:p>
          <a:p>
            <a:pPr lvl="2">
              <a:buSzPct val="75000"/>
            </a:pPr>
            <a:r>
              <a:rPr lang="en-IN" dirty="0" smtClean="0">
                <a:latin typeface="Corbel"/>
              </a:rPr>
              <a:t>    put 'test',90,'f1:name','yyy';</a:t>
            </a:r>
            <a:endParaRPr lang="en-US" dirty="0" smtClean="0">
              <a:latin typeface="Corbel"/>
            </a:endParaRPr>
          </a:p>
          <a:p>
            <a:pPr lvl="2">
              <a:buSzPct val="75000"/>
            </a:pPr>
            <a:r>
              <a:rPr lang="en-IN" dirty="0" smtClean="0">
                <a:latin typeface="Corbel"/>
              </a:rPr>
              <a:t>    get 'test',90; </a:t>
            </a:r>
            <a:endParaRPr dirty="0" smtClean="0"/>
          </a:p>
          <a:p>
            <a:pPr>
              <a:lnSpc>
                <a:spcPct val="100000"/>
              </a:lnSpc>
            </a:pPr>
            <a:endParaRP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152280" y="228690"/>
            <a:ext cx="6033600" cy="4220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000" dirty="0" err="1" smtClean="0">
                <a:solidFill>
                  <a:srgbClr val="1F497D"/>
                </a:solidFill>
                <a:latin typeface="Corbel"/>
              </a:rPr>
              <a:t>Hbase</a:t>
            </a:r>
            <a:r>
              <a:rPr lang="en-IN" sz="3200" b="1" strike="noStrike" dirty="0" smtClean="0">
                <a:solidFill>
                  <a:srgbClr val="17375E"/>
                </a:solidFill>
                <a:latin typeface="Calibri"/>
                <a:ea typeface="DejaVu Sans"/>
              </a:rPr>
              <a:t> </a:t>
            </a:r>
            <a:r>
              <a:rPr lang="en-IN" sz="2000" dirty="0" smtClean="0">
                <a:solidFill>
                  <a:srgbClr val="1F497D"/>
                </a:solidFill>
                <a:latin typeface="Corbel"/>
              </a:rPr>
              <a:t>shell</a:t>
            </a:r>
            <a:endParaRPr lang="en-US" sz="2000" dirty="0">
              <a:solidFill>
                <a:srgbClr val="1F497D"/>
              </a:solidFill>
              <a:latin typeface="Corbel"/>
            </a:endParaRPr>
          </a:p>
        </p:txBody>
      </p:sp>
      <p:sp>
        <p:nvSpPr>
          <p:cNvPr id="242" name="CustomShape 2"/>
          <p:cNvSpPr/>
          <p:nvPr/>
        </p:nvSpPr>
        <p:spPr>
          <a:xfrm>
            <a:off x="147600" y="809730"/>
            <a:ext cx="8636760" cy="404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SzPct val="75000"/>
            </a:pPr>
            <a:r>
              <a:rPr lang="en-IN" b="1" dirty="0" smtClean="0">
                <a:latin typeface="Corbel"/>
              </a:rPr>
              <a:t>Filters in </a:t>
            </a:r>
            <a:r>
              <a:rPr lang="en-IN" b="1" dirty="0" err="1" smtClean="0">
                <a:latin typeface="Corbel"/>
              </a:rPr>
              <a:t>Hbase</a:t>
            </a:r>
            <a:endParaRPr lang="en-IN" b="1" dirty="0" smtClean="0">
              <a:latin typeface="Corbel"/>
            </a:endParaRPr>
          </a:p>
          <a:p>
            <a:pPr marL="457200" indent="-457200">
              <a:lnSpc>
                <a:spcPct val="100000"/>
              </a:lnSpc>
              <a:buSzPct val="75000"/>
              <a:buFont typeface="Arial" pitchFamily="34" charset="0"/>
              <a:buChar char="•"/>
            </a:pPr>
            <a:endParaRPr lang="en-US" b="1" dirty="0" smtClean="0">
              <a:latin typeface="Corbel"/>
            </a:endParaRPr>
          </a:p>
          <a:p>
            <a:pPr marL="457200" indent="-457200">
              <a:lnSpc>
                <a:spcPct val="100000"/>
              </a:lnSpc>
              <a:buSzPct val="75000"/>
              <a:buFont typeface="Arial" pitchFamily="34" charset="0"/>
              <a:buChar char="•"/>
            </a:pPr>
            <a:r>
              <a:rPr lang="en-US" b="1" dirty="0" err="1" smtClean="0">
                <a:latin typeface="Corbel"/>
              </a:rPr>
              <a:t>SingleColumnValueFilter</a:t>
            </a:r>
            <a:endParaRPr lang="en-US" b="1" dirty="0" smtClean="0">
              <a:latin typeface="Corbel"/>
            </a:endParaRPr>
          </a:p>
          <a:p>
            <a:pPr marL="342900" indent="-342900">
              <a:buSzPct val="75000"/>
            </a:pPr>
            <a:r>
              <a:rPr lang="en-US" sz="1600" dirty="0" smtClean="0">
                <a:latin typeface="Corbel"/>
              </a:rPr>
              <a:t>            scan</a:t>
            </a:r>
            <a:r>
              <a:rPr lang="en-US" sz="1600" dirty="0" smtClean="0">
                <a:latin typeface="Corbel"/>
              </a:rPr>
              <a:t> 'airline' ,{ FILTER =&gt;"</a:t>
            </a:r>
            <a:r>
              <a:rPr lang="en-US" sz="1600" dirty="0" err="1" smtClean="0">
                <a:latin typeface="Corbel"/>
              </a:rPr>
              <a:t>SingleColumnValueFilter</a:t>
            </a:r>
            <a:r>
              <a:rPr lang="en-US" sz="1600" dirty="0" smtClean="0">
                <a:latin typeface="Corbel"/>
              </a:rPr>
              <a:t>('</a:t>
            </a:r>
            <a:r>
              <a:rPr lang="en-US" sz="1600" dirty="0" err="1" smtClean="0">
                <a:latin typeface="Corbel"/>
              </a:rPr>
              <a:t>flightbetween',</a:t>
            </a:r>
            <a:r>
              <a:rPr lang="en-US" sz="1600" dirty="0" err="1" smtClean="0">
                <a:latin typeface="Corbel"/>
              </a:rPr>
              <a:t>'source</a:t>
            </a:r>
            <a:r>
              <a:rPr lang="en-US" sz="1600" dirty="0" smtClean="0">
                <a:latin typeface="Corbel"/>
              </a:rPr>
              <a:t>',=, </a:t>
            </a:r>
            <a:r>
              <a:rPr lang="en-US" sz="1600" dirty="0" smtClean="0">
                <a:latin typeface="Corbel"/>
              </a:rPr>
              <a:t>'</a:t>
            </a:r>
            <a:r>
              <a:rPr lang="en-US" sz="1600" dirty="0" err="1" smtClean="0">
                <a:latin typeface="Corbel"/>
              </a:rPr>
              <a:t>binary:hyd</a:t>
            </a:r>
            <a:r>
              <a:rPr lang="en-US" sz="1600" dirty="0" smtClean="0">
                <a:latin typeface="Corbel"/>
              </a:rPr>
              <a:t>')"</a:t>
            </a:r>
            <a:r>
              <a:rPr lang="en-US" sz="1600" dirty="0" smtClean="0">
                <a:latin typeface="Corbel"/>
              </a:rPr>
              <a:t> } </a:t>
            </a:r>
          </a:p>
          <a:p>
            <a:pPr marL="342900" indent="-342900">
              <a:lnSpc>
                <a:spcPct val="100000"/>
              </a:lnSpc>
              <a:buSzPct val="75000"/>
              <a:buFont typeface="Arial" pitchFamily="34" charset="0"/>
              <a:buChar char="•"/>
            </a:pPr>
            <a:endParaRPr lang="en-US" sz="1600" dirty="0" smtClean="0">
              <a:latin typeface="Corbel"/>
            </a:endParaRPr>
          </a:p>
          <a:p>
            <a:pPr marL="342900" indent="-342900">
              <a:lnSpc>
                <a:spcPct val="100000"/>
              </a:lnSpc>
              <a:buSzPct val="75000"/>
              <a:buFont typeface="Arial" pitchFamily="34" charset="0"/>
              <a:buChar char="•"/>
            </a:pPr>
            <a:r>
              <a:rPr lang="en-IN" sz="1600" dirty="0" smtClean="0">
                <a:latin typeface="Corbel"/>
              </a:rPr>
              <a:t>   </a:t>
            </a:r>
            <a:r>
              <a:rPr lang="en-IN" sz="1600" b="1" dirty="0" err="1" smtClean="0">
                <a:latin typeface="Corbel"/>
              </a:rPr>
              <a:t>QualifierFilter</a:t>
            </a:r>
            <a:endParaRPr lang="en-US" sz="1600" b="1" dirty="0" smtClean="0">
              <a:latin typeface="Corbel"/>
            </a:endParaRPr>
          </a:p>
          <a:p>
            <a:pPr marL="342900" indent="-342900">
              <a:lnSpc>
                <a:spcPct val="100000"/>
              </a:lnSpc>
              <a:buSzPct val="75000"/>
            </a:pPr>
            <a:r>
              <a:rPr lang="en-US" sz="1600" dirty="0" smtClean="0">
                <a:latin typeface="Corbel"/>
              </a:rPr>
              <a:t>           scan</a:t>
            </a:r>
            <a:r>
              <a:rPr lang="en-US" sz="1600" dirty="0" smtClean="0">
                <a:latin typeface="Corbel"/>
              </a:rPr>
              <a:t> 'airline',{ FILTER =&gt;"</a:t>
            </a:r>
            <a:r>
              <a:rPr lang="en-US" sz="1600" dirty="0" err="1" smtClean="0">
                <a:latin typeface="Corbel"/>
              </a:rPr>
              <a:t>QualifierFilter</a:t>
            </a:r>
            <a:r>
              <a:rPr lang="en-US" sz="1600" dirty="0" smtClean="0">
                <a:latin typeface="Corbel"/>
              </a:rPr>
              <a:t>(=,'</a:t>
            </a:r>
            <a:r>
              <a:rPr lang="en-US" sz="1600" dirty="0" err="1" smtClean="0">
                <a:latin typeface="Corbel"/>
              </a:rPr>
              <a:t>binary:flightno</a:t>
            </a:r>
            <a:r>
              <a:rPr lang="en-US" sz="1600" dirty="0" smtClean="0">
                <a:latin typeface="Corbel"/>
              </a:rPr>
              <a:t>')"}</a:t>
            </a:r>
          </a:p>
          <a:p>
            <a:pPr marL="342900" indent="-342900">
              <a:lnSpc>
                <a:spcPct val="100000"/>
              </a:lnSpc>
              <a:buSzPct val="75000"/>
            </a:pPr>
            <a:endParaRPr lang="en-US" sz="1600" dirty="0" smtClean="0">
              <a:latin typeface="Corbel"/>
            </a:endParaRPr>
          </a:p>
          <a:p>
            <a:pPr marL="342900" indent="-342900">
              <a:lnSpc>
                <a:spcPct val="100000"/>
              </a:lnSpc>
              <a:buSzPct val="75000"/>
              <a:buFont typeface="Arial" pitchFamily="34" charset="0"/>
              <a:buChar char="•"/>
            </a:pPr>
            <a:r>
              <a:rPr lang="en-US" sz="1600" b="1" dirty="0" smtClean="0">
                <a:latin typeface="Corbel"/>
              </a:rPr>
              <a:t>    </a:t>
            </a:r>
            <a:r>
              <a:rPr lang="en-US" sz="1600" b="1" dirty="0" err="1" smtClean="0">
                <a:latin typeface="Corbel"/>
              </a:rPr>
              <a:t>PrefixFilter</a:t>
            </a:r>
            <a:endParaRPr lang="en-US" sz="1600" b="1" dirty="0" smtClean="0">
              <a:latin typeface="Corbel"/>
            </a:endParaRPr>
          </a:p>
          <a:p>
            <a:pPr marL="342900" indent="-342900">
              <a:lnSpc>
                <a:spcPct val="100000"/>
              </a:lnSpc>
              <a:buSzPct val="75000"/>
            </a:pPr>
            <a:r>
              <a:rPr lang="en-US" sz="1600" dirty="0" smtClean="0">
                <a:latin typeface="Corbel"/>
              </a:rPr>
              <a:t>             </a:t>
            </a:r>
            <a:r>
              <a:rPr lang="en-US" sz="1600" dirty="0" smtClean="0"/>
              <a:t>scan 'airline', {FILTER =&gt; "(</a:t>
            </a:r>
            <a:r>
              <a:rPr lang="en-US" sz="1600" dirty="0" err="1" smtClean="0"/>
              <a:t>PrefixFilter</a:t>
            </a:r>
            <a:r>
              <a:rPr lang="en-US" sz="1600" dirty="0" smtClean="0"/>
              <a:t> ('row2'))"}</a:t>
            </a:r>
            <a:endParaRPr lang="en-US" sz="1600" dirty="0" smtClean="0">
              <a:latin typeface="Corbe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240" cy="858960"/>
          </a:xfrm>
        </p:spPr>
        <p:txBody>
          <a:bodyPr/>
          <a:lstStyle/>
          <a:p>
            <a:r>
              <a:rPr lang="en-IN" sz="2000" kern="1200" dirty="0">
                <a:solidFill>
                  <a:srgbClr val="1F497D"/>
                </a:solidFill>
                <a:latin typeface="Corbel"/>
                <a:ea typeface="+mn-ea"/>
                <a:cs typeface="+mn-cs"/>
              </a:rPr>
              <a:t>Reference</a:t>
            </a:r>
            <a:r>
              <a:rPr lang="en-IN" b="1" dirty="0" smtClean="0"/>
              <a:t> </a:t>
            </a:r>
            <a:endParaRPr lang="en-US" dirty="0"/>
          </a:p>
        </p:txBody>
      </p:sp>
      <p:sp>
        <p:nvSpPr>
          <p:cNvPr id="3" name="Content Placeholder 2"/>
          <p:cNvSpPr>
            <a:spLocks noGrp="1"/>
          </p:cNvSpPr>
          <p:nvPr>
            <p:ph idx="4294967295"/>
          </p:nvPr>
        </p:nvSpPr>
        <p:spPr>
          <a:xfrm>
            <a:off x="304800" y="819150"/>
            <a:ext cx="8610600" cy="3962400"/>
          </a:xfrm>
          <a:prstGeom prst="rect">
            <a:avLst/>
          </a:prstGeom>
        </p:spPr>
        <p:txBody>
          <a:bodyPr>
            <a:normAutofit/>
          </a:bodyPr>
          <a:lstStyle/>
          <a:p>
            <a:pPr marL="342900" indent="-342900">
              <a:buFont typeface="Arial" pitchFamily="34" charset="0"/>
              <a:buChar char="•"/>
            </a:pPr>
            <a:r>
              <a:rPr lang="en-US" kern="1200" dirty="0" err="1">
                <a:solidFill>
                  <a:schemeClr val="tx1"/>
                </a:solidFill>
                <a:latin typeface="Corbel"/>
                <a:ea typeface="+mn-ea"/>
                <a:cs typeface="+mn-cs"/>
              </a:rPr>
              <a:t>Hbase</a:t>
            </a:r>
            <a:r>
              <a:rPr lang="en-US" dirty="0" smtClean="0">
                <a:cs typeface="Times New Roman" pitchFamily="18" charset="0"/>
              </a:rPr>
              <a:t> </a:t>
            </a:r>
            <a:r>
              <a:rPr lang="en-US" kern="1200" dirty="0">
                <a:solidFill>
                  <a:schemeClr val="tx1"/>
                </a:solidFill>
                <a:latin typeface="Corbel"/>
                <a:ea typeface="+mn-ea"/>
                <a:cs typeface="+mn-cs"/>
              </a:rPr>
              <a:t>site</a:t>
            </a:r>
            <a:r>
              <a:rPr lang="en-US" dirty="0" smtClean="0">
                <a:cs typeface="Times New Roman" pitchFamily="18" charset="0"/>
              </a:rPr>
              <a:t> : </a:t>
            </a:r>
            <a:r>
              <a:rPr lang="en-US" dirty="0" smtClean="0">
                <a:cs typeface="Times New Roman" pitchFamily="18" charset="0"/>
                <a:hlinkClick r:id="rId2"/>
              </a:rPr>
              <a:t>https://hbase.apache.org/</a:t>
            </a:r>
            <a:endParaRPr lang="en-US" dirty="0" smtClean="0">
              <a:cs typeface="Times New Roman" pitchFamily="18" charset="0"/>
            </a:endParaRPr>
          </a:p>
          <a:p>
            <a:pPr marL="342900" indent="-342900">
              <a:buFont typeface="Arial" pitchFamily="34" charset="0"/>
              <a:buChar char="•"/>
            </a:pPr>
            <a:endParaRPr lang="en-US" dirty="0" smtClean="0">
              <a:cs typeface="Times New Roman" pitchFamily="18" charset="0"/>
            </a:endParaRPr>
          </a:p>
          <a:p>
            <a:pPr marL="342900" indent="-342900">
              <a:buFont typeface="Arial" pitchFamily="34" charset="0"/>
              <a:buChar char="•"/>
            </a:pPr>
            <a:r>
              <a:rPr lang="en-US" kern="1200" dirty="0">
                <a:solidFill>
                  <a:schemeClr val="tx1"/>
                </a:solidFill>
                <a:latin typeface="Corbel"/>
                <a:ea typeface="+mn-ea"/>
                <a:cs typeface="+mn-cs"/>
              </a:rPr>
              <a:t>Downloading</a:t>
            </a:r>
            <a:r>
              <a:rPr lang="en-US" dirty="0" smtClean="0">
                <a:cs typeface="Times New Roman" pitchFamily="18" charset="0"/>
              </a:rPr>
              <a:t> </a:t>
            </a:r>
            <a:r>
              <a:rPr lang="en-US" kern="1200" dirty="0" err="1">
                <a:solidFill>
                  <a:schemeClr val="tx1"/>
                </a:solidFill>
                <a:latin typeface="Corbel"/>
                <a:ea typeface="+mn-ea"/>
                <a:cs typeface="+mn-cs"/>
              </a:rPr>
              <a:t>Hbase</a:t>
            </a:r>
            <a:r>
              <a:rPr lang="en-US" dirty="0" smtClean="0">
                <a:cs typeface="Times New Roman" pitchFamily="18" charset="0"/>
              </a:rPr>
              <a:t>: </a:t>
            </a:r>
            <a:r>
              <a:rPr lang="en-US" dirty="0" smtClean="0">
                <a:cs typeface="Times New Roman" pitchFamily="18" charset="0"/>
                <a:hlinkClick r:id="rId3"/>
              </a:rPr>
              <a:t>http://redrockdigimark.com/apachemirror/hbase/</a:t>
            </a:r>
            <a:endParaRPr lang="en-US" dirty="0" smtClean="0">
              <a:cs typeface="Times New Roman" pitchFamily="18" charset="0"/>
            </a:endParaRPr>
          </a:p>
          <a:p>
            <a:pPr marL="342900" indent="-342900">
              <a:buFont typeface="Arial" pitchFamily="34" charset="0"/>
              <a:buChar char="•"/>
            </a:pPr>
            <a:endParaRPr lang="en-US" dirty="0" smtClean="0">
              <a:cs typeface="Times New Roman" pitchFamily="18" charset="0"/>
            </a:endParaRPr>
          </a:p>
          <a:p>
            <a:pPr marL="342900" indent="-342900"/>
            <a:r>
              <a:rPr lang="en-US" b="1" kern="1200" dirty="0">
                <a:solidFill>
                  <a:schemeClr val="tx1"/>
                </a:solidFill>
                <a:latin typeface="Corbel"/>
                <a:ea typeface="+mn-ea"/>
                <a:cs typeface="+mn-cs"/>
              </a:rPr>
              <a:t>Documentation</a:t>
            </a:r>
            <a:r>
              <a:rPr lang="en-US" b="1" dirty="0" smtClean="0">
                <a:cs typeface="Times New Roman" pitchFamily="18" charset="0"/>
              </a:rPr>
              <a:t>:</a:t>
            </a:r>
          </a:p>
          <a:p>
            <a:pPr marL="342900" indent="-342900">
              <a:buFont typeface="Arial" pitchFamily="34" charset="0"/>
              <a:buChar char="•"/>
            </a:pPr>
            <a:endParaRPr lang="en-US" dirty="0" smtClean="0">
              <a:cs typeface="Times New Roman" pitchFamily="18" charset="0"/>
            </a:endParaRPr>
          </a:p>
          <a:p>
            <a:pPr marL="342900" indent="-342900">
              <a:buFont typeface="Arial" pitchFamily="34" charset="0"/>
              <a:buChar char="•"/>
            </a:pPr>
            <a:r>
              <a:rPr lang="en-US" kern="1200" dirty="0">
                <a:solidFill>
                  <a:schemeClr val="tx1"/>
                </a:solidFill>
                <a:latin typeface="Corbel"/>
                <a:ea typeface="+mn-ea"/>
                <a:cs typeface="+mn-cs"/>
              </a:rPr>
              <a:t>HBASE</a:t>
            </a:r>
            <a:r>
              <a:rPr lang="en-US" dirty="0" smtClean="0">
                <a:cs typeface="Times New Roman" pitchFamily="18" charset="0"/>
              </a:rPr>
              <a:t>: </a:t>
            </a:r>
            <a:r>
              <a:rPr lang="en-US" dirty="0" smtClean="0">
                <a:cs typeface="Times New Roman" pitchFamily="18" charset="0"/>
                <a:hlinkClick r:id="rId4"/>
              </a:rPr>
              <a:t>https://hbase.apache.org/book.html</a:t>
            </a:r>
            <a:endParaRPr lang="en-US" dirty="0" smtClean="0">
              <a:cs typeface="Times New Roman" pitchFamily="18" charset="0"/>
            </a:endParaRPr>
          </a:p>
        </p:txBody>
      </p:sp>
      <p:sp>
        <p:nvSpPr>
          <p:cNvPr id="4" name="Slide Number Placeholder 3"/>
          <p:cNvSpPr>
            <a:spLocks noGrp="1"/>
          </p:cNvSpPr>
          <p:nvPr>
            <p:ph type="sldNum" sz="quarter" idx="4294967295"/>
          </p:nvPr>
        </p:nvSpPr>
        <p:spPr>
          <a:xfrm>
            <a:off x="4377017" y="4980509"/>
            <a:ext cx="381000" cy="143699"/>
          </a:xfrm>
          <a:prstGeom prst="rect">
            <a:avLst/>
          </a:prstGeom>
        </p:spPr>
        <p:txBody>
          <a:bodyPr/>
          <a:lstStyle/>
          <a:p>
            <a:fld id="{B6F15528-21DE-4FAA-801E-634DDDAF4B2B}"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240" cy="649410"/>
          </a:xfrm>
        </p:spPr>
        <p:txBody>
          <a:bodyPr/>
          <a:lstStyle/>
          <a:p>
            <a:r>
              <a:rPr lang="en-US" b="1" dirty="0" smtClean="0"/>
              <a:t>Test Yourself</a:t>
            </a:r>
            <a:endParaRPr lang="en-IN" b="1" dirty="0"/>
          </a:p>
        </p:txBody>
      </p:sp>
      <p:sp>
        <p:nvSpPr>
          <p:cNvPr id="3" name="Content Placeholder 2"/>
          <p:cNvSpPr>
            <a:spLocks noGrp="1"/>
          </p:cNvSpPr>
          <p:nvPr>
            <p:ph idx="4294967295"/>
          </p:nvPr>
        </p:nvSpPr>
        <p:spPr>
          <a:xfrm>
            <a:off x="304800" y="647700"/>
            <a:ext cx="4114800" cy="4057650"/>
          </a:xfrm>
          <a:prstGeom prst="rect">
            <a:avLst/>
          </a:prstGeom>
        </p:spPr>
        <p:txBody>
          <a:bodyPr>
            <a:normAutofit/>
          </a:bodyPr>
          <a:lstStyle/>
          <a:p>
            <a:pPr marL="0" indent="0">
              <a:buNone/>
            </a:pPr>
            <a:r>
              <a:rPr lang="en-US" sz="1400" b="1" i="1" dirty="0" smtClean="0">
                <a:cs typeface="Times New Roman" pitchFamily="18" charset="0"/>
              </a:rPr>
              <a:t>Answer the following questions:</a:t>
            </a:r>
            <a:endParaRPr lang="en-US" dirty="0" smtClean="0">
              <a:cs typeface="Times New Roman" pitchFamily="18" charset="0"/>
            </a:endParaRPr>
          </a:p>
          <a:p>
            <a:pPr>
              <a:buBlip>
                <a:blip r:embed="rId2"/>
              </a:buBlip>
            </a:pPr>
            <a:r>
              <a:rPr lang="en-US" sz="1200" kern="1200" dirty="0">
                <a:solidFill>
                  <a:schemeClr val="tx1"/>
                </a:solidFill>
                <a:latin typeface="Corbel" pitchFamily="34" charset="0"/>
                <a:ea typeface="+mn-ea"/>
                <a:cs typeface="+mn-cs"/>
              </a:rPr>
              <a:t>What is apache </a:t>
            </a:r>
            <a:r>
              <a:rPr lang="en-US" sz="1200" kern="1200" dirty="0" err="1" smtClean="0">
                <a:solidFill>
                  <a:schemeClr val="tx1"/>
                </a:solidFill>
                <a:latin typeface="Corbel" pitchFamily="34" charset="0"/>
                <a:ea typeface="+mn-ea"/>
                <a:cs typeface="+mn-cs"/>
              </a:rPr>
              <a:t>Hbase</a:t>
            </a:r>
            <a:r>
              <a:rPr lang="en-US" sz="1200" kern="1200" dirty="0" smtClean="0">
                <a:solidFill>
                  <a:schemeClr val="tx1"/>
                </a:solidFill>
                <a:latin typeface="Corbel" pitchFamily="34" charset="0"/>
                <a:ea typeface="+mn-ea"/>
                <a:cs typeface="+mn-cs"/>
              </a:rPr>
              <a:t>?</a:t>
            </a:r>
            <a:endParaRPr lang="en-US" sz="1200" kern="1200" dirty="0">
              <a:solidFill>
                <a:schemeClr val="tx1"/>
              </a:solidFill>
              <a:latin typeface="Corbel" pitchFamily="34" charset="0"/>
              <a:ea typeface="+mn-ea"/>
              <a:cs typeface="+mn-cs"/>
            </a:endParaRPr>
          </a:p>
          <a:p>
            <a:pPr marL="0" indent="0">
              <a:buNone/>
            </a:pPr>
            <a:endParaRPr lang="en-US" sz="1200" dirty="0" smtClean="0">
              <a:cs typeface="Times New Roman" pitchFamily="18" charset="0"/>
            </a:endParaRPr>
          </a:p>
          <a:p>
            <a:pPr>
              <a:buBlip>
                <a:blip r:embed="rId2"/>
              </a:buBlip>
            </a:pPr>
            <a:endParaRPr lang="en-US" sz="1200" dirty="0" smtClean="0">
              <a:cs typeface="Times New Roman" pitchFamily="18" charset="0"/>
            </a:endParaRPr>
          </a:p>
          <a:p>
            <a:pPr>
              <a:buBlip>
                <a:blip r:embed="rId2"/>
              </a:buBlip>
            </a:pPr>
            <a:endParaRPr lang="en-US" sz="1200" dirty="0" smtClean="0">
              <a:cs typeface="Times New Roman" pitchFamily="18" charset="0"/>
            </a:endParaRPr>
          </a:p>
          <a:p>
            <a:pPr>
              <a:buBlip>
                <a:blip r:embed="rId2"/>
              </a:buBlip>
            </a:pPr>
            <a:endParaRPr lang="en-US" sz="1200" dirty="0" smtClean="0">
              <a:cs typeface="Times New Roman" pitchFamily="18" charset="0"/>
            </a:endParaRPr>
          </a:p>
          <a:p>
            <a:pPr>
              <a:buBlip>
                <a:blip r:embed="rId2"/>
              </a:buBlip>
            </a:pPr>
            <a:endParaRPr lang="en-US" sz="1200" dirty="0" smtClean="0">
              <a:cs typeface="Times New Roman" pitchFamily="18" charset="0"/>
            </a:endParaRPr>
          </a:p>
          <a:p>
            <a:pPr>
              <a:buBlip>
                <a:blip r:embed="rId2"/>
              </a:buBlip>
            </a:pPr>
            <a:endParaRPr lang="en-US" sz="1200" dirty="0" smtClean="0"/>
          </a:p>
          <a:p>
            <a:pPr>
              <a:buBlip>
                <a:blip r:embed="rId2"/>
              </a:buBlip>
            </a:pPr>
            <a:r>
              <a:rPr lang="en-US" sz="1200" dirty="0" smtClean="0"/>
              <a:t> </a:t>
            </a:r>
            <a:r>
              <a:rPr lang="en-US" sz="1200" kern="1200" dirty="0">
                <a:solidFill>
                  <a:schemeClr val="tx1"/>
                </a:solidFill>
                <a:latin typeface="Corbel" pitchFamily="34" charset="0"/>
                <a:ea typeface="+mn-ea"/>
                <a:cs typeface="+mn-cs"/>
              </a:rPr>
              <a:t>Give the name of the key components of </a:t>
            </a:r>
            <a:r>
              <a:rPr lang="en-US" sz="1200" kern="1200" dirty="0" err="1" smtClean="0">
                <a:solidFill>
                  <a:schemeClr val="tx1"/>
                </a:solidFill>
                <a:latin typeface="Corbel" pitchFamily="34" charset="0"/>
                <a:ea typeface="+mn-ea"/>
                <a:cs typeface="+mn-cs"/>
              </a:rPr>
              <a:t>Hbase</a:t>
            </a:r>
            <a:r>
              <a:rPr lang="en-US" sz="1200" kern="1200" dirty="0" smtClean="0">
                <a:solidFill>
                  <a:schemeClr val="tx1"/>
                </a:solidFill>
                <a:latin typeface="Corbel" pitchFamily="34" charset="0"/>
                <a:ea typeface="+mn-ea"/>
                <a:cs typeface="+mn-cs"/>
              </a:rPr>
              <a:t>.</a:t>
            </a:r>
            <a:endParaRPr lang="en-US" sz="1200" kern="1200" dirty="0">
              <a:solidFill>
                <a:schemeClr val="tx1"/>
              </a:solidFill>
              <a:latin typeface="Corbel" pitchFamily="34" charset="0"/>
              <a:ea typeface="+mn-ea"/>
              <a:cs typeface="+mn-cs"/>
            </a:endParaRPr>
          </a:p>
          <a:p>
            <a:pPr>
              <a:buBlip>
                <a:blip r:embed="rId2"/>
              </a:buBlip>
            </a:pPr>
            <a:endParaRPr lang="en-US" sz="1200" dirty="0"/>
          </a:p>
          <a:p>
            <a:pPr>
              <a:buBlip>
                <a:blip r:embed="rId2"/>
              </a:buBlip>
            </a:pPr>
            <a:endParaRPr lang="en-US" sz="1200" dirty="0" smtClean="0">
              <a:cs typeface="Times New Roman" pitchFamily="18" charset="0"/>
            </a:endParaRPr>
          </a:p>
          <a:p>
            <a:pPr>
              <a:buBlip>
                <a:blip r:embed="rId2"/>
              </a:buBlip>
            </a:pPr>
            <a:endParaRPr lang="en-US" sz="1200" dirty="0" smtClean="0">
              <a:cs typeface="Times New Roman" pitchFamily="18" charset="0"/>
            </a:endParaRPr>
          </a:p>
          <a:p>
            <a:pPr marL="0" indent="0">
              <a:buNone/>
            </a:pPr>
            <a:endParaRPr lang="en-US" sz="1200" dirty="0" smtClean="0">
              <a:cs typeface="Times New Roman" pitchFamily="18" charset="0"/>
            </a:endParaRPr>
          </a:p>
          <a:p>
            <a:pPr marL="0" indent="0">
              <a:buNone/>
            </a:pPr>
            <a:endParaRPr lang="en-US" sz="1200" dirty="0" smtClean="0">
              <a:cs typeface="Times New Roman" pitchFamily="18" charset="0"/>
            </a:endParaRPr>
          </a:p>
          <a:p>
            <a:pPr>
              <a:buBlip>
                <a:blip r:embed="rId2"/>
              </a:buBlip>
            </a:pPr>
            <a:r>
              <a:rPr lang="en-US" sz="1200" kern="1200" dirty="0" smtClean="0">
                <a:solidFill>
                  <a:schemeClr val="tx1"/>
                </a:solidFill>
                <a:latin typeface="Corbel" pitchFamily="34" charset="0"/>
                <a:ea typeface="+mn-ea"/>
                <a:cs typeface="+mn-cs"/>
              </a:rPr>
              <a:t> </a:t>
            </a:r>
            <a:r>
              <a:rPr lang="en-US" sz="1200" kern="1200" dirty="0">
                <a:solidFill>
                  <a:schemeClr val="tx1"/>
                </a:solidFill>
                <a:latin typeface="Corbel" pitchFamily="34" charset="0"/>
                <a:ea typeface="+mn-ea"/>
                <a:cs typeface="+mn-cs"/>
              </a:rPr>
              <a:t>Define</a:t>
            </a:r>
            <a:r>
              <a:rPr lang="en-US" sz="1200" b="1" dirty="0"/>
              <a:t> </a:t>
            </a:r>
            <a:r>
              <a:rPr lang="en-US" sz="1200" kern="1200" dirty="0">
                <a:solidFill>
                  <a:schemeClr val="tx1"/>
                </a:solidFill>
                <a:latin typeface="Corbel" pitchFamily="34" charset="0"/>
                <a:ea typeface="+mn-ea"/>
                <a:cs typeface="+mn-cs"/>
              </a:rPr>
              <a:t>column</a:t>
            </a:r>
            <a:r>
              <a:rPr lang="en-US" sz="1200" b="1" dirty="0"/>
              <a:t> </a:t>
            </a:r>
            <a:r>
              <a:rPr lang="en-US" sz="1200" kern="1200" dirty="0" smtClean="0">
                <a:solidFill>
                  <a:schemeClr val="tx1"/>
                </a:solidFill>
                <a:latin typeface="Corbel" pitchFamily="34" charset="0"/>
                <a:ea typeface="+mn-ea"/>
                <a:cs typeface="+mn-cs"/>
              </a:rPr>
              <a:t>families</a:t>
            </a:r>
            <a:r>
              <a:rPr lang="en-US" sz="1200" b="1" dirty="0">
                <a:latin typeface="Corbel" pitchFamily="34" charset="0"/>
                <a:ea typeface="+mn-ea"/>
                <a:cs typeface="+mn-cs"/>
              </a:rPr>
              <a:t>?</a:t>
            </a:r>
            <a:endParaRPr lang="en-US" sz="1200" kern="1200" dirty="0" smtClean="0">
              <a:solidFill>
                <a:schemeClr val="tx1"/>
              </a:solidFill>
              <a:latin typeface="Corbel" pitchFamily="34" charset="0"/>
              <a:ea typeface="+mn-ea"/>
              <a:cs typeface="+mn-cs"/>
            </a:endParaRPr>
          </a:p>
          <a:p>
            <a:pPr marL="0" indent="0">
              <a:buNone/>
            </a:pPr>
            <a:endParaRPr lang="en-IN" sz="1200" kern="1200" dirty="0">
              <a:solidFill>
                <a:schemeClr val="tx1"/>
              </a:solidFill>
              <a:latin typeface="Corbel" pitchFamily="34" charset="0"/>
              <a:ea typeface="+mn-ea"/>
              <a:cs typeface="+mn-cs"/>
            </a:endParaRPr>
          </a:p>
          <a:p>
            <a:endParaRPr lang="en-IN" dirty="0"/>
          </a:p>
        </p:txBody>
      </p:sp>
      <p:sp>
        <p:nvSpPr>
          <p:cNvPr id="4" name="Slide Number Placeholder 3"/>
          <p:cNvSpPr>
            <a:spLocks noGrp="1"/>
          </p:cNvSpPr>
          <p:nvPr>
            <p:ph type="sldNum" sz="quarter" idx="4294967295"/>
          </p:nvPr>
        </p:nvSpPr>
        <p:spPr>
          <a:xfrm>
            <a:off x="4377017" y="4980509"/>
            <a:ext cx="381000" cy="143699"/>
          </a:xfrm>
          <a:prstGeom prst="rect">
            <a:avLst/>
          </a:prstGeom>
        </p:spPr>
        <p:txBody>
          <a:bodyPr/>
          <a:lstStyle/>
          <a:p>
            <a:fld id="{B6F15528-21DE-4FAA-801E-634DDDAF4B2B}" type="slidenum">
              <a:rPr lang="en-US" smtClean="0"/>
              <a:pPr/>
              <a:t>23</a:t>
            </a:fld>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48425" y="57150"/>
            <a:ext cx="2009775" cy="590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ounded Rectangle 5"/>
          <p:cNvSpPr/>
          <p:nvPr/>
        </p:nvSpPr>
        <p:spPr>
          <a:xfrm>
            <a:off x="304800" y="1276350"/>
            <a:ext cx="3962400" cy="685800"/>
          </a:xfrm>
          <a:prstGeom prst="roundRect">
            <a:avLst/>
          </a:prstGeom>
          <a:solidFill>
            <a:schemeClr val="tx2">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sz="1200" dirty="0" smtClean="0"/>
              <a:t> </a:t>
            </a:r>
            <a:r>
              <a:rPr lang="en-US" sz="1200" dirty="0" err="1" smtClean="0">
                <a:solidFill>
                  <a:schemeClr val="tx1"/>
                </a:solidFill>
                <a:latin typeface="Corbel" pitchFamily="34" charset="0"/>
              </a:rPr>
              <a:t>Hbase</a:t>
            </a:r>
            <a:r>
              <a:rPr lang="en-US" sz="1200" dirty="0" smtClean="0">
                <a:solidFill>
                  <a:schemeClr val="tx1"/>
                </a:solidFill>
                <a:latin typeface="Corbel" pitchFamily="34" charset="0"/>
              </a:rPr>
              <a:t> is a distributed column-oriented database</a:t>
            </a:r>
            <a:endParaRPr lang="en-IN" sz="1200" dirty="0">
              <a:solidFill>
                <a:schemeClr val="tx1"/>
              </a:solidFill>
              <a:latin typeface="Corbel" pitchFamily="34" charset="0"/>
            </a:endParaRPr>
          </a:p>
        </p:txBody>
      </p:sp>
      <p:sp>
        <p:nvSpPr>
          <p:cNvPr id="7" name="AutoShape 2" descr="Image result for answ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1000" y="1352550"/>
            <a:ext cx="527404" cy="527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ounded Rectangle 12"/>
          <p:cNvSpPr/>
          <p:nvPr/>
        </p:nvSpPr>
        <p:spPr>
          <a:xfrm>
            <a:off x="4724400" y="1276350"/>
            <a:ext cx="3962400" cy="685800"/>
          </a:xfrm>
          <a:prstGeom prst="roundRect">
            <a:avLst/>
          </a:prstGeom>
          <a:solidFill>
            <a:schemeClr val="tx2">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sz="1200" dirty="0" smtClean="0">
                <a:latin typeface="Corbel" pitchFamily="34" charset="0"/>
                <a:cs typeface="Times New Roman" pitchFamily="18" charset="0"/>
              </a:rPr>
              <a:t>Operational commands of </a:t>
            </a:r>
            <a:r>
              <a:rPr lang="en-US" sz="1200" dirty="0" err="1" smtClean="0">
                <a:latin typeface="Corbel" pitchFamily="34" charset="0"/>
                <a:cs typeface="Times New Roman" pitchFamily="18" charset="0"/>
              </a:rPr>
              <a:t>Hbase</a:t>
            </a:r>
            <a:r>
              <a:rPr lang="en-US" sz="1200" dirty="0" smtClean="0">
                <a:latin typeface="Corbel" pitchFamily="34" charset="0"/>
                <a:cs typeface="Times New Roman" pitchFamily="18" charset="0"/>
              </a:rPr>
              <a:t> are Get, Delete, Put, Increment, and Scan</a:t>
            </a:r>
            <a:r>
              <a:rPr lang="en-US" sz="1200" dirty="0" smtClean="0"/>
              <a:t>.</a:t>
            </a:r>
            <a:r>
              <a:rPr lang="en-US" sz="1200" dirty="0" smtClean="0">
                <a:latin typeface="Corbel" pitchFamily="34" charset="0"/>
                <a:cs typeface="Times New Roman" pitchFamily="18" charset="0"/>
              </a:rPr>
              <a:t>.</a:t>
            </a:r>
            <a:endParaRPr lang="en-IN" sz="1200" dirty="0">
              <a:latin typeface="Corbel" pitchFamily="34" charset="0"/>
              <a:cs typeface="Times New Roman" pitchFamily="18" charset="0"/>
            </a:endParaRPr>
          </a:p>
        </p:txBody>
      </p:sp>
      <p:pic>
        <p:nvPicPr>
          <p:cNvPr id="14"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24400" y="1428750"/>
            <a:ext cx="527404" cy="527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Rounded Rectangle 14"/>
          <p:cNvSpPr/>
          <p:nvPr/>
        </p:nvSpPr>
        <p:spPr>
          <a:xfrm>
            <a:off x="381000" y="2419350"/>
            <a:ext cx="3962400" cy="838200"/>
          </a:xfrm>
          <a:prstGeom prst="roundRect">
            <a:avLst/>
          </a:prstGeom>
          <a:solidFill>
            <a:schemeClr val="tx2">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sz="1200" dirty="0" smtClean="0"/>
              <a:t> </a:t>
            </a:r>
            <a:r>
              <a:rPr lang="en-US" sz="1200" dirty="0" smtClean="0">
                <a:solidFill>
                  <a:schemeClr val="tx1"/>
                </a:solidFill>
                <a:latin typeface="Corbel" pitchFamily="34" charset="0"/>
              </a:rPr>
              <a:t>Zookeeper, Region Server, Region, and </a:t>
            </a:r>
            <a:r>
              <a:rPr lang="en-US" sz="1200" dirty="0" err="1" smtClean="0">
                <a:solidFill>
                  <a:schemeClr val="tx1"/>
                </a:solidFill>
                <a:latin typeface="Corbel" pitchFamily="34" charset="0"/>
              </a:rPr>
              <a:t>Hbase</a:t>
            </a:r>
            <a:r>
              <a:rPr lang="en-US" sz="1200" dirty="0" smtClean="0">
                <a:solidFill>
                  <a:schemeClr val="tx1"/>
                </a:solidFill>
                <a:latin typeface="Corbel" pitchFamily="34" charset="0"/>
              </a:rPr>
              <a:t> Master.</a:t>
            </a:r>
            <a:endParaRPr lang="en-IN" sz="1200" dirty="0">
              <a:solidFill>
                <a:schemeClr val="tx1"/>
              </a:solidFill>
              <a:latin typeface="Corbel" pitchFamily="34" charset="0"/>
            </a:endParaRPr>
          </a:p>
        </p:txBody>
      </p:sp>
      <p:pic>
        <p:nvPicPr>
          <p:cNvPr id="16"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1000" y="2571750"/>
            <a:ext cx="527404" cy="527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Rounded Rectangle 16"/>
          <p:cNvSpPr/>
          <p:nvPr/>
        </p:nvSpPr>
        <p:spPr>
          <a:xfrm>
            <a:off x="4800600" y="2419350"/>
            <a:ext cx="3962400" cy="838200"/>
          </a:xfrm>
          <a:prstGeom prst="roundRect">
            <a:avLst/>
          </a:prstGeom>
          <a:solidFill>
            <a:schemeClr val="tx2">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sz="1200" dirty="0" smtClean="0">
                <a:latin typeface="Corbel" pitchFamily="34" charset="0"/>
                <a:cs typeface="Times New Roman" pitchFamily="18" charset="0"/>
              </a:rPr>
              <a:t>Configuration</a:t>
            </a:r>
            <a:r>
              <a:rPr lang="en-US" sz="1200" dirty="0" smtClean="0"/>
              <a:t> </a:t>
            </a:r>
            <a:r>
              <a:rPr lang="en-US" sz="1200" dirty="0" err="1" smtClean="0">
                <a:latin typeface="Corbel" pitchFamily="34" charset="0"/>
                <a:cs typeface="Times New Roman" pitchFamily="18" charset="0"/>
              </a:rPr>
              <a:t>myConf</a:t>
            </a:r>
            <a:r>
              <a:rPr lang="en-US" sz="1200" dirty="0" smtClean="0"/>
              <a:t> = </a:t>
            </a:r>
            <a:r>
              <a:rPr lang="en-US" sz="1200" dirty="0" err="1" smtClean="0">
                <a:latin typeface="Corbel" pitchFamily="34" charset="0"/>
                <a:cs typeface="Times New Roman" pitchFamily="18" charset="0"/>
              </a:rPr>
              <a:t>HBaseConfiguration.create</a:t>
            </a:r>
            <a:r>
              <a:rPr lang="en-US" sz="1200" dirty="0" smtClean="0"/>
              <a:t>(); </a:t>
            </a:r>
          </a:p>
          <a:p>
            <a:pPr lvl="1"/>
            <a:r>
              <a:rPr lang="en-US" sz="1200" dirty="0" err="1" smtClean="0">
                <a:latin typeface="Corbel" pitchFamily="34" charset="0"/>
                <a:cs typeface="Times New Roman" pitchFamily="18" charset="0"/>
              </a:rPr>
              <a:t>HTable</a:t>
            </a:r>
            <a:r>
              <a:rPr lang="en-US" sz="1200" dirty="0" smtClean="0"/>
              <a:t> </a:t>
            </a:r>
            <a:r>
              <a:rPr lang="en-US" sz="1200" dirty="0" err="1" smtClean="0">
                <a:latin typeface="Corbel" pitchFamily="34" charset="0"/>
                <a:cs typeface="Times New Roman" pitchFamily="18" charset="0"/>
              </a:rPr>
              <a:t>usersTable</a:t>
            </a:r>
            <a:r>
              <a:rPr lang="en-US" sz="1200" dirty="0" smtClean="0"/>
              <a:t> = </a:t>
            </a:r>
            <a:r>
              <a:rPr lang="en-US" sz="1200" dirty="0" smtClean="0">
                <a:latin typeface="Corbel" pitchFamily="34" charset="0"/>
                <a:cs typeface="Times New Roman" pitchFamily="18" charset="0"/>
              </a:rPr>
              <a:t>new</a:t>
            </a:r>
            <a:r>
              <a:rPr lang="en-US" sz="1200" dirty="0" smtClean="0"/>
              <a:t> </a:t>
            </a:r>
            <a:r>
              <a:rPr lang="en-US" sz="1200" dirty="0" err="1" smtClean="0">
                <a:latin typeface="Corbel" pitchFamily="34" charset="0"/>
                <a:cs typeface="Times New Roman" pitchFamily="18" charset="0"/>
              </a:rPr>
              <a:t>HTable</a:t>
            </a:r>
            <a:r>
              <a:rPr lang="en-US" sz="1200" dirty="0" smtClean="0">
                <a:latin typeface="Corbel" pitchFamily="34" charset="0"/>
                <a:cs typeface="Times New Roman" pitchFamily="18" charset="0"/>
              </a:rPr>
              <a:t>(</a:t>
            </a:r>
            <a:r>
              <a:rPr lang="en-US" sz="1200" dirty="0" err="1" smtClean="0">
                <a:latin typeface="Corbel" pitchFamily="34" charset="0"/>
                <a:cs typeface="Times New Roman" pitchFamily="18" charset="0"/>
              </a:rPr>
              <a:t>myConf</a:t>
            </a:r>
            <a:r>
              <a:rPr lang="en-US" sz="1200" dirty="0" smtClean="0"/>
              <a:t>, “</a:t>
            </a:r>
            <a:r>
              <a:rPr lang="en-US" sz="1200" dirty="0" smtClean="0">
                <a:latin typeface="Corbel" pitchFamily="34" charset="0"/>
                <a:cs typeface="Times New Roman" pitchFamily="18" charset="0"/>
              </a:rPr>
              <a:t>users</a:t>
            </a:r>
            <a:r>
              <a:rPr lang="en-US" sz="1200" dirty="0" smtClean="0"/>
              <a:t>”);</a:t>
            </a:r>
            <a:endParaRPr lang="en-IN" sz="1200" dirty="0">
              <a:latin typeface="Corbel" pitchFamily="34" charset="0"/>
              <a:cs typeface="Times New Roman" pitchFamily="18" charset="0"/>
            </a:endParaRP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00600" y="2571750"/>
            <a:ext cx="527404" cy="527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 name="Rounded Rectangle 20"/>
          <p:cNvSpPr/>
          <p:nvPr/>
        </p:nvSpPr>
        <p:spPr>
          <a:xfrm>
            <a:off x="304800" y="3790950"/>
            <a:ext cx="3962400" cy="838200"/>
          </a:xfrm>
          <a:prstGeom prst="roundRect">
            <a:avLst/>
          </a:prstGeom>
          <a:solidFill>
            <a:schemeClr val="tx2">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sz="1200" dirty="0" smtClean="0">
                <a:solidFill>
                  <a:schemeClr val="tx1"/>
                </a:solidFill>
                <a:latin typeface="Corbel" pitchFamily="34" charset="0"/>
              </a:rPr>
              <a:t>It is a collection of columns whereas row is a collection of column families</a:t>
            </a:r>
            <a:r>
              <a:rPr lang="en-US" sz="1200" dirty="0" smtClean="0"/>
              <a:t>.</a:t>
            </a:r>
            <a:endParaRPr lang="en-IN" sz="1200" dirty="0">
              <a:latin typeface="Corbel" pitchFamily="34" charset="0"/>
            </a:endParaRPr>
          </a:p>
        </p:txBody>
      </p:sp>
      <p:pic>
        <p:nvPicPr>
          <p:cNvPr id="22"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4800" y="3943350"/>
            <a:ext cx="527404" cy="527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2" name="Picture 4" descr="C:\Program Files (x86)\Microsoft Office\MEDIA\OFFICE14\Bullets\BD10263_.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12959" y="983948"/>
            <a:ext cx="118078" cy="118078"/>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4" descr="C:\Program Files (x86)\Microsoft Office\MEDIA\OFFICE14\Bullets\BD10263_.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5800" y="2190750"/>
            <a:ext cx="118078" cy="11807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4665358" y="915467"/>
            <a:ext cx="4326242" cy="276999"/>
          </a:xfrm>
          <a:prstGeom prst="rect">
            <a:avLst/>
          </a:prstGeom>
          <a:noFill/>
        </p:spPr>
        <p:txBody>
          <a:bodyPr wrap="square" rtlCol="0">
            <a:spAutoFit/>
          </a:bodyPr>
          <a:lstStyle/>
          <a:p>
            <a:r>
              <a:rPr lang="en-US" sz="1200" dirty="0" smtClean="0">
                <a:solidFill>
                  <a:schemeClr val="dk1"/>
                </a:solidFill>
                <a:latin typeface="Corbel" pitchFamily="34" charset="0"/>
                <a:cs typeface="Times New Roman" pitchFamily="18" charset="0"/>
              </a:rPr>
              <a:t>What are the operational commands of </a:t>
            </a:r>
            <a:r>
              <a:rPr lang="en-US" sz="1200" dirty="0" err="1" smtClean="0">
                <a:solidFill>
                  <a:schemeClr val="dk1"/>
                </a:solidFill>
                <a:latin typeface="Corbel" pitchFamily="34" charset="0"/>
                <a:cs typeface="Times New Roman" pitchFamily="18" charset="0"/>
              </a:rPr>
              <a:t>Hbase</a:t>
            </a:r>
            <a:r>
              <a:rPr lang="en-US" sz="1200" dirty="0" smtClean="0">
                <a:solidFill>
                  <a:schemeClr val="dk1"/>
                </a:solidFill>
                <a:latin typeface="Corbel" pitchFamily="34" charset="0"/>
                <a:cs typeface="Times New Roman" pitchFamily="18" charset="0"/>
              </a:rPr>
              <a:t>?</a:t>
            </a:r>
            <a:endParaRPr lang="en-IN" sz="1200" dirty="0">
              <a:latin typeface="Corbel" pitchFamily="34" charset="0"/>
            </a:endParaRPr>
          </a:p>
        </p:txBody>
      </p:sp>
      <p:sp>
        <p:nvSpPr>
          <p:cNvPr id="30" name="TextBox 29"/>
          <p:cNvSpPr txBox="1"/>
          <p:nvPr/>
        </p:nvSpPr>
        <p:spPr>
          <a:xfrm>
            <a:off x="4817758" y="2114550"/>
            <a:ext cx="4326242" cy="276999"/>
          </a:xfrm>
          <a:prstGeom prst="rect">
            <a:avLst/>
          </a:prstGeom>
          <a:noFill/>
        </p:spPr>
        <p:txBody>
          <a:bodyPr wrap="square" rtlCol="0">
            <a:spAutoFit/>
          </a:bodyPr>
          <a:lstStyle/>
          <a:p>
            <a:r>
              <a:rPr lang="en-US" sz="1200" dirty="0" smtClean="0">
                <a:solidFill>
                  <a:schemeClr val="dk1"/>
                </a:solidFill>
                <a:latin typeface="Corbel" pitchFamily="34" charset="0"/>
                <a:cs typeface="Times New Roman" pitchFamily="18" charset="0"/>
              </a:rPr>
              <a:t>Which code is used to open the connection in </a:t>
            </a:r>
            <a:r>
              <a:rPr lang="en-US" sz="1200" dirty="0" err="1" smtClean="0">
                <a:solidFill>
                  <a:schemeClr val="dk1"/>
                </a:solidFill>
                <a:latin typeface="Corbel" pitchFamily="34" charset="0"/>
                <a:cs typeface="Times New Roman" pitchFamily="18" charset="0"/>
              </a:rPr>
              <a:t>Hbase</a:t>
            </a:r>
            <a:r>
              <a:rPr lang="en-US" sz="1200" dirty="0" smtClean="0">
                <a:latin typeface="Corbel" pitchFamily="34" charset="0"/>
              </a:rPr>
              <a:t>?</a:t>
            </a:r>
            <a:endParaRPr lang="en-IN" sz="1200" dirty="0">
              <a:latin typeface="Corbel" pitchFamily="34" charset="0"/>
            </a:endParaRPr>
          </a:p>
        </p:txBody>
      </p:sp>
      <p:pic>
        <p:nvPicPr>
          <p:cNvPr id="31" name="Picture 4" descr="C:\Program Files (x86)\Microsoft Office\MEDIA\OFFICE14\Bullets\BD10263_.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0" y="3409950"/>
            <a:ext cx="194278" cy="194278"/>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TextBox 31"/>
          <p:cNvSpPr txBox="1"/>
          <p:nvPr/>
        </p:nvSpPr>
        <p:spPr>
          <a:xfrm>
            <a:off x="4817758" y="3333750"/>
            <a:ext cx="4326242" cy="276999"/>
          </a:xfrm>
          <a:prstGeom prst="rect">
            <a:avLst/>
          </a:prstGeom>
          <a:noFill/>
        </p:spPr>
        <p:txBody>
          <a:bodyPr wrap="square" rtlCol="0">
            <a:spAutoFit/>
          </a:bodyPr>
          <a:lstStyle/>
          <a:p>
            <a:r>
              <a:rPr lang="en-US" sz="1200" dirty="0" smtClean="0">
                <a:latin typeface="Corbel" pitchFamily="34" charset="0"/>
              </a:rPr>
              <a:t> </a:t>
            </a:r>
            <a:r>
              <a:rPr lang="en-US" sz="1200" b="1" dirty="0" smtClean="0"/>
              <a:t> </a:t>
            </a:r>
            <a:r>
              <a:rPr lang="en-US" sz="1200" dirty="0" smtClean="0">
                <a:solidFill>
                  <a:schemeClr val="dk1"/>
                </a:solidFill>
                <a:latin typeface="Corbel" pitchFamily="34" charset="0"/>
                <a:cs typeface="Times New Roman" pitchFamily="18" charset="0"/>
              </a:rPr>
              <a:t>Which</a:t>
            </a:r>
            <a:r>
              <a:rPr lang="en-US" sz="1200" b="1" dirty="0" smtClean="0"/>
              <a:t> </a:t>
            </a:r>
            <a:r>
              <a:rPr lang="en-US" sz="1200" dirty="0" smtClean="0">
                <a:solidFill>
                  <a:schemeClr val="dk1"/>
                </a:solidFill>
                <a:latin typeface="Corbel" pitchFamily="34" charset="0"/>
                <a:cs typeface="Times New Roman" pitchFamily="18" charset="0"/>
              </a:rPr>
              <a:t>type</a:t>
            </a:r>
            <a:r>
              <a:rPr lang="en-US" sz="1200" b="1" dirty="0" smtClean="0"/>
              <a:t> </a:t>
            </a:r>
            <a:r>
              <a:rPr lang="en-US" sz="1200" dirty="0" smtClean="0">
                <a:solidFill>
                  <a:schemeClr val="dk1"/>
                </a:solidFill>
                <a:latin typeface="Corbel" pitchFamily="34" charset="0"/>
                <a:cs typeface="Times New Roman" pitchFamily="18" charset="0"/>
              </a:rPr>
              <a:t>of</a:t>
            </a:r>
            <a:r>
              <a:rPr lang="en-US" sz="1200" b="1" dirty="0" smtClean="0"/>
              <a:t> </a:t>
            </a:r>
            <a:r>
              <a:rPr lang="en-US" sz="1200" dirty="0" smtClean="0">
                <a:solidFill>
                  <a:schemeClr val="dk1"/>
                </a:solidFill>
                <a:latin typeface="Corbel" pitchFamily="34" charset="0"/>
                <a:cs typeface="Times New Roman" pitchFamily="18" charset="0"/>
              </a:rPr>
              <a:t>data</a:t>
            </a:r>
            <a:r>
              <a:rPr lang="en-US" sz="1200" b="1" dirty="0" smtClean="0"/>
              <a:t> </a:t>
            </a:r>
            <a:r>
              <a:rPr lang="en-US" sz="1200" dirty="0" err="1" smtClean="0">
                <a:solidFill>
                  <a:schemeClr val="dk1"/>
                </a:solidFill>
                <a:latin typeface="Corbel" pitchFamily="34" charset="0"/>
                <a:cs typeface="Times New Roman" pitchFamily="18" charset="0"/>
              </a:rPr>
              <a:t>hbase</a:t>
            </a:r>
            <a:r>
              <a:rPr lang="en-US" sz="1200" b="1" dirty="0" smtClean="0"/>
              <a:t> </a:t>
            </a:r>
            <a:r>
              <a:rPr lang="en-US" sz="1200" dirty="0" smtClean="0">
                <a:solidFill>
                  <a:schemeClr val="dk1"/>
                </a:solidFill>
                <a:latin typeface="Corbel" pitchFamily="34" charset="0"/>
                <a:cs typeface="Times New Roman" pitchFamily="18" charset="0"/>
              </a:rPr>
              <a:t>can</a:t>
            </a:r>
            <a:r>
              <a:rPr lang="en-US" sz="1200" b="1" dirty="0" smtClean="0"/>
              <a:t> </a:t>
            </a:r>
            <a:r>
              <a:rPr lang="en-US" sz="1200" dirty="0" smtClean="0">
                <a:solidFill>
                  <a:schemeClr val="dk1"/>
                </a:solidFill>
                <a:latin typeface="Corbel" pitchFamily="34" charset="0"/>
                <a:cs typeface="Times New Roman" pitchFamily="18" charset="0"/>
              </a:rPr>
              <a:t>store</a:t>
            </a:r>
            <a:r>
              <a:rPr lang="en-US" sz="1200" b="1" dirty="0" smtClean="0"/>
              <a:t>? </a:t>
            </a:r>
            <a:endParaRPr lang="en-IN" sz="1200" dirty="0">
              <a:latin typeface="Corbel" pitchFamily="34" charset="0"/>
              <a:cs typeface="Times New Roman" pitchFamily="18" charset="0"/>
            </a:endParaRPr>
          </a:p>
        </p:txBody>
      </p:sp>
      <p:sp>
        <p:nvSpPr>
          <p:cNvPr id="33" name="Rounded Rectangle 32"/>
          <p:cNvSpPr/>
          <p:nvPr/>
        </p:nvSpPr>
        <p:spPr>
          <a:xfrm>
            <a:off x="4724400" y="3714750"/>
            <a:ext cx="4114800" cy="838200"/>
          </a:xfrm>
          <a:prstGeom prst="roundRect">
            <a:avLst/>
          </a:prstGeom>
          <a:solidFill>
            <a:schemeClr val="tx2">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lvl="1"/>
            <a:r>
              <a:rPr lang="en-US" sz="1200" dirty="0" err="1" smtClean="0">
                <a:latin typeface="Corbel" pitchFamily="34" charset="0"/>
              </a:rPr>
              <a:t>Hbase</a:t>
            </a:r>
            <a:r>
              <a:rPr lang="en-US" sz="1200" dirty="0" smtClean="0">
                <a:latin typeface="Corbel" pitchFamily="34" charset="0"/>
              </a:rPr>
              <a:t> can store any type of data that can be converted into bytes.</a:t>
            </a:r>
          </a:p>
        </p:txBody>
      </p:sp>
      <p:pic>
        <p:nvPicPr>
          <p:cNvPr id="34"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24400" y="3943350"/>
            <a:ext cx="527404" cy="527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1930020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 calcmode="lin" valueType="num">
                                      <p:cBhvr additive="base">
                                        <p:cTn id="4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 calcmode="lin" valueType="num">
                                      <p:cBhvr additive="base">
                                        <p:cTn id="5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172"/>
                                        </p:tgtEl>
                                        <p:attrNameLst>
                                          <p:attrName>style.visibility</p:attrName>
                                        </p:attrNameLst>
                                      </p:cBhvr>
                                      <p:to>
                                        <p:strVal val="visible"/>
                                      </p:to>
                                    </p:set>
                                    <p:anim calcmode="lin" valueType="num">
                                      <p:cBhvr additive="base">
                                        <p:cTn id="63" dur="500" fill="hold"/>
                                        <p:tgtEl>
                                          <p:spTgt spid="7172"/>
                                        </p:tgtEl>
                                        <p:attrNameLst>
                                          <p:attrName>ppt_x</p:attrName>
                                        </p:attrNameLst>
                                      </p:cBhvr>
                                      <p:tavLst>
                                        <p:tav tm="0">
                                          <p:val>
                                            <p:strVal val="#ppt_x"/>
                                          </p:val>
                                        </p:tav>
                                        <p:tav tm="100000">
                                          <p:val>
                                            <p:strVal val="#ppt_x"/>
                                          </p:val>
                                        </p:tav>
                                      </p:tavLst>
                                    </p:anim>
                                    <p:anim calcmode="lin" valueType="num">
                                      <p:cBhvr additive="base">
                                        <p:cTn id="6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additive="base">
                                        <p:cTn id="69" dur="500" fill="hold"/>
                                        <p:tgtEl>
                                          <p:spTgt spid="13"/>
                                        </p:tgtEl>
                                        <p:attrNameLst>
                                          <p:attrName>ppt_x</p:attrName>
                                        </p:attrNameLst>
                                      </p:cBhvr>
                                      <p:tavLst>
                                        <p:tav tm="0">
                                          <p:val>
                                            <p:strVal val="#ppt_x"/>
                                          </p:val>
                                        </p:tav>
                                        <p:tav tm="100000">
                                          <p:val>
                                            <p:strVal val="#ppt_x"/>
                                          </p:val>
                                        </p:tav>
                                      </p:tavLst>
                                    </p:anim>
                                    <p:anim calcmode="lin" valueType="num">
                                      <p:cBhvr additive="base">
                                        <p:cTn id="70" dur="500" fill="hold"/>
                                        <p:tgtEl>
                                          <p:spTgt spid="1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0">
                                            <p:txEl>
                                              <p:pRg st="0" end="0"/>
                                            </p:txEl>
                                          </p:spTgt>
                                        </p:tgtEl>
                                        <p:attrNameLst>
                                          <p:attrName>style.visibility</p:attrName>
                                        </p:attrNameLst>
                                      </p:cBhvr>
                                      <p:to>
                                        <p:strVal val="visible"/>
                                      </p:to>
                                    </p:set>
                                    <p:anim calcmode="lin" valueType="num">
                                      <p:cBhvr additive="base">
                                        <p:cTn id="79"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fill="hold"/>
                                        <p:tgtEl>
                                          <p:spTgt spid="28"/>
                                        </p:tgtEl>
                                        <p:attrNameLst>
                                          <p:attrName>ppt_x</p:attrName>
                                        </p:attrNameLst>
                                      </p:cBhvr>
                                      <p:tavLst>
                                        <p:tav tm="0">
                                          <p:val>
                                            <p:strVal val="#ppt_x"/>
                                          </p:val>
                                        </p:tav>
                                        <p:tav tm="100000">
                                          <p:val>
                                            <p:strVal val="#ppt_x"/>
                                          </p:val>
                                        </p:tav>
                                      </p:tavLst>
                                    </p:anim>
                                    <p:anim calcmode="lin" valueType="num">
                                      <p:cBhvr additive="base">
                                        <p:cTn id="8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ppt_x"/>
                                          </p:val>
                                        </p:tav>
                                        <p:tav tm="100000">
                                          <p:val>
                                            <p:strVal val="#ppt_x"/>
                                          </p:val>
                                        </p:tav>
                                      </p:tavLst>
                                    </p:anim>
                                    <p:anim calcmode="lin" valueType="num">
                                      <p:cBhvr additive="base">
                                        <p:cTn id="90" dur="500" fill="hold"/>
                                        <p:tgtEl>
                                          <p:spTgt spid="17"/>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8"/>
                                        </p:tgtEl>
                                        <p:attrNameLst>
                                          <p:attrName>style.visibility</p:attrName>
                                        </p:attrNameLst>
                                      </p:cBhvr>
                                      <p:to>
                                        <p:strVal val="visible"/>
                                      </p:to>
                                    </p:set>
                                    <p:anim calcmode="lin" valueType="num">
                                      <p:cBhvr additive="base">
                                        <p:cTn id="93" dur="500" fill="hold"/>
                                        <p:tgtEl>
                                          <p:spTgt spid="18"/>
                                        </p:tgtEl>
                                        <p:attrNameLst>
                                          <p:attrName>ppt_x</p:attrName>
                                        </p:attrNameLst>
                                      </p:cBhvr>
                                      <p:tavLst>
                                        <p:tav tm="0">
                                          <p:val>
                                            <p:strVal val="#ppt_x"/>
                                          </p:val>
                                        </p:tav>
                                        <p:tav tm="100000">
                                          <p:val>
                                            <p:strVal val="#ppt_x"/>
                                          </p:val>
                                        </p:tav>
                                      </p:tavLst>
                                    </p:anim>
                                    <p:anim calcmode="lin" valueType="num">
                                      <p:cBhvr additive="base">
                                        <p:cTn id="9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2">
                                            <p:txEl>
                                              <p:pRg st="0" end="0"/>
                                            </p:txEl>
                                          </p:spTgt>
                                        </p:tgtEl>
                                        <p:attrNameLst>
                                          <p:attrName>style.visibility</p:attrName>
                                        </p:attrNameLst>
                                      </p:cBhvr>
                                      <p:to>
                                        <p:strVal val="visible"/>
                                      </p:to>
                                    </p:set>
                                    <p:anim calcmode="lin" valueType="num">
                                      <p:cBhvr additive="base">
                                        <p:cTn id="99"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additive="base">
                                        <p:cTn id="113" dur="500" fill="hold"/>
                                        <p:tgtEl>
                                          <p:spTgt spid="34"/>
                                        </p:tgtEl>
                                        <p:attrNameLst>
                                          <p:attrName>ppt_x</p:attrName>
                                        </p:attrNameLst>
                                      </p:cBhvr>
                                      <p:tavLst>
                                        <p:tav tm="0">
                                          <p:val>
                                            <p:strVal val="#ppt_x"/>
                                          </p:val>
                                        </p:tav>
                                        <p:tav tm="100000">
                                          <p:val>
                                            <p:strVal val="#ppt_x"/>
                                          </p:val>
                                        </p:tav>
                                      </p:tavLst>
                                    </p:anim>
                                    <p:anim calcmode="lin" valueType="num">
                                      <p:cBhvr additive="base">
                                        <p:cTn id="1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5" grpId="0" animBg="1"/>
      <p:bldP spid="17" grpId="0" animBg="1"/>
      <p:bldP spid="21"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Questions?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240" cy="858960"/>
          </a:xfrm>
        </p:spPr>
        <p:txBody>
          <a:bodyPr/>
          <a:lstStyle/>
          <a:p>
            <a:r>
              <a:rPr lang="en-IN" sz="2000" kern="1200" dirty="0" smtClean="0">
                <a:solidFill>
                  <a:srgbClr val="1F497D"/>
                </a:solidFill>
                <a:latin typeface="Corbel"/>
                <a:ea typeface="+mn-ea"/>
                <a:cs typeface="+mn-cs"/>
              </a:rPr>
              <a:t>Assignment</a:t>
            </a:r>
            <a:endParaRPr lang="en-US" sz="2000" kern="1200" dirty="0">
              <a:solidFill>
                <a:srgbClr val="1F497D"/>
              </a:solidFill>
              <a:latin typeface="Corbel"/>
              <a:ea typeface="+mn-ea"/>
              <a:cs typeface="+mn-cs"/>
            </a:endParaRPr>
          </a:p>
        </p:txBody>
      </p:sp>
      <p:sp>
        <p:nvSpPr>
          <p:cNvPr id="3" name="Content Placeholder 2"/>
          <p:cNvSpPr>
            <a:spLocks noGrp="1"/>
          </p:cNvSpPr>
          <p:nvPr>
            <p:ph idx="4294967295"/>
          </p:nvPr>
        </p:nvSpPr>
        <p:spPr>
          <a:xfrm>
            <a:off x="304800" y="819150"/>
            <a:ext cx="8610600" cy="3962400"/>
          </a:xfrm>
          <a:prstGeom prst="rect">
            <a:avLst/>
          </a:prstGeom>
        </p:spPr>
        <p:txBody>
          <a:bodyPr/>
          <a:lstStyle/>
          <a:p>
            <a:pPr marL="342900" indent="-342900">
              <a:buFont typeface="Arial" pitchFamily="34" charset="0"/>
              <a:buChar char="•"/>
            </a:pPr>
            <a:r>
              <a:rPr lang="en-US" kern="1200" dirty="0">
                <a:solidFill>
                  <a:schemeClr val="tx1"/>
                </a:solidFill>
                <a:latin typeface="Corbel"/>
                <a:ea typeface="+mn-ea"/>
                <a:cs typeface="+mn-cs"/>
              </a:rPr>
              <a:t>Install </a:t>
            </a:r>
            <a:r>
              <a:rPr lang="en-US" kern="1200" dirty="0" err="1">
                <a:solidFill>
                  <a:schemeClr val="tx1"/>
                </a:solidFill>
                <a:latin typeface="Corbel"/>
                <a:ea typeface="+mn-ea"/>
                <a:cs typeface="+mn-cs"/>
              </a:rPr>
              <a:t>Hbase</a:t>
            </a:r>
            <a:endParaRPr lang="en-US" kern="1200" dirty="0">
              <a:solidFill>
                <a:schemeClr val="tx1"/>
              </a:solidFill>
              <a:latin typeface="Corbel"/>
              <a:ea typeface="+mn-ea"/>
              <a:cs typeface="+mn-cs"/>
            </a:endParaRPr>
          </a:p>
          <a:p>
            <a:pPr marL="342900" indent="-342900">
              <a:buFont typeface="Arial" pitchFamily="34" charset="0"/>
              <a:buChar char="•"/>
            </a:pPr>
            <a:r>
              <a:rPr lang="en-US" kern="1200" dirty="0">
                <a:solidFill>
                  <a:schemeClr val="tx1"/>
                </a:solidFill>
                <a:latin typeface="Corbel"/>
                <a:ea typeface="+mn-ea"/>
                <a:cs typeface="+mn-cs"/>
              </a:rPr>
              <a:t>Create table in </a:t>
            </a:r>
            <a:r>
              <a:rPr lang="en-US" kern="1200" dirty="0" err="1">
                <a:solidFill>
                  <a:schemeClr val="tx1"/>
                </a:solidFill>
                <a:latin typeface="Corbel"/>
                <a:ea typeface="+mn-ea"/>
                <a:cs typeface="+mn-cs"/>
              </a:rPr>
              <a:t>Hbase</a:t>
            </a:r>
            <a:endParaRPr lang="en-US" kern="1200" dirty="0">
              <a:solidFill>
                <a:schemeClr val="tx1"/>
              </a:solidFill>
              <a:latin typeface="Corbel"/>
              <a:ea typeface="+mn-ea"/>
              <a:cs typeface="+mn-cs"/>
            </a:endParaRPr>
          </a:p>
          <a:p>
            <a:pPr marL="342900" indent="-342900">
              <a:buFont typeface="Arial" pitchFamily="34" charset="0"/>
              <a:buChar char="•"/>
            </a:pPr>
            <a:r>
              <a:rPr lang="en-US" kern="1200" dirty="0">
                <a:solidFill>
                  <a:schemeClr val="tx1"/>
                </a:solidFill>
                <a:latin typeface="Corbel"/>
                <a:ea typeface="+mn-ea"/>
                <a:cs typeface="+mn-cs"/>
              </a:rPr>
              <a:t>Perform CRUD operations using java and command line</a:t>
            </a:r>
          </a:p>
        </p:txBody>
      </p:sp>
      <p:sp>
        <p:nvSpPr>
          <p:cNvPr id="4" name="Slide Number Placeholder 3"/>
          <p:cNvSpPr>
            <a:spLocks noGrp="1"/>
          </p:cNvSpPr>
          <p:nvPr>
            <p:ph type="sldNum" sz="quarter" idx="4294967295"/>
          </p:nvPr>
        </p:nvSpPr>
        <p:spPr>
          <a:xfrm>
            <a:off x="4377017" y="4980509"/>
            <a:ext cx="381000" cy="143699"/>
          </a:xfrm>
          <a:prstGeom prst="rect">
            <a:avLst/>
          </a:prstGeom>
        </p:spPr>
        <p:txBody>
          <a:bodyPr/>
          <a:lstStyle/>
          <a:p>
            <a:fld id="{B6F15528-21DE-4FAA-801E-634DDDAF4B2B}"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04920" y="0"/>
            <a:ext cx="8606520" cy="657000"/>
          </a:xfrm>
          <a:prstGeom prst="rect">
            <a:avLst/>
          </a:prstGeom>
          <a:noFill/>
          <a:ln>
            <a:noFill/>
          </a:ln>
        </p:spPr>
        <p:txBody>
          <a:bodyPr lIns="90000" tIns="45000" rIns="90000" bIns="45000" anchor="ctr"/>
          <a:lstStyle/>
          <a:p>
            <a:r>
              <a:rPr lang="en-IN" sz="2000" dirty="0">
                <a:solidFill>
                  <a:srgbClr val="1F497D"/>
                </a:solidFill>
                <a:latin typeface="Corbel"/>
              </a:rPr>
              <a:t>Agenda</a:t>
            </a:r>
            <a:endParaRPr sz="2000" dirty="0">
              <a:solidFill>
                <a:srgbClr val="1F497D"/>
              </a:solidFill>
              <a:latin typeface="Corbel"/>
            </a:endParaRPr>
          </a:p>
        </p:txBody>
      </p:sp>
      <p:sp>
        <p:nvSpPr>
          <p:cNvPr id="277" name="CustomShape 2"/>
          <p:cNvSpPr/>
          <p:nvPr/>
        </p:nvSpPr>
        <p:spPr>
          <a:xfrm>
            <a:off x="304920" y="819000"/>
            <a:ext cx="8609760" cy="3961800"/>
          </a:xfrm>
          <a:prstGeom prst="rect">
            <a:avLst/>
          </a:prstGeom>
          <a:noFill/>
          <a:ln>
            <a:noFill/>
          </a:ln>
        </p:spPr>
        <p:txBody>
          <a:bodyPr lIns="90000" tIns="45000" rIns="90000" bIns="45000"/>
          <a:lstStyle/>
          <a:p>
            <a:pPr marL="285750" indent="-285750">
              <a:lnSpc>
                <a:spcPct val="98000"/>
              </a:lnSpc>
              <a:buFont typeface="Arial" pitchFamily="34" charset="0"/>
              <a:buChar char="•"/>
            </a:pPr>
            <a:r>
              <a:rPr lang="en-IN" sz="1600" dirty="0" smtClean="0">
                <a:latin typeface="Corbel"/>
              </a:rPr>
              <a:t>Introduction</a:t>
            </a:r>
          </a:p>
          <a:p>
            <a:pPr marL="285750" indent="-285750">
              <a:lnSpc>
                <a:spcPct val="98000"/>
              </a:lnSpc>
              <a:buFont typeface="Arial" pitchFamily="34" charset="0"/>
              <a:buChar char="•"/>
            </a:pPr>
            <a:r>
              <a:rPr lang="en-IN" sz="1600" dirty="0" smtClean="0">
                <a:latin typeface="Corbel"/>
              </a:rPr>
              <a:t>When  to use </a:t>
            </a:r>
            <a:r>
              <a:rPr lang="en-IN" sz="1600" dirty="0" err="1" smtClean="0">
                <a:latin typeface="Corbel"/>
              </a:rPr>
              <a:t>Hbase</a:t>
            </a:r>
            <a:endParaRPr lang="en-IN" sz="1600" dirty="0" smtClean="0">
              <a:latin typeface="Corbel"/>
            </a:endParaRPr>
          </a:p>
          <a:p>
            <a:pPr marL="285750" indent="-285750">
              <a:lnSpc>
                <a:spcPct val="98000"/>
              </a:lnSpc>
              <a:buFont typeface="Arial" pitchFamily="34" charset="0"/>
              <a:buChar char="•"/>
            </a:pPr>
            <a:r>
              <a:rPr lang="en-IN" sz="1600" dirty="0" err="1" smtClean="0">
                <a:latin typeface="Corbel"/>
              </a:rPr>
              <a:t>Hbase</a:t>
            </a:r>
            <a:r>
              <a:rPr lang="en-IN" sz="1600" dirty="0" smtClean="0">
                <a:latin typeface="Corbel"/>
              </a:rPr>
              <a:t> benefits than RDBMS</a:t>
            </a:r>
          </a:p>
          <a:p>
            <a:pPr marL="285750" indent="-285750">
              <a:lnSpc>
                <a:spcPct val="98000"/>
              </a:lnSpc>
              <a:buFont typeface="Arial" pitchFamily="34" charset="0"/>
              <a:buChar char="•"/>
            </a:pPr>
            <a:r>
              <a:rPr lang="en-IN" sz="1600" dirty="0" smtClean="0">
                <a:latin typeface="Corbel"/>
              </a:rPr>
              <a:t>HDFS </a:t>
            </a:r>
            <a:r>
              <a:rPr lang="en-IN" sz="1600" dirty="0" err="1" smtClean="0">
                <a:latin typeface="Corbel"/>
              </a:rPr>
              <a:t>vs</a:t>
            </a:r>
            <a:r>
              <a:rPr lang="en-IN" sz="1600" dirty="0" smtClean="0">
                <a:latin typeface="Corbel"/>
              </a:rPr>
              <a:t> HBASE</a:t>
            </a:r>
          </a:p>
          <a:p>
            <a:pPr marL="285750" indent="-285750">
              <a:lnSpc>
                <a:spcPct val="98000"/>
              </a:lnSpc>
              <a:buFont typeface="Arial" pitchFamily="34" charset="0"/>
              <a:buChar char="•"/>
            </a:pPr>
            <a:r>
              <a:rPr lang="en-IN" sz="1600" dirty="0" smtClean="0">
                <a:latin typeface="Corbel"/>
              </a:rPr>
              <a:t>HBASE </a:t>
            </a:r>
            <a:r>
              <a:rPr lang="en-IN" sz="1600" dirty="0" err="1" smtClean="0">
                <a:latin typeface="Corbel"/>
              </a:rPr>
              <a:t>vs</a:t>
            </a:r>
            <a:r>
              <a:rPr lang="en-IN" sz="1600" dirty="0" smtClean="0">
                <a:latin typeface="Corbel"/>
              </a:rPr>
              <a:t> RDBMS</a:t>
            </a:r>
          </a:p>
          <a:p>
            <a:pPr marL="285750" indent="-285750">
              <a:lnSpc>
                <a:spcPct val="98000"/>
              </a:lnSpc>
              <a:buFont typeface="Arial" pitchFamily="34" charset="0"/>
              <a:buChar char="•"/>
            </a:pPr>
            <a:r>
              <a:rPr lang="en-IN" sz="1600" dirty="0" smtClean="0">
                <a:latin typeface="Corbel"/>
              </a:rPr>
              <a:t>Architecture</a:t>
            </a:r>
          </a:p>
          <a:p>
            <a:pPr marL="285750" indent="-285750">
              <a:lnSpc>
                <a:spcPct val="98000"/>
              </a:lnSpc>
              <a:buFont typeface="Arial" pitchFamily="34" charset="0"/>
              <a:buChar char="•"/>
            </a:pPr>
            <a:r>
              <a:rPr lang="en-IN" sz="1600" dirty="0" smtClean="0">
                <a:latin typeface="Corbel"/>
              </a:rPr>
              <a:t>Components</a:t>
            </a:r>
          </a:p>
          <a:p>
            <a:pPr marL="285750" indent="-285750">
              <a:lnSpc>
                <a:spcPct val="98000"/>
              </a:lnSpc>
              <a:buFont typeface="Arial" pitchFamily="34" charset="0"/>
              <a:buChar char="•"/>
            </a:pPr>
            <a:r>
              <a:rPr lang="en-IN" sz="1600" dirty="0" smtClean="0">
                <a:latin typeface="Corbel"/>
              </a:rPr>
              <a:t>Region Server Components</a:t>
            </a:r>
          </a:p>
          <a:p>
            <a:pPr marL="285750" indent="-285750">
              <a:lnSpc>
                <a:spcPct val="98000"/>
              </a:lnSpc>
              <a:buFont typeface="Arial" pitchFamily="34" charset="0"/>
              <a:buChar char="•"/>
            </a:pPr>
            <a:r>
              <a:rPr lang="en-IN" sz="1600" dirty="0" smtClean="0">
                <a:latin typeface="Corbel"/>
              </a:rPr>
              <a:t>Zookeeper</a:t>
            </a:r>
          </a:p>
          <a:p>
            <a:pPr marL="285750" indent="-285750">
              <a:lnSpc>
                <a:spcPct val="98000"/>
              </a:lnSpc>
              <a:buFont typeface="Arial" pitchFamily="34" charset="0"/>
              <a:buChar char="•"/>
            </a:pPr>
            <a:r>
              <a:rPr lang="en-IN" sz="1600" dirty="0" smtClean="0">
                <a:latin typeface="Corbel"/>
              </a:rPr>
              <a:t>Data model</a:t>
            </a:r>
          </a:p>
          <a:p>
            <a:pPr marL="285750" indent="-285750">
              <a:lnSpc>
                <a:spcPct val="98000"/>
              </a:lnSpc>
              <a:buFont typeface="Arial" pitchFamily="34" charset="0"/>
              <a:buChar char="•"/>
            </a:pPr>
            <a:r>
              <a:rPr lang="en-IN" sz="1600" dirty="0" err="1" smtClean="0">
                <a:latin typeface="Corbel"/>
              </a:rPr>
              <a:t>Hbase</a:t>
            </a:r>
            <a:r>
              <a:rPr lang="en-IN" sz="1600" dirty="0" smtClean="0">
                <a:latin typeface="Corbel"/>
              </a:rPr>
              <a:t> Storage Model</a:t>
            </a:r>
          </a:p>
          <a:p>
            <a:pPr marL="285750" indent="-285750">
              <a:lnSpc>
                <a:spcPct val="98000"/>
              </a:lnSpc>
              <a:buFont typeface="Arial" pitchFamily="34" charset="0"/>
              <a:buChar char="•"/>
            </a:pPr>
            <a:r>
              <a:rPr lang="en-IN" sz="1600" dirty="0" smtClean="0">
                <a:latin typeface="Corbel"/>
              </a:rPr>
              <a:t>Creating Table</a:t>
            </a:r>
          </a:p>
          <a:p>
            <a:pPr marL="285750" indent="-285750">
              <a:lnSpc>
                <a:spcPct val="98000"/>
              </a:lnSpc>
              <a:buFont typeface="Arial" pitchFamily="34" charset="0"/>
              <a:buChar char="•"/>
            </a:pPr>
            <a:r>
              <a:rPr lang="en-IN" sz="1600" dirty="0" smtClean="0">
                <a:latin typeface="Corbel"/>
              </a:rPr>
              <a:t>Operations using Java</a:t>
            </a:r>
          </a:p>
          <a:p>
            <a:pPr marL="285750" indent="-285750">
              <a:lnSpc>
                <a:spcPct val="98000"/>
              </a:lnSpc>
              <a:buFont typeface="Arial" pitchFamily="34" charset="0"/>
              <a:buChar char="•"/>
            </a:pPr>
            <a:r>
              <a:rPr lang="en-IN" sz="1600" dirty="0" err="1" smtClean="0">
                <a:latin typeface="Corbel"/>
              </a:rPr>
              <a:t>Hbase</a:t>
            </a:r>
            <a:r>
              <a:rPr lang="en-IN" sz="1600" dirty="0" smtClean="0">
                <a:latin typeface="Corbel"/>
              </a:rPr>
              <a:t> Shell</a:t>
            </a:r>
          </a:p>
          <a:p>
            <a:pPr marL="285750" indent="-285750">
              <a:lnSpc>
                <a:spcPct val="98000"/>
              </a:lnSpc>
              <a:buFont typeface="Arial" pitchFamily="34" charset="0"/>
              <a:buChar char="•"/>
            </a:pPr>
            <a:r>
              <a:rPr lang="en-IN" sz="1600" dirty="0" smtClean="0">
                <a:latin typeface="Corbel"/>
              </a:rPr>
              <a:t>References</a:t>
            </a:r>
          </a:p>
          <a:p>
            <a:pPr marL="285750" indent="-285750">
              <a:lnSpc>
                <a:spcPct val="98000"/>
              </a:lnSpc>
              <a:buFont typeface="Arial" pitchFamily="34" charset="0"/>
              <a:buChar char="•"/>
            </a:pPr>
            <a:endParaRPr lang="en-IN" sz="1600" dirty="0" smtClean="0"/>
          </a:p>
          <a:p>
            <a:pPr marL="285750" indent="-285750">
              <a:lnSpc>
                <a:spcPct val="98000"/>
              </a:lnSpc>
              <a:buFont typeface="Arial" pitchFamily="34" charset="0"/>
              <a:buChar char="•"/>
            </a:pPr>
            <a:endParaRPr lang="en-IN" sz="1600" dirty="0" smtClean="0"/>
          </a:p>
          <a:p>
            <a:pPr marL="285750" indent="-285750">
              <a:lnSpc>
                <a:spcPct val="100000"/>
              </a:lnSpc>
              <a:buSzPct val="104000"/>
              <a:buFont typeface="Arial" pitchFamily="34" charset="0"/>
              <a:buChar char="•"/>
            </a:pPr>
            <a:endParaRPr sz="1600" dirty="0"/>
          </a:p>
        </p:txBody>
      </p:sp>
      <p:sp>
        <p:nvSpPr>
          <p:cNvPr id="278" name="CustomShape 3"/>
          <p:cNvSpPr/>
          <p:nvPr/>
        </p:nvSpPr>
        <p:spPr>
          <a:xfrm>
            <a:off x="4376880" y="4980600"/>
            <a:ext cx="380160" cy="142920"/>
          </a:xfrm>
          <a:prstGeom prst="rect">
            <a:avLst/>
          </a:prstGeom>
          <a:noFill/>
          <a:ln>
            <a:noFill/>
          </a:ln>
        </p:spPr>
        <p:txBody>
          <a:bodyPr lIns="90000" tIns="45000" rIns="90000" bIns="45000" anchor="ctr"/>
          <a:lstStyle/>
          <a:p>
            <a:pPr algn="ctr">
              <a:lnSpc>
                <a:spcPct val="100000"/>
              </a:lnSpc>
            </a:pPr>
            <a:fld id="{C4A2D952-2C58-4A92-8855-2EE90E5C2AB9}" type="slidenum">
              <a:rPr lang="en-IN" sz="700">
                <a:solidFill>
                  <a:srgbClr val="000000"/>
                </a:solidFill>
                <a:latin typeface="Corbel"/>
              </a:rPr>
              <a:pPr algn="ct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376880" y="4980600"/>
            <a:ext cx="380160" cy="142920"/>
          </a:xfrm>
          <a:prstGeom prst="rect">
            <a:avLst/>
          </a:prstGeom>
          <a:noFill/>
          <a:ln>
            <a:noFill/>
          </a:ln>
        </p:spPr>
        <p:txBody>
          <a:bodyPr lIns="90000" tIns="45000" rIns="90000" bIns="45000" anchor="ctr"/>
          <a:lstStyle/>
          <a:p>
            <a:pPr algn="ctr">
              <a:lnSpc>
                <a:spcPct val="100000"/>
              </a:lnSpc>
            </a:pPr>
            <a:fld id="{80262D01-141D-4218-A0F8-A37CA5F8C22C}" type="slidenum">
              <a:rPr lang="en-IN" sz="700">
                <a:solidFill>
                  <a:srgbClr val="000000"/>
                </a:solidFill>
                <a:latin typeface="Corbel"/>
              </a:rPr>
              <a:pPr algn="ctr">
                <a:lnSpc>
                  <a:spcPct val="100000"/>
                </a:lnSpc>
              </a:pPr>
              <a:t>4</a:t>
            </a:fld>
            <a:endParaRPr/>
          </a:p>
        </p:txBody>
      </p:sp>
      <p:sp>
        <p:nvSpPr>
          <p:cNvPr id="284" name="CustomShape 2"/>
          <p:cNvSpPr/>
          <p:nvPr/>
        </p:nvSpPr>
        <p:spPr>
          <a:xfrm>
            <a:off x="457200" y="819000"/>
            <a:ext cx="8075240" cy="3774600"/>
          </a:xfrm>
          <a:prstGeom prst="rect">
            <a:avLst/>
          </a:prstGeom>
          <a:noFill/>
          <a:ln>
            <a:noFill/>
          </a:ln>
        </p:spPr>
        <p:txBody>
          <a:bodyPr lIns="90000" tIns="45000" rIns="90000" bIns="45000"/>
          <a:lstStyle/>
          <a:p>
            <a:pPr marL="457200" indent="-457200">
              <a:lnSpc>
                <a:spcPct val="100000"/>
              </a:lnSpc>
              <a:buSzPct val="75000"/>
              <a:buFont typeface="Arial" pitchFamily="34" charset="0"/>
              <a:buChar char="•"/>
            </a:pPr>
            <a:r>
              <a:rPr lang="en-US" sz="2000" dirty="0" smtClean="0">
                <a:latin typeface="Corbel"/>
              </a:rPr>
              <a:t>HBase is a distributed column-oriented data store built on top of HDFS.</a:t>
            </a:r>
          </a:p>
          <a:p>
            <a:pPr marL="457200" indent="-457200">
              <a:lnSpc>
                <a:spcPct val="100000"/>
              </a:lnSpc>
              <a:buSzPct val="75000"/>
              <a:buFont typeface="Arial" pitchFamily="34" charset="0"/>
              <a:buChar char="•"/>
            </a:pPr>
            <a:endParaRPr lang="en-US" sz="2000" dirty="0" smtClean="0">
              <a:latin typeface="Corbel"/>
            </a:endParaRPr>
          </a:p>
          <a:p>
            <a:pPr marL="457200" indent="-457200">
              <a:lnSpc>
                <a:spcPct val="100000"/>
              </a:lnSpc>
              <a:buSzPct val="75000"/>
              <a:buFont typeface="Arial" pitchFamily="34" charset="0"/>
              <a:buChar char="•"/>
            </a:pPr>
            <a:r>
              <a:rPr lang="en-US" sz="2000" dirty="0" smtClean="0">
                <a:latin typeface="Corbel"/>
              </a:rPr>
              <a:t>HBase is a </a:t>
            </a:r>
            <a:r>
              <a:rPr lang="en-US" sz="2000" dirty="0" err="1" smtClean="0">
                <a:latin typeface="Corbel"/>
              </a:rPr>
              <a:t>NoSQL</a:t>
            </a:r>
            <a:r>
              <a:rPr lang="en-US" sz="2000" dirty="0" smtClean="0">
                <a:latin typeface="Corbel"/>
              </a:rPr>
              <a:t> database provides linear scalability, automatic failover support.</a:t>
            </a:r>
          </a:p>
          <a:p>
            <a:pPr marL="457200" indent="-457200">
              <a:lnSpc>
                <a:spcPct val="100000"/>
              </a:lnSpc>
              <a:buSzPct val="75000"/>
              <a:buFont typeface="Arial" pitchFamily="34" charset="0"/>
              <a:buChar char="•"/>
            </a:pPr>
            <a:endParaRPr lang="en-US" sz="2000" dirty="0" smtClean="0">
              <a:latin typeface="Corbel"/>
            </a:endParaRPr>
          </a:p>
          <a:p>
            <a:pPr marL="457200" indent="-457200">
              <a:lnSpc>
                <a:spcPct val="100000"/>
              </a:lnSpc>
              <a:buSzPct val="75000"/>
              <a:buFont typeface="Arial" pitchFamily="34" charset="0"/>
              <a:buChar char="•"/>
            </a:pPr>
            <a:r>
              <a:rPr lang="en-US" sz="2000" dirty="0" smtClean="0">
                <a:latin typeface="Corbel"/>
              </a:rPr>
              <a:t> It manages the very large tables billions of rows X millions of      columns in the clusters of commodity hardware. </a:t>
            </a:r>
          </a:p>
          <a:p>
            <a:pPr marL="457200" indent="-457200">
              <a:lnSpc>
                <a:spcPct val="100000"/>
              </a:lnSpc>
              <a:buSzPct val="75000"/>
              <a:buFont typeface="Arial" pitchFamily="34" charset="0"/>
              <a:buChar char="•"/>
            </a:pPr>
            <a:endParaRPr lang="en-US" sz="2000" dirty="0" smtClean="0">
              <a:latin typeface="Corbel"/>
            </a:endParaRPr>
          </a:p>
          <a:p>
            <a:pPr marL="457200" indent="-457200">
              <a:lnSpc>
                <a:spcPct val="100000"/>
              </a:lnSpc>
              <a:buSzPct val="75000"/>
              <a:buFont typeface="Arial" pitchFamily="34" charset="0"/>
              <a:buChar char="•"/>
            </a:pPr>
            <a:endParaRPr lang="en-US" sz="2000" dirty="0" smtClean="0">
              <a:latin typeface="Corbel"/>
            </a:endParaRPr>
          </a:p>
          <a:p>
            <a:pPr marL="457200" indent="-457200">
              <a:lnSpc>
                <a:spcPct val="100000"/>
              </a:lnSpc>
              <a:buSzPct val="75000"/>
              <a:buFont typeface="Arial" pitchFamily="34" charset="0"/>
              <a:buChar char="•"/>
            </a:pPr>
            <a:r>
              <a:rPr lang="en-US" sz="2000" dirty="0" smtClean="0">
                <a:latin typeface="Corbel"/>
              </a:rPr>
              <a:t>HBase is an Apache open source designed to operate on top of the </a:t>
            </a:r>
            <a:r>
              <a:rPr lang="en-US" sz="2000" dirty="0" err="1" smtClean="0">
                <a:latin typeface="Corbel"/>
              </a:rPr>
              <a:t>Hadoop</a:t>
            </a:r>
            <a:r>
              <a:rPr lang="en-US" sz="2000" dirty="0" smtClean="0">
                <a:latin typeface="Corbel"/>
              </a:rPr>
              <a:t> distributed file system (HDFS) </a:t>
            </a:r>
          </a:p>
          <a:p>
            <a:pPr>
              <a:lnSpc>
                <a:spcPct val="100000"/>
              </a:lnSpc>
              <a:buFont typeface="Wingdings" pitchFamily="2" charset="2"/>
              <a:buChar char="Ø"/>
            </a:pPr>
            <a:endParaRPr lang="en-US" sz="2000" dirty="0" smtClean="0"/>
          </a:p>
          <a:p>
            <a:pPr>
              <a:lnSpc>
                <a:spcPct val="100000"/>
              </a:lnSpc>
              <a:buFont typeface="Wingdings" pitchFamily="2" charset="2"/>
              <a:buChar char="Ø"/>
            </a:pPr>
            <a:endParaRPr lang="en-US" sz="2000" dirty="0" smtClean="0"/>
          </a:p>
          <a:p>
            <a:pPr>
              <a:lnSpc>
                <a:spcPct val="100000"/>
              </a:lnSpc>
              <a:buFont typeface="Wingdings" pitchFamily="2" charset="2"/>
              <a:buChar char="Ø"/>
            </a:pPr>
            <a:endParaRPr lang="en-US" sz="2000" dirty="0"/>
          </a:p>
        </p:txBody>
      </p:sp>
      <p:sp>
        <p:nvSpPr>
          <p:cNvPr id="285" name="CustomShape 3"/>
          <p:cNvSpPr/>
          <p:nvPr/>
        </p:nvSpPr>
        <p:spPr>
          <a:xfrm>
            <a:off x="4648320" y="819000"/>
            <a:ext cx="4037760" cy="3774600"/>
          </a:xfrm>
          <a:prstGeom prst="rect">
            <a:avLst/>
          </a:prstGeom>
          <a:noFill/>
          <a:ln>
            <a:noFill/>
          </a:ln>
        </p:spPr>
      </p:sp>
      <p:sp>
        <p:nvSpPr>
          <p:cNvPr id="286" name="CustomShape 4"/>
          <p:cNvSpPr/>
          <p:nvPr/>
        </p:nvSpPr>
        <p:spPr>
          <a:xfrm>
            <a:off x="304920" y="12960"/>
            <a:ext cx="8369640" cy="644040"/>
          </a:xfrm>
          <a:prstGeom prst="rect">
            <a:avLst/>
          </a:prstGeom>
          <a:noFill/>
          <a:ln>
            <a:noFill/>
          </a:ln>
        </p:spPr>
        <p:txBody>
          <a:bodyPr lIns="90000" tIns="45000" rIns="90000" bIns="45000" anchor="ctr"/>
          <a:lstStyle/>
          <a:p>
            <a:pPr>
              <a:lnSpc>
                <a:spcPct val="100000"/>
              </a:lnSpc>
            </a:pPr>
            <a:r>
              <a:rPr lang="en-IN" sz="2000" dirty="0" smtClean="0">
                <a:solidFill>
                  <a:srgbClr val="1F497D"/>
                </a:solidFill>
                <a:latin typeface="Corbel"/>
              </a:rPr>
              <a:t>Introduction</a:t>
            </a:r>
            <a:endParaRPr lang="en-IN" sz="2000" dirty="0">
              <a:solidFill>
                <a:srgbClr val="1F497D"/>
              </a:solidFill>
              <a:latin typeface="Corbel"/>
            </a:endParaRPr>
          </a:p>
        </p:txBody>
      </p:sp>
    </p:spTree>
    <p:extLst>
      <p:ext uri="{BB962C8B-B14F-4D97-AF65-F5344CB8AC3E}">
        <p14:creationId xmlns:p14="http://schemas.microsoft.com/office/powerpoint/2010/main" xmlns="" val="14990363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376880" y="4980600"/>
            <a:ext cx="380160" cy="142920"/>
          </a:xfrm>
          <a:prstGeom prst="rect">
            <a:avLst/>
          </a:prstGeom>
          <a:noFill/>
          <a:ln>
            <a:noFill/>
          </a:ln>
        </p:spPr>
        <p:txBody>
          <a:bodyPr lIns="90000" tIns="45000" rIns="90000" bIns="45000" anchor="ctr"/>
          <a:lstStyle/>
          <a:p>
            <a:pPr algn="ctr">
              <a:lnSpc>
                <a:spcPct val="100000"/>
              </a:lnSpc>
            </a:pPr>
            <a:fld id="{80262D01-141D-4218-A0F8-A37CA5F8C22C}" type="slidenum">
              <a:rPr lang="en-IN" sz="700">
                <a:solidFill>
                  <a:srgbClr val="000000"/>
                </a:solidFill>
                <a:latin typeface="Corbel"/>
              </a:rPr>
              <a:pPr algn="ctr">
                <a:lnSpc>
                  <a:spcPct val="100000"/>
                </a:lnSpc>
              </a:pPr>
              <a:t>5</a:t>
            </a:fld>
            <a:endParaRPr/>
          </a:p>
        </p:txBody>
      </p:sp>
      <p:sp>
        <p:nvSpPr>
          <p:cNvPr id="284" name="CustomShape 2"/>
          <p:cNvSpPr/>
          <p:nvPr/>
        </p:nvSpPr>
        <p:spPr>
          <a:xfrm>
            <a:off x="457200" y="819000"/>
            <a:ext cx="8075240" cy="3774600"/>
          </a:xfrm>
          <a:prstGeom prst="rect">
            <a:avLst/>
          </a:prstGeom>
          <a:noFill/>
          <a:ln>
            <a:noFill/>
          </a:ln>
        </p:spPr>
        <p:txBody>
          <a:bodyPr lIns="90000" tIns="45000" rIns="90000" bIns="45000"/>
          <a:lstStyle/>
          <a:p>
            <a:pPr marL="457200" indent="-457200">
              <a:lnSpc>
                <a:spcPct val="150000"/>
              </a:lnSpc>
              <a:buSzPct val="75000"/>
              <a:buFont typeface="Arial" pitchFamily="34" charset="0"/>
              <a:buChar char="•"/>
            </a:pPr>
            <a:r>
              <a:rPr lang="en-US" sz="2000" dirty="0" smtClean="0">
                <a:latin typeface="Corbel"/>
              </a:rPr>
              <a:t>You need random write, random read or both.</a:t>
            </a:r>
          </a:p>
          <a:p>
            <a:pPr marL="457200" indent="-457200">
              <a:lnSpc>
                <a:spcPct val="150000"/>
              </a:lnSpc>
              <a:buSzPct val="75000"/>
              <a:buFont typeface="Arial" pitchFamily="34" charset="0"/>
              <a:buChar char="•"/>
            </a:pPr>
            <a:r>
              <a:rPr lang="en-US" sz="2000" dirty="0" smtClean="0">
                <a:latin typeface="Corbel"/>
              </a:rPr>
              <a:t>You need to do many thousands of operations per second on multiple TB </a:t>
            </a:r>
            <a:r>
              <a:rPr lang="en-US" sz="2000" smtClean="0">
                <a:latin typeface="Corbel"/>
              </a:rPr>
              <a:t>of   data.</a:t>
            </a:r>
            <a:endParaRPr lang="en-US" sz="2000" dirty="0" smtClean="0">
              <a:latin typeface="Corbel"/>
            </a:endParaRPr>
          </a:p>
          <a:p>
            <a:pPr marL="457200" indent="-457200">
              <a:lnSpc>
                <a:spcPct val="150000"/>
              </a:lnSpc>
              <a:buSzPct val="75000"/>
              <a:buFont typeface="Arial" pitchFamily="34" charset="0"/>
              <a:buChar char="•"/>
            </a:pPr>
            <a:r>
              <a:rPr lang="en-US" sz="2000" dirty="0" smtClean="0">
                <a:latin typeface="Corbel"/>
              </a:rPr>
              <a:t>Your access patterns are well known and simple </a:t>
            </a:r>
          </a:p>
          <a:p>
            <a:pPr>
              <a:lnSpc>
                <a:spcPct val="100000"/>
              </a:lnSpc>
              <a:buSzPct val="75000"/>
              <a:buFont typeface="Arial" pitchFamily="34" charset="0"/>
              <a:buChar char="•"/>
            </a:pPr>
            <a:endParaRPr lang="en-US" sz="2000" dirty="0" smtClean="0"/>
          </a:p>
          <a:p>
            <a:pPr>
              <a:lnSpc>
                <a:spcPct val="100000"/>
              </a:lnSpc>
            </a:pPr>
            <a:endParaRPr lang="en-US" sz="2000" dirty="0" smtClean="0"/>
          </a:p>
          <a:p>
            <a:pPr>
              <a:lnSpc>
                <a:spcPct val="100000"/>
              </a:lnSpc>
              <a:buFont typeface="Wingdings" pitchFamily="2" charset="2"/>
              <a:buChar char="Ø"/>
            </a:pPr>
            <a:endParaRPr lang="en-US" sz="2000" dirty="0" smtClean="0"/>
          </a:p>
          <a:p>
            <a:pPr>
              <a:lnSpc>
                <a:spcPct val="100000"/>
              </a:lnSpc>
              <a:buFont typeface="Wingdings" pitchFamily="2" charset="2"/>
              <a:buChar char="Ø"/>
            </a:pPr>
            <a:endParaRPr lang="en-US" sz="2000" dirty="0"/>
          </a:p>
        </p:txBody>
      </p:sp>
      <p:sp>
        <p:nvSpPr>
          <p:cNvPr id="285" name="CustomShape 3"/>
          <p:cNvSpPr/>
          <p:nvPr/>
        </p:nvSpPr>
        <p:spPr>
          <a:xfrm>
            <a:off x="4648320" y="819000"/>
            <a:ext cx="4037760" cy="3774600"/>
          </a:xfrm>
          <a:prstGeom prst="rect">
            <a:avLst/>
          </a:prstGeom>
          <a:noFill/>
          <a:ln>
            <a:noFill/>
          </a:ln>
        </p:spPr>
      </p:sp>
      <p:sp>
        <p:nvSpPr>
          <p:cNvPr id="286" name="CustomShape 4"/>
          <p:cNvSpPr/>
          <p:nvPr/>
        </p:nvSpPr>
        <p:spPr>
          <a:xfrm>
            <a:off x="304920" y="12960"/>
            <a:ext cx="8369640" cy="644040"/>
          </a:xfrm>
          <a:prstGeom prst="rect">
            <a:avLst/>
          </a:prstGeom>
          <a:noFill/>
          <a:ln>
            <a:noFill/>
          </a:ln>
        </p:spPr>
        <p:txBody>
          <a:bodyPr lIns="90000" tIns="45000" rIns="90000" bIns="45000" anchor="ctr"/>
          <a:lstStyle/>
          <a:p>
            <a:pPr>
              <a:lnSpc>
                <a:spcPct val="100000"/>
              </a:lnSpc>
            </a:pPr>
            <a:r>
              <a:rPr lang="en-IN" sz="2000" dirty="0" smtClean="0">
                <a:solidFill>
                  <a:srgbClr val="1F497D"/>
                </a:solidFill>
                <a:latin typeface="Corbel"/>
              </a:rPr>
              <a:t>When to Use </a:t>
            </a:r>
            <a:r>
              <a:rPr lang="en-IN" sz="2000" dirty="0" err="1" smtClean="0">
                <a:solidFill>
                  <a:srgbClr val="1F497D"/>
                </a:solidFill>
                <a:latin typeface="Corbel"/>
              </a:rPr>
              <a:t>Hbase</a:t>
            </a:r>
            <a:r>
              <a:rPr lang="en-IN" sz="2000" dirty="0" smtClean="0">
                <a:solidFill>
                  <a:srgbClr val="1F497D"/>
                </a:solidFill>
                <a:latin typeface="Corbel"/>
              </a:rPr>
              <a:t> ?</a:t>
            </a:r>
            <a:endParaRPr lang="en-IN" sz="2000" dirty="0">
              <a:solidFill>
                <a:srgbClr val="1F497D"/>
              </a:solidFill>
              <a:latin typeface="Corbel"/>
            </a:endParaRPr>
          </a:p>
        </p:txBody>
      </p:sp>
    </p:spTree>
    <p:extLst>
      <p:ext uri="{BB962C8B-B14F-4D97-AF65-F5344CB8AC3E}">
        <p14:creationId xmlns:p14="http://schemas.microsoft.com/office/powerpoint/2010/main" xmlns="" val="14990363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376880" y="4980600"/>
            <a:ext cx="380160" cy="142920"/>
          </a:xfrm>
          <a:prstGeom prst="rect">
            <a:avLst/>
          </a:prstGeom>
          <a:noFill/>
          <a:ln>
            <a:noFill/>
          </a:ln>
        </p:spPr>
        <p:txBody>
          <a:bodyPr lIns="90000" tIns="45000" rIns="90000" bIns="45000" anchor="ctr"/>
          <a:lstStyle/>
          <a:p>
            <a:pPr algn="ctr">
              <a:lnSpc>
                <a:spcPct val="100000"/>
              </a:lnSpc>
            </a:pPr>
            <a:fld id="{80262D01-141D-4218-A0F8-A37CA5F8C22C}" type="slidenum">
              <a:rPr lang="en-IN" sz="700">
                <a:solidFill>
                  <a:srgbClr val="000000"/>
                </a:solidFill>
                <a:latin typeface="Corbel"/>
              </a:rPr>
              <a:pPr algn="ctr">
                <a:lnSpc>
                  <a:spcPct val="100000"/>
                </a:lnSpc>
              </a:pPr>
              <a:t>6</a:t>
            </a:fld>
            <a:endParaRPr/>
          </a:p>
        </p:txBody>
      </p:sp>
      <p:sp>
        <p:nvSpPr>
          <p:cNvPr id="284" name="CustomShape 2"/>
          <p:cNvSpPr/>
          <p:nvPr/>
        </p:nvSpPr>
        <p:spPr>
          <a:xfrm>
            <a:off x="457200" y="819000"/>
            <a:ext cx="8075240" cy="3774600"/>
          </a:xfrm>
          <a:prstGeom prst="rect">
            <a:avLst/>
          </a:prstGeom>
          <a:noFill/>
          <a:ln>
            <a:noFill/>
          </a:ln>
        </p:spPr>
        <p:txBody>
          <a:bodyPr lIns="90000" tIns="45000" rIns="90000" bIns="45000"/>
          <a:lstStyle/>
          <a:p>
            <a:pPr marL="457200" indent="-457200">
              <a:lnSpc>
                <a:spcPct val="150000"/>
              </a:lnSpc>
              <a:buSzPct val="75000"/>
              <a:buFont typeface="Arial" pitchFamily="34" charset="0"/>
              <a:buChar char="•"/>
            </a:pPr>
            <a:r>
              <a:rPr lang="en-US" sz="2000" dirty="0" smtClean="0">
                <a:latin typeface="Corbel"/>
              </a:rPr>
              <a:t>No real indexes.</a:t>
            </a:r>
          </a:p>
          <a:p>
            <a:pPr marL="457200" indent="-457200">
              <a:lnSpc>
                <a:spcPct val="150000"/>
              </a:lnSpc>
              <a:buSzPct val="75000"/>
              <a:buFont typeface="Arial" pitchFamily="34" charset="0"/>
              <a:buChar char="•"/>
            </a:pPr>
            <a:r>
              <a:rPr lang="en-US" sz="2000" dirty="0" smtClean="0">
                <a:latin typeface="Corbel"/>
              </a:rPr>
              <a:t>Automatic partitioning . </a:t>
            </a:r>
          </a:p>
          <a:p>
            <a:pPr marL="457200" indent="-457200">
              <a:lnSpc>
                <a:spcPct val="150000"/>
              </a:lnSpc>
              <a:buSzPct val="75000"/>
              <a:buFont typeface="Arial" pitchFamily="34" charset="0"/>
              <a:buChar char="•"/>
            </a:pPr>
            <a:r>
              <a:rPr lang="en-US" sz="2000" dirty="0" smtClean="0">
                <a:latin typeface="Corbel"/>
              </a:rPr>
              <a:t>Scale linearly and automatically with nodes. </a:t>
            </a:r>
          </a:p>
          <a:p>
            <a:pPr marL="457200" indent="-457200">
              <a:lnSpc>
                <a:spcPct val="150000"/>
              </a:lnSpc>
              <a:buSzPct val="75000"/>
              <a:buFont typeface="Arial" pitchFamily="34" charset="0"/>
              <a:buChar char="•"/>
            </a:pPr>
            <a:r>
              <a:rPr lang="en-US" sz="2000" dirty="0" smtClean="0">
                <a:latin typeface="Corbel"/>
              </a:rPr>
              <a:t>Commodity hardware. </a:t>
            </a:r>
          </a:p>
          <a:p>
            <a:pPr marL="457200" indent="-457200">
              <a:lnSpc>
                <a:spcPct val="150000"/>
              </a:lnSpc>
              <a:buSzPct val="75000"/>
              <a:buFont typeface="Arial" pitchFamily="34" charset="0"/>
              <a:buChar char="•"/>
            </a:pPr>
            <a:r>
              <a:rPr lang="en-US" sz="2000" dirty="0" smtClean="0">
                <a:latin typeface="Corbel"/>
              </a:rPr>
              <a:t> Fault tolerance. </a:t>
            </a:r>
          </a:p>
          <a:p>
            <a:pPr marL="457200" indent="-457200">
              <a:lnSpc>
                <a:spcPct val="150000"/>
              </a:lnSpc>
              <a:buSzPct val="75000"/>
              <a:buFont typeface="Arial" pitchFamily="34" charset="0"/>
              <a:buChar char="•"/>
            </a:pPr>
            <a:r>
              <a:rPr lang="en-US" sz="2000" dirty="0" smtClean="0">
                <a:latin typeface="Corbel"/>
              </a:rPr>
              <a:t> Batch processing.</a:t>
            </a:r>
          </a:p>
          <a:p>
            <a:pPr>
              <a:lnSpc>
                <a:spcPct val="150000"/>
              </a:lnSpc>
              <a:buFont typeface="Arial" pitchFamily="34" charset="0"/>
              <a:buChar char="•"/>
            </a:pPr>
            <a:endParaRPr lang="en-US" sz="2000" dirty="0" smtClean="0">
              <a:solidFill>
                <a:srgbClr val="404040"/>
              </a:solidFill>
              <a:latin typeface="Calibri"/>
              <a:ea typeface="宋体"/>
            </a:endParaRPr>
          </a:p>
          <a:p>
            <a:pPr>
              <a:lnSpc>
                <a:spcPct val="150000"/>
              </a:lnSpc>
              <a:buFont typeface="Arial" pitchFamily="34" charset="0"/>
              <a:buChar char="•"/>
            </a:pPr>
            <a:endParaRPr lang="en-US" sz="2000" dirty="0"/>
          </a:p>
        </p:txBody>
      </p:sp>
      <p:sp>
        <p:nvSpPr>
          <p:cNvPr id="285" name="CustomShape 3"/>
          <p:cNvSpPr/>
          <p:nvPr/>
        </p:nvSpPr>
        <p:spPr>
          <a:xfrm>
            <a:off x="4648320" y="819000"/>
            <a:ext cx="4037760" cy="3774600"/>
          </a:xfrm>
          <a:prstGeom prst="rect">
            <a:avLst/>
          </a:prstGeom>
          <a:noFill/>
          <a:ln>
            <a:noFill/>
          </a:ln>
        </p:spPr>
      </p:sp>
      <p:sp>
        <p:nvSpPr>
          <p:cNvPr id="286" name="CustomShape 4"/>
          <p:cNvSpPr/>
          <p:nvPr/>
        </p:nvSpPr>
        <p:spPr>
          <a:xfrm>
            <a:off x="304920" y="12960"/>
            <a:ext cx="8369640" cy="644040"/>
          </a:xfrm>
          <a:prstGeom prst="rect">
            <a:avLst/>
          </a:prstGeom>
          <a:noFill/>
          <a:ln>
            <a:noFill/>
          </a:ln>
        </p:spPr>
        <p:txBody>
          <a:bodyPr lIns="90000" tIns="45000" rIns="90000" bIns="45000" anchor="ctr"/>
          <a:lstStyle/>
          <a:p>
            <a:pPr>
              <a:lnSpc>
                <a:spcPct val="100000"/>
              </a:lnSpc>
            </a:pPr>
            <a:r>
              <a:rPr lang="en-US" sz="2000" dirty="0" smtClean="0">
                <a:solidFill>
                  <a:srgbClr val="1F497D"/>
                </a:solidFill>
                <a:latin typeface="Corbel"/>
              </a:rPr>
              <a:t>HBase benefits than RDBMS</a:t>
            </a:r>
            <a:r>
              <a:rPr lang="en-IN" sz="2000" dirty="0" smtClean="0">
                <a:solidFill>
                  <a:srgbClr val="1F497D"/>
                </a:solidFill>
                <a:latin typeface="Corbel"/>
              </a:rPr>
              <a:t>?</a:t>
            </a:r>
            <a:endParaRPr lang="en-IN" sz="2000" dirty="0">
              <a:solidFill>
                <a:srgbClr val="1F497D"/>
              </a:solidFill>
              <a:latin typeface="Corbel"/>
            </a:endParaRPr>
          </a:p>
        </p:txBody>
      </p:sp>
    </p:spTree>
    <p:extLst>
      <p:ext uri="{BB962C8B-B14F-4D97-AF65-F5344CB8AC3E}">
        <p14:creationId xmlns:p14="http://schemas.microsoft.com/office/powerpoint/2010/main" xmlns="" val="14990363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376880" y="4980600"/>
            <a:ext cx="380160" cy="142920"/>
          </a:xfrm>
          <a:prstGeom prst="rect">
            <a:avLst/>
          </a:prstGeom>
          <a:noFill/>
          <a:ln>
            <a:noFill/>
          </a:ln>
        </p:spPr>
        <p:txBody>
          <a:bodyPr lIns="90000" tIns="45000" rIns="90000" bIns="45000" anchor="ctr"/>
          <a:lstStyle/>
          <a:p>
            <a:pPr algn="ctr">
              <a:lnSpc>
                <a:spcPct val="100000"/>
              </a:lnSpc>
            </a:pPr>
            <a:fld id="{80262D01-141D-4218-A0F8-A37CA5F8C22C}" type="slidenum">
              <a:rPr lang="en-IN" sz="700">
                <a:solidFill>
                  <a:srgbClr val="000000"/>
                </a:solidFill>
                <a:latin typeface="Corbel"/>
              </a:rPr>
              <a:pPr algn="ctr">
                <a:lnSpc>
                  <a:spcPct val="100000"/>
                </a:lnSpc>
              </a:pPr>
              <a:t>7</a:t>
            </a:fld>
            <a:endParaRPr/>
          </a:p>
        </p:txBody>
      </p:sp>
      <p:sp>
        <p:nvSpPr>
          <p:cNvPr id="284" name="CustomShape 2"/>
          <p:cNvSpPr/>
          <p:nvPr/>
        </p:nvSpPr>
        <p:spPr>
          <a:xfrm>
            <a:off x="457200" y="819000"/>
            <a:ext cx="8075240" cy="3774600"/>
          </a:xfrm>
          <a:prstGeom prst="rect">
            <a:avLst/>
          </a:prstGeom>
          <a:noFill/>
          <a:ln>
            <a:noFill/>
          </a:ln>
        </p:spPr>
        <p:txBody>
          <a:bodyPr lIns="90000" tIns="45000" rIns="90000" bIns="45000"/>
          <a:lstStyle/>
          <a:p>
            <a:pPr>
              <a:lnSpc>
                <a:spcPct val="150000"/>
              </a:lnSpc>
              <a:buSzPct val="75000"/>
              <a:buFont typeface="Arial" pitchFamily="34" charset="0"/>
              <a:buChar char="•"/>
            </a:pPr>
            <a:endParaRPr lang="en-US" sz="2000" dirty="0" smtClean="0"/>
          </a:p>
          <a:p>
            <a:pPr>
              <a:lnSpc>
                <a:spcPct val="150000"/>
              </a:lnSpc>
              <a:buSzPct val="75000"/>
            </a:pPr>
            <a:r>
              <a:rPr lang="en-US" sz="2000" dirty="0" smtClean="0"/>
              <a:t> </a:t>
            </a:r>
            <a:r>
              <a:rPr lang="en-US" sz="2000" dirty="0" smtClean="0">
                <a:solidFill>
                  <a:srgbClr val="404040"/>
                </a:solidFill>
                <a:latin typeface="Calibri"/>
                <a:ea typeface="宋体"/>
              </a:rPr>
              <a:t>.</a:t>
            </a:r>
          </a:p>
          <a:p>
            <a:pPr>
              <a:lnSpc>
                <a:spcPct val="150000"/>
              </a:lnSpc>
              <a:buFont typeface="Arial" pitchFamily="34" charset="0"/>
              <a:buChar char="•"/>
            </a:pPr>
            <a:endParaRPr lang="en-US" sz="2000" dirty="0" smtClean="0">
              <a:solidFill>
                <a:srgbClr val="404040"/>
              </a:solidFill>
              <a:latin typeface="Calibri"/>
              <a:ea typeface="宋体"/>
            </a:endParaRPr>
          </a:p>
          <a:p>
            <a:pPr>
              <a:lnSpc>
                <a:spcPct val="150000"/>
              </a:lnSpc>
              <a:buFont typeface="Arial" pitchFamily="34" charset="0"/>
              <a:buChar char="•"/>
            </a:pPr>
            <a:endParaRPr lang="en-US" sz="2000" dirty="0"/>
          </a:p>
        </p:txBody>
      </p:sp>
      <p:sp>
        <p:nvSpPr>
          <p:cNvPr id="285" name="CustomShape 3"/>
          <p:cNvSpPr/>
          <p:nvPr/>
        </p:nvSpPr>
        <p:spPr>
          <a:xfrm>
            <a:off x="4648320" y="819000"/>
            <a:ext cx="4037760" cy="3774600"/>
          </a:xfrm>
          <a:prstGeom prst="rect">
            <a:avLst/>
          </a:prstGeom>
          <a:noFill/>
          <a:ln>
            <a:noFill/>
          </a:ln>
        </p:spPr>
      </p:sp>
      <p:sp>
        <p:nvSpPr>
          <p:cNvPr id="286" name="CustomShape 4"/>
          <p:cNvSpPr/>
          <p:nvPr/>
        </p:nvSpPr>
        <p:spPr>
          <a:xfrm>
            <a:off x="304920" y="12960"/>
            <a:ext cx="8369640" cy="644040"/>
          </a:xfrm>
          <a:prstGeom prst="rect">
            <a:avLst/>
          </a:prstGeom>
          <a:noFill/>
          <a:ln>
            <a:noFill/>
          </a:ln>
        </p:spPr>
        <p:txBody>
          <a:bodyPr lIns="90000" tIns="45000" rIns="90000" bIns="45000" anchor="ctr"/>
          <a:lstStyle/>
          <a:p>
            <a:pPr>
              <a:lnSpc>
                <a:spcPct val="100000"/>
              </a:lnSpc>
            </a:pPr>
            <a:r>
              <a:rPr lang="en-US" sz="2000" dirty="0" smtClean="0">
                <a:solidFill>
                  <a:srgbClr val="1F497D"/>
                </a:solidFill>
                <a:latin typeface="Corbel"/>
              </a:rPr>
              <a:t>HDFS  </a:t>
            </a:r>
            <a:r>
              <a:rPr lang="en-US" sz="2000" dirty="0" err="1" smtClean="0">
                <a:solidFill>
                  <a:srgbClr val="1F497D"/>
                </a:solidFill>
                <a:latin typeface="Corbel"/>
              </a:rPr>
              <a:t>vs</a:t>
            </a:r>
            <a:r>
              <a:rPr lang="en-US" sz="2000" dirty="0" smtClean="0">
                <a:solidFill>
                  <a:srgbClr val="1F497D"/>
                </a:solidFill>
                <a:latin typeface="Corbel"/>
              </a:rPr>
              <a:t> HBASE</a:t>
            </a:r>
            <a:endParaRPr lang="en-IN" sz="2000" dirty="0">
              <a:solidFill>
                <a:srgbClr val="1F497D"/>
              </a:solidFill>
              <a:latin typeface="Corbel"/>
            </a:endParaRPr>
          </a:p>
        </p:txBody>
      </p:sp>
      <p:graphicFrame>
        <p:nvGraphicFramePr>
          <p:cNvPr id="6" name="Table 5"/>
          <p:cNvGraphicFramePr>
            <a:graphicFrameLocks noGrp="1"/>
          </p:cNvGraphicFramePr>
          <p:nvPr/>
        </p:nvGraphicFramePr>
        <p:xfrm>
          <a:off x="609600" y="819150"/>
          <a:ext cx="7772400" cy="3981940"/>
        </p:xfrm>
        <a:graphic>
          <a:graphicData uri="http://schemas.openxmlformats.org/drawingml/2006/table">
            <a:tbl>
              <a:tblPr firstRow="1" bandRow="1">
                <a:tableStyleId>{5C22544A-7EE6-4342-B048-85BDC9FD1C3A}</a:tableStyleId>
              </a:tblPr>
              <a:tblGrid>
                <a:gridCol w="3886200"/>
                <a:gridCol w="3886200"/>
              </a:tblGrid>
              <a:tr h="383107">
                <a:tc>
                  <a:txBody>
                    <a:bodyPr/>
                    <a:lstStyle/>
                    <a:p>
                      <a:pPr algn="ctr"/>
                      <a:r>
                        <a:rPr lang="en-US" sz="2000" kern="1200" dirty="0" smtClean="0">
                          <a:solidFill>
                            <a:schemeClr val="tx1"/>
                          </a:solidFill>
                          <a:latin typeface="Corbel"/>
                          <a:ea typeface="+mn-ea"/>
                          <a:cs typeface="+mn-cs"/>
                        </a:rPr>
                        <a:t>HDFS</a:t>
                      </a:r>
                      <a:endParaRPr lang="en-US" sz="2000" kern="1200" dirty="0">
                        <a:solidFill>
                          <a:schemeClr val="tx1"/>
                        </a:solidFill>
                        <a:latin typeface="Corbel"/>
                        <a:ea typeface="+mn-ea"/>
                        <a:cs typeface="+mn-cs"/>
                      </a:endParaRPr>
                    </a:p>
                  </a:txBody>
                  <a:tcPr/>
                </a:tc>
                <a:tc>
                  <a:txBody>
                    <a:bodyPr/>
                    <a:lstStyle/>
                    <a:p>
                      <a:pPr algn="ctr"/>
                      <a:r>
                        <a:rPr lang="en-US" sz="2000" kern="1200" dirty="0" smtClean="0">
                          <a:solidFill>
                            <a:schemeClr val="tx1"/>
                          </a:solidFill>
                          <a:latin typeface="Corbel"/>
                          <a:ea typeface="+mn-ea"/>
                          <a:cs typeface="+mn-cs"/>
                        </a:rPr>
                        <a:t>Hbase</a:t>
                      </a:r>
                      <a:endParaRPr lang="en-US" sz="2000" kern="1200" dirty="0">
                        <a:solidFill>
                          <a:schemeClr val="tx1"/>
                        </a:solidFill>
                        <a:latin typeface="Corbel"/>
                        <a:ea typeface="+mn-ea"/>
                        <a:cs typeface="+mn-cs"/>
                      </a:endParaRPr>
                    </a:p>
                  </a:txBody>
                  <a:tcPr/>
                </a:tc>
              </a:tr>
              <a:tr h="677805">
                <a:tc>
                  <a:txBody>
                    <a:bodyPr/>
                    <a:lstStyle/>
                    <a:p>
                      <a:r>
                        <a:rPr lang="en-US" sz="1800" kern="1200" dirty="0" smtClean="0">
                          <a:solidFill>
                            <a:schemeClr val="tx1"/>
                          </a:solidFill>
                          <a:latin typeface="Corbel"/>
                          <a:ea typeface="+mn-ea"/>
                          <a:cs typeface="+mn-cs"/>
                        </a:rPr>
                        <a:t>HDFS is a distributed file system suitable for storing large files.</a:t>
                      </a:r>
                    </a:p>
                  </a:txBody>
                  <a:tcPr/>
                </a:tc>
                <a:tc>
                  <a:txBody>
                    <a:bodyPr/>
                    <a:lstStyle/>
                    <a:p>
                      <a:pPr fontAlgn="t"/>
                      <a:r>
                        <a:rPr lang="en-US" sz="1800" kern="1200" dirty="0" smtClean="0">
                          <a:solidFill>
                            <a:schemeClr val="tx1"/>
                          </a:solidFill>
                          <a:latin typeface="Corbel"/>
                          <a:ea typeface="+mn-ea"/>
                          <a:cs typeface="+mn-cs"/>
                        </a:rPr>
                        <a:t>HBase is a database built on top of the HDFS.</a:t>
                      </a:r>
                    </a:p>
                  </a:txBody>
                  <a:tcPr marL="76200" marR="76200" marT="76200" marB="76200"/>
                </a:tc>
              </a:tr>
              <a:tr h="677805">
                <a:tc>
                  <a:txBody>
                    <a:bodyPr/>
                    <a:lstStyle/>
                    <a:p>
                      <a:pPr fontAlgn="t"/>
                      <a:r>
                        <a:rPr lang="en-US" sz="1800" kern="1200" dirty="0" smtClean="0">
                          <a:solidFill>
                            <a:schemeClr val="tx1"/>
                          </a:solidFill>
                          <a:latin typeface="Corbel"/>
                          <a:ea typeface="+mn-ea"/>
                          <a:cs typeface="+mn-cs"/>
                        </a:rPr>
                        <a:t>HDFS does not support fast individual record lookups.</a:t>
                      </a:r>
                    </a:p>
                  </a:txBody>
                  <a:tcPr marL="76200" marR="76200" marT="76200" marB="76200"/>
                </a:tc>
                <a:tc>
                  <a:txBody>
                    <a:bodyPr/>
                    <a:lstStyle/>
                    <a:p>
                      <a:pPr fontAlgn="t"/>
                      <a:r>
                        <a:rPr lang="en-US" sz="1800" kern="1200" dirty="0" smtClean="0">
                          <a:solidFill>
                            <a:schemeClr val="tx1"/>
                          </a:solidFill>
                          <a:latin typeface="Corbel"/>
                          <a:ea typeface="+mn-ea"/>
                          <a:cs typeface="+mn-cs"/>
                        </a:rPr>
                        <a:t>HBase provides fast lookups for larger tables.</a:t>
                      </a:r>
                    </a:p>
                  </a:txBody>
                  <a:tcPr marL="76200" marR="76200" marT="76200" marB="76200"/>
                </a:tc>
              </a:tr>
              <a:tr h="943032">
                <a:tc>
                  <a:txBody>
                    <a:bodyPr/>
                    <a:lstStyle/>
                    <a:p>
                      <a:pPr fontAlgn="t"/>
                      <a:r>
                        <a:rPr lang="en-US" sz="1800" kern="1200" dirty="0" smtClean="0">
                          <a:solidFill>
                            <a:schemeClr val="tx1"/>
                          </a:solidFill>
                          <a:latin typeface="Corbel"/>
                          <a:ea typeface="+mn-ea"/>
                          <a:cs typeface="+mn-cs"/>
                        </a:rPr>
                        <a:t>It provides high latency batch processing.</a:t>
                      </a:r>
                    </a:p>
                  </a:txBody>
                  <a:tcPr marL="76200" marR="76200" marT="76200" marB="76200"/>
                </a:tc>
                <a:tc>
                  <a:txBody>
                    <a:bodyPr/>
                    <a:lstStyle/>
                    <a:p>
                      <a:pPr fontAlgn="t"/>
                      <a:r>
                        <a:rPr lang="en-US" sz="1800" kern="1200" dirty="0" smtClean="0">
                          <a:solidFill>
                            <a:schemeClr val="tx1"/>
                          </a:solidFill>
                          <a:latin typeface="Corbel"/>
                          <a:ea typeface="+mn-ea"/>
                          <a:cs typeface="+mn-cs"/>
                        </a:rPr>
                        <a:t>It provides low latency access to single rows from billions of records (Random access).</a:t>
                      </a:r>
                    </a:p>
                  </a:txBody>
                  <a:tcPr marL="76200" marR="76200" marT="76200" marB="76200"/>
                </a:tc>
              </a:tr>
              <a:tr h="1208260">
                <a:tc>
                  <a:txBody>
                    <a:bodyPr/>
                    <a:lstStyle/>
                    <a:p>
                      <a:pPr fontAlgn="t"/>
                      <a:r>
                        <a:rPr lang="en-US" sz="1800" kern="1200" dirty="0" smtClean="0">
                          <a:solidFill>
                            <a:schemeClr val="tx1"/>
                          </a:solidFill>
                          <a:latin typeface="Corbel"/>
                          <a:ea typeface="+mn-ea"/>
                          <a:cs typeface="+mn-cs"/>
                        </a:rPr>
                        <a:t>It provides only sequential access of data.</a:t>
                      </a:r>
                    </a:p>
                  </a:txBody>
                  <a:tcPr marL="76200" marR="76200" marT="76200" marB="76200"/>
                </a:tc>
                <a:tc>
                  <a:txBody>
                    <a:bodyPr/>
                    <a:lstStyle/>
                    <a:p>
                      <a:pPr fontAlgn="t"/>
                      <a:r>
                        <a:rPr lang="en-US" sz="1800" kern="1200" dirty="0" smtClean="0">
                          <a:solidFill>
                            <a:schemeClr val="tx1"/>
                          </a:solidFill>
                          <a:latin typeface="Corbel"/>
                          <a:ea typeface="+mn-ea"/>
                          <a:cs typeface="+mn-cs"/>
                        </a:rPr>
                        <a:t>HBase internally uses Hash tables and provides random </a:t>
                      </a:r>
                      <a:r>
                        <a:rPr lang="en-US" sz="1800" kern="1200" dirty="0" smtClean="0">
                          <a:solidFill>
                            <a:schemeClr val="tx1"/>
                          </a:solidFill>
                          <a:latin typeface="Corbel"/>
                          <a:ea typeface="+mn-ea"/>
                          <a:cs typeface="+mn-cs"/>
                        </a:rPr>
                        <a:t>access.</a:t>
                      </a:r>
                      <a:endParaRPr lang="en-US" sz="1800" kern="1200" dirty="0" smtClean="0">
                        <a:solidFill>
                          <a:schemeClr val="tx1"/>
                        </a:solidFill>
                        <a:latin typeface="Corbel"/>
                        <a:ea typeface="+mn-ea"/>
                        <a:cs typeface="+mn-cs"/>
                      </a:endParaRPr>
                    </a:p>
                  </a:txBody>
                  <a:tcPr marL="76200" marR="76200" marT="76200" marB="76200"/>
                </a:tc>
              </a:tr>
            </a:tbl>
          </a:graphicData>
        </a:graphic>
      </p:graphicFrame>
    </p:spTree>
    <p:extLst>
      <p:ext uri="{BB962C8B-B14F-4D97-AF65-F5344CB8AC3E}">
        <p14:creationId xmlns:p14="http://schemas.microsoft.com/office/powerpoint/2010/main" xmlns="" val="14990363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376880" y="4980600"/>
            <a:ext cx="380160" cy="142920"/>
          </a:xfrm>
          <a:prstGeom prst="rect">
            <a:avLst/>
          </a:prstGeom>
          <a:noFill/>
          <a:ln>
            <a:noFill/>
          </a:ln>
        </p:spPr>
        <p:txBody>
          <a:bodyPr lIns="90000" tIns="45000" rIns="90000" bIns="45000" anchor="ctr"/>
          <a:lstStyle/>
          <a:p>
            <a:pPr algn="ctr">
              <a:lnSpc>
                <a:spcPct val="100000"/>
              </a:lnSpc>
            </a:pPr>
            <a:fld id="{80262D01-141D-4218-A0F8-A37CA5F8C22C}" type="slidenum">
              <a:rPr lang="en-IN" sz="700">
                <a:solidFill>
                  <a:srgbClr val="000000"/>
                </a:solidFill>
                <a:latin typeface="Corbel"/>
              </a:rPr>
              <a:pPr algn="ctr">
                <a:lnSpc>
                  <a:spcPct val="100000"/>
                </a:lnSpc>
              </a:pPr>
              <a:t>8</a:t>
            </a:fld>
            <a:endParaRPr/>
          </a:p>
        </p:txBody>
      </p:sp>
      <p:sp>
        <p:nvSpPr>
          <p:cNvPr id="284" name="CustomShape 2"/>
          <p:cNvSpPr/>
          <p:nvPr/>
        </p:nvSpPr>
        <p:spPr>
          <a:xfrm>
            <a:off x="457200" y="819000"/>
            <a:ext cx="8075240" cy="3774600"/>
          </a:xfrm>
          <a:prstGeom prst="rect">
            <a:avLst/>
          </a:prstGeom>
          <a:noFill/>
          <a:ln>
            <a:noFill/>
          </a:ln>
        </p:spPr>
        <p:txBody>
          <a:bodyPr lIns="90000" tIns="45000" rIns="90000" bIns="45000"/>
          <a:lstStyle/>
          <a:p>
            <a:pPr>
              <a:lnSpc>
                <a:spcPct val="150000"/>
              </a:lnSpc>
              <a:buSzPct val="75000"/>
              <a:buFont typeface="Arial" pitchFamily="34" charset="0"/>
              <a:buChar char="•"/>
            </a:pPr>
            <a:endParaRPr lang="en-US" sz="2000" dirty="0" smtClean="0"/>
          </a:p>
          <a:p>
            <a:pPr>
              <a:lnSpc>
                <a:spcPct val="150000"/>
              </a:lnSpc>
              <a:buSzPct val="75000"/>
            </a:pPr>
            <a:r>
              <a:rPr lang="en-US" sz="2000" dirty="0" smtClean="0"/>
              <a:t> </a:t>
            </a:r>
            <a:r>
              <a:rPr lang="en-US" sz="2000" dirty="0" smtClean="0">
                <a:solidFill>
                  <a:srgbClr val="404040"/>
                </a:solidFill>
                <a:latin typeface="Calibri"/>
                <a:ea typeface="宋体"/>
              </a:rPr>
              <a:t>.</a:t>
            </a:r>
          </a:p>
          <a:p>
            <a:pPr>
              <a:lnSpc>
                <a:spcPct val="150000"/>
              </a:lnSpc>
              <a:buFont typeface="Arial" pitchFamily="34" charset="0"/>
              <a:buChar char="•"/>
            </a:pPr>
            <a:endParaRPr lang="en-US" sz="2000" dirty="0" smtClean="0">
              <a:solidFill>
                <a:srgbClr val="404040"/>
              </a:solidFill>
              <a:latin typeface="Calibri"/>
              <a:ea typeface="宋体"/>
            </a:endParaRPr>
          </a:p>
          <a:p>
            <a:pPr>
              <a:lnSpc>
                <a:spcPct val="150000"/>
              </a:lnSpc>
              <a:buFont typeface="Arial" pitchFamily="34" charset="0"/>
              <a:buChar char="•"/>
            </a:pPr>
            <a:endParaRPr lang="en-US" sz="2000" dirty="0"/>
          </a:p>
        </p:txBody>
      </p:sp>
      <p:sp>
        <p:nvSpPr>
          <p:cNvPr id="285" name="CustomShape 3"/>
          <p:cNvSpPr/>
          <p:nvPr/>
        </p:nvSpPr>
        <p:spPr>
          <a:xfrm>
            <a:off x="4648320" y="819000"/>
            <a:ext cx="4037760" cy="3774600"/>
          </a:xfrm>
          <a:prstGeom prst="rect">
            <a:avLst/>
          </a:prstGeom>
          <a:noFill/>
          <a:ln>
            <a:noFill/>
          </a:ln>
        </p:spPr>
      </p:sp>
      <p:sp>
        <p:nvSpPr>
          <p:cNvPr id="286" name="CustomShape 4"/>
          <p:cNvSpPr/>
          <p:nvPr/>
        </p:nvSpPr>
        <p:spPr>
          <a:xfrm>
            <a:off x="304920" y="12960"/>
            <a:ext cx="8369640" cy="644040"/>
          </a:xfrm>
          <a:prstGeom prst="rect">
            <a:avLst/>
          </a:prstGeom>
          <a:noFill/>
          <a:ln>
            <a:noFill/>
          </a:ln>
        </p:spPr>
        <p:txBody>
          <a:bodyPr lIns="90000" tIns="45000" rIns="90000" bIns="45000" anchor="ctr"/>
          <a:lstStyle/>
          <a:p>
            <a:pPr>
              <a:lnSpc>
                <a:spcPct val="100000"/>
              </a:lnSpc>
            </a:pPr>
            <a:r>
              <a:rPr lang="en-US" sz="2000" dirty="0" smtClean="0">
                <a:solidFill>
                  <a:srgbClr val="1F497D"/>
                </a:solidFill>
                <a:latin typeface="Corbel"/>
              </a:rPr>
              <a:t>HBASE </a:t>
            </a:r>
            <a:r>
              <a:rPr lang="en-US" sz="2000" dirty="0" err="1" smtClean="0">
                <a:solidFill>
                  <a:srgbClr val="1F497D"/>
                </a:solidFill>
                <a:latin typeface="Corbel"/>
              </a:rPr>
              <a:t>vs</a:t>
            </a:r>
            <a:r>
              <a:rPr lang="en-US" sz="2000" dirty="0" smtClean="0">
                <a:solidFill>
                  <a:srgbClr val="1F497D"/>
                </a:solidFill>
                <a:latin typeface="Corbel"/>
              </a:rPr>
              <a:t> RDMS</a:t>
            </a:r>
            <a:endParaRPr lang="en-IN" sz="2000" dirty="0">
              <a:solidFill>
                <a:srgbClr val="1F497D"/>
              </a:solidFill>
              <a:latin typeface="Corbel"/>
            </a:endParaRPr>
          </a:p>
        </p:txBody>
      </p:sp>
      <p:graphicFrame>
        <p:nvGraphicFramePr>
          <p:cNvPr id="6" name="Table 5"/>
          <p:cNvGraphicFramePr>
            <a:graphicFrameLocks noGrp="1"/>
          </p:cNvGraphicFramePr>
          <p:nvPr/>
        </p:nvGraphicFramePr>
        <p:xfrm>
          <a:off x="609600" y="815341"/>
          <a:ext cx="7772400" cy="4145280"/>
        </p:xfrm>
        <a:graphic>
          <a:graphicData uri="http://schemas.openxmlformats.org/drawingml/2006/table">
            <a:tbl>
              <a:tblPr firstRow="1" bandRow="1">
                <a:tableStyleId>{5C22544A-7EE6-4342-B048-85BDC9FD1C3A}</a:tableStyleId>
              </a:tblPr>
              <a:tblGrid>
                <a:gridCol w="3886200"/>
                <a:gridCol w="3886200"/>
              </a:tblGrid>
              <a:tr h="379123">
                <a:tc>
                  <a:txBody>
                    <a:bodyPr/>
                    <a:lstStyle/>
                    <a:p>
                      <a:pPr algn="ctr"/>
                      <a:r>
                        <a:rPr lang="en-US" sz="2000" kern="1200" dirty="0" smtClean="0">
                          <a:solidFill>
                            <a:schemeClr val="tx1"/>
                          </a:solidFill>
                          <a:latin typeface="Corbel"/>
                          <a:ea typeface="+mn-ea"/>
                          <a:cs typeface="+mn-cs"/>
                        </a:rPr>
                        <a:t>Hbase</a:t>
                      </a:r>
                      <a:endParaRPr lang="en-US" sz="2000" kern="1200" dirty="0">
                        <a:solidFill>
                          <a:schemeClr val="tx1"/>
                        </a:solidFill>
                        <a:latin typeface="Corbel"/>
                        <a:ea typeface="+mn-ea"/>
                        <a:cs typeface="+mn-cs"/>
                      </a:endParaRPr>
                    </a:p>
                  </a:txBody>
                  <a:tcPr/>
                </a:tc>
                <a:tc>
                  <a:txBody>
                    <a:bodyPr/>
                    <a:lstStyle/>
                    <a:p>
                      <a:pPr algn="ctr"/>
                      <a:r>
                        <a:rPr lang="en-US" sz="2000" kern="1200" dirty="0" smtClean="0">
                          <a:solidFill>
                            <a:schemeClr val="tx1"/>
                          </a:solidFill>
                          <a:latin typeface="Corbel"/>
                          <a:ea typeface="+mn-ea"/>
                          <a:cs typeface="+mn-cs"/>
                        </a:rPr>
                        <a:t>RDMS</a:t>
                      </a:r>
                      <a:endParaRPr lang="en-US" sz="2000" kern="1200" dirty="0">
                        <a:solidFill>
                          <a:schemeClr val="tx1"/>
                        </a:solidFill>
                        <a:latin typeface="Corbel"/>
                        <a:ea typeface="+mn-ea"/>
                        <a:cs typeface="+mn-cs"/>
                      </a:endParaRPr>
                    </a:p>
                  </a:txBody>
                  <a:tcPr/>
                </a:tc>
              </a:tr>
              <a:tr h="1254022">
                <a:tc>
                  <a:txBody>
                    <a:bodyPr/>
                    <a:lstStyle/>
                    <a:p>
                      <a:r>
                        <a:rPr lang="en-US" sz="2000" kern="1200" dirty="0" smtClean="0">
                          <a:solidFill>
                            <a:schemeClr val="tx1"/>
                          </a:solidFill>
                          <a:latin typeface="Corbel"/>
                          <a:ea typeface="+mn-ea"/>
                          <a:cs typeface="+mn-cs"/>
                        </a:rPr>
                        <a:t>HBase is schema-less, it doesn't have the concept of fixed columns schema; defines only column families.</a:t>
                      </a:r>
                    </a:p>
                  </a:txBody>
                  <a:tcPr/>
                </a:tc>
                <a:tc>
                  <a:txBody>
                    <a:bodyPr/>
                    <a:lstStyle/>
                    <a:p>
                      <a:pPr fontAlgn="t"/>
                      <a:r>
                        <a:rPr lang="en-US" sz="2000" kern="1200" dirty="0">
                          <a:solidFill>
                            <a:schemeClr val="tx1"/>
                          </a:solidFill>
                          <a:latin typeface="Corbel"/>
                          <a:ea typeface="+mn-ea"/>
                          <a:cs typeface="+mn-cs"/>
                        </a:rPr>
                        <a:t>An RDBMS is governed by its schema, which describes the whole structure of tables.</a:t>
                      </a:r>
                    </a:p>
                  </a:txBody>
                  <a:tcPr marL="76200" marR="76200" marT="76200" marB="76200"/>
                </a:tc>
              </a:tr>
              <a:tr h="729083">
                <a:tc>
                  <a:txBody>
                    <a:bodyPr/>
                    <a:lstStyle/>
                    <a:p>
                      <a:pPr fontAlgn="t"/>
                      <a:r>
                        <a:rPr lang="en-US" sz="2000" kern="1200" dirty="0">
                          <a:solidFill>
                            <a:schemeClr val="tx1"/>
                          </a:solidFill>
                          <a:latin typeface="Corbel"/>
                          <a:ea typeface="+mn-ea"/>
                          <a:cs typeface="+mn-cs"/>
                        </a:rPr>
                        <a:t>It is built for wide tables. HBase is horizontally scalable.</a:t>
                      </a:r>
                    </a:p>
                  </a:txBody>
                  <a:tcPr marL="76200" marR="76200" marT="76200" marB="76200"/>
                </a:tc>
                <a:tc>
                  <a:txBody>
                    <a:bodyPr/>
                    <a:lstStyle/>
                    <a:p>
                      <a:pPr fontAlgn="t"/>
                      <a:r>
                        <a:rPr lang="en-US" sz="2000" kern="1200" dirty="0">
                          <a:solidFill>
                            <a:schemeClr val="tx1"/>
                          </a:solidFill>
                          <a:latin typeface="Corbel"/>
                          <a:ea typeface="+mn-ea"/>
                          <a:cs typeface="+mn-cs"/>
                        </a:rPr>
                        <a:t>It is thin and built for small tables. Hard to scale.</a:t>
                      </a:r>
                    </a:p>
                  </a:txBody>
                  <a:tcPr marL="76200" marR="76200" marT="76200" marB="76200"/>
                </a:tc>
              </a:tr>
              <a:tr h="437450">
                <a:tc>
                  <a:txBody>
                    <a:bodyPr/>
                    <a:lstStyle/>
                    <a:p>
                      <a:pPr fontAlgn="t"/>
                      <a:r>
                        <a:rPr lang="en-US" sz="2000" kern="1200" dirty="0">
                          <a:solidFill>
                            <a:schemeClr val="tx1"/>
                          </a:solidFill>
                          <a:latin typeface="Corbel"/>
                          <a:ea typeface="+mn-ea"/>
                          <a:cs typeface="+mn-cs"/>
                        </a:rPr>
                        <a:t>No transactions are there in HBase.</a:t>
                      </a:r>
                    </a:p>
                  </a:txBody>
                  <a:tcPr marL="76200" marR="76200" marT="76200" marB="76200"/>
                </a:tc>
                <a:tc>
                  <a:txBody>
                    <a:bodyPr/>
                    <a:lstStyle/>
                    <a:p>
                      <a:pPr fontAlgn="t"/>
                      <a:r>
                        <a:rPr lang="en-US" sz="2000" kern="1200" dirty="0">
                          <a:solidFill>
                            <a:schemeClr val="tx1"/>
                          </a:solidFill>
                          <a:latin typeface="Corbel"/>
                          <a:ea typeface="+mn-ea"/>
                          <a:cs typeface="+mn-cs"/>
                        </a:rPr>
                        <a:t>RDBMS is transactional.</a:t>
                      </a:r>
                    </a:p>
                  </a:txBody>
                  <a:tcPr marL="76200" marR="76200" marT="76200" marB="76200"/>
                </a:tc>
              </a:tr>
              <a:tr h="437450">
                <a:tc>
                  <a:txBody>
                    <a:bodyPr/>
                    <a:lstStyle/>
                    <a:p>
                      <a:pPr fontAlgn="t"/>
                      <a:r>
                        <a:rPr lang="en-US" sz="2000" kern="1200" dirty="0">
                          <a:solidFill>
                            <a:schemeClr val="tx1"/>
                          </a:solidFill>
                          <a:latin typeface="Corbel"/>
                          <a:ea typeface="+mn-ea"/>
                          <a:cs typeface="+mn-cs"/>
                        </a:rPr>
                        <a:t>It has de-normalized data.</a:t>
                      </a:r>
                    </a:p>
                  </a:txBody>
                  <a:tcPr marL="76200" marR="76200" marT="76200" marB="76200"/>
                </a:tc>
                <a:tc>
                  <a:txBody>
                    <a:bodyPr/>
                    <a:lstStyle/>
                    <a:p>
                      <a:pPr fontAlgn="t"/>
                      <a:r>
                        <a:rPr lang="en-US" sz="2000" kern="1200" dirty="0">
                          <a:solidFill>
                            <a:schemeClr val="tx1"/>
                          </a:solidFill>
                          <a:latin typeface="Corbel"/>
                          <a:ea typeface="+mn-ea"/>
                          <a:cs typeface="+mn-cs"/>
                        </a:rPr>
                        <a:t>It will have normalized data.</a:t>
                      </a:r>
                    </a:p>
                  </a:txBody>
                  <a:tcPr marL="76200" marR="76200" marT="76200" marB="76200"/>
                </a:tc>
              </a:tr>
              <a:tr h="729083">
                <a:tc>
                  <a:txBody>
                    <a:bodyPr/>
                    <a:lstStyle/>
                    <a:p>
                      <a:pPr fontAlgn="t"/>
                      <a:r>
                        <a:rPr lang="en-US" sz="2000" kern="1200" dirty="0">
                          <a:solidFill>
                            <a:schemeClr val="tx1"/>
                          </a:solidFill>
                          <a:latin typeface="Corbel"/>
                          <a:ea typeface="+mn-ea"/>
                          <a:cs typeface="+mn-cs"/>
                        </a:rPr>
                        <a:t>It is good for semi-structured as well as structured data.</a:t>
                      </a:r>
                    </a:p>
                  </a:txBody>
                  <a:tcPr marL="76200" marR="76200" marT="76200" marB="76200"/>
                </a:tc>
                <a:tc>
                  <a:txBody>
                    <a:bodyPr/>
                    <a:lstStyle/>
                    <a:p>
                      <a:pPr fontAlgn="t"/>
                      <a:r>
                        <a:rPr lang="en-US" sz="2000" kern="1200" dirty="0">
                          <a:solidFill>
                            <a:schemeClr val="tx1"/>
                          </a:solidFill>
                          <a:latin typeface="Corbel"/>
                          <a:ea typeface="+mn-ea"/>
                          <a:cs typeface="+mn-cs"/>
                        </a:rPr>
                        <a:t>It is good for structured data.</a:t>
                      </a:r>
                    </a:p>
                  </a:txBody>
                  <a:tcPr marL="76200" marR="76200" marT="76200" marB="76200"/>
                </a:tc>
              </a:tr>
            </a:tbl>
          </a:graphicData>
        </a:graphic>
      </p:graphicFrame>
    </p:spTree>
    <p:extLst>
      <p:ext uri="{BB962C8B-B14F-4D97-AF65-F5344CB8AC3E}">
        <p14:creationId xmlns:p14="http://schemas.microsoft.com/office/powerpoint/2010/main" xmlns="" val="14990363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4376880" y="4980600"/>
            <a:ext cx="380160" cy="142920"/>
          </a:xfrm>
          <a:prstGeom prst="rect">
            <a:avLst/>
          </a:prstGeom>
          <a:noFill/>
          <a:ln>
            <a:noFill/>
          </a:ln>
        </p:spPr>
        <p:txBody>
          <a:bodyPr lIns="90000" tIns="45000" rIns="90000" bIns="45000" anchor="ctr"/>
          <a:lstStyle/>
          <a:p>
            <a:pPr algn="ctr">
              <a:lnSpc>
                <a:spcPct val="100000"/>
              </a:lnSpc>
            </a:pPr>
            <a:fld id="{7B9908B2-45D0-4194-90C8-9BA09CF94467}" type="slidenum">
              <a:rPr lang="en-IN" sz="700">
                <a:solidFill>
                  <a:srgbClr val="000000"/>
                </a:solidFill>
                <a:latin typeface="Corbel"/>
              </a:rPr>
              <a:pPr algn="ctr">
                <a:lnSpc>
                  <a:spcPct val="100000"/>
                </a:lnSpc>
              </a:pPr>
              <a:t>9</a:t>
            </a:fld>
            <a:endParaRPr/>
          </a:p>
        </p:txBody>
      </p:sp>
      <p:sp>
        <p:nvSpPr>
          <p:cNvPr id="280" name="CustomShape 2"/>
          <p:cNvSpPr/>
          <p:nvPr/>
        </p:nvSpPr>
        <p:spPr>
          <a:xfrm>
            <a:off x="457200" y="819000"/>
            <a:ext cx="8075240" cy="3774600"/>
          </a:xfrm>
          <a:prstGeom prst="rect">
            <a:avLst/>
          </a:prstGeom>
          <a:noFill/>
          <a:ln>
            <a:noFill/>
          </a:ln>
        </p:spPr>
        <p:txBody>
          <a:bodyPr lIns="90000" tIns="45000" rIns="90000" bIns="45000"/>
          <a:lstStyle/>
          <a:p>
            <a:pPr marL="342900" indent="-342900">
              <a:buFont typeface="Arial" pitchFamily="34" charset="0"/>
              <a:buChar char="•"/>
            </a:pPr>
            <a:endParaRPr dirty="0"/>
          </a:p>
        </p:txBody>
      </p:sp>
      <p:sp>
        <p:nvSpPr>
          <p:cNvPr id="281" name="CustomShape 3"/>
          <p:cNvSpPr/>
          <p:nvPr/>
        </p:nvSpPr>
        <p:spPr>
          <a:xfrm>
            <a:off x="4648320" y="819000"/>
            <a:ext cx="4037760" cy="3774600"/>
          </a:xfrm>
          <a:prstGeom prst="rect">
            <a:avLst/>
          </a:prstGeom>
          <a:noFill/>
          <a:ln>
            <a:noFill/>
          </a:ln>
        </p:spPr>
      </p:sp>
      <p:sp>
        <p:nvSpPr>
          <p:cNvPr id="282" name="CustomShape 4"/>
          <p:cNvSpPr/>
          <p:nvPr/>
        </p:nvSpPr>
        <p:spPr>
          <a:xfrm>
            <a:off x="304920" y="12960"/>
            <a:ext cx="8369640" cy="644040"/>
          </a:xfrm>
          <a:prstGeom prst="rect">
            <a:avLst/>
          </a:prstGeom>
          <a:noFill/>
          <a:ln>
            <a:noFill/>
          </a:ln>
        </p:spPr>
        <p:txBody>
          <a:bodyPr lIns="90000" tIns="45000" rIns="90000" bIns="45000" anchor="ctr"/>
          <a:lstStyle/>
          <a:p>
            <a:r>
              <a:rPr lang="en-IN" sz="2000" dirty="0" smtClean="0">
                <a:solidFill>
                  <a:srgbClr val="1F497D"/>
                </a:solidFill>
                <a:latin typeface="Corbel"/>
              </a:rPr>
              <a:t>Architecture</a:t>
            </a:r>
            <a:r>
              <a:rPr lang="en-IN" sz="2000" dirty="0" smtClean="0">
                <a:latin typeface="Corbel"/>
              </a:rPr>
              <a:t> </a:t>
            </a:r>
            <a:endParaRPr dirty="0"/>
          </a:p>
        </p:txBody>
      </p:sp>
      <p:pic>
        <p:nvPicPr>
          <p:cNvPr id="27650" name="Picture 2" descr="Image result for hbase architecture"/>
          <p:cNvPicPr>
            <a:picLocks noChangeAspect="1" noChangeArrowheads="1"/>
          </p:cNvPicPr>
          <p:nvPr/>
        </p:nvPicPr>
        <p:blipFill>
          <a:blip r:embed="rId3" cstate="print"/>
          <a:srcRect/>
          <a:stretch>
            <a:fillRect/>
          </a:stretch>
        </p:blipFill>
        <p:spPr bwMode="auto">
          <a:xfrm>
            <a:off x="1219200" y="895350"/>
            <a:ext cx="6019800" cy="3762376"/>
          </a:xfrm>
          <a:prstGeom prst="rect">
            <a:avLst/>
          </a:prstGeom>
          <a:noFill/>
        </p:spPr>
      </p:pic>
      <p:cxnSp>
        <p:nvCxnSpPr>
          <p:cNvPr id="9" name="Straight Arrow Connector 8"/>
          <p:cNvCxnSpPr/>
          <p:nvPr/>
        </p:nvCxnSpPr>
        <p:spPr>
          <a:xfrm>
            <a:off x="4495800" y="22669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95800" y="2266950"/>
            <a:ext cx="1066800" cy="0"/>
          </a:xfrm>
          <a:prstGeom prst="straightConnector1">
            <a:avLst/>
          </a:prstGeom>
          <a:ln w="22225" cmpd="thickThi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1467</Words>
  <Application>Microsoft Office PowerPoint</Application>
  <PresentationFormat>On-screen Show (16:9)</PresentationFormat>
  <Paragraphs>262</Paragraphs>
  <Slides>26</Slides>
  <Notes>13</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Office Theme</vt:lpstr>
      <vt:lpstr>Office Theme</vt:lpstr>
      <vt:lpstr>Office Theme</vt:lpstr>
      <vt:lpstr>Office Theme</vt:lpstr>
      <vt:lpstr>Slide 1</vt:lpstr>
      <vt:lpstr>Big Data Ecosystem</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Reference </vt:lpstr>
      <vt:lpstr>Test Yourself</vt:lpstr>
      <vt:lpstr>Questions?</vt:lpstr>
      <vt:lpstr>Assignment</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Karteek G</dc:creator>
  <cp:lastModifiedBy>Basha</cp:lastModifiedBy>
  <cp:revision>266</cp:revision>
  <dcterms:modified xsi:type="dcterms:W3CDTF">2017-02-22T02:44:41Z</dcterms:modified>
</cp:coreProperties>
</file>