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9" r:id="rId4"/>
    <p:sldId id="286" r:id="rId5"/>
    <p:sldId id="262" r:id="rId6"/>
    <p:sldId id="263" r:id="rId7"/>
    <p:sldId id="268" r:id="rId8"/>
    <p:sldId id="287" r:id="rId9"/>
    <p:sldId id="288" r:id="rId10"/>
    <p:sldId id="296" r:id="rId11"/>
    <p:sldId id="298" r:id="rId12"/>
    <p:sldId id="280" r:id="rId13"/>
    <p:sldId id="281" r:id="rId14"/>
    <p:sldId id="278" r:id="rId15"/>
    <p:sldId id="279" r:id="rId16"/>
    <p:sldId id="289" r:id="rId17"/>
    <p:sldId id="293" r:id="rId18"/>
    <p:sldId id="282" r:id="rId19"/>
    <p:sldId id="283" r:id="rId20"/>
    <p:sldId id="284" r:id="rId21"/>
    <p:sldId id="285" r:id="rId22"/>
    <p:sldId id="274" r:id="rId23"/>
    <p:sldId id="272" r:id="rId24"/>
    <p:sldId id="275" r:id="rId25"/>
    <p:sldId id="273" r:id="rId26"/>
    <p:sldId id="276" r:id="rId27"/>
    <p:sldId id="277" r:id="rId28"/>
    <p:sldId id="26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FFFFF"/>
    <a:srgbClr val="29397D"/>
    <a:srgbClr val="E8E4E5"/>
    <a:srgbClr val="DD3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38" autoAdjust="0"/>
    <p:restoredTop sz="94660"/>
  </p:normalViewPr>
  <p:slideViewPr>
    <p:cSldViewPr>
      <p:cViewPr>
        <p:scale>
          <a:sx n="60" d="100"/>
          <a:sy n="60" d="100"/>
        </p:scale>
        <p:origin x="282" y="118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54"/>
    </p:cViewPr>
  </p:sorterViewPr>
  <p:notesViewPr>
    <p:cSldViewPr showGuides="1"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BE15-B219-455C-925B-3ECFBC126D1E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88576-3CFD-49D7-AA59-A210A7851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6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71802-8278-40A4-AF5A-6E98D7DEF83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3A65-825A-4F77-9D3F-E239C16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4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562350"/>
            <a:ext cx="9144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38600" y="3714750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VJ GDrive\Work\Prodapt About\Prodapt Brand Guidelines\prodapt_logo_red_with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66505"/>
            <a:ext cx="2590800" cy="55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0" y="3588228"/>
            <a:ext cx="4547913" cy="457199"/>
          </a:xfrm>
        </p:spPr>
        <p:txBody>
          <a:bodyPr/>
          <a:lstStyle>
            <a:lvl1pPr algn="l">
              <a:defRPr lang="en-US" sz="24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91000" y="4095750"/>
            <a:ext cx="4572000" cy="381000"/>
          </a:xfrm>
        </p:spPr>
        <p:txBody>
          <a:bodyPr>
            <a:noAutofit/>
          </a:bodyPr>
          <a:lstStyle>
            <a:lvl1pPr marL="342900" indent="-342900">
              <a:buNone/>
              <a:defRPr lang="en-US" sz="1600" dirty="0" smtClean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4pPr>
            <a:lvl5pPr>
              <a:defRPr lang="en-US" dirty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5pPr>
          </a:lstStyle>
          <a:p>
            <a:pPr marL="0" lvl="0" indent="0"/>
            <a:r>
              <a:rPr lang="en-US"/>
              <a:t>Edit Master text styles</a:t>
            </a:r>
          </a:p>
        </p:txBody>
      </p:sp>
      <p:sp>
        <p:nvSpPr>
          <p:cNvPr id="8" name="Right Triangle 7"/>
          <p:cNvSpPr/>
          <p:nvPr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3562350"/>
            <a:ext cx="9144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38600" y="3714750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66505"/>
            <a:ext cx="2590800" cy="55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Triangle 14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09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84" userDrawn="1">
          <p15:clr>
            <a:srgbClr val="FBAE40"/>
          </p15:clr>
        </p15:guide>
        <p15:guide id="4" pos="56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562350"/>
            <a:ext cx="9144000" cy="692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9902" y="3647096"/>
            <a:ext cx="0" cy="515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1144"/>
            <a:ext cx="1828800" cy="3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00" y="3670521"/>
            <a:ext cx="4547913" cy="457199"/>
          </a:xfrm>
        </p:spPr>
        <p:txBody>
          <a:bodyPr/>
          <a:lstStyle>
            <a:lvl1pPr algn="l">
              <a:defRPr lang="en-US" sz="18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2" y="-365"/>
            <a:ext cx="6604488" cy="33440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28" y="1699125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6" name="Rectangle 55"/>
          <p:cNvSpPr/>
          <p:nvPr userDrawn="1"/>
        </p:nvSpPr>
        <p:spPr>
          <a:xfrm>
            <a:off x="5643428" y="1657718"/>
            <a:ext cx="5341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Chennai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60" y="2501319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9" name="Rectangle 58"/>
          <p:cNvSpPr/>
          <p:nvPr userDrawn="1"/>
        </p:nvSpPr>
        <p:spPr>
          <a:xfrm>
            <a:off x="4617324" y="2453959"/>
            <a:ext cx="7793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Johannesburg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00150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1" name="Rectangle 60"/>
          <p:cNvSpPr/>
          <p:nvPr userDrawn="1"/>
        </p:nvSpPr>
        <p:spPr>
          <a:xfrm>
            <a:off x="2905367" y="1153654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New York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38" y="1471977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3" name="Rectangle 62"/>
          <p:cNvSpPr/>
          <p:nvPr userDrawn="1"/>
        </p:nvSpPr>
        <p:spPr>
          <a:xfrm>
            <a:off x="2617659" y="1425481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Dallas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29" y="1349005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5" name="Rectangle 64"/>
          <p:cNvSpPr/>
          <p:nvPr userDrawn="1"/>
        </p:nvSpPr>
        <p:spPr>
          <a:xfrm>
            <a:off x="1562100" y="1297619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Tualatin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32" y="427697"/>
            <a:ext cx="716353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7" name="Rectangle 66"/>
          <p:cNvSpPr/>
          <p:nvPr userDrawn="1"/>
        </p:nvSpPr>
        <p:spPr>
          <a:xfrm>
            <a:off x="4254586" y="374353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Amsterdam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72" name="Picture 2" descr="D:\work\Laptop\office purpose\prodapt_Logos\prodapt_logo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8251" y="1594102"/>
            <a:ext cx="1614410" cy="444248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86" y="812219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74" name="Rectangle 73"/>
          <p:cNvSpPr/>
          <p:nvPr userDrawn="1"/>
        </p:nvSpPr>
        <p:spPr>
          <a:xfrm>
            <a:off x="3700067" y="765723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London</a:t>
            </a:r>
            <a:endParaRPr lang="en-IN" sz="800" dirty="0">
              <a:latin typeface="Corbel" panose="020B0503020204020204" pitchFamily="34" charset="0"/>
            </a:endParaRPr>
          </a:p>
        </p:txBody>
      </p:sp>
      <p:sp>
        <p:nvSpPr>
          <p:cNvPr id="75" name="Rectangle 74"/>
          <p:cNvSpPr/>
          <p:nvPr userDrawn="1"/>
        </p:nvSpPr>
        <p:spPr>
          <a:xfrm>
            <a:off x="7162800" y="1197173"/>
            <a:ext cx="1211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orbel" pitchFamily="34" charset="0"/>
              </a:rPr>
              <a:t>THANK</a:t>
            </a:r>
            <a:r>
              <a:rPr lang="en-IN" sz="1400" b="1" baseline="0" dirty="0">
                <a:solidFill>
                  <a:schemeClr val="bg1"/>
                </a:solidFill>
                <a:latin typeface="Corbel" pitchFamily="34" charset="0"/>
              </a:rPr>
              <a:t> YOU!</a:t>
            </a:r>
            <a:endParaRPr lang="en-IN" sz="14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442204" y="3704333"/>
            <a:ext cx="16764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rbel" pitchFamily="34" charset="0"/>
              </a:rPr>
              <a:t>Prodapt Solutions Pvt. Ltd. </a:t>
            </a:r>
            <a:r>
              <a:rPr lang="fr-FR" sz="800" b="1" dirty="0">
                <a:solidFill>
                  <a:schemeClr val="bg1"/>
                </a:solidFill>
                <a:latin typeface="Corbel" pitchFamily="34" charset="0"/>
              </a:rPr>
              <a:t>Chennai: </a:t>
            </a:r>
            <a:endParaRPr lang="en-IN" sz="8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7442204" y="3456603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INDIA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442204" y="4008989"/>
            <a:ext cx="1350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1. Prince Infocity II, OMR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4903 3000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7442204" y="4484127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2. “Chennai One” SEZ,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Thoraipakkam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4230 2300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5924550" y="3458718"/>
            <a:ext cx="122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SOUTH AFRICA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87372" y="3456801"/>
            <a:ext cx="481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USA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322" y="3704531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North America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Tualatin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7565 SW Mohawk St.,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+1 503 636 3737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+1 503 885 0850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68322" y="4302100"/>
            <a:ext cx="1836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Dallas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222 W. Las Colinas Blvd., Irving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+1 972 201 9009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+1 972 501 9019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68322" y="4768734"/>
            <a:ext cx="1911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New York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1 Bridge Street, Irvington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</a:t>
            </a:r>
            <a:r>
              <a:rPr lang="en-IN" sz="800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646 403 8158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5939233" y="3706448"/>
            <a:ext cx="126166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SA (Pty) Ltd.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Johannesburg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No. 3, 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3rd Avenue, Rivonia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+27 (0) 11 259 4000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+27 (0) 11 259 4111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3805372" y="3456801"/>
            <a:ext cx="1571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THE NETHERLANDS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3805372" y="3704531"/>
            <a:ext cx="19858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Amsterdam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Zekeringstraat 17A, 1014 BM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20 4895711</a:t>
            </a:r>
            <a:endParaRPr lang="en-IN" sz="8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3805372" y="4257897"/>
            <a:ext cx="1752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Consulting BV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Rijswijk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De Bruyn Kopsstraat 14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70 4140722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+31 70 3030047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983649" y="3461468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UK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1984940" y="3701268"/>
            <a:ext cx="18250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London:</a:t>
            </a:r>
            <a:r>
              <a:rPr lang="en-IN" sz="800" b="1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Devonshire House, 60 Goswell Road, EC1M 7AD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Ph: +44 (0) 11 8900 1068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Fax: +44 (0) 11 8900 1069</a:t>
            </a:r>
            <a:endParaRPr lang="nl-NL" sz="800" b="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75" y="1824724"/>
            <a:ext cx="673462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0" name="Rectangle 49"/>
          <p:cNvSpPr/>
          <p:nvPr userDrawn="1"/>
        </p:nvSpPr>
        <p:spPr>
          <a:xfrm>
            <a:off x="5267325" y="1776218"/>
            <a:ext cx="619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Bengaluru</a:t>
            </a:r>
            <a:endParaRPr lang="en-IN" sz="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6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96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"/>
            <a:ext cx="8607224" cy="65774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latin typeface="Corbel" panose="020B0503020204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610600" cy="3962400"/>
          </a:xfr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000">
                <a:latin typeface="Corbel" panose="020B0503020204020204" pitchFamily="34" charset="0"/>
              </a:defRPr>
            </a:lvl1pPr>
            <a:lvl2pPr marL="742950" indent="-285750">
              <a:buFont typeface="Arial" pitchFamily="34" charset="0"/>
              <a:buChar char="•"/>
              <a:defRPr sz="1800">
                <a:latin typeface="Corbel" panose="020B0503020204020204" pitchFamily="34" charset="0"/>
              </a:defRPr>
            </a:lvl2pPr>
            <a:lvl3pPr marL="1143000" indent="-228600">
              <a:buFont typeface="Arial" pitchFamily="34" charset="0"/>
              <a:buChar char="•"/>
              <a:defRPr sz="1600">
                <a:latin typeface="Corbel" panose="020B0503020204020204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5030446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bg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1" name="Picture 2" descr="D:\VJ GDrive\Work\Prodapt About\Prodapt Brand Guidelines\Prodapt_logo_white_without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7" name="Picture 2" descr="C:\Users\RAGHAV~1.MG\AppData\Local\Temp\Rar$DRa0.974\prodapt-logo-tran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Triangle 11"/>
          <p:cNvSpPr/>
          <p:nvPr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572000" y="5030446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bg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9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21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Triangle 21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07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162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pic>
        <p:nvPicPr>
          <p:cNvPr id="12" name="Picture 2" descr="D:\VJ GDrive\Work\Prodapt About\Prodapt Brand Guidelines\Prodapt_logo_white_without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8" name="Picture 2" descr="C:\Users\RAGHAV~1.MG\AppData\Local\Temp\Rar$DRa0.974\prodapt-logo-tran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12921"/>
            <a:ext cx="8370512" cy="644820"/>
          </a:xfrm>
        </p:spPr>
        <p:txBody>
          <a:bodyPr anchor="ctr" anchorCtr="0"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ight Triangle 10"/>
          <p:cNvSpPr/>
          <p:nvPr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pic>
        <p:nvPicPr>
          <p:cNvPr id="15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21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Triangle 21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3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VJ GDrive\Work\Prodapt About\Prodapt Brand Guidelines\Prodapt_logo_white_without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2" name="Picture 2" descr="C:\Users\RAGHAV~1.MG\AppData\Local\Temp\Rar$DRa0.974\prodapt-logo-tran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7741"/>
          </a:xfrm>
        </p:spPr>
        <p:txBody>
          <a:bodyPr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pic>
        <p:nvPicPr>
          <p:cNvPr id="15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7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20" name="Right Triangle 19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5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62350"/>
            <a:ext cx="9144000" cy="692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29902" y="3647096"/>
            <a:ext cx="0" cy="515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VJ GDrive\Work\Prodapt About\Prodapt Brand Guidelines\prodapt_logo_red_with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1144"/>
            <a:ext cx="1828800" cy="3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00" y="3670521"/>
            <a:ext cx="4547913" cy="457199"/>
          </a:xfrm>
        </p:spPr>
        <p:txBody>
          <a:bodyPr/>
          <a:lstStyle>
            <a:lvl1pPr algn="l">
              <a:defRPr lang="en-US" sz="18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562350"/>
            <a:ext cx="9144000" cy="692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929902" y="3647096"/>
            <a:ext cx="0" cy="515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1144"/>
            <a:ext cx="1828800" cy="3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Triangle 11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8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2" y="-365"/>
            <a:ext cx="6604488" cy="33440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28" y="1699125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6" name="Rectangle 55"/>
          <p:cNvSpPr/>
          <p:nvPr/>
        </p:nvSpPr>
        <p:spPr>
          <a:xfrm>
            <a:off x="5643428" y="1657718"/>
            <a:ext cx="5341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Chennai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60" y="2501319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9" name="Rectangle 58"/>
          <p:cNvSpPr/>
          <p:nvPr/>
        </p:nvSpPr>
        <p:spPr>
          <a:xfrm>
            <a:off x="4617324" y="2453959"/>
            <a:ext cx="7793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Johannesburg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00150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1" name="Rectangle 60"/>
          <p:cNvSpPr/>
          <p:nvPr/>
        </p:nvSpPr>
        <p:spPr>
          <a:xfrm>
            <a:off x="2905367" y="1153654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New York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38" y="1471977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3" name="Rectangle 62"/>
          <p:cNvSpPr/>
          <p:nvPr/>
        </p:nvSpPr>
        <p:spPr>
          <a:xfrm>
            <a:off x="2617659" y="1425481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Dallas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29" y="1349005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5" name="Rectangle 64"/>
          <p:cNvSpPr/>
          <p:nvPr/>
        </p:nvSpPr>
        <p:spPr>
          <a:xfrm>
            <a:off x="1562100" y="1297619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Tualatin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32" y="427697"/>
            <a:ext cx="716353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7" name="Rectangle 66"/>
          <p:cNvSpPr/>
          <p:nvPr/>
        </p:nvSpPr>
        <p:spPr>
          <a:xfrm>
            <a:off x="4254586" y="374353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Amsterdam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72" name="Picture 2" descr="D:\work\Laptop\office purpose\prodapt_Logos\prodapt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8251" y="1594102"/>
            <a:ext cx="1614410" cy="444248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86" y="812219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74" name="Rectangle 73"/>
          <p:cNvSpPr/>
          <p:nvPr/>
        </p:nvSpPr>
        <p:spPr>
          <a:xfrm>
            <a:off x="3700067" y="765723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London</a:t>
            </a:r>
            <a:endParaRPr lang="en-IN" sz="800" dirty="0">
              <a:latin typeface="Corbel" panose="020B05030202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1197173"/>
            <a:ext cx="1211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orbel" pitchFamily="34" charset="0"/>
              </a:rPr>
              <a:t>THANK</a:t>
            </a:r>
            <a:r>
              <a:rPr lang="en-IN" sz="1400" b="1" baseline="0" dirty="0">
                <a:solidFill>
                  <a:schemeClr val="bg1"/>
                </a:solidFill>
                <a:latin typeface="Corbel" pitchFamily="34" charset="0"/>
              </a:rPr>
              <a:t> YOU!</a:t>
            </a:r>
            <a:endParaRPr lang="en-IN" sz="14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42204" y="3704333"/>
            <a:ext cx="16764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rbel" pitchFamily="34" charset="0"/>
              </a:rPr>
              <a:t>Prodapt Solutions Pvt. Ltd. </a:t>
            </a:r>
            <a:r>
              <a:rPr lang="fr-FR" sz="800" b="1" dirty="0">
                <a:solidFill>
                  <a:schemeClr val="bg1"/>
                </a:solidFill>
                <a:latin typeface="Corbel" pitchFamily="34" charset="0"/>
              </a:rPr>
              <a:t>Chennai: </a:t>
            </a:r>
            <a:endParaRPr lang="en-IN" sz="8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42204" y="3456603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INDIA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42204" y="4008989"/>
            <a:ext cx="1350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1. Prince Infocity II, OMR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4903 3000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42204" y="4484127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2. “Chennai One” SEZ,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Thoraipakkam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4230 2300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24550" y="3458718"/>
            <a:ext cx="122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SOUTH AFRICA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7372" y="3456801"/>
            <a:ext cx="481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USA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322" y="3704531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North America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Tualatin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7565 SW Mohawk St.,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+1 503 636 3737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+1 503 885 0850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322" y="4302100"/>
            <a:ext cx="1836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Dallas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222 W. Las Colinas Blvd., Irving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+1 972 201 9009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+1 972 501 9019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322" y="4768734"/>
            <a:ext cx="1911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New York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1 Bridge Street, Irvington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</a:t>
            </a:r>
            <a:r>
              <a:rPr lang="en-IN" sz="800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646 403 8158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39233" y="3706448"/>
            <a:ext cx="126166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SA (Pty) Ltd.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Johannesburg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No. 3, 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3rd Avenue, Rivonia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+27 (0) 11 259 4000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+27 (0) 11 259 4111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05372" y="3456801"/>
            <a:ext cx="1571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THE NETHERLANDS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05372" y="3704531"/>
            <a:ext cx="19858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Amsterdam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Zekeringstraat 17A, 1014 BM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20 4895711</a:t>
            </a:r>
            <a:endParaRPr lang="en-IN" sz="8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05372" y="4257897"/>
            <a:ext cx="1752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Consulting BV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Rijswijk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De Bruyn Kopsstraat 14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70 4140722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+31 70 3030047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983649" y="3461468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UK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84940" y="3701268"/>
            <a:ext cx="18250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London:</a:t>
            </a:r>
            <a:r>
              <a:rPr lang="en-IN" sz="800" b="1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Devonshire House, 60 Goswell Road, EC1M 7AD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Ph: +44 (0) 11 8900 1068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Fax: +44 (0) 11 8900 1069</a:t>
            </a:r>
            <a:endParaRPr lang="nl-NL" sz="800" b="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75" y="1824724"/>
            <a:ext cx="673462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0" name="Rectangle 49"/>
          <p:cNvSpPr/>
          <p:nvPr/>
        </p:nvSpPr>
        <p:spPr>
          <a:xfrm>
            <a:off x="5267325" y="1776218"/>
            <a:ext cx="619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Bengaluru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2" y="-365"/>
            <a:ext cx="6604488" cy="33440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28" y="1699125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5" name="Rectangle 54"/>
          <p:cNvSpPr/>
          <p:nvPr userDrawn="1"/>
        </p:nvSpPr>
        <p:spPr>
          <a:xfrm>
            <a:off x="5643428" y="1657718"/>
            <a:ext cx="5341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Chennai</a:t>
            </a: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60" y="2501319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8" name="Rectangle 67"/>
          <p:cNvSpPr/>
          <p:nvPr userDrawn="1"/>
        </p:nvSpPr>
        <p:spPr>
          <a:xfrm>
            <a:off x="4617324" y="2453959"/>
            <a:ext cx="7793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Johannesburg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00150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70" name="Rectangle 69"/>
          <p:cNvSpPr/>
          <p:nvPr userDrawn="1"/>
        </p:nvSpPr>
        <p:spPr>
          <a:xfrm>
            <a:off x="2905367" y="1153654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New York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38" y="1471977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76" name="Rectangle 75"/>
          <p:cNvSpPr/>
          <p:nvPr userDrawn="1"/>
        </p:nvSpPr>
        <p:spPr>
          <a:xfrm>
            <a:off x="2617659" y="1425481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Dallas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29" y="1349005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78" name="Rectangle 77"/>
          <p:cNvSpPr/>
          <p:nvPr userDrawn="1"/>
        </p:nvSpPr>
        <p:spPr>
          <a:xfrm>
            <a:off x="1562100" y="1297619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Tualatin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32" y="427697"/>
            <a:ext cx="716353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80" name="Rectangle 79"/>
          <p:cNvSpPr/>
          <p:nvPr userDrawn="1"/>
        </p:nvSpPr>
        <p:spPr>
          <a:xfrm>
            <a:off x="4254586" y="374353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Amsterdam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81" name="Picture 2" descr="D:\work\Laptop\office purpose\prodapt_Logos\prodapt_logo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8251" y="1594102"/>
            <a:ext cx="1614410" cy="444248"/>
          </a:xfrm>
          <a:prstGeom prst="rect">
            <a:avLst/>
          </a:prstGeom>
          <a:noFill/>
        </p:spPr>
      </p:pic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86" y="812219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83" name="Rectangle 82"/>
          <p:cNvSpPr/>
          <p:nvPr userDrawn="1"/>
        </p:nvSpPr>
        <p:spPr>
          <a:xfrm>
            <a:off x="3700067" y="765723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London</a:t>
            </a:r>
            <a:endParaRPr lang="en-IN" sz="800" dirty="0">
              <a:latin typeface="Corbel" panose="020B0503020204020204" pitchFamily="34" charset="0"/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7162800" y="1197173"/>
            <a:ext cx="1211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orbel" pitchFamily="34" charset="0"/>
              </a:rPr>
              <a:t>THANK</a:t>
            </a:r>
            <a:r>
              <a:rPr lang="en-IN" sz="1400" b="1" baseline="0" dirty="0">
                <a:solidFill>
                  <a:schemeClr val="bg1"/>
                </a:solidFill>
                <a:latin typeface="Corbel" pitchFamily="34" charset="0"/>
              </a:rPr>
              <a:t> YOU!</a:t>
            </a:r>
            <a:endParaRPr lang="en-IN" sz="14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7442204" y="3704333"/>
            <a:ext cx="16764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rbel" pitchFamily="34" charset="0"/>
              </a:rPr>
              <a:t>Prodapt Solutions Pvt. Ltd. </a:t>
            </a:r>
            <a:r>
              <a:rPr lang="fr-FR" sz="800" b="1" dirty="0">
                <a:solidFill>
                  <a:schemeClr val="bg1"/>
                </a:solidFill>
                <a:latin typeface="Corbel" pitchFamily="34" charset="0"/>
              </a:rPr>
              <a:t>Chennai: </a:t>
            </a:r>
            <a:endParaRPr lang="en-IN" sz="8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7442204" y="3456603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INDIA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87" name="Rectangle 86"/>
          <p:cNvSpPr/>
          <p:nvPr userDrawn="1"/>
        </p:nvSpPr>
        <p:spPr>
          <a:xfrm>
            <a:off x="7442204" y="4008989"/>
            <a:ext cx="1350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1. Prince Infocity II, OMR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4903 3000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88" name="Rectangle 87"/>
          <p:cNvSpPr/>
          <p:nvPr userDrawn="1"/>
        </p:nvSpPr>
        <p:spPr>
          <a:xfrm>
            <a:off x="7442204" y="4484127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2. “Chennai One” SEZ,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Thoraipakkam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4230 2300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89" name="Rectangle 88"/>
          <p:cNvSpPr/>
          <p:nvPr userDrawn="1"/>
        </p:nvSpPr>
        <p:spPr>
          <a:xfrm>
            <a:off x="5924550" y="3458718"/>
            <a:ext cx="122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SOUTH AFRICA</a:t>
            </a:r>
          </a:p>
        </p:txBody>
      </p:sp>
      <p:sp>
        <p:nvSpPr>
          <p:cNvPr id="90" name="Rectangle 89"/>
          <p:cNvSpPr/>
          <p:nvPr userDrawn="1"/>
        </p:nvSpPr>
        <p:spPr>
          <a:xfrm>
            <a:off x="87372" y="3456801"/>
            <a:ext cx="481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USA</a:t>
            </a:r>
          </a:p>
        </p:txBody>
      </p:sp>
      <p:sp>
        <p:nvSpPr>
          <p:cNvPr id="91" name="Rectangle 90"/>
          <p:cNvSpPr/>
          <p:nvPr userDrawn="1"/>
        </p:nvSpPr>
        <p:spPr>
          <a:xfrm>
            <a:off x="68322" y="3704531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North America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Tualatin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7565 SW Mohawk St.,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+1 503 636 3737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+1 503 885 0850</a:t>
            </a:r>
          </a:p>
        </p:txBody>
      </p:sp>
      <p:sp>
        <p:nvSpPr>
          <p:cNvPr id="92" name="Rectangle 91"/>
          <p:cNvSpPr/>
          <p:nvPr userDrawn="1"/>
        </p:nvSpPr>
        <p:spPr>
          <a:xfrm>
            <a:off x="68322" y="4302100"/>
            <a:ext cx="1836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Dallas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222 W. Las Colinas Blvd., Irving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+1 972 201 9009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+1 972 501 9019</a:t>
            </a:r>
          </a:p>
        </p:txBody>
      </p:sp>
      <p:sp>
        <p:nvSpPr>
          <p:cNvPr id="93" name="Rectangle 92"/>
          <p:cNvSpPr/>
          <p:nvPr userDrawn="1"/>
        </p:nvSpPr>
        <p:spPr>
          <a:xfrm>
            <a:off x="68322" y="4768734"/>
            <a:ext cx="1911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New York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1 Bridge Street, Irvington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</a:t>
            </a:r>
            <a:r>
              <a:rPr lang="en-IN" sz="800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646 403 8158</a:t>
            </a:r>
          </a:p>
        </p:txBody>
      </p:sp>
      <p:sp>
        <p:nvSpPr>
          <p:cNvPr id="94" name="Rectangle 93"/>
          <p:cNvSpPr/>
          <p:nvPr userDrawn="1"/>
        </p:nvSpPr>
        <p:spPr>
          <a:xfrm>
            <a:off x="5939233" y="3706448"/>
            <a:ext cx="126166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SA (Pty) Ltd.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Johannesburg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No. 3, 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3rd Avenue, Rivonia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+27 (0) 11 259 4000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+27 (0) 11 259 4111</a:t>
            </a:r>
          </a:p>
        </p:txBody>
      </p:sp>
      <p:sp>
        <p:nvSpPr>
          <p:cNvPr id="95" name="Rectangle 94"/>
          <p:cNvSpPr/>
          <p:nvPr userDrawn="1"/>
        </p:nvSpPr>
        <p:spPr>
          <a:xfrm>
            <a:off x="3805372" y="3456801"/>
            <a:ext cx="1571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THE NETHERLANDS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3805372" y="3704531"/>
            <a:ext cx="19858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Amsterdam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Zekeringstraat 17A, 1014 BM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20 4895711</a:t>
            </a:r>
            <a:endParaRPr lang="en-IN" sz="8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7" name="Rectangle 96"/>
          <p:cNvSpPr/>
          <p:nvPr userDrawn="1"/>
        </p:nvSpPr>
        <p:spPr>
          <a:xfrm>
            <a:off x="3805372" y="4257897"/>
            <a:ext cx="1752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Consulting BV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Rijswijk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De Bruyn Kopsstraat 14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70 4140722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+31 70 3030047</a:t>
            </a:r>
          </a:p>
        </p:txBody>
      </p:sp>
      <p:sp>
        <p:nvSpPr>
          <p:cNvPr id="98" name="Rectangle 97"/>
          <p:cNvSpPr/>
          <p:nvPr userDrawn="1"/>
        </p:nvSpPr>
        <p:spPr>
          <a:xfrm>
            <a:off x="1983649" y="3461468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UK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99" name="Rectangle 98"/>
          <p:cNvSpPr/>
          <p:nvPr userDrawn="1"/>
        </p:nvSpPr>
        <p:spPr>
          <a:xfrm>
            <a:off x="1984940" y="3701268"/>
            <a:ext cx="18250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London:</a:t>
            </a:r>
            <a:r>
              <a:rPr lang="en-IN" sz="800" b="1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Devonshire House, 60 Goswell Road, EC1M 7AD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Ph: +44 (0) 11 8900 1068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Fax: +44 (0) 11 8900 1069</a:t>
            </a:r>
            <a:endParaRPr lang="nl-NL" sz="800" b="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75" y="1824724"/>
            <a:ext cx="673462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101" name="Rectangle 100"/>
          <p:cNvSpPr/>
          <p:nvPr userDrawn="1"/>
        </p:nvSpPr>
        <p:spPr>
          <a:xfrm>
            <a:off x="5267325" y="1776218"/>
            <a:ext cx="619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Bengaluru</a:t>
            </a:r>
            <a:endParaRPr lang="en-IN" sz="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02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129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562350"/>
            <a:ext cx="9144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38600" y="3714750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66505"/>
            <a:ext cx="2590800" cy="55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0" y="3588228"/>
            <a:ext cx="4547913" cy="457199"/>
          </a:xfrm>
        </p:spPr>
        <p:txBody>
          <a:bodyPr/>
          <a:lstStyle>
            <a:lvl1pPr algn="l">
              <a:defRPr lang="en-US" sz="24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91000" y="4095750"/>
            <a:ext cx="4572000" cy="381000"/>
          </a:xfrm>
        </p:spPr>
        <p:txBody>
          <a:bodyPr>
            <a:noAutofit/>
          </a:bodyPr>
          <a:lstStyle>
            <a:lvl1pPr marL="342900" indent="-342900">
              <a:buNone/>
              <a:defRPr lang="en-US" sz="1600" dirty="0" smtClean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4pPr>
            <a:lvl5pPr>
              <a:defRPr lang="en-US" dirty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5pPr>
          </a:lstStyle>
          <a:p>
            <a:pPr marL="0" lvl="0" indent="0"/>
            <a:r>
              <a:rPr lang="en-US"/>
              <a:t>Edit Master text styles</a:t>
            </a: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" userDrawn="1">
          <p15:clr>
            <a:srgbClr val="FBAE40"/>
          </p15:clr>
        </p15:guide>
        <p15:guide id="2" pos="56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pic>
        <p:nvPicPr>
          <p:cNvPr id="12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8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12921"/>
            <a:ext cx="8370512" cy="644820"/>
          </a:xfrm>
        </p:spPr>
        <p:txBody>
          <a:bodyPr anchor="ctr" anchorCtr="0"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2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7741"/>
          </a:xfrm>
        </p:spPr>
        <p:txBody>
          <a:bodyPr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610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0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49" r:id="rId7"/>
    <p:sldLayoutId id="2147483652" r:id="rId8"/>
    <p:sldLayoutId id="2147483654" r:id="rId9"/>
    <p:sldLayoutId id="2147483651" r:id="rId10"/>
    <p:sldLayoutId id="214748366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000" b="0" i="0" kern="1200" dirty="0">
          <a:solidFill>
            <a:schemeClr val="tx2"/>
          </a:solidFill>
          <a:latin typeface="Corbel" panose="020B0503020204020204" pitchFamily="34" charset="0"/>
          <a:ea typeface="+mj-ea"/>
          <a:cs typeface="Corbel" panose="020B05030202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qoop.apache.org/docs/1.4.6/api/index.html" TargetMode="External"/><Relationship Id="rId3" Type="http://schemas.openxmlformats.org/officeDocument/2006/relationships/hyperlink" Target="http://redrockdigimark.com/apachemirror/sqoop/" TargetMode="External"/><Relationship Id="rId7" Type="http://schemas.openxmlformats.org/officeDocument/2006/relationships/hyperlink" Target="https://sqoop.apache.org/docs/1.4.6/index.html" TargetMode="External"/><Relationship Id="rId12" Type="http://schemas.openxmlformats.org/officeDocument/2006/relationships/hyperlink" Target="https://sqoop.apache.org/docs/1.99.7/admin/Tools.html" TargetMode="External"/><Relationship Id="rId2" Type="http://schemas.openxmlformats.org/officeDocument/2006/relationships/hyperlink" Target="https://sqoop.apache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-wip-us.apache.org/repos/asf?p=sqoop.git;a=summary" TargetMode="External"/><Relationship Id="rId11" Type="http://schemas.openxmlformats.org/officeDocument/2006/relationships/hyperlink" Target="https://sqoop.apache.org/docs/1.99.7/admin.html" TargetMode="External"/><Relationship Id="rId5" Type="http://schemas.openxmlformats.org/officeDocument/2006/relationships/hyperlink" Target="https://blogs.apache.org/sqoop/" TargetMode="External"/><Relationship Id="rId10" Type="http://schemas.openxmlformats.org/officeDocument/2006/relationships/hyperlink" Target="https://sqoop.apache.org/docs/1.4.6/SqoopDevGuide.html" TargetMode="External"/><Relationship Id="rId4" Type="http://schemas.openxmlformats.org/officeDocument/2006/relationships/hyperlink" Target="https://hortonworks.com/apache/sqoop/#forums" TargetMode="External"/><Relationship Id="rId9" Type="http://schemas.openxmlformats.org/officeDocument/2006/relationships/hyperlink" Target="https://sqoop.apache.org/docs/1.4.6/SqoopUserGuide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eg"/><Relationship Id="rId18" Type="http://schemas.openxmlformats.org/officeDocument/2006/relationships/image" Target="../media/image28.jpeg"/><Relationship Id="rId3" Type="http://schemas.openxmlformats.org/officeDocument/2006/relationships/image" Target="../media/image13.png"/><Relationship Id="rId21" Type="http://schemas.openxmlformats.org/officeDocument/2006/relationships/image" Target="../media/image31.jpe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17" Type="http://schemas.openxmlformats.org/officeDocument/2006/relationships/image" Target="../media/image27.png"/><Relationship Id="rId25" Type="http://schemas.openxmlformats.org/officeDocument/2006/relationships/image" Target="../media/image35.gif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IN" spc="-1" dirty="0">
                <a:uFill>
                  <a:solidFill>
                    <a:srgbClr val="FFFFFF"/>
                  </a:solidFill>
                </a:uFill>
                <a:ea typeface="DejaVu Sans"/>
              </a:rPr>
              <a:t>APACHE SQOOP</a:t>
            </a:r>
            <a:endParaRPr lang="en-IN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dirty="0"/>
              <a:t>Bigdata Eco system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3124200" y="1657350"/>
            <a:ext cx="2362200" cy="685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1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819150"/>
            <a:ext cx="4453217" cy="3962400"/>
          </a:xfrm>
        </p:spPr>
        <p:txBody>
          <a:bodyPr>
            <a:normAutofit/>
          </a:bodyPr>
          <a:lstStyle/>
          <a:p>
            <a:r>
              <a:rPr lang="en-US" sz="1400" dirty="0" err="1"/>
              <a:t>Sqoop</a:t>
            </a:r>
            <a:r>
              <a:rPr lang="en-US" sz="1400" dirty="0"/>
              <a:t> 2 is the next version of </a:t>
            </a:r>
            <a:r>
              <a:rPr lang="en-US" sz="1400" dirty="0" err="1"/>
              <a:t>Sqoop</a:t>
            </a:r>
            <a:r>
              <a:rPr lang="en-US" sz="1400" dirty="0"/>
              <a:t> that overcomes </a:t>
            </a:r>
            <a:r>
              <a:rPr lang="en-US" sz="1400" dirty="0" smtClean="0"/>
              <a:t>the </a:t>
            </a:r>
            <a:r>
              <a:rPr lang="en-US" sz="1400" dirty="0"/>
              <a:t>limitations of </a:t>
            </a:r>
            <a:r>
              <a:rPr lang="en-US" sz="1400" dirty="0" err="1"/>
              <a:t>Sqoop</a:t>
            </a:r>
            <a:endParaRPr lang="en-US" sz="1400" dirty="0"/>
          </a:p>
          <a:p>
            <a:r>
              <a:rPr lang="en-US" sz="1400" dirty="0"/>
              <a:t>It uses a service based model where the </a:t>
            </a:r>
            <a:r>
              <a:rPr lang="en-US" sz="1400" dirty="0" smtClean="0"/>
              <a:t>connectors/drivers </a:t>
            </a:r>
            <a:r>
              <a:rPr lang="en-US" sz="1400" dirty="0"/>
              <a:t>are installed on the </a:t>
            </a:r>
            <a:r>
              <a:rPr lang="en-US" sz="1400" dirty="0" err="1"/>
              <a:t>Sqoop</a:t>
            </a:r>
            <a:r>
              <a:rPr lang="en-US" sz="1400" dirty="0"/>
              <a:t> 2 server</a:t>
            </a:r>
          </a:p>
          <a:p>
            <a:r>
              <a:rPr lang="en-US" sz="1400" dirty="0"/>
              <a:t>A server-based tool designed to transfer data between </a:t>
            </a:r>
            <a:r>
              <a:rPr lang="en-US" sz="1400" dirty="0" smtClean="0"/>
              <a:t>Hadoop </a:t>
            </a:r>
            <a:r>
              <a:rPr lang="en-US" sz="1400" dirty="0"/>
              <a:t>and relational databases</a:t>
            </a:r>
          </a:p>
          <a:p>
            <a:r>
              <a:rPr lang="en-US" sz="1400" dirty="0"/>
              <a:t>Import data from a RDBMS such as Oracle/MySQL </a:t>
            </a:r>
            <a:r>
              <a:rPr lang="en-US" sz="1400" dirty="0" smtClean="0"/>
              <a:t>into </a:t>
            </a:r>
            <a:r>
              <a:rPr lang="en-US" sz="1400" dirty="0"/>
              <a:t>HDFS, transform the data with Hadoop </a:t>
            </a:r>
            <a:r>
              <a:rPr lang="en-US" sz="1400" dirty="0" err="1"/>
              <a:t>MapReduce</a:t>
            </a:r>
            <a:r>
              <a:rPr lang="en-US" sz="1400" dirty="0"/>
              <a:t>, </a:t>
            </a:r>
            <a:r>
              <a:rPr lang="en-US" sz="1400" dirty="0" smtClean="0"/>
              <a:t>and then </a:t>
            </a:r>
            <a:r>
              <a:rPr lang="en-US" sz="1400" dirty="0"/>
              <a:t>export it back into RDBMS system</a:t>
            </a:r>
          </a:p>
          <a:p>
            <a:r>
              <a:rPr lang="en-US" sz="1400" dirty="0"/>
              <a:t>Provides strong support for command line interaction, </a:t>
            </a:r>
            <a:r>
              <a:rPr lang="en-US" sz="1400" dirty="0" smtClean="0"/>
              <a:t>while </a:t>
            </a:r>
            <a:r>
              <a:rPr lang="en-US" sz="1400" dirty="0"/>
              <a:t>adding a web-based GUI that exposes a simple </a:t>
            </a:r>
            <a:r>
              <a:rPr lang="en-US" sz="1400" dirty="0" smtClean="0"/>
              <a:t>UI</a:t>
            </a:r>
            <a:endParaRPr lang="en-US" sz="1400" dirty="0"/>
          </a:p>
          <a:p>
            <a:r>
              <a:rPr lang="en-US" sz="1400" dirty="0"/>
              <a:t>A user can walk through an import/export setup via UI </a:t>
            </a:r>
            <a:r>
              <a:rPr lang="en-US" sz="1400" dirty="0" smtClean="0"/>
              <a:t>cues </a:t>
            </a:r>
            <a:r>
              <a:rPr lang="en-US" sz="1400" dirty="0"/>
              <a:t>which can eliminate redundant options</a:t>
            </a:r>
          </a:p>
        </p:txBody>
      </p:sp>
      <p:pic>
        <p:nvPicPr>
          <p:cNvPr id="5" name="Content Placeholder 4"/>
          <p:cNvPicPr>
            <a:picLocks/>
          </p:cNvPicPr>
          <p:nvPr/>
        </p:nvPicPr>
        <p:blipFill>
          <a:blip r:embed="rId2"/>
          <a:stretch/>
        </p:blipFill>
        <p:spPr>
          <a:xfrm>
            <a:off x="4763272" y="1047750"/>
            <a:ext cx="4233583" cy="2971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7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Sqoop2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Sqoop</a:t>
            </a:r>
            <a:r>
              <a:rPr lang="en-US" sz="1400" dirty="0"/>
              <a:t> uses a client model where the user needs to the install </a:t>
            </a:r>
            <a:r>
              <a:rPr lang="en-US" sz="1400" dirty="0" err="1"/>
              <a:t>Sqoop</a:t>
            </a:r>
            <a:r>
              <a:rPr lang="en-US" sz="1400" dirty="0"/>
              <a:t> along with connectors/drivers on the client</a:t>
            </a:r>
          </a:p>
          <a:p>
            <a:r>
              <a:rPr lang="en-US" sz="1400" dirty="0"/>
              <a:t>Sqoop2 uses a service based model, where the connectors/drivers are installed on the Sqoop2 server</a:t>
            </a:r>
          </a:p>
          <a:p>
            <a:r>
              <a:rPr lang="en-US" sz="1400" dirty="0" err="1"/>
              <a:t>Sqoop</a:t>
            </a:r>
            <a:r>
              <a:rPr lang="en-US" sz="1400" dirty="0"/>
              <a:t> submits a Map only job, while Sqoop2 submits a </a:t>
            </a:r>
            <a:r>
              <a:rPr lang="en-US" sz="1400" dirty="0" err="1"/>
              <a:t>MapReduce</a:t>
            </a:r>
            <a:r>
              <a:rPr lang="en-US" sz="1400" dirty="0"/>
              <a:t> job where the Mappers would be transporting the data from the source, while the Reducers would be transforming the data according to the source specified</a:t>
            </a:r>
          </a:p>
          <a:p>
            <a:r>
              <a:rPr lang="en-US" sz="1400" dirty="0"/>
              <a:t>In </a:t>
            </a:r>
            <a:r>
              <a:rPr lang="en-US" sz="1400" dirty="0" err="1"/>
              <a:t>Sqoop</a:t>
            </a:r>
            <a:r>
              <a:rPr lang="en-US" sz="1400" dirty="0"/>
              <a:t>, the administrator would be setting up the connections to the source and the targets, while the operator user uses the already established connections</a:t>
            </a:r>
          </a:p>
          <a:p>
            <a:r>
              <a:rPr lang="en-US" sz="1400" dirty="0"/>
              <a:t>In </a:t>
            </a:r>
            <a:r>
              <a:rPr lang="en-US" sz="1400" dirty="0" err="1"/>
              <a:t>Sqoop</a:t>
            </a:r>
            <a:r>
              <a:rPr lang="en-US" sz="1400" dirty="0"/>
              <a:t> 2, the CLI and the Web UI consume the REST services provided by the </a:t>
            </a:r>
            <a:r>
              <a:rPr lang="en-US" sz="1400" dirty="0" err="1"/>
              <a:t>Sqoop</a:t>
            </a:r>
            <a:r>
              <a:rPr lang="en-US" sz="1400" dirty="0"/>
              <a:t> Server and the Sqoop2 REST interface also makes it easy to integrate with other frameworks like </a:t>
            </a:r>
            <a:r>
              <a:rPr lang="en-US" sz="1400" dirty="0" err="1"/>
              <a:t>Oozie</a:t>
            </a:r>
            <a:r>
              <a:rPr lang="en-US" sz="1400" dirty="0"/>
              <a:t> to define a work flow</a:t>
            </a:r>
          </a:p>
        </p:txBody>
      </p:sp>
    </p:spTree>
    <p:extLst>
      <p:ext uri="{BB962C8B-B14F-4D97-AF65-F5344CB8AC3E}">
        <p14:creationId xmlns:p14="http://schemas.microsoft.com/office/powerpoint/2010/main" val="8268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Configurations Files / Settings</a:t>
            </a:r>
          </a:p>
        </p:txBody>
      </p:sp>
    </p:spTree>
    <p:extLst>
      <p:ext uri="{BB962C8B-B14F-4D97-AF65-F5344CB8AC3E}">
        <p14:creationId xmlns:p14="http://schemas.microsoft.com/office/powerpoint/2010/main" val="42256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Files / Settings</a:t>
            </a: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xmlns="" id="{C97E6074-89F7-4B4F-A5E5-764D19EE0C02}"/>
              </a:ext>
            </a:extLst>
          </p:cNvPr>
          <p:cNvSpPr txBox="1"/>
          <p:nvPr/>
        </p:nvSpPr>
        <p:spPr>
          <a:xfrm>
            <a:off x="304800" y="825207"/>
            <a:ext cx="8610120" cy="3880143"/>
          </a:xfrm>
          <a:prstGeom prst="rect">
            <a:avLst/>
          </a:prstGeom>
        </p:spPr>
        <p:txBody>
          <a:bodyPr lIns="0" tIns="0" rIns="0" bIns="0"/>
          <a:lstStyle/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Locate the following files and modify the properties based on your environment.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432000" lvl="2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60550" lvl="1" indent="-2857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In sqoop-env.sh, make the following changes:</a:t>
            </a:r>
          </a:p>
          <a:p>
            <a:pPr marL="648000" lvl="3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692550" lvl="3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export HADOOP_HOME=${HADOOP_HOME:-/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usr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hdp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/current/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hadoop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-client}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692550" lvl="3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export HBASE_HOME=${HBASE_HOME:-/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usr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hdp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/current/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hbase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-client}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692550" lvl="3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export HIVE_HOME=${{HIVE_HOME:-/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usr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hdp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/current/hive-server2}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692550" lvl="3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export ZOOCFGDIR=${ZOOCFGDIR:-/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etc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/zookeeper/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conf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}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	</a:t>
            </a:r>
          </a:p>
          <a:p>
            <a:pPr marL="285750" indent="-2857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Add the following export statements to .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bashrc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file</a:t>
            </a:r>
          </a:p>
          <a:p>
            <a:pPr marL="648000" lvl="3"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</a:t>
            </a:r>
          </a:p>
          <a:p>
            <a:pPr marL="692550" lvl="3" indent="-2857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export SQOOP_HOME=/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usr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/lib/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692550" lvl="3" indent="-2857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export PATH=$PATH:$SQOOP_HOME/bin</a:t>
            </a:r>
          </a:p>
          <a:p>
            <a:pPr marL="692550" lvl="3" indent="-2857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85750" lvl="2" indent="-2857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Add JDBC jar file provided by the Database / DW vendor to $SQOOP_HOME/lib directory for DB / DW connectivity (if the JDBC jar doesn’t exits in $SQOOP_HOME/lib )</a:t>
            </a:r>
          </a:p>
        </p:txBody>
      </p:sp>
    </p:spTree>
    <p:extLst>
      <p:ext uri="{BB962C8B-B14F-4D97-AF65-F5344CB8AC3E}">
        <p14:creationId xmlns:p14="http://schemas.microsoft.com/office/powerpoint/2010/main" val="9240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xmlns="" id="{C97E6074-89F7-4B4F-A5E5-764D19EE0C02}"/>
              </a:ext>
            </a:extLst>
          </p:cNvPr>
          <p:cNvSpPr txBox="1"/>
          <p:nvPr/>
        </p:nvSpPr>
        <p:spPr>
          <a:xfrm>
            <a:off x="304800" y="742950"/>
            <a:ext cx="8610120" cy="3962160"/>
          </a:xfrm>
          <a:prstGeom prst="rect">
            <a:avLst/>
          </a:prstGeom>
        </p:spPr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IN" sz="1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</a:t>
            </a:r>
            <a:r>
              <a:rPr lang="en-IN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Import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(RDBMS --&gt;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HDFS)</a:t>
            </a:r>
            <a:endParaRPr lang="en-IN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Imports data from MySQL to HDFS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	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import -connect 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jdbc:mysql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://192.168.55.242:3306/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cwcsprint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–username root -password root 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-table 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	</a:t>
            </a:r>
            <a:r>
              <a:rPr lang="en-IN" sz="14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alametrics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-m 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1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Imports data from Oracle to HDFS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	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import -connect 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jdbc:oracle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://lx01s172.corp.paetec.com:1521/MTSVALP -username 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asapit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-	password asap -table defaults -m 3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IN" sz="1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</a:t>
            </a:r>
            <a:r>
              <a:rPr lang="en-IN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Import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(RDBMS --&gt; Hive)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Imports data from MySQL to Hive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	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import -connect 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jdbc:mysql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://192.168.55.242:3306/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cwcsprint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–username root -password root -table 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	</a:t>
            </a:r>
            <a:r>
              <a:rPr lang="en-IN" sz="14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alanmetrics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-m 1 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--hive-import --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hive-table </a:t>
            </a:r>
            <a:r>
              <a:rPr lang="en-IN" sz="14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test_MySQL</a:t>
            </a:r>
            <a:endParaRPr lang="en-IN" sz="1400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Imports data from Oracle to Hive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	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import -connect 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jdbc:oracle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://lx01s172.corp.paetec.com:1521/MTSVALP -username root -password 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	root 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-table circuit -m 3 --hive-import –-hive-table </a:t>
            </a:r>
            <a:r>
              <a:rPr lang="en-IN" sz="14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test_Oracle</a:t>
            </a:r>
            <a:endParaRPr lang="en-IN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373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xmlns="" id="{C97E6074-89F7-4B4F-A5E5-764D19EE0C02}"/>
              </a:ext>
            </a:extLst>
          </p:cNvPr>
          <p:cNvSpPr txBox="1"/>
          <p:nvPr/>
        </p:nvSpPr>
        <p:spPr>
          <a:xfrm>
            <a:off x="304800" y="742950"/>
            <a:ext cx="8610120" cy="4044417"/>
          </a:xfrm>
          <a:prstGeom prst="rect">
            <a:avLst/>
          </a:prstGeom>
        </p:spPr>
        <p:txBody>
          <a:bodyPr lIns="0" tIns="0" rIns="0" bIns="0"/>
          <a:lstStyle/>
          <a:p>
            <a:pPr marL="720">
              <a:buClr>
                <a:srgbClr val="000000"/>
              </a:buClr>
            </a:pPr>
            <a:r>
              <a:rPr lang="en-IN" sz="1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</a:t>
            </a:r>
            <a:r>
              <a:rPr lang="en-IN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Import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(RDBMS --&gt; </a:t>
            </a:r>
            <a:r>
              <a:rPr lang="en-IN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HBase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)</a:t>
            </a:r>
            <a:endParaRPr lang="en-IN" sz="1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Imports data from MySQL to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HBase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	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import -connect 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jdbc:mysql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://192.168.55.242:3306/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cwcsprint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-username root -password root -table 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-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m 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	1-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-</a:t>
            </a:r>
            <a:r>
              <a:rPr lang="en-IN" sz="14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hbase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-table </a:t>
            </a:r>
            <a:r>
              <a:rPr lang="en-IN" sz="14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test_MySQL</a:t>
            </a:r>
            <a:endParaRPr lang="en-IN" sz="1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Imports data from Oracle to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HBase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	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import -connect 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jdbc:oracle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://lx01s172.corp.paetec.com:1521/MTSVALP -username root -password 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	root 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-table 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-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m 3 –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hbase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-table 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test_Oracle</a:t>
            </a:r>
            <a:endParaRPr lang="en-IN" sz="1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  <a:ea typeface="DejaVu Sans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720">
              <a:buClr>
                <a:srgbClr val="000000"/>
              </a:buClr>
            </a:pPr>
            <a:r>
              <a:rPr lang="en-IN" sz="1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Export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(Hive --&gt; RDBMS)</a:t>
            </a:r>
            <a:endParaRPr lang="en-IN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Exports data to MySQL from Hive 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	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export --connect 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jdbc:mysql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://192.168.55.242:3306/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cwcsprint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-username hive -password hive -table 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	</a:t>
            </a:r>
            <a:r>
              <a:rPr lang="en-IN" sz="14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testdata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--direct --export-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dir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/apps/hive/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export_data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--driver </a:t>
            </a:r>
            <a:r>
              <a:rPr lang="en-IN" sz="14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com.mysql.jdbc.Driver</a:t>
            </a:r>
            <a:endParaRPr lang="en-IN" sz="1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Exports data to Oracle from Hive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	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export --connect 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jdbc:oracle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://192.168.55.242:3306/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cwcsprint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-username hive -password hive -table 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	</a:t>
            </a:r>
            <a:r>
              <a:rPr lang="en-IN" sz="14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testdata</a:t>
            </a:r>
            <a:r>
              <a:rPr lang="en-IN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--direct --export-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dir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/apps/hive/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export_data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--driver 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com.mysql.jdbc.Driver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xmlns="" id="{C97E6074-89F7-4B4F-A5E5-764D19EE0C02}"/>
              </a:ext>
            </a:extLst>
          </p:cNvPr>
          <p:cNvSpPr txBox="1"/>
          <p:nvPr/>
        </p:nvSpPr>
        <p:spPr>
          <a:xfrm>
            <a:off x="304800" y="742950"/>
            <a:ext cx="8610120" cy="4044417"/>
          </a:xfrm>
          <a:prstGeom prst="rect">
            <a:avLst/>
          </a:prstGeom>
        </p:spPr>
        <p:txBody>
          <a:bodyPr lIns="0" tIns="0" rIns="0" bIns="0"/>
          <a:lstStyle/>
          <a:p>
            <a:pPr marL="720">
              <a:buClr>
                <a:srgbClr val="000000"/>
              </a:buClr>
            </a:pPr>
            <a:r>
              <a:rPr lang="en-IN" sz="1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Export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(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HBase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--&gt; RDBMS)</a:t>
            </a:r>
            <a:endParaRPr lang="en-IN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Export for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Hbase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is not possible directly but possible via Hive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As of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1.4.6,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does not support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Hbase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export to any database.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However, we can have a workaround in place for this issue.</a:t>
            </a:r>
          </a:p>
          <a:p>
            <a:pPr marL="8892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Create a hive table on top of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Hbase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table and make use of Hive table to perform the export via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endParaRPr lang="en-IN" sz="1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9319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xmlns="" id="{C97E6074-89F7-4B4F-A5E5-764D19EE0C02}"/>
              </a:ext>
            </a:extLst>
          </p:cNvPr>
          <p:cNvSpPr txBox="1"/>
          <p:nvPr/>
        </p:nvSpPr>
        <p:spPr>
          <a:xfrm>
            <a:off x="304800" y="825207"/>
            <a:ext cx="8610120" cy="39621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Never use the password credentials directly in a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command using 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-password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parameter but rather use 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-p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parameter to prompt for the same when executed to make it secure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indent="-21528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It is always preferred to have the mappers set to its default 4 rather than increasing them using 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–m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parameter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indent="-21528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Scheduling an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Oozie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job at scheduled timeframe is more efficient rather than adding an incremental import to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command as it could hinder performance during large data transfer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What – Why – When &amp; History about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Where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Fits in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Bigdata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Ecosystem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Architecture</a:t>
            </a:r>
            <a:endParaRPr lang="en-IN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Components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Operations</a:t>
            </a: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Sqoop2</a:t>
            </a: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Vs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Sqoop2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Configurations Files / Settings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Demo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Best Practices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FAQ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Test Yourself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References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Assignment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38083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xmlns="" id="{C97E6074-89F7-4B4F-A5E5-764D19EE0C02}"/>
              </a:ext>
            </a:extLst>
          </p:cNvPr>
          <p:cNvSpPr txBox="1"/>
          <p:nvPr/>
        </p:nvSpPr>
        <p:spPr>
          <a:xfrm>
            <a:off x="304800" y="825207"/>
            <a:ext cx="8610120" cy="39621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buClr>
                <a:srgbClr val="000000"/>
              </a:buClr>
              <a:buFont typeface="Arial"/>
              <a:buChar char="•"/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What are the pre-requisites for installing </a:t>
            </a:r>
            <a:r>
              <a:rPr lang="en-IN" sz="1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?</a:t>
            </a:r>
            <a:endParaRPr lang="en-IN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717750" lvl="2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Java v1.7 or greater</a:t>
            </a:r>
          </a:p>
          <a:p>
            <a:pPr marL="717750" lvl="2" indent="-285750">
              <a:spcAft>
                <a:spcPts val="6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Hadoop v2 or greater (If it is not configured properly, then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won’t work properly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)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indent="-215280">
              <a:buClr>
                <a:srgbClr val="000000"/>
              </a:buClr>
              <a:buFont typeface="Arial"/>
              <a:buChar char="•"/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Does </a:t>
            </a:r>
            <a:r>
              <a:rPr lang="en-IN" sz="1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has any security concerns?</a:t>
            </a:r>
            <a:endParaRPr lang="en-IN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717750" lvl="2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Openly shared credentials in import/export commands could be a problem when multiple users are associated with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. Users need to use the -p parameter to prompt password from console rather than printing it with import command to make it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secure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What are the connectors that </a:t>
            </a:r>
            <a:r>
              <a:rPr lang="en-IN" sz="1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uses?</a:t>
            </a:r>
            <a:endParaRPr lang="en-IN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717750" lvl="2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connectors are forced to follow the JDBC model and are required to use common JDBC vocabulary (URL, database, table,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etc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) only. No ODBC or any other connectors are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available</a:t>
            </a: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Mention any difficulties that users might face in </a:t>
            </a:r>
            <a:r>
              <a:rPr lang="en-IN" sz="1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?</a:t>
            </a:r>
          </a:p>
          <a:p>
            <a:pPr marL="717750" lvl="2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It is difficult to manage installation or configuration due to the unavailability of root privileges</a:t>
            </a:r>
          </a:p>
          <a:p>
            <a:pPr marL="717750" lvl="2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Users cannot work on any configuration activates unless root access is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given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Can we transfer the data between </a:t>
            </a:r>
            <a:r>
              <a:rPr lang="en-IN" sz="1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NoSQL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systems and Hadoop using </a:t>
            </a:r>
            <a:r>
              <a:rPr lang="en-IN" sz="1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?</a:t>
            </a:r>
          </a:p>
          <a:p>
            <a:pPr marL="717750" lvl="2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can only transfer data between RDBMS systems and Hadoop but not with any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NoSQL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systems. However, it is possible to transfer the data between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NoSQL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systems and Hadoop using separate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connectors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Test Yourself</a:t>
            </a:r>
          </a:p>
        </p:txBody>
      </p:sp>
    </p:spTree>
    <p:extLst>
      <p:ext uri="{BB962C8B-B14F-4D97-AF65-F5344CB8AC3E}">
        <p14:creationId xmlns:p14="http://schemas.microsoft.com/office/powerpoint/2010/main" val="14726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Yourself</a:t>
            </a: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xmlns="" id="{437D0D1A-1A23-4029-8249-BC59C313B6FA}"/>
              </a:ext>
            </a:extLst>
          </p:cNvPr>
          <p:cNvSpPr txBox="1"/>
          <p:nvPr/>
        </p:nvSpPr>
        <p:spPr>
          <a:xfrm>
            <a:off x="425429" y="1131462"/>
            <a:ext cx="3886080" cy="299486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  <a:buBlip>
                <a:blip r:embed="rId2"/>
              </a:buBlip>
            </a:pP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What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is Apache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?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orbel" panose="020B0503020204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E9F57303-A057-48F6-873C-C6F6F71AFD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48320" y="57240"/>
            <a:ext cx="2009520" cy="590040"/>
          </a:xfrm>
          <a:prstGeom prst="rect">
            <a:avLst/>
          </a:prstGeom>
          <a:ln>
            <a:noFill/>
          </a:ln>
        </p:spPr>
      </p:pic>
      <p:sp>
        <p:nvSpPr>
          <p:cNvPr id="12" name="CustomShape 4">
            <a:extLst>
              <a:ext uri="{FF2B5EF4-FFF2-40B4-BE49-F238E27FC236}">
                <a16:creationId xmlns:a16="http://schemas.microsoft.com/office/drawing/2014/main" xmlns="" id="{166A5FB1-0114-4671-AD9A-809FFC5696DF}"/>
              </a:ext>
            </a:extLst>
          </p:cNvPr>
          <p:cNvSpPr/>
          <p:nvPr/>
        </p:nvSpPr>
        <p:spPr>
          <a:xfrm>
            <a:off x="380880" y="1430948"/>
            <a:ext cx="3962160" cy="685440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dirty="0" err="1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 is a CLI tool that can transfer data between RDBMS and Hadoop systems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xmlns="" id="{BEAE8AF2-0717-4290-989E-425C8462C939}"/>
              </a:ext>
            </a:extLst>
          </p:cNvPr>
          <p:cNvSpPr/>
          <p:nvPr/>
        </p:nvSpPr>
        <p:spPr>
          <a:xfrm>
            <a:off x="4724280" y="1276200"/>
            <a:ext cx="4114440" cy="685440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dirty="0" err="1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200" dirty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 import -connect </a:t>
            </a:r>
            <a:r>
              <a:rPr lang="en-IN" sz="1200" dirty="0" err="1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jdbc:rdbms_connection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://</a:t>
            </a:r>
            <a:r>
              <a:rPr lang="en-IN" sz="1200" dirty="0" err="1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hostname:port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/</a:t>
            </a:r>
            <a:r>
              <a:rPr lang="en-IN" sz="1200" dirty="0" err="1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serv_name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-username 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&lt;user&gt; </a:t>
            </a:r>
            <a:r>
              <a:rPr lang="en-IN" sz="1200" dirty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-password 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&lt;</a:t>
            </a:r>
            <a:r>
              <a:rPr lang="en-IN" sz="1200" dirty="0" err="1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pwd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&gt; </a:t>
            </a:r>
            <a:r>
              <a:rPr lang="en-IN" sz="1200" dirty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-table 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&lt;</a:t>
            </a:r>
            <a:r>
              <a:rPr lang="en-IN" sz="1200" dirty="0" err="1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tab_name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&gt; </a:t>
            </a:r>
            <a:r>
              <a:rPr lang="en-IN" sz="1200" dirty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-m 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&lt;</a:t>
            </a:r>
            <a:r>
              <a:rPr lang="en-IN" sz="1200" dirty="0" err="1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num_of_mappers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&gt;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6" name="CustomShape 7">
            <a:extLst>
              <a:ext uri="{FF2B5EF4-FFF2-40B4-BE49-F238E27FC236}">
                <a16:creationId xmlns:a16="http://schemas.microsoft.com/office/drawing/2014/main" xmlns="" id="{C20B737D-9121-408C-A1A6-EB819232157A}"/>
              </a:ext>
            </a:extLst>
          </p:cNvPr>
          <p:cNvSpPr/>
          <p:nvPr/>
        </p:nvSpPr>
        <p:spPr>
          <a:xfrm>
            <a:off x="380880" y="2688068"/>
            <a:ext cx="3962160" cy="685950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dirty="0" err="1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 CLI, RDBMS, Hadoop(HDFS/Hive/</a:t>
            </a:r>
            <a:r>
              <a:rPr lang="en-IN" sz="1200" dirty="0" err="1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Hbase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)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8" name="CustomShape 8">
            <a:extLst>
              <a:ext uri="{FF2B5EF4-FFF2-40B4-BE49-F238E27FC236}">
                <a16:creationId xmlns:a16="http://schemas.microsoft.com/office/drawing/2014/main" xmlns="" id="{7B8F7FC9-D2EF-48E8-A22C-09AD26B262B2}"/>
              </a:ext>
            </a:extLst>
          </p:cNvPr>
          <p:cNvSpPr/>
          <p:nvPr/>
        </p:nvSpPr>
        <p:spPr>
          <a:xfrm>
            <a:off x="4721401" y="2644893"/>
            <a:ext cx="4117319" cy="837720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050" dirty="0" err="1">
                <a:latin typeface="Corbel" panose="020B0503020204020204" pitchFamily="34" charset="0"/>
              </a:rPr>
              <a:t>sqoop</a:t>
            </a:r>
            <a:r>
              <a:rPr lang="en-IN" sz="1050" dirty="0">
                <a:latin typeface="Corbel" panose="020B0503020204020204" pitchFamily="34" charset="0"/>
              </a:rPr>
              <a:t> import -connect </a:t>
            </a:r>
            <a:r>
              <a:rPr lang="en-IN" sz="1050" dirty="0" err="1">
                <a:latin typeface="Corbel" panose="020B0503020204020204" pitchFamily="34" charset="0"/>
              </a:rPr>
              <a:t>jdbc:rdbms_conn</a:t>
            </a:r>
            <a:r>
              <a:rPr lang="en-IN" sz="1050" dirty="0">
                <a:latin typeface="Corbel" panose="020B0503020204020204" pitchFamily="34" charset="0"/>
              </a:rPr>
              <a:t>://</a:t>
            </a:r>
            <a:r>
              <a:rPr lang="en-IN" sz="1050" dirty="0" err="1">
                <a:latin typeface="Corbel" panose="020B0503020204020204" pitchFamily="34" charset="0"/>
              </a:rPr>
              <a:t>hostname:port</a:t>
            </a:r>
            <a:r>
              <a:rPr lang="en-IN" sz="1050" dirty="0">
                <a:latin typeface="Corbel" panose="020B0503020204020204" pitchFamily="34" charset="0"/>
              </a:rPr>
              <a:t>/</a:t>
            </a:r>
            <a:r>
              <a:rPr lang="en-IN" sz="1050" dirty="0" err="1">
                <a:latin typeface="Corbel" panose="020B0503020204020204" pitchFamily="34" charset="0"/>
              </a:rPr>
              <a:t>serv_name</a:t>
            </a:r>
            <a:r>
              <a:rPr lang="en-IN" sz="1050" dirty="0">
                <a:latin typeface="Corbel" panose="020B0503020204020204" pitchFamily="34" charset="0"/>
              </a:rPr>
              <a:t> -username &lt;user&gt; -password &lt;</a:t>
            </a:r>
            <a:r>
              <a:rPr lang="en-IN" sz="1050" dirty="0" err="1">
                <a:latin typeface="Corbel" panose="020B0503020204020204" pitchFamily="34" charset="0"/>
              </a:rPr>
              <a:t>pwd</a:t>
            </a:r>
            <a:r>
              <a:rPr lang="en-IN" sz="1050" dirty="0">
                <a:latin typeface="Corbel" panose="020B0503020204020204" pitchFamily="34" charset="0"/>
              </a:rPr>
              <a:t>&gt; -table &lt;</a:t>
            </a:r>
            <a:r>
              <a:rPr lang="en-IN" sz="1050" dirty="0" err="1">
                <a:latin typeface="Corbel" panose="020B0503020204020204" pitchFamily="34" charset="0"/>
              </a:rPr>
              <a:t>tab_name</a:t>
            </a:r>
            <a:r>
              <a:rPr lang="en-IN" sz="1050" dirty="0">
                <a:latin typeface="Corbel" panose="020B0503020204020204" pitchFamily="34" charset="0"/>
              </a:rPr>
              <a:t>&gt; -m &lt;</a:t>
            </a:r>
            <a:r>
              <a:rPr lang="en-IN" sz="1050" dirty="0" err="1">
                <a:latin typeface="Corbel" panose="020B0503020204020204" pitchFamily="34" charset="0"/>
              </a:rPr>
              <a:t>num_of_mappers</a:t>
            </a:r>
            <a:r>
              <a:rPr lang="en-IN" sz="1050" dirty="0">
                <a:latin typeface="Corbel" panose="020B0503020204020204" pitchFamily="34" charset="0"/>
              </a:rPr>
              <a:t>&gt; --query &lt;</a:t>
            </a:r>
            <a:r>
              <a:rPr lang="en-IN" sz="1050" dirty="0" err="1">
                <a:latin typeface="Corbel" panose="020B0503020204020204" pitchFamily="34" charset="0"/>
              </a:rPr>
              <a:t>sql_query_with_condition</a:t>
            </a:r>
            <a:r>
              <a:rPr lang="en-IN" sz="1050" dirty="0">
                <a:latin typeface="Corbel" panose="020B0503020204020204" pitchFamily="34" charset="0"/>
              </a:rPr>
              <a:t>&gt; --incremental &lt;</a:t>
            </a:r>
            <a:r>
              <a:rPr lang="en-IN" sz="1050" dirty="0" err="1">
                <a:latin typeface="Corbel" panose="020B0503020204020204" pitchFamily="34" charset="0"/>
              </a:rPr>
              <a:t>lastmodified</a:t>
            </a:r>
            <a:r>
              <a:rPr lang="en-IN" sz="1050" dirty="0">
                <a:latin typeface="Corbel" panose="020B0503020204020204" pitchFamily="34" charset="0"/>
              </a:rPr>
              <a:t>&gt; or &lt;append&gt; --check-column &lt;</a:t>
            </a:r>
            <a:r>
              <a:rPr lang="en-IN" sz="1050" dirty="0" err="1">
                <a:latin typeface="Corbel" panose="020B0503020204020204" pitchFamily="34" charset="0"/>
              </a:rPr>
              <a:t>col_name</a:t>
            </a:r>
            <a:r>
              <a:rPr lang="en-IN" sz="1050" dirty="0">
                <a:latin typeface="Corbel" panose="020B0503020204020204" pitchFamily="34" charset="0"/>
              </a:rPr>
              <a:t>&gt; --last-value &lt;</a:t>
            </a:r>
            <a:r>
              <a:rPr lang="en-IN" sz="1050" dirty="0" err="1">
                <a:latin typeface="Corbel" panose="020B0503020204020204" pitchFamily="34" charset="0"/>
              </a:rPr>
              <a:t>max_value_of_previous_import</a:t>
            </a:r>
            <a:r>
              <a:rPr lang="en-IN" sz="1050" dirty="0">
                <a:latin typeface="Corbel" panose="020B0503020204020204" pitchFamily="34" charset="0"/>
              </a:rPr>
              <a:t>&gt;</a:t>
            </a:r>
          </a:p>
        </p:txBody>
      </p:sp>
      <p:sp>
        <p:nvSpPr>
          <p:cNvPr id="20" name="CustomShape 9">
            <a:extLst>
              <a:ext uri="{FF2B5EF4-FFF2-40B4-BE49-F238E27FC236}">
                <a16:creationId xmlns:a16="http://schemas.microsoft.com/office/drawing/2014/main" xmlns="" id="{E5F0D5BF-FDFF-4658-B030-C0D824B11EA6}"/>
              </a:ext>
            </a:extLst>
          </p:cNvPr>
          <p:cNvSpPr/>
          <p:nvPr/>
        </p:nvSpPr>
        <p:spPr>
          <a:xfrm>
            <a:off x="380880" y="3945698"/>
            <a:ext cx="3962160" cy="837720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Import – </a:t>
            </a:r>
            <a:r>
              <a:rPr lang="en-IN" sz="1200" dirty="0" err="1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 imports data from RDBMS (MySQL, Oracle) to HDFS/Hive/</a:t>
            </a:r>
            <a:r>
              <a:rPr lang="en-IN" sz="1200" dirty="0" err="1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Hbase</a:t>
            </a:r>
            <a:endParaRPr lang="en-IN" sz="1200" dirty="0" smtClean="0">
              <a:solidFill>
                <a:srgbClr val="000000"/>
              </a:solidFill>
              <a:latin typeface="Corbel" panose="020B0503020204020204" pitchFamily="34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</a:rPr>
              <a:t>Export –</a:t>
            </a:r>
            <a:r>
              <a:rPr lang="en-IN" dirty="0">
                <a:latin typeface="Corbel" panose="020B050302020402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200" dirty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exports </a:t>
            </a:r>
            <a:r>
              <a:rPr lang="en-IN" sz="1200" dirty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data from HDFS/Hive/</a:t>
            </a:r>
            <a:r>
              <a:rPr lang="en-IN" sz="1200" dirty="0" err="1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Hbase</a:t>
            </a:r>
            <a:r>
              <a:rPr lang="en-IN" sz="1200" dirty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to RDBMS </a:t>
            </a:r>
            <a:r>
              <a:rPr lang="en-IN" sz="1200" dirty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(MySQL, Oracle</a:t>
            </a:r>
            <a:r>
              <a:rPr lang="en-IN" sz="1200" dirty="0" smtClean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)</a:t>
            </a:r>
            <a:endParaRPr lang="en-IN" sz="120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24" name="CustomShape 10">
            <a:extLst>
              <a:ext uri="{FF2B5EF4-FFF2-40B4-BE49-F238E27FC236}">
                <a16:creationId xmlns:a16="http://schemas.microsoft.com/office/drawing/2014/main" xmlns="" id="{58E6C060-3243-4300-9923-8773555D2AB6}"/>
              </a:ext>
            </a:extLst>
          </p:cNvPr>
          <p:cNvSpPr/>
          <p:nvPr/>
        </p:nvSpPr>
        <p:spPr>
          <a:xfrm>
            <a:off x="4665240" y="915480"/>
            <a:ext cx="432576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5280">
              <a:buBlip>
                <a:blip r:embed="rId2"/>
              </a:buBlip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What is the command to import data to Hive?</a:t>
            </a:r>
          </a:p>
        </p:txBody>
      </p:sp>
      <p:sp>
        <p:nvSpPr>
          <p:cNvPr id="25" name="CustomShape 11">
            <a:extLst>
              <a:ext uri="{FF2B5EF4-FFF2-40B4-BE49-F238E27FC236}">
                <a16:creationId xmlns:a16="http://schemas.microsoft.com/office/drawing/2014/main" xmlns="" id="{2AF34D12-0C56-4177-9EB9-46A4D8501110}"/>
              </a:ext>
            </a:extLst>
          </p:cNvPr>
          <p:cNvSpPr/>
          <p:nvPr/>
        </p:nvSpPr>
        <p:spPr>
          <a:xfrm>
            <a:off x="4721401" y="2126405"/>
            <a:ext cx="4325760" cy="47393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5280">
              <a:buBlip>
                <a:blip r:embed="rId2"/>
              </a:buBlip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What is the command to perform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incremental operations in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?</a:t>
            </a:r>
          </a:p>
        </p:txBody>
      </p:sp>
      <p:sp>
        <p:nvSpPr>
          <p:cNvPr id="27" name="CustomShape 12">
            <a:extLst>
              <a:ext uri="{FF2B5EF4-FFF2-40B4-BE49-F238E27FC236}">
                <a16:creationId xmlns:a16="http://schemas.microsoft.com/office/drawing/2014/main" xmlns="" id="{C4B04990-3F02-4D21-8577-41FF54C3AB08}"/>
              </a:ext>
            </a:extLst>
          </p:cNvPr>
          <p:cNvSpPr/>
          <p:nvPr/>
        </p:nvSpPr>
        <p:spPr>
          <a:xfrm>
            <a:off x="4703008" y="3577647"/>
            <a:ext cx="4325760" cy="45671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5280">
              <a:buBlip>
                <a:blip r:embed="rId2"/>
              </a:buBlip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Where can we find the records failure information during Import in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?</a:t>
            </a:r>
          </a:p>
          <a:p>
            <a:pPr marL="216000" indent="-215280">
              <a:lnSpc>
                <a:spcPct val="100000"/>
              </a:lnSpc>
              <a:buBlip>
                <a:blip r:embed="rId2"/>
              </a:buBlip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</p:txBody>
      </p:sp>
      <p:sp>
        <p:nvSpPr>
          <p:cNvPr id="28" name="CustomShape 13">
            <a:extLst>
              <a:ext uri="{FF2B5EF4-FFF2-40B4-BE49-F238E27FC236}">
                <a16:creationId xmlns:a16="http://schemas.microsoft.com/office/drawing/2014/main" xmlns="" id="{A1F0BC90-FE2B-4600-9C17-046B5532D23A}"/>
              </a:ext>
            </a:extLst>
          </p:cNvPr>
          <p:cNvSpPr/>
          <p:nvPr/>
        </p:nvSpPr>
        <p:spPr>
          <a:xfrm>
            <a:off x="4684290" y="4034365"/>
            <a:ext cx="4077824" cy="683231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255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Find Map task logs under 'Resource Manager web UI' in </a:t>
            </a:r>
            <a:r>
              <a:rPr lang="en-US" sz="1200" dirty="0" err="1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Ambari</a:t>
            </a:r>
            <a:r>
              <a:rPr lang="en-US" sz="1200" dirty="0">
                <a:solidFill>
                  <a:srgbClr val="000000"/>
                </a:solidFill>
                <a:latin typeface="Corbel" panose="020B0503020204020204" pitchFamily="34" charset="0"/>
                <a:ea typeface="DejaVu Sans"/>
              </a:rPr>
              <a:t> monitoring tool, then navigate to map reduce job, click on failed map task to find out the failed records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17" name="CustomShape 10">
            <a:extLst>
              <a:ext uri="{FF2B5EF4-FFF2-40B4-BE49-F238E27FC236}">
                <a16:creationId xmlns:a16="http://schemas.microsoft.com/office/drawing/2014/main" xmlns="" id="{58E6C060-3243-4300-9923-8773555D2AB6}"/>
              </a:ext>
            </a:extLst>
          </p:cNvPr>
          <p:cNvSpPr/>
          <p:nvPr/>
        </p:nvSpPr>
        <p:spPr>
          <a:xfrm>
            <a:off x="328050" y="2327457"/>
            <a:ext cx="432576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5280">
              <a:buBlip>
                <a:blip r:embed="rId2"/>
              </a:buBlip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Provide the key components of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  <a:ea typeface="DejaVu Sans"/>
            </a:endParaRPr>
          </a:p>
        </p:txBody>
      </p:sp>
      <p:sp>
        <p:nvSpPr>
          <p:cNvPr id="19" name="CustomShape 10">
            <a:extLst>
              <a:ext uri="{FF2B5EF4-FFF2-40B4-BE49-F238E27FC236}">
                <a16:creationId xmlns:a16="http://schemas.microsoft.com/office/drawing/2014/main" xmlns="" id="{58E6C060-3243-4300-9923-8773555D2AB6}"/>
              </a:ext>
            </a:extLst>
          </p:cNvPr>
          <p:cNvSpPr/>
          <p:nvPr/>
        </p:nvSpPr>
        <p:spPr>
          <a:xfrm>
            <a:off x="377248" y="3541362"/>
            <a:ext cx="432576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Blip>
                <a:blip r:embed="rId2"/>
              </a:buBlip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Define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Import &amp; Export.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174" y="68813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Answer the below Questions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5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994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xmlns="" id="{C97E6074-89F7-4B4F-A5E5-764D19EE0C02}"/>
              </a:ext>
            </a:extLst>
          </p:cNvPr>
          <p:cNvSpPr txBox="1"/>
          <p:nvPr/>
        </p:nvSpPr>
        <p:spPr>
          <a:xfrm>
            <a:off x="304800" y="825207"/>
            <a:ext cx="8610120" cy="3962160"/>
          </a:xfrm>
          <a:prstGeom prst="rect">
            <a:avLst/>
          </a:prstGeom>
        </p:spPr>
        <p:txBody>
          <a:bodyPr lIns="0" tIns="0" rIns="0" bIns="0"/>
          <a:lstStyle/>
          <a:p>
            <a:pPr marL="236538">
              <a:lnSpc>
                <a:spcPct val="100000"/>
              </a:lnSpc>
            </a:pP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site:	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hlinkClick r:id="rId2"/>
              </a:rPr>
              <a:t>https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hlinkClick r:id="rId2"/>
              </a:rPr>
              <a:t>://sqoop.apache.org/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36538"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Download: 	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hlinkClick r:id="rId3"/>
              </a:rPr>
              <a:t>http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hlinkClick r:id="rId3"/>
              </a:rPr>
              <a:t>://redrockdigimark.com/apachemirror/sqoop/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36538">
              <a:lnSpc>
                <a:spcPct val="100000"/>
              </a:lnSpc>
            </a:pP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Forums:	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hlinkClick r:id="rId4"/>
              </a:rPr>
              <a:t>https://hortonworks.com/apache/sqoop/#forums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36538"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hlinkClick r:id="rId5"/>
              </a:rPr>
              <a:t>		https://blogs.apache.org/sqoop/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36538">
              <a:buClr>
                <a:srgbClr val="000000"/>
              </a:buClr>
              <a:buSzPct val="75000"/>
            </a:pP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Repository:	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hlinkClick r:id="rId6"/>
              </a:rPr>
              <a:t>https://git-wip-us.apache.org/repos/asf?p=sqoop.git;a=summary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36538">
              <a:lnSpc>
                <a:spcPct val="100000"/>
              </a:lnSpc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36538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Documentation: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36538">
              <a:lnSpc>
                <a:spcPct val="100000"/>
              </a:lnSpc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36538">
              <a:lnSpc>
                <a:spcPct val="100000"/>
              </a:lnSpc>
            </a:pP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Guide: 	</a:t>
            </a:r>
            <a:r>
              <a:rPr lang="en-IN" sz="1400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  <a:hlinkClick r:id="rId7"/>
              </a:rPr>
              <a:t>https://sqoop.apache.org/docs/1.4.6/index.html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36538"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API Guide: 	</a:t>
            </a:r>
            <a:r>
              <a:rPr lang="en-IN" sz="1400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  <a:hlinkClick r:id="rId8"/>
              </a:rPr>
              <a:t>https</a:t>
            </a:r>
            <a:r>
              <a:rPr lang="en-IN" sz="1400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  <a:hlinkClick r:id="rId8"/>
              </a:rPr>
              <a:t>://sqoop.apache.org/docs/1.4.6/api/index.html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36538"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User Guide: 	</a:t>
            </a:r>
            <a:r>
              <a:rPr lang="en-IN" sz="1400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  <a:hlinkClick r:id="rId9"/>
              </a:rPr>
              <a:t>https</a:t>
            </a:r>
            <a:r>
              <a:rPr lang="en-IN" sz="1400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  <a:hlinkClick r:id="rId9"/>
              </a:rPr>
              <a:t>://sqoop.apache.org/docs/1.4.6/SqoopUserGuide.html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36538">
              <a:lnSpc>
                <a:spcPct val="100000"/>
              </a:lnSpc>
            </a:pP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Dev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Guide: 	</a:t>
            </a:r>
            <a:r>
              <a:rPr lang="en-IN" sz="1400" u="sng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  <a:hlinkClick r:id="rId10"/>
              </a:rPr>
              <a:t>https</a:t>
            </a:r>
            <a:r>
              <a:rPr lang="en-IN" sz="1400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  <a:hlinkClick r:id="rId10"/>
              </a:rPr>
              <a:t>://sqoop.apache.org/docs/1.4.6/SqoopDevGuide.html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36538"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Admin Guide: 	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  <a:hlinkClick r:id="rId11"/>
              </a:rPr>
              <a:t>https://sqoop.apache.org/docs/1.99.7/admin.html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36538"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Admin Tools: 	</a:t>
            </a:r>
            <a:r>
              <a:rPr lang="en-IN" sz="1400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  <a:hlinkClick r:id="rId12"/>
              </a:rPr>
              <a:t>https://sqoop.apache.org/docs/1.99.7/admin/Tools.html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9837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xmlns="" id="{C97E6074-89F7-4B4F-A5E5-764D19EE0C02}"/>
              </a:ext>
            </a:extLst>
          </p:cNvPr>
          <p:cNvSpPr txBox="1"/>
          <p:nvPr/>
        </p:nvSpPr>
        <p:spPr>
          <a:xfrm>
            <a:off x="304800" y="825207"/>
            <a:ext cx="8610120" cy="39621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Transfer data from Oracle to HDFS using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Import and schedule data transfer periodically at a certain timeframe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Perform incremental operations in HDFS whenever data gets newly added in its associated RDBMS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Export data to MySQL from Hive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Export data from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HBase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to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Oracle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6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9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8001000" cy="3775473"/>
          </a:xfr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is a command-line interface (CLI) tool for transferring data between relational databases/data warehouses and Hadoop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It extracts data from Hadoop and exports it into external structured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datastores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and extracts data from RDBMS and imports into Hadoop File System/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Hbase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/Hive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It helps offload certain tasks such as ETL processing from the Enterprise Data Warehouse to Hadoop for efficient execution at a much lower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cost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Written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 java language and its stable release was ‎1.4.6 as on May 11,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2015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Integrates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with Apache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Oozie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(Workflow Scheduler) as an action (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jobs)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invokes drivers and connectors through JDBC &amp;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What – Why – When &amp; History about the </a:t>
            </a:r>
            <a:r>
              <a:rPr lang="en-IN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Framework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261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8001000" cy="3775473"/>
          </a:xfrm>
        </p:spPr>
        <p:txBody>
          <a:bodyPr>
            <a:normAutofit/>
          </a:bodyPr>
          <a:lstStyle/>
          <a:p>
            <a:pPr marL="0" indent="0">
              <a:buClr>
                <a:srgbClr val="000000"/>
              </a:buClr>
              <a:buNone/>
            </a:pPr>
            <a:r>
              <a:rPr lang="en-IN" sz="1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IN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Evolution</a:t>
            </a:r>
          </a:p>
          <a:p>
            <a:pPr marL="501750" lvl="1">
              <a:buClr>
                <a:srgbClr val="000000"/>
              </a:buClr>
              <a:buSzPct val="100000"/>
            </a:pP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initially started as a contribution module for Apache Hadoop in May of 2009, first submitted as a patch to HADOOP-5815 by Aaron Kimball</a:t>
            </a:r>
          </a:p>
          <a:p>
            <a:pPr marL="501750" lvl="1">
              <a:buClr>
                <a:srgbClr val="000000"/>
              </a:buClr>
              <a:buSzPct val="100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 April of 2010,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was taken out from Hadoop via MAPREDUCE-1644 due to its inertia of large projects, patches submitted and hosted it on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by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Cloudera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as an Apache Licensed project</a:t>
            </a:r>
          </a:p>
          <a:p>
            <a:pPr marL="501750" lvl="1">
              <a:buClr>
                <a:srgbClr val="000000"/>
              </a:buClr>
              <a:buSzPct val="100000"/>
            </a:pP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successfully graduated from the Incubator in March of 2012 and had been released to the public with a variety of updates since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then</a:t>
            </a:r>
          </a:p>
          <a:p>
            <a:pPr marL="0" lvl="1" indent="0">
              <a:buClr>
                <a:srgbClr val="000000"/>
              </a:buClr>
              <a:buSzPct val="45000"/>
              <a:buNone/>
            </a:pPr>
            <a:endParaRPr lang="en-IN" sz="1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1" indent="0">
              <a:buClr>
                <a:srgbClr val="000000"/>
              </a:buClr>
              <a:buSzPct val="45000"/>
              <a:buNone/>
            </a:pPr>
            <a:r>
              <a:rPr lang="en-IN" sz="1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IN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Versions</a:t>
            </a:r>
          </a:p>
          <a:p>
            <a:pPr marL="514350" lvl="1">
              <a:buClr>
                <a:srgbClr val="000000"/>
              </a:buClr>
              <a:buSzPct val="100000"/>
            </a:pPr>
            <a:r>
              <a:rPr lang="en-IN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1.4.6 (Stable release as of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now)</a:t>
            </a:r>
          </a:p>
          <a:p>
            <a:pPr marL="514350" lvl="1">
              <a:buClr>
                <a:srgbClr val="000000"/>
              </a:buClr>
              <a:buSzPct val="100000"/>
            </a:pPr>
            <a:r>
              <a:rPr lang="en-IN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1.4.7 (Current Version of </a:t>
            </a:r>
            <a:r>
              <a:rPr lang="en-IN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514350" lvl="1">
              <a:buClr>
                <a:srgbClr val="000000"/>
              </a:buClr>
              <a:buSzPct val="100000"/>
            </a:pPr>
            <a:r>
              <a:rPr lang="en-IN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1.99.7 (Latest cut version of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Sqoop2)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What – Why – When &amp; History about the </a:t>
            </a:r>
            <a:r>
              <a:rPr lang="en-IN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Framework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538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1047" y="39558"/>
            <a:ext cx="8370512" cy="644820"/>
          </a:xfrm>
        </p:spPr>
        <p:txBody>
          <a:bodyPr/>
          <a:lstStyle/>
          <a:p>
            <a:r>
              <a:rPr lang="en-IN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Where </a:t>
            </a:r>
            <a:r>
              <a:rPr lang="en-IN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IN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 Fits in </a:t>
            </a:r>
            <a:r>
              <a:rPr lang="en-IN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Bigdata</a:t>
            </a:r>
            <a:r>
              <a:rPr lang="en-IN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Ecosystem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1230120" y="744120"/>
            <a:ext cx="63900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95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HDFS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08" name="Picture 10"/>
          <p:cNvPicPr/>
          <p:nvPr/>
        </p:nvPicPr>
        <p:blipFill>
          <a:blip r:embed="rId2"/>
          <a:stretch/>
        </p:blipFill>
        <p:spPr>
          <a:xfrm>
            <a:off x="1248840" y="802080"/>
            <a:ext cx="598320" cy="309960"/>
          </a:xfrm>
          <a:prstGeom prst="rect">
            <a:avLst/>
          </a:prstGeom>
          <a:ln>
            <a:noFill/>
          </a:ln>
        </p:spPr>
      </p:pic>
      <p:sp>
        <p:nvSpPr>
          <p:cNvPr id="209" name="CustomShape 7"/>
          <p:cNvSpPr/>
          <p:nvPr/>
        </p:nvSpPr>
        <p:spPr>
          <a:xfrm>
            <a:off x="1974960" y="754200"/>
            <a:ext cx="63900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95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HBASE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10" name="Picture 7"/>
          <p:cNvPicPr/>
          <p:nvPr/>
        </p:nvPicPr>
        <p:blipFill>
          <a:blip r:embed="rId3"/>
          <a:stretch/>
        </p:blipFill>
        <p:spPr>
          <a:xfrm>
            <a:off x="2008440" y="877680"/>
            <a:ext cx="586440" cy="173880"/>
          </a:xfrm>
          <a:prstGeom prst="rect">
            <a:avLst/>
          </a:prstGeom>
          <a:ln>
            <a:noFill/>
          </a:ln>
        </p:spPr>
      </p:pic>
      <p:sp>
        <p:nvSpPr>
          <p:cNvPr id="211" name="CustomShape 8"/>
          <p:cNvSpPr/>
          <p:nvPr/>
        </p:nvSpPr>
        <p:spPr>
          <a:xfrm>
            <a:off x="2720160" y="749520"/>
            <a:ext cx="639000" cy="633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80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MongDB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12" name="Picture 2"/>
          <p:cNvPicPr/>
          <p:nvPr/>
        </p:nvPicPr>
        <p:blipFill>
          <a:blip r:embed="rId4"/>
          <a:stretch/>
        </p:blipFill>
        <p:spPr>
          <a:xfrm>
            <a:off x="2757240" y="744480"/>
            <a:ext cx="550800" cy="465840"/>
          </a:xfrm>
          <a:prstGeom prst="rect">
            <a:avLst/>
          </a:prstGeom>
          <a:ln>
            <a:noFill/>
          </a:ln>
        </p:spPr>
      </p:pic>
      <p:sp>
        <p:nvSpPr>
          <p:cNvPr id="213" name="CustomShape 9"/>
          <p:cNvSpPr/>
          <p:nvPr/>
        </p:nvSpPr>
        <p:spPr>
          <a:xfrm>
            <a:off x="3464280" y="762480"/>
            <a:ext cx="63900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70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Cassandra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14" name="Picture 10"/>
          <p:cNvPicPr/>
          <p:nvPr/>
        </p:nvPicPr>
        <p:blipFill>
          <a:blip r:embed="rId5"/>
          <a:stretch/>
        </p:blipFill>
        <p:spPr>
          <a:xfrm>
            <a:off x="3494160" y="762480"/>
            <a:ext cx="609120" cy="403200"/>
          </a:xfrm>
          <a:prstGeom prst="rect">
            <a:avLst/>
          </a:prstGeom>
          <a:ln>
            <a:noFill/>
          </a:ln>
        </p:spPr>
      </p:pic>
      <p:sp>
        <p:nvSpPr>
          <p:cNvPr id="261" name="CustomShape 10"/>
          <p:cNvSpPr/>
          <p:nvPr/>
        </p:nvSpPr>
        <p:spPr>
          <a:xfrm>
            <a:off x="288000" y="1811520"/>
            <a:ext cx="880920" cy="615594"/>
          </a:xfrm>
          <a:prstGeom prst="roundRect">
            <a:avLst>
              <a:gd name="adj" fmla="val 16667"/>
            </a:avLst>
          </a:prstGeom>
          <a:solidFill>
            <a:srgbClr val="C3D69B"/>
          </a:soli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11"/>
          <p:cNvSpPr/>
          <p:nvPr/>
        </p:nvSpPr>
        <p:spPr>
          <a:xfrm>
            <a:off x="288000" y="2169720"/>
            <a:ext cx="868320" cy="36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2"/>
          <p:cNvSpPr/>
          <p:nvPr/>
        </p:nvSpPr>
        <p:spPr>
          <a:xfrm>
            <a:off x="288000" y="2170080"/>
            <a:ext cx="91440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IN" sz="7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Processing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64" name="Picture 8"/>
          <p:cNvPicPr/>
          <p:nvPr/>
        </p:nvPicPr>
        <p:blipFill>
          <a:blip r:embed="rId6"/>
          <a:stretch/>
        </p:blipFill>
        <p:spPr>
          <a:xfrm>
            <a:off x="469080" y="1851480"/>
            <a:ext cx="485640" cy="285840"/>
          </a:xfrm>
          <a:prstGeom prst="rect">
            <a:avLst/>
          </a:prstGeom>
          <a:ln>
            <a:noFill/>
          </a:ln>
        </p:spPr>
      </p:pic>
      <p:sp>
        <p:nvSpPr>
          <p:cNvPr id="265" name="CustomShape 13"/>
          <p:cNvSpPr/>
          <p:nvPr/>
        </p:nvSpPr>
        <p:spPr>
          <a:xfrm>
            <a:off x="1252080" y="1864439"/>
            <a:ext cx="685186" cy="5475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939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MR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66" name="Picture 18"/>
          <p:cNvPicPr/>
          <p:nvPr/>
        </p:nvPicPr>
        <p:blipFill>
          <a:blip r:embed="rId7"/>
          <a:stretch/>
        </p:blipFill>
        <p:spPr>
          <a:xfrm>
            <a:off x="1258200" y="1864440"/>
            <a:ext cx="641160" cy="307440"/>
          </a:xfrm>
          <a:prstGeom prst="rect">
            <a:avLst/>
          </a:prstGeom>
          <a:ln>
            <a:noFill/>
          </a:ln>
        </p:spPr>
      </p:pic>
      <p:sp>
        <p:nvSpPr>
          <p:cNvPr id="267" name="CustomShape 14"/>
          <p:cNvSpPr/>
          <p:nvPr/>
        </p:nvSpPr>
        <p:spPr>
          <a:xfrm>
            <a:off x="1997280" y="1879559"/>
            <a:ext cx="685186" cy="5475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95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Storm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68" name="Picture 16"/>
          <p:cNvPicPr/>
          <p:nvPr/>
        </p:nvPicPr>
        <p:blipFill>
          <a:blip r:embed="rId8"/>
          <a:stretch/>
        </p:blipFill>
        <p:spPr>
          <a:xfrm>
            <a:off x="2150668" y="1961283"/>
            <a:ext cx="368640" cy="247680"/>
          </a:xfrm>
          <a:prstGeom prst="rect">
            <a:avLst/>
          </a:prstGeom>
          <a:ln>
            <a:noFill/>
          </a:ln>
        </p:spPr>
      </p:pic>
      <p:sp>
        <p:nvSpPr>
          <p:cNvPr id="269" name="CustomShape 15"/>
          <p:cNvSpPr/>
          <p:nvPr/>
        </p:nvSpPr>
        <p:spPr>
          <a:xfrm>
            <a:off x="2808000" y="1894680"/>
            <a:ext cx="770400" cy="51024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95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Spark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70" name="Picture 14"/>
          <p:cNvPicPr/>
          <p:nvPr/>
        </p:nvPicPr>
        <p:blipFill>
          <a:blip r:embed="rId9"/>
          <a:stretch/>
        </p:blipFill>
        <p:spPr>
          <a:xfrm>
            <a:off x="2928432" y="1961771"/>
            <a:ext cx="368280" cy="217080"/>
          </a:xfrm>
          <a:prstGeom prst="rect">
            <a:avLst/>
          </a:prstGeom>
          <a:ln>
            <a:noFill/>
          </a:ln>
        </p:spPr>
      </p:pic>
      <p:sp>
        <p:nvSpPr>
          <p:cNvPr id="271" name="CustomShape 16"/>
          <p:cNvSpPr/>
          <p:nvPr/>
        </p:nvSpPr>
        <p:spPr>
          <a:xfrm>
            <a:off x="6518160" y="898200"/>
            <a:ext cx="63900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95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Flume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72" name="Picture 2"/>
          <p:cNvPicPr/>
          <p:nvPr/>
        </p:nvPicPr>
        <p:blipFill>
          <a:blip r:embed="rId10"/>
          <a:stretch/>
        </p:blipFill>
        <p:spPr>
          <a:xfrm>
            <a:off x="6579000" y="936720"/>
            <a:ext cx="520560" cy="400320"/>
          </a:xfrm>
          <a:prstGeom prst="rect">
            <a:avLst/>
          </a:prstGeom>
          <a:ln>
            <a:noFill/>
          </a:ln>
        </p:spPr>
      </p:pic>
      <p:sp>
        <p:nvSpPr>
          <p:cNvPr id="273" name="CustomShape 17"/>
          <p:cNvSpPr/>
          <p:nvPr/>
        </p:nvSpPr>
        <p:spPr>
          <a:xfrm>
            <a:off x="8053560" y="793800"/>
            <a:ext cx="913320" cy="730440"/>
          </a:xfrm>
          <a:prstGeom prst="roundRect">
            <a:avLst>
              <a:gd name="adj" fmla="val 16667"/>
            </a:avLst>
          </a:prstGeom>
          <a:solidFill>
            <a:srgbClr val="C3D69B"/>
          </a:soli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8"/>
          <p:cNvSpPr/>
          <p:nvPr/>
        </p:nvSpPr>
        <p:spPr>
          <a:xfrm>
            <a:off x="8102880" y="1156320"/>
            <a:ext cx="8150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IN" sz="70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Streaming 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IN" sz="70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Engines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75" name="Picture 2"/>
          <p:cNvPicPr/>
          <p:nvPr/>
        </p:nvPicPr>
        <p:blipFill>
          <a:blip r:embed="rId11"/>
          <a:stretch/>
        </p:blipFill>
        <p:spPr>
          <a:xfrm>
            <a:off x="8207280" y="816120"/>
            <a:ext cx="552960" cy="429840"/>
          </a:xfrm>
          <a:prstGeom prst="rect">
            <a:avLst/>
          </a:prstGeom>
          <a:ln>
            <a:noFill/>
          </a:ln>
        </p:spPr>
      </p:pic>
      <p:sp>
        <p:nvSpPr>
          <p:cNvPr id="276" name="CustomShape 19"/>
          <p:cNvSpPr/>
          <p:nvPr/>
        </p:nvSpPr>
        <p:spPr>
          <a:xfrm>
            <a:off x="7288920" y="880920"/>
            <a:ext cx="63900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95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Kafka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77" name="Picture 3"/>
          <p:cNvPicPr/>
          <p:nvPr/>
        </p:nvPicPr>
        <p:blipFill>
          <a:blip r:embed="rId12"/>
          <a:stretch/>
        </p:blipFill>
        <p:spPr>
          <a:xfrm>
            <a:off x="7364880" y="906840"/>
            <a:ext cx="487440" cy="419760"/>
          </a:xfrm>
          <a:prstGeom prst="rect">
            <a:avLst/>
          </a:prstGeom>
          <a:ln>
            <a:noFill/>
          </a:ln>
        </p:spPr>
      </p:pic>
      <p:sp>
        <p:nvSpPr>
          <p:cNvPr id="278" name="CustomShape 20"/>
          <p:cNvSpPr/>
          <p:nvPr/>
        </p:nvSpPr>
        <p:spPr>
          <a:xfrm>
            <a:off x="297360" y="2799241"/>
            <a:ext cx="831960" cy="666479"/>
          </a:xfrm>
          <a:prstGeom prst="roundRect">
            <a:avLst>
              <a:gd name="adj" fmla="val 16667"/>
            </a:avLst>
          </a:prstGeom>
          <a:solidFill>
            <a:srgbClr val="C3D69B"/>
          </a:soli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21"/>
          <p:cNvSpPr/>
          <p:nvPr/>
        </p:nvSpPr>
        <p:spPr>
          <a:xfrm>
            <a:off x="267120" y="3311897"/>
            <a:ext cx="813240" cy="36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0" name="Picture 6"/>
          <p:cNvPicPr/>
          <p:nvPr/>
        </p:nvPicPr>
        <p:blipFill>
          <a:blip r:embed="rId13"/>
          <a:stretch/>
        </p:blipFill>
        <p:spPr>
          <a:xfrm>
            <a:off x="451896" y="2875860"/>
            <a:ext cx="542160" cy="387720"/>
          </a:xfrm>
          <a:prstGeom prst="rect">
            <a:avLst/>
          </a:prstGeom>
          <a:ln>
            <a:noFill/>
          </a:ln>
        </p:spPr>
      </p:pic>
      <p:sp>
        <p:nvSpPr>
          <p:cNvPr id="281" name="CustomShape 23"/>
          <p:cNvSpPr/>
          <p:nvPr/>
        </p:nvSpPr>
        <p:spPr>
          <a:xfrm>
            <a:off x="1299960" y="2843881"/>
            <a:ext cx="63900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95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Hive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82" name="Picture 26"/>
          <p:cNvPicPr/>
          <p:nvPr/>
        </p:nvPicPr>
        <p:blipFill>
          <a:blip r:embed="rId14"/>
          <a:stretch/>
        </p:blipFill>
        <p:spPr>
          <a:xfrm>
            <a:off x="1413720" y="2869081"/>
            <a:ext cx="402480" cy="402480"/>
          </a:xfrm>
          <a:prstGeom prst="rect">
            <a:avLst/>
          </a:prstGeom>
          <a:ln>
            <a:noFill/>
          </a:ln>
        </p:spPr>
      </p:pic>
      <p:sp>
        <p:nvSpPr>
          <p:cNvPr id="283" name="CustomShape 24"/>
          <p:cNvSpPr/>
          <p:nvPr/>
        </p:nvSpPr>
        <p:spPr>
          <a:xfrm>
            <a:off x="2058480" y="2821561"/>
            <a:ext cx="63900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90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Phoenix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84" name="Picture 31"/>
          <p:cNvPicPr/>
          <p:nvPr/>
        </p:nvPicPr>
        <p:blipFill>
          <a:blip r:embed="rId15"/>
          <a:stretch/>
        </p:blipFill>
        <p:spPr>
          <a:xfrm>
            <a:off x="2157840" y="2862961"/>
            <a:ext cx="439920" cy="378720"/>
          </a:xfrm>
          <a:prstGeom prst="rect">
            <a:avLst/>
          </a:prstGeom>
          <a:ln>
            <a:noFill/>
          </a:ln>
        </p:spPr>
      </p:pic>
      <p:sp>
        <p:nvSpPr>
          <p:cNvPr id="285" name="CustomShape 26"/>
          <p:cNvSpPr/>
          <p:nvPr/>
        </p:nvSpPr>
        <p:spPr>
          <a:xfrm>
            <a:off x="2842200" y="2805361"/>
            <a:ext cx="63900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90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Drill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86" name="Picture 224"/>
          <p:cNvPicPr/>
          <p:nvPr/>
        </p:nvPicPr>
        <p:blipFill>
          <a:blip r:embed="rId16"/>
          <a:stretch/>
        </p:blipFill>
        <p:spPr>
          <a:xfrm>
            <a:off x="2993760" y="2936401"/>
            <a:ext cx="358200" cy="231840"/>
          </a:xfrm>
          <a:prstGeom prst="rect">
            <a:avLst/>
          </a:prstGeom>
          <a:ln>
            <a:noFill/>
          </a:ln>
        </p:spPr>
      </p:pic>
      <p:sp>
        <p:nvSpPr>
          <p:cNvPr id="287" name="CustomShape 27"/>
          <p:cNvSpPr/>
          <p:nvPr/>
        </p:nvSpPr>
        <p:spPr>
          <a:xfrm>
            <a:off x="3578400" y="2799241"/>
            <a:ext cx="70308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90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Zeppelin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88" name="Picture 10"/>
          <p:cNvPicPr/>
          <p:nvPr/>
        </p:nvPicPr>
        <p:blipFill>
          <a:blip r:embed="rId17"/>
          <a:stretch/>
        </p:blipFill>
        <p:spPr>
          <a:xfrm>
            <a:off x="3717000" y="2842441"/>
            <a:ext cx="424080" cy="254880"/>
          </a:xfrm>
          <a:prstGeom prst="rect">
            <a:avLst/>
          </a:prstGeom>
          <a:ln>
            <a:noFill/>
          </a:ln>
        </p:spPr>
      </p:pic>
      <p:sp>
        <p:nvSpPr>
          <p:cNvPr id="289" name="CustomShape 28"/>
          <p:cNvSpPr/>
          <p:nvPr/>
        </p:nvSpPr>
        <p:spPr>
          <a:xfrm>
            <a:off x="276480" y="3723120"/>
            <a:ext cx="852840" cy="730440"/>
          </a:xfrm>
          <a:prstGeom prst="roundRect">
            <a:avLst>
              <a:gd name="adj" fmla="val 16667"/>
            </a:avLst>
          </a:prstGeom>
          <a:solidFill>
            <a:srgbClr val="C3D69B"/>
          </a:soli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Line 29"/>
          <p:cNvSpPr/>
          <p:nvPr/>
        </p:nvSpPr>
        <p:spPr>
          <a:xfrm>
            <a:off x="286836" y="4285674"/>
            <a:ext cx="853920" cy="36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0"/>
          <p:cNvSpPr/>
          <p:nvPr/>
        </p:nvSpPr>
        <p:spPr>
          <a:xfrm>
            <a:off x="255600" y="4251240"/>
            <a:ext cx="9133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IN" sz="70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Peripherals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92" name="Picture 3"/>
          <p:cNvPicPr/>
          <p:nvPr/>
        </p:nvPicPr>
        <p:blipFill>
          <a:blip r:embed="rId18"/>
          <a:stretch/>
        </p:blipFill>
        <p:spPr>
          <a:xfrm>
            <a:off x="414360" y="3772080"/>
            <a:ext cx="577440" cy="465120"/>
          </a:xfrm>
          <a:prstGeom prst="rect">
            <a:avLst/>
          </a:prstGeom>
          <a:ln>
            <a:noFill/>
          </a:ln>
        </p:spPr>
      </p:pic>
      <p:sp>
        <p:nvSpPr>
          <p:cNvPr id="293" name="CustomShape 31"/>
          <p:cNvSpPr/>
          <p:nvPr/>
        </p:nvSpPr>
        <p:spPr>
          <a:xfrm>
            <a:off x="1218240" y="3802320"/>
            <a:ext cx="63900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95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Falcon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94" name="Picture 22"/>
          <p:cNvPicPr/>
          <p:nvPr/>
        </p:nvPicPr>
        <p:blipFill>
          <a:blip r:embed="rId19"/>
          <a:stretch/>
        </p:blipFill>
        <p:spPr>
          <a:xfrm>
            <a:off x="1285560" y="3837600"/>
            <a:ext cx="530640" cy="406800"/>
          </a:xfrm>
          <a:prstGeom prst="rect">
            <a:avLst/>
          </a:prstGeom>
          <a:ln>
            <a:noFill/>
          </a:ln>
        </p:spPr>
      </p:pic>
      <p:sp>
        <p:nvSpPr>
          <p:cNvPr id="295" name="CustomShape 32"/>
          <p:cNvSpPr/>
          <p:nvPr/>
        </p:nvSpPr>
        <p:spPr>
          <a:xfrm>
            <a:off x="1962720" y="3810960"/>
            <a:ext cx="63900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95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Oozie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96" name="Picture 24"/>
          <p:cNvPicPr/>
          <p:nvPr/>
        </p:nvPicPr>
        <p:blipFill>
          <a:blip r:embed="rId20"/>
          <a:stretch/>
        </p:blipFill>
        <p:spPr>
          <a:xfrm>
            <a:off x="1979640" y="3880440"/>
            <a:ext cx="591840" cy="316800"/>
          </a:xfrm>
          <a:prstGeom prst="rect">
            <a:avLst/>
          </a:prstGeom>
          <a:ln>
            <a:noFill/>
          </a:ln>
        </p:spPr>
      </p:pic>
      <p:sp>
        <p:nvSpPr>
          <p:cNvPr id="297" name="CustomShape 33"/>
          <p:cNvSpPr/>
          <p:nvPr/>
        </p:nvSpPr>
        <p:spPr>
          <a:xfrm>
            <a:off x="2707920" y="3812400"/>
            <a:ext cx="68580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80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Zookeper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98" name="Picture 8"/>
          <p:cNvPicPr/>
          <p:nvPr/>
        </p:nvPicPr>
        <p:blipFill>
          <a:blip r:embed="rId21"/>
          <a:stretch/>
        </p:blipFill>
        <p:spPr>
          <a:xfrm>
            <a:off x="2818440" y="3843000"/>
            <a:ext cx="444960" cy="429120"/>
          </a:xfrm>
          <a:prstGeom prst="rect">
            <a:avLst/>
          </a:prstGeom>
          <a:ln>
            <a:noFill/>
          </a:ln>
        </p:spPr>
      </p:pic>
      <p:sp>
        <p:nvSpPr>
          <p:cNvPr id="299" name="CustomShape 34"/>
          <p:cNvSpPr/>
          <p:nvPr/>
        </p:nvSpPr>
        <p:spPr>
          <a:xfrm>
            <a:off x="3492000" y="3829680"/>
            <a:ext cx="63900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IN" sz="95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Ranger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00" name="Picture 8"/>
          <p:cNvPicPr/>
          <p:nvPr/>
        </p:nvPicPr>
        <p:blipFill>
          <a:blip r:embed="rId22"/>
          <a:stretch/>
        </p:blipFill>
        <p:spPr>
          <a:xfrm>
            <a:off x="3570480" y="3920040"/>
            <a:ext cx="510840" cy="282600"/>
          </a:xfrm>
          <a:prstGeom prst="rect">
            <a:avLst/>
          </a:prstGeom>
          <a:ln>
            <a:noFill/>
          </a:ln>
        </p:spPr>
      </p:pic>
      <p:sp>
        <p:nvSpPr>
          <p:cNvPr id="301" name="CustomShape 35"/>
          <p:cNvSpPr/>
          <p:nvPr/>
        </p:nvSpPr>
        <p:spPr>
          <a:xfrm>
            <a:off x="4256640" y="3832560"/>
            <a:ext cx="639000" cy="63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IN" sz="950" b="1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Atlas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02" name="Picture 11"/>
          <p:cNvPicPr/>
          <p:nvPr/>
        </p:nvPicPr>
        <p:blipFill>
          <a:blip r:embed="rId23"/>
          <a:stretch/>
        </p:blipFill>
        <p:spPr>
          <a:xfrm>
            <a:off x="4404600" y="3870000"/>
            <a:ext cx="405360" cy="405360"/>
          </a:xfrm>
          <a:prstGeom prst="rect">
            <a:avLst/>
          </a:prstGeom>
          <a:ln>
            <a:noFill/>
          </a:ln>
        </p:spPr>
      </p:pic>
      <p:sp>
        <p:nvSpPr>
          <p:cNvPr id="303" name="CustomShape 25">
            <a:extLst>
              <a:ext uri="{FF2B5EF4-FFF2-40B4-BE49-F238E27FC236}">
                <a16:creationId xmlns="" xmlns:a16="http://schemas.microsoft.com/office/drawing/2014/main" id="{A1A2CA4D-CFDA-466E-95C0-91A64931BD26}"/>
              </a:ext>
            </a:extLst>
          </p:cNvPr>
          <p:cNvSpPr/>
          <p:nvPr/>
        </p:nvSpPr>
        <p:spPr>
          <a:xfrm>
            <a:off x="5272971" y="786960"/>
            <a:ext cx="1116720" cy="107928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1"/>
          <a:lstStyle/>
          <a:p>
            <a:pPr algn="ctr"/>
            <a:r>
              <a:rPr lang="en-IN" sz="1200" b="1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Sqoop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04" name="Picture 35">
            <a:extLst>
              <a:ext uri="{FF2B5EF4-FFF2-40B4-BE49-F238E27FC236}">
                <a16:creationId xmlns="" xmlns:a16="http://schemas.microsoft.com/office/drawing/2014/main" id="{DA7C73E8-0EAD-416A-94DC-620BAD329726}"/>
              </a:ext>
            </a:extLst>
          </p:cNvPr>
          <p:cNvPicPr/>
          <p:nvPr/>
        </p:nvPicPr>
        <p:blipFill>
          <a:blip r:embed="rId24"/>
          <a:stretch/>
        </p:blipFill>
        <p:spPr>
          <a:xfrm>
            <a:off x="5332011" y="1065960"/>
            <a:ext cx="996840" cy="390960"/>
          </a:xfrm>
          <a:prstGeom prst="rect">
            <a:avLst/>
          </a:prstGeom>
          <a:ln>
            <a:noFill/>
          </a:ln>
        </p:spPr>
      </p:pic>
      <p:sp>
        <p:nvSpPr>
          <p:cNvPr id="306" name="CustomShape 3"/>
          <p:cNvSpPr/>
          <p:nvPr/>
        </p:nvSpPr>
        <p:spPr>
          <a:xfrm>
            <a:off x="286836" y="707442"/>
            <a:ext cx="852840" cy="716040"/>
          </a:xfrm>
          <a:prstGeom prst="roundRect">
            <a:avLst>
              <a:gd name="adj" fmla="val 16667"/>
            </a:avLst>
          </a:prstGeom>
          <a:solidFill>
            <a:srgbClr val="C3D69B"/>
          </a:soli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" name="Picture 9"/>
          <p:cNvPicPr/>
          <p:nvPr/>
        </p:nvPicPr>
        <p:blipFill>
          <a:blip r:embed="rId25"/>
          <a:stretch/>
        </p:blipFill>
        <p:spPr>
          <a:xfrm>
            <a:off x="448920" y="756360"/>
            <a:ext cx="528840" cy="427320"/>
          </a:xfrm>
          <a:prstGeom prst="rect">
            <a:avLst/>
          </a:prstGeom>
          <a:ln>
            <a:noFill/>
          </a:ln>
        </p:spPr>
      </p:pic>
      <p:sp>
        <p:nvSpPr>
          <p:cNvPr id="308" name="Line 4"/>
          <p:cNvSpPr/>
          <p:nvPr/>
        </p:nvSpPr>
        <p:spPr>
          <a:xfrm>
            <a:off x="277560" y="1206360"/>
            <a:ext cx="853920" cy="36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"/>
          <p:cNvSpPr/>
          <p:nvPr/>
        </p:nvSpPr>
        <p:spPr>
          <a:xfrm>
            <a:off x="239760" y="1196640"/>
            <a:ext cx="9133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IN" sz="700" b="1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Store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10" name="CustomShape 22"/>
          <p:cNvSpPr/>
          <p:nvPr/>
        </p:nvSpPr>
        <p:spPr>
          <a:xfrm>
            <a:off x="246240" y="3298320"/>
            <a:ext cx="9133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IN" sz="700" b="1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Services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718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pc="-1" dirty="0" err="1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r>
              <a:rPr lang="en-IN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Architecture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xmlns="" id="{6B485FC4-E4BB-4560-AB3A-F68A43B1FE3C}"/>
              </a:ext>
            </a:extLst>
          </p:cNvPr>
          <p:cNvSpPr txBox="1">
            <a:spLocks/>
          </p:cNvSpPr>
          <p:nvPr/>
        </p:nvSpPr>
        <p:spPr>
          <a:xfrm>
            <a:off x="5334000" y="707681"/>
            <a:ext cx="4038600" cy="37754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High level components</a:t>
            </a:r>
            <a:endParaRPr lang="en-IN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CLI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RDBMS/Data Warehouses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RDBMS – MySQL, 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Oracle,  </a:t>
            </a:r>
            <a:r>
              <a:rPr lang="en-IN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PostgreSQL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Data 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Warehouses – Teradata, AWS, Oracle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000000"/>
              </a:buClr>
              <a:buFont typeface="Arial"/>
              <a:buChar char="•"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Hadoop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Map Task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HDFS/</a:t>
            </a:r>
            <a:r>
              <a:rPr lang="en-IN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HBase</a:t>
            </a:r>
            <a:r>
              <a:rPr lang="en-I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/Hive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262080" y="1008000"/>
            <a:ext cx="5071920" cy="32401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6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Components in </a:t>
            </a:r>
            <a:r>
              <a:rPr lang="en-IN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19150"/>
            <a:ext cx="8458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CLI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– This is the primary utility of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that acts as an interface between RDBMS and Hadoop framework through which user can perform the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operations such as export &amp;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import</a:t>
            </a:r>
          </a:p>
          <a:p>
            <a:pPr marL="0" lvl="2">
              <a:lnSpc>
                <a:spcPct val="100000"/>
              </a:lnSpc>
              <a:buClr>
                <a:srgbClr val="000000"/>
              </a:buClr>
              <a:buSzPct val="100000"/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85750" lvl="2" indent="-28575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RDBMS/Data 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Warehouse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– System that holds the data in structured format (tables) and can be a source/target for data to be imported or exported to Hadoop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933750" lvl="3" indent="-28575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MySQL, Oracle &amp;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PostgreSQL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are few examples of RDBMS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933750" lvl="3" indent="-28575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Teradata, AWS &amp; Oracle are few examples of Data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Warehouses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endParaRPr lang="en-IN" sz="1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  <a:ea typeface="DejaVu Sans"/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IN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Hadoop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– System that holds large sets of data as files or records and can be used for faster processing of data rather than the traditional RDBMS or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Datawarehouses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476550" lvl="2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Map Task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– Executes a copy of the query (during import) with results partitioned by bounding conditions inferred by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. User can define the number of mappers (default being 4) during import or export in the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CLI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476550" lvl="2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HDFS/</a:t>
            </a:r>
            <a:r>
              <a:rPr lang="en-IN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HBase</a:t>
            </a:r>
            <a:r>
              <a:rPr lang="en-IN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/Hive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– Data from RDBMS is stored in Hadoop in any of the three systems based on the user’s requirement and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specifications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2"/>
          <p:cNvSpPr/>
          <p:nvPr/>
        </p:nvSpPr>
        <p:spPr>
          <a:xfrm>
            <a:off x="304920" y="657720"/>
            <a:ext cx="8839080" cy="44857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90800" lvl="2">
              <a:buClr>
                <a:srgbClr val="000000"/>
              </a:buClr>
              <a:buSzPct val="45000"/>
            </a:pPr>
            <a:r>
              <a:rPr lang="en-IN" sz="1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</a:t>
            </a:r>
            <a:r>
              <a:rPr lang="en-I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 </a:t>
            </a:r>
            <a:r>
              <a:rPr lang="en-IN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Import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622800" lvl="3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Imports a table from RDBMS to HDFS as a file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622800" lvl="3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Each row from a table is represented as a separate record in HDFS and the records can be stored as text files (one record per line), or in binary representation as Avro or </a:t>
            </a:r>
            <a:r>
              <a:rPr lang="en-IN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SequenceFiles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622800" lvl="3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  <a:ea typeface="DejaVu Sans"/>
              </a:rPr>
              <a:t>Sqoop Import can be performed by the use of ‘Sqoop import’ command with some parameters based on user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 panose="020B0602020104020603" pitchFamily="34" charset="0"/>
                <a:ea typeface="DejaVu Sans"/>
              </a:rPr>
              <a:t>preference as follows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 panose="020B0602020104020603" pitchFamily="34" charset="0"/>
                <a:ea typeface="DejaVu Sans"/>
              </a:rPr>
              <a:t>,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  <a:p>
            <a:pPr marL="216000" lvl="1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SzPct val="45000"/>
            </a:pPr>
            <a:r>
              <a:rPr lang="en-IN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sqoop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import -connect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jdbc:RDBMS_NAME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://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hostname:port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/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service_name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</a:t>
            </a:r>
          </a:p>
          <a:p>
            <a:pPr marL="216000" lvl="1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-username &lt;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user_name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&gt; -password &lt;password&gt;</a:t>
            </a:r>
          </a:p>
          <a:p>
            <a:pPr marL="216000" lvl="1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table_name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 -m &lt;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mapper_count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&gt;</a:t>
            </a:r>
          </a:p>
          <a:p>
            <a:pPr marL="216000" lvl="1">
              <a:spcAft>
                <a:spcPts val="300"/>
              </a:spcAft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--split-by &lt;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columns_name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&gt; </a:t>
            </a: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--fields-terminated-by &lt;,&gt;</a:t>
            </a:r>
          </a:p>
          <a:p>
            <a:pPr marL="216000" lvl="1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--columns &lt;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column_name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&gt;</a:t>
            </a:r>
          </a:p>
          <a:p>
            <a:pPr marL="216000" lvl="1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--target-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dir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 &lt;location&gt;</a:t>
            </a:r>
          </a:p>
          <a:p>
            <a:pPr marL="216000" lvl="1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--incremental &lt;append&gt;</a:t>
            </a:r>
          </a:p>
          <a:p>
            <a:pPr marL="216000" lvl="1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--check-column &lt;column name&gt;</a:t>
            </a:r>
          </a:p>
          <a:p>
            <a:pPr marL="216000" lvl="1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--last value &lt;last check col value&gt; </a:t>
            </a:r>
          </a:p>
          <a:p>
            <a:pPr marL="216000" lvl="1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Pct val="45000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 panose="020B0503020204020204" pitchFamily="34" charset="0"/>
              </a:rPr>
              <a:t>--hive-import</a:t>
            </a:r>
          </a:p>
          <a:p>
            <a:pPr marL="622800" lvl="3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r>
              <a:rPr lang="en-IN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IN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Operations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Content Placeholder 7">
            <a:extLst>
              <a:ext uri="{FF2B5EF4-FFF2-40B4-BE49-F238E27FC236}">
                <a16:creationId xmlns="" xmlns:a16="http://schemas.microsoft.com/office/drawing/2014/main" id="{4716621D-377C-4FBB-902E-14CAE0E66717}"/>
              </a:ext>
            </a:extLst>
          </p:cNvPr>
          <p:cNvPicPr>
            <a:picLocks/>
          </p:cNvPicPr>
          <p:nvPr/>
        </p:nvPicPr>
        <p:blipFill>
          <a:blip r:embed="rId2"/>
          <a:stretch/>
        </p:blipFill>
        <p:spPr>
          <a:xfrm>
            <a:off x="5562600" y="2343150"/>
            <a:ext cx="3429000" cy="2438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3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4800" y="657741"/>
            <a:ext cx="8382000" cy="4123809"/>
          </a:xfrm>
        </p:spPr>
        <p:txBody>
          <a:bodyPr>
            <a:noAutofit/>
          </a:bodyPr>
          <a:lstStyle/>
          <a:p>
            <a:pPr marL="173038" lvl="2" indent="0">
              <a:buClr>
                <a:srgbClr val="000000"/>
              </a:buClr>
              <a:buSzPct val="45000"/>
              <a:buNone/>
            </a:pPr>
            <a:r>
              <a:rPr lang="en-IN" sz="1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r>
              <a:rPr lang="en-IN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IN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Export</a:t>
            </a:r>
            <a:endParaRPr lang="en-IN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30238" lvl="3" indent="-236538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Exports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 file from HDFS to RDBMS as a table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30238" lvl="3" indent="-23653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Files given as input to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contain records,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which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are called as rows in a table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30238" lvl="3" indent="-23653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Files are read and parsed into a set of records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and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delimited with delimiters and then load into RDBMS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30238" lvl="3" indent="-23653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Export can be performed by the use of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‘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export’ command with some parameters based </a:t>
            </a: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630238" lvl="3" indent="-236538">
              <a:buClr>
                <a:srgbClr val="000000"/>
              </a:buClr>
              <a:buSzPct val="45000"/>
              <a:buNone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on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user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preference as follows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</a:t>
            </a: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630238" lvl="3" indent="-236538">
              <a:lnSpc>
                <a:spcPct val="150000"/>
              </a:lnSpc>
              <a:buClr>
                <a:srgbClr val="000000"/>
              </a:buClr>
              <a:buSzPct val="45000"/>
              <a:buNone/>
            </a:pPr>
            <a:r>
              <a:rPr lang="en-IN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export -connect </a:t>
            </a:r>
            <a:r>
              <a:rPr lang="en-IN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jdbc:RDBMS_NAME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://</a:t>
            </a:r>
            <a:r>
              <a:rPr lang="en-IN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hostname:port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/</a:t>
            </a:r>
            <a:r>
              <a:rPr lang="en-IN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service_name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IN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630238" lvl="3" indent="-236538">
              <a:buClr>
                <a:srgbClr val="000000"/>
              </a:buClr>
              <a:buSzPct val="45000"/>
              <a:buNone/>
            </a:pPr>
            <a:r>
              <a:rPr lang="en-IN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-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username &lt;</a:t>
            </a:r>
            <a:r>
              <a:rPr lang="en-IN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user&gt; 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-password &lt;password&gt; </a:t>
            </a:r>
            <a:endParaRPr lang="en-IN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630238" lvl="3" indent="-236538">
              <a:buClr>
                <a:srgbClr val="000000"/>
              </a:buClr>
              <a:buSzPct val="45000"/>
              <a:buNone/>
            </a:pPr>
            <a:r>
              <a:rPr lang="en-IN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-</a:t>
            </a:r>
            <a:r>
              <a:rPr lang="en-IN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table_name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-m &lt;</a:t>
            </a:r>
            <a:r>
              <a:rPr lang="en-IN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mapper_count</a:t>
            </a:r>
            <a:r>
              <a:rPr lang="en-IN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&gt;</a:t>
            </a:r>
          </a:p>
          <a:p>
            <a:pPr marL="630238" lvl="3" indent="-236538">
              <a:buClr>
                <a:srgbClr val="000000"/>
              </a:buClr>
              <a:buSzPct val="45000"/>
              <a:buNone/>
            </a:pPr>
            <a:r>
              <a:rPr lang="en-IN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--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export-</a:t>
            </a:r>
            <a:r>
              <a:rPr lang="en-IN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dir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&lt;</a:t>
            </a:r>
            <a:r>
              <a:rPr lang="en-IN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dir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&gt; </a:t>
            </a:r>
            <a:endParaRPr lang="en-IN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630238" lvl="3" indent="-236538">
              <a:buClr>
                <a:srgbClr val="000000"/>
              </a:buClr>
              <a:buSzPct val="45000"/>
              <a:buNone/>
            </a:pPr>
            <a:r>
              <a:rPr lang="en-IN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--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call &lt;stored-</a:t>
            </a:r>
            <a:r>
              <a:rPr lang="en-IN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proc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-name&gt; </a:t>
            </a:r>
            <a:endParaRPr lang="en-IN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630238" lvl="3" indent="-236538">
              <a:buClr>
                <a:srgbClr val="000000"/>
              </a:buClr>
              <a:buSzPct val="45000"/>
              <a:buNone/>
            </a:pPr>
            <a:r>
              <a:rPr lang="en-IN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--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columns &lt;</a:t>
            </a:r>
            <a:r>
              <a:rPr lang="en-IN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column_name</a:t>
            </a:r>
            <a:r>
              <a:rPr lang="en-IN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&gt;</a:t>
            </a:r>
          </a:p>
          <a:p>
            <a:pPr marL="630238" lvl="3" indent="-236538">
              <a:buClr>
                <a:srgbClr val="000000"/>
              </a:buClr>
              <a:buSzPct val="45000"/>
              <a:buNone/>
            </a:pPr>
            <a:r>
              <a:rPr lang="en-IN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--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staging-table &lt;table-name&gt; </a:t>
            </a:r>
            <a:endParaRPr lang="en-IN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630238" lvl="3" indent="-236538">
              <a:buClr>
                <a:srgbClr val="000000"/>
              </a:buClr>
              <a:buSzPct val="45000"/>
              <a:buNone/>
            </a:pPr>
            <a:r>
              <a:rPr lang="en-IN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--</a:t>
            </a:r>
            <a:r>
              <a:rPr lang="en-IN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update-mode &lt;mode&gt;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Sqoop</a:t>
            </a:r>
            <a:r>
              <a:rPr lang="en-IN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IN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Operations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6CC5899-3F27-4D46-94D1-D643EAD85E8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38800" y="2620166"/>
            <a:ext cx="3269695" cy="22608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1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dapt - New Corporate Template - Nov 20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apt - New Corporate Template - Nov 2016" id="{982FAABC-F8D6-4280-82C8-CFA3742A37B0}" vid="{7D46DA71-DE6C-4D93-AEAA-10C82D28E7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Prodapt - New Corporate Template - Nov 2016</Template>
  <TotalTime>1362</TotalTime>
  <Words>1700</Words>
  <Application>Microsoft Office PowerPoint</Application>
  <PresentationFormat>On-screen Show (16:9)</PresentationFormat>
  <Paragraphs>254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Corbel</vt:lpstr>
      <vt:lpstr>DejaVu Sans</vt:lpstr>
      <vt:lpstr>Tw Cen MT</vt:lpstr>
      <vt:lpstr>Wingdings</vt:lpstr>
      <vt:lpstr>Prodapt - New Corporate Template - Nov 2016</vt:lpstr>
      <vt:lpstr>APACHE SQOOP</vt:lpstr>
      <vt:lpstr>Agenda</vt:lpstr>
      <vt:lpstr>What – Why – When &amp; History about the Framework</vt:lpstr>
      <vt:lpstr>What – Why – When &amp; History about the Framework</vt:lpstr>
      <vt:lpstr>Where Sqoop Fits in Bigdata Ecosystem</vt:lpstr>
      <vt:lpstr>Sqoop Architecture</vt:lpstr>
      <vt:lpstr>Components in Sqoop</vt:lpstr>
      <vt:lpstr>Sqoop Operations</vt:lpstr>
      <vt:lpstr>Sqoop Operations</vt:lpstr>
      <vt:lpstr>Sqoop2</vt:lpstr>
      <vt:lpstr>Sqoop Vs Sqoop2</vt:lpstr>
      <vt:lpstr>Configurations Files / Settings</vt:lpstr>
      <vt:lpstr>Configurations Files / Settings</vt:lpstr>
      <vt:lpstr>Demo</vt:lpstr>
      <vt:lpstr>Demo</vt:lpstr>
      <vt:lpstr>Demo</vt:lpstr>
      <vt:lpstr>Demo</vt:lpstr>
      <vt:lpstr>Best Practices</vt:lpstr>
      <vt:lpstr>Best Practices</vt:lpstr>
      <vt:lpstr>FAQ</vt:lpstr>
      <vt:lpstr>FAQ</vt:lpstr>
      <vt:lpstr>Test Yourself</vt:lpstr>
      <vt:lpstr>Test Yourself</vt:lpstr>
      <vt:lpstr>References</vt:lpstr>
      <vt:lpstr>Reference Links</vt:lpstr>
      <vt:lpstr>Assignment</vt:lpstr>
      <vt:lpstr>Assignment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Lalith Kiran K</dc:creator>
  <cp:lastModifiedBy>Lalithkiran K</cp:lastModifiedBy>
  <cp:revision>54</cp:revision>
  <dcterms:created xsi:type="dcterms:W3CDTF">2018-01-31T04:59:24Z</dcterms:created>
  <dcterms:modified xsi:type="dcterms:W3CDTF">2018-02-07T06:00:05Z</dcterms:modified>
</cp:coreProperties>
</file>