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rawings/drawing2.xml" ContentType="application/vnd.openxmlformats-officedocument.drawingml.chartshap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notesMasterIdLst>
    <p:notesMasterId r:id="rId30"/>
  </p:notesMasterIdLst>
  <p:sldIdLst>
    <p:sldId id="256" r:id="rId6"/>
    <p:sldId id="291" r:id="rId7"/>
    <p:sldId id="257" r:id="rId8"/>
    <p:sldId id="266" r:id="rId9"/>
    <p:sldId id="258" r:id="rId10"/>
    <p:sldId id="268" r:id="rId11"/>
    <p:sldId id="269" r:id="rId12"/>
    <p:sldId id="260" r:id="rId13"/>
    <p:sldId id="270" r:id="rId14"/>
    <p:sldId id="264" r:id="rId15"/>
    <p:sldId id="271" r:id="rId16"/>
    <p:sldId id="272" r:id="rId17"/>
    <p:sldId id="275" r:id="rId18"/>
    <p:sldId id="276" r:id="rId19"/>
    <p:sldId id="279" r:id="rId20"/>
    <p:sldId id="278" r:id="rId21"/>
    <p:sldId id="280" r:id="rId22"/>
    <p:sldId id="281" r:id="rId23"/>
    <p:sldId id="282" r:id="rId24"/>
    <p:sldId id="288" r:id="rId25"/>
    <p:sldId id="290" r:id="rId26"/>
    <p:sldId id="286" r:id="rId27"/>
    <p:sldId id="287" r:id="rId28"/>
    <p:sldId id="263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842"/>
          <c:y val="0.31544044840512059"/>
          <c:w val="0.33331005309874862"/>
          <c:h val="0.41788787514440084"/>
        </c:manualLayout>
      </c:layout>
      <c:bar3DChart>
        <c:barDir val="col"/>
        <c:grouping val="clustered"/>
        <c:varyColors val="1"/>
        <c:shape val="pyramid"/>
        <c:axId val="67317760"/>
        <c:axId val="67320832"/>
        <c:axId val="0"/>
      </c:bar3DChart>
      <c:catAx>
        <c:axId val="67317760"/>
        <c:scaling>
          <c:orientation val="minMax"/>
        </c:scaling>
        <c:delete val="1"/>
        <c:axPos val="b"/>
        <c:tickLblPos val="none"/>
        <c:crossAx val="67320832"/>
        <c:crosses val="autoZero"/>
        <c:auto val="1"/>
        <c:lblAlgn val="ctr"/>
        <c:lblOffset val="100"/>
        <c:noMultiLvlLbl val="1"/>
      </c:catAx>
      <c:valAx>
        <c:axId val="67320832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67317760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</c:spPr>
  <c:userShapes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853"/>
          <c:y val="0.31544044840512059"/>
          <c:w val="0.33331005309874889"/>
          <c:h val="0.41788787514440118"/>
        </c:manualLayout>
      </c:layout>
      <c:bar3DChart>
        <c:barDir val="col"/>
        <c:grouping val="clustered"/>
        <c:varyColors val="1"/>
        <c:shape val="pyramid"/>
        <c:axId val="75146368"/>
        <c:axId val="75147904"/>
        <c:axId val="0"/>
      </c:bar3DChart>
      <c:catAx>
        <c:axId val="75146368"/>
        <c:scaling>
          <c:orientation val="minMax"/>
        </c:scaling>
        <c:delete val="1"/>
        <c:axPos val="b"/>
        <c:tickLblPos val="none"/>
        <c:crossAx val="75147904"/>
        <c:crosses val="autoZero"/>
        <c:auto val="1"/>
        <c:lblAlgn val="ctr"/>
        <c:lblOffset val="100"/>
        <c:noMultiLvlLbl val="1"/>
      </c:catAx>
      <c:valAx>
        <c:axId val="75147904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75146368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892"/>
          <c:y val="0.31544044840512059"/>
          <c:w val="0.33331005309874939"/>
          <c:h val="0.41788787514440184"/>
        </c:manualLayout>
      </c:layout>
      <c:bar3DChart>
        <c:barDir val="col"/>
        <c:grouping val="clustered"/>
        <c:varyColors val="1"/>
        <c:shape val="pyramid"/>
        <c:axId val="80078720"/>
        <c:axId val="80080256"/>
        <c:axId val="0"/>
      </c:bar3DChart>
      <c:catAx>
        <c:axId val="80078720"/>
        <c:scaling>
          <c:orientation val="minMax"/>
        </c:scaling>
        <c:delete val="1"/>
        <c:axPos val="b"/>
        <c:tickLblPos val="none"/>
        <c:crossAx val="80080256"/>
        <c:crosses val="autoZero"/>
        <c:auto val="1"/>
        <c:lblAlgn val="ctr"/>
        <c:lblOffset val="100"/>
        <c:noMultiLvlLbl val="1"/>
      </c:catAx>
      <c:valAx>
        <c:axId val="80080256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80078720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</c:spPr>
  <c:userShapes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875"/>
          <c:y val="0.31544044840512059"/>
          <c:w val="0.33331005309874912"/>
          <c:h val="0.41788787514440151"/>
        </c:manualLayout>
      </c:layout>
      <c:bar3DChart>
        <c:barDir val="col"/>
        <c:grouping val="clustered"/>
        <c:varyColors val="1"/>
        <c:shape val="pyramid"/>
        <c:axId val="80182272"/>
        <c:axId val="80188160"/>
        <c:axId val="0"/>
      </c:bar3DChart>
      <c:catAx>
        <c:axId val="80182272"/>
        <c:scaling>
          <c:orientation val="minMax"/>
        </c:scaling>
        <c:delete val="1"/>
        <c:axPos val="b"/>
        <c:tickLblPos val="none"/>
        <c:crossAx val="80188160"/>
        <c:crosses val="autoZero"/>
        <c:auto val="1"/>
        <c:lblAlgn val="ctr"/>
        <c:lblOffset val="100"/>
        <c:noMultiLvlLbl val="1"/>
      </c:catAx>
      <c:valAx>
        <c:axId val="80188160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80182272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</c:spPr>
  <c:userShapes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892"/>
          <c:y val="0.31544044840512059"/>
          <c:w val="0.33331005309874939"/>
          <c:h val="0.41788787514440184"/>
        </c:manualLayout>
      </c:layout>
      <c:bar3DChart>
        <c:barDir val="col"/>
        <c:grouping val="clustered"/>
        <c:varyColors val="1"/>
        <c:shape val="pyramid"/>
        <c:axId val="78659968"/>
        <c:axId val="78661504"/>
        <c:axId val="0"/>
      </c:bar3DChart>
      <c:catAx>
        <c:axId val="78659968"/>
        <c:scaling>
          <c:orientation val="minMax"/>
        </c:scaling>
        <c:delete val="1"/>
        <c:axPos val="b"/>
        <c:tickLblPos val="none"/>
        <c:crossAx val="78661504"/>
        <c:crosses val="autoZero"/>
        <c:auto val="1"/>
        <c:lblAlgn val="ctr"/>
        <c:lblOffset val="100"/>
        <c:noMultiLvlLbl val="1"/>
      </c:catAx>
      <c:valAx>
        <c:axId val="78661504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crossAx val="78659968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</c:legend>
    <c:plotVisOnly val="1"/>
    <c:dispBlanksAs val="zero"/>
    <c:showDLblsOverMax val="1"/>
  </c:chart>
  <c:spPr>
    <a:noFill/>
    <a:ln>
      <a:noFill/>
    </a:ln>
  </c:spPr>
  <c:txPr>
    <a:bodyPr/>
    <a:lstStyle/>
    <a:p>
      <a:pPr>
        <a:defRPr lang="en-US" sz="1800" kern="1200" dirty="0" smtClean="0">
          <a:solidFill>
            <a:schemeClr val="tx1"/>
          </a:solidFill>
          <a:latin typeface="Corbel"/>
          <a:ea typeface="+mn-ea"/>
          <a:cs typeface="+mn-cs"/>
        </a:defRPr>
      </a:pPr>
      <a:endParaRPr lang="en-US"/>
    </a:p>
  </c:txPr>
  <c:userShapes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903"/>
          <c:y val="0.31544044840512059"/>
          <c:w val="0.33331005309874961"/>
          <c:h val="0.41788787514440218"/>
        </c:manualLayout>
      </c:layout>
      <c:bar3DChart>
        <c:barDir val="col"/>
        <c:grouping val="clustered"/>
        <c:varyColors val="1"/>
        <c:shape val="pyramid"/>
        <c:axId val="80201216"/>
        <c:axId val="80202752"/>
        <c:axId val="0"/>
      </c:bar3DChart>
      <c:catAx>
        <c:axId val="80201216"/>
        <c:scaling>
          <c:orientation val="minMax"/>
        </c:scaling>
        <c:delete val="1"/>
        <c:axPos val="b"/>
        <c:tickLblPos val="none"/>
        <c:crossAx val="80202752"/>
        <c:crosses val="autoZero"/>
        <c:auto val="1"/>
        <c:lblAlgn val="ctr"/>
        <c:lblOffset val="100"/>
        <c:noMultiLvlLbl val="1"/>
      </c:catAx>
      <c:valAx>
        <c:axId val="80202752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crossAx val="80201216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</c:legend>
    <c:plotVisOnly val="1"/>
    <c:dispBlanksAs val="zero"/>
    <c:showDLblsOverMax val="1"/>
  </c:chart>
  <c:spPr>
    <a:noFill/>
    <a:ln>
      <a:noFill/>
    </a:ln>
  </c:spPr>
  <c:txPr>
    <a:bodyPr/>
    <a:lstStyle/>
    <a:p>
      <a:pPr>
        <a:defRPr lang="en-US" sz="1800" kern="1200" dirty="0" smtClean="0">
          <a:solidFill>
            <a:schemeClr val="tx1"/>
          </a:solidFill>
          <a:latin typeface="Corbel"/>
          <a:ea typeface="+mn-ea"/>
          <a:cs typeface="+mn-cs"/>
        </a:defRPr>
      </a:pPr>
      <a:endParaRPr lang="en-US"/>
    </a:p>
  </c:txPr>
  <c:userShapes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925"/>
          <c:y val="0.31544044840512059"/>
          <c:w val="0.33331005309874989"/>
          <c:h val="0.41788787514440251"/>
        </c:manualLayout>
      </c:layout>
      <c:bar3DChart>
        <c:barDir val="col"/>
        <c:grouping val="clustered"/>
        <c:varyColors val="1"/>
        <c:shape val="pyramid"/>
        <c:axId val="85482112"/>
        <c:axId val="85500288"/>
        <c:axId val="0"/>
      </c:bar3DChart>
      <c:catAx>
        <c:axId val="85482112"/>
        <c:scaling>
          <c:orientation val="minMax"/>
        </c:scaling>
        <c:delete val="1"/>
        <c:axPos val="b"/>
        <c:tickLblPos val="none"/>
        <c:crossAx val="85500288"/>
        <c:crosses val="autoZero"/>
        <c:auto val="1"/>
        <c:lblAlgn val="ctr"/>
        <c:lblOffset val="100"/>
        <c:noMultiLvlLbl val="1"/>
      </c:catAx>
      <c:valAx>
        <c:axId val="85500288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crossAx val="85482112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</c:legend>
    <c:plotVisOnly val="1"/>
    <c:dispBlanksAs val="zero"/>
    <c:showDLblsOverMax val="1"/>
  </c:chart>
  <c:spPr>
    <a:noFill/>
    <a:ln>
      <a:noFill/>
    </a:ln>
  </c:spPr>
  <c:txPr>
    <a:bodyPr/>
    <a:lstStyle/>
    <a:p>
      <a:pPr>
        <a:defRPr lang="en-US" sz="1800" kern="1200" dirty="0" smtClean="0">
          <a:solidFill>
            <a:schemeClr val="tx1"/>
          </a:solidFill>
          <a:latin typeface="Corbel"/>
          <a:ea typeface="+mn-ea"/>
          <a:cs typeface="+mn-cs"/>
        </a:defRPr>
      </a:pPr>
      <a:endParaRPr lang="en-US"/>
    </a:p>
  </c:txPr>
  <c:userShapes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chart>
    <c:autoTitleDeleted val="1"/>
    <c:view3D>
      <c:rotX val="17"/>
      <c:rotY val="18"/>
      <c:rAngAx val="1"/>
    </c:view3D>
    <c:floor>
      <c:spPr>
        <a:noFill/>
        <a:ln w="9360">
          <a:solidFill>
            <a:srgbClr val="878787"/>
          </a:solidFill>
          <a:round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6046397012204892"/>
          <c:y val="0.31544044840512059"/>
          <c:w val="0.33331005309874939"/>
          <c:h val="0.41788787514440184"/>
        </c:manualLayout>
      </c:layout>
      <c:bar3DChart>
        <c:barDir val="col"/>
        <c:grouping val="clustered"/>
        <c:varyColors val="1"/>
        <c:shape val="pyramid"/>
        <c:axId val="85542784"/>
        <c:axId val="85544320"/>
        <c:axId val="0"/>
      </c:bar3DChart>
      <c:catAx>
        <c:axId val="85542784"/>
        <c:scaling>
          <c:orientation val="minMax"/>
        </c:scaling>
        <c:delete val="1"/>
        <c:axPos val="b"/>
        <c:tickLblPos val="none"/>
        <c:crossAx val="85544320"/>
        <c:crosses val="autoZero"/>
        <c:auto val="1"/>
        <c:lblAlgn val="ctr"/>
        <c:lblOffset val="100"/>
        <c:noMultiLvlLbl val="1"/>
      </c:catAx>
      <c:valAx>
        <c:axId val="85544320"/>
        <c:scaling>
          <c:orientation val="minMax"/>
        </c:scaling>
        <c:axPos val="l"/>
        <c:numFmt formatCode="General" sourceLinked="1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en-IN"/>
            </a:pPr>
            <a:endParaRPr lang="en-US"/>
          </a:p>
        </c:txPr>
        <c:crossAx val="85542784"/>
        <c:crossesAt val="0"/>
        <c:crossBetween val="between"/>
      </c:valAx>
      <c:spPr>
        <a:noFill/>
        <a:ln w="25400">
          <a:noFill/>
        </a:ln>
      </c:spPr>
    </c:plotArea>
    <c:legend>
      <c:legendPos val="r"/>
      <c:layout/>
      <c:spPr>
        <a:noFill/>
        <a:ln>
          <a:noFill/>
        </a:ln>
      </c:spPr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zero"/>
    <c:showDLblsOverMax val="1"/>
  </c:chart>
  <c:spPr>
    <a:noFill/>
    <a:ln>
      <a:noFill/>
    </a:ln>
  </c:spPr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0.15095</cdr:x>
      <cdr:y>0.02243</cdr:y>
    </cdr:from>
    <cdr:to>
      <cdr:x>0.90753</cdr:x>
      <cdr:y>0.85778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 l="4473" t="2464" r="6836" b="8720"/>
        <a:stretch xmlns:a="http://schemas.openxmlformats.org/drawingml/2006/main">
          <a:fillRect/>
        </a:stretch>
      </cdr:blipFill>
      <cdr:spPr>
        <a:xfrm xmlns:a="http://schemas.openxmlformats.org/drawingml/2006/main">
          <a:off x="609480" y="76110"/>
          <a:ext cx="3054900" cy="283464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3"/>
        </a:solidFill>
        <a:ln xmlns:a="http://schemas.openxmlformats.org/drawingml/2006/main">
          <a:noFill/>
        </a:ln>
        <a:effectLst xmlns:a="http://schemas.openxmlformats.org/drawingml/2006/main">
          <a:outerShdw blurRad="190500" dist="228600" dir="2700000" algn="ctr">
            <a:srgbClr val="000000">
              <a:alpha val="30000"/>
            </a:srgbClr>
          </a:outerShdw>
        </a:effectLst>
        <a:scene3d xmlns:a="http://schemas.openxmlformats.org/drawingml/2006/main">
          <a:camera prst="orthographicFront">
            <a:rot lat="0" lon="0" rev="0"/>
          </a:camera>
          <a:lightRig rig="glow" dir="t">
            <a:rot lat="0" lon="0" rev="4800000"/>
          </a:lightRig>
        </a:scene3d>
        <a:sp3d xmlns:a="http://schemas.openxmlformats.org/drawingml/2006/main" prstMaterial="matte">
          <a:bevelT w="127000" h="63500"/>
        </a:sp3d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lt1"/>
        </a:fontRef>
      </cdr:style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0.20759</cdr:x>
      <cdr:y>2.94693E-7</cdr:y>
    </cdr:from>
    <cdr:to>
      <cdr:x>0.98125</cdr:x>
      <cdr:y>0.89823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38199" y="1"/>
          <a:ext cx="3123853" cy="304800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0.30195</cdr:x>
      <cdr:y>0.02246</cdr:y>
    </cdr:from>
    <cdr:to>
      <cdr:x>0.98125</cdr:x>
      <cdr:y>0.91776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219200" y="76200"/>
          <a:ext cx="2742857" cy="3038095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0.20759</cdr:x>
      <cdr:y>0.04491</cdr:y>
    </cdr:from>
    <cdr:to>
      <cdr:x>0.96709</cdr:x>
      <cdr:y>0.88409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38200" y="152400"/>
          <a:ext cx="3066667" cy="2847619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0.2405</cdr:x>
      <cdr:y>0.04491</cdr:y>
    </cdr:from>
    <cdr:to>
      <cdr:x>1</cdr:x>
      <cdr:y>0.88409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276722" y="152400"/>
          <a:ext cx="3066678" cy="2847640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0.20759</cdr:x>
      <cdr:y>0</cdr:y>
    </cdr:from>
    <cdr:to>
      <cdr:x>0.96709</cdr:x>
      <cdr:y>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38200" y="0"/>
          <a:ext cx="3066667" cy="339336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B1596-D1A2-4663-927C-A2B109BC27DF}" type="datetimeFigureOut">
              <a:rPr lang="en-IN" smtClean="0"/>
              <a:pPr/>
              <a:t>23-02-2017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5445C-955F-4F70-839B-08AC39E975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958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6133" y="5078435"/>
            <a:ext cx="6043977" cy="4807216"/>
          </a:xfrm>
          <a:prstGeom prst="rect">
            <a:avLst/>
          </a:prstGeom>
        </p:spPr>
        <p:txBody>
          <a:bodyPr lIns="104353" tIns="52176" rIns="104353" bIns="52176"/>
          <a:lstStyle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281884" y="10155190"/>
            <a:ext cx="3272010" cy="530263"/>
          </a:xfrm>
          <a:prstGeom prst="rect">
            <a:avLst/>
          </a:prstGeom>
          <a:noFill/>
          <a:ln>
            <a:noFill/>
          </a:ln>
        </p:spPr>
        <p:txBody>
          <a:bodyPr lIns="104353" tIns="52176" rIns="104353" bIns="52176" anchor="b"/>
          <a:lstStyle/>
          <a:p>
            <a:pPr>
              <a:lnSpc>
                <a:spcPct val="100000"/>
              </a:lnSpc>
            </a:pPr>
            <a:fld id="{5C6CF97B-0709-4192-B45B-C7F6D1E2212A}" type="slidenum">
              <a:rPr lang="en-IN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6133" y="5078435"/>
            <a:ext cx="6043977" cy="4807216"/>
          </a:xfrm>
          <a:prstGeom prst="rect">
            <a:avLst/>
          </a:prstGeom>
        </p:spPr>
        <p:txBody>
          <a:bodyPr lIns="104353" tIns="52176" rIns="104353" bIns="52176"/>
          <a:lstStyle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281884" y="10155190"/>
            <a:ext cx="3272010" cy="530263"/>
          </a:xfrm>
          <a:prstGeom prst="rect">
            <a:avLst/>
          </a:prstGeom>
          <a:noFill/>
          <a:ln>
            <a:noFill/>
          </a:ln>
        </p:spPr>
        <p:txBody>
          <a:bodyPr lIns="104353" tIns="52176" rIns="104353" bIns="52176" anchor="b"/>
          <a:lstStyle/>
          <a:p>
            <a:pPr>
              <a:lnSpc>
                <a:spcPct val="100000"/>
              </a:lnSpc>
            </a:pPr>
            <a:fld id="{E17B1149-161A-4A13-BDA6-8F2F4F9D7F60}" type="slidenum">
              <a:rPr lang="en-IN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56133" y="5078435"/>
            <a:ext cx="6044368" cy="4807635"/>
          </a:xfrm>
          <a:prstGeom prst="rect">
            <a:avLst/>
          </a:prstGeom>
        </p:spPr>
        <p:txBody>
          <a:bodyPr lIns="104353" tIns="52176" rIns="104353" bIns="52176"/>
          <a:lstStyle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281884" y="10155190"/>
            <a:ext cx="3272401" cy="530683"/>
          </a:xfrm>
          <a:prstGeom prst="rect">
            <a:avLst/>
          </a:prstGeom>
          <a:noFill/>
          <a:ln>
            <a:noFill/>
          </a:ln>
        </p:spPr>
        <p:txBody>
          <a:bodyPr lIns="104353" tIns="52176" rIns="104353" bIns="52176" anchor="b"/>
          <a:lstStyle/>
          <a:p>
            <a:pPr>
              <a:lnSpc>
                <a:spcPct val="100000"/>
              </a:lnSpc>
            </a:pPr>
            <a:fld id="{610F2A85-D08F-4619-99FC-1B8B0618A263}" type="slidenum">
              <a:rPr lang="en-IN" sz="1400">
                <a:solidFill>
                  <a:srgbClr val="000000"/>
                </a:solidFill>
              </a:rPr>
              <a:pPr>
                <a:lnSpc>
                  <a:spcPct val="1000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1" name="Picture 1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2" name="Picture 1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72" name="Picture 2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73" name="Picture 2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3562200"/>
            <a:ext cx="9143280" cy="990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7" name="Line 2"/>
          <p:cNvSpPr/>
          <p:nvPr/>
        </p:nvSpPr>
        <p:spPr>
          <a:xfrm>
            <a:off x="4038480" y="3714480"/>
            <a:ext cx="0" cy="6858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</p:sp>
      <p:pic>
        <p:nvPicPr>
          <p:cNvPr id="2" name="Picture 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5800" y="3766680"/>
            <a:ext cx="2590200" cy="5572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 rot="10800000">
            <a:off x="8445960" y="130320"/>
            <a:ext cx="547920" cy="54792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57720"/>
            <a:ext cx="9143280" cy="4237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572000" y="503028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FFFFFF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42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91880" y="4933800"/>
            <a:ext cx="766440" cy="25560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152280" y="497736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44" name="Picture 2"/>
          <p:cNvPicPr/>
          <p:nvPr/>
        </p:nvPicPr>
        <p:blipFill>
          <a:blip r:embed="rId15" cstate="print"/>
          <a:srcRect r="23764"/>
          <a:stretch>
            <a:fillRect/>
          </a:stretch>
        </p:blipFill>
        <p:spPr>
          <a:xfrm>
            <a:off x="8305920" y="4949640"/>
            <a:ext cx="605520" cy="170640"/>
          </a:xfrm>
          <a:prstGeom prst="rect">
            <a:avLst/>
          </a:prstGeom>
          <a:ln>
            <a:noFill/>
          </a:ln>
        </p:spPr>
      </p:pic>
      <p:sp>
        <p:nvSpPr>
          <p:cNvPr id="45" name="CustomShape 4"/>
          <p:cNvSpPr/>
          <p:nvPr/>
        </p:nvSpPr>
        <p:spPr>
          <a:xfrm rot="10800000">
            <a:off x="8616600" y="133200"/>
            <a:ext cx="380880" cy="3808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57720"/>
            <a:ext cx="9143280" cy="4237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83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91880" y="4933800"/>
            <a:ext cx="766440" cy="2556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52280" y="497736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85" name="Picture 2"/>
          <p:cNvPicPr/>
          <p:nvPr/>
        </p:nvPicPr>
        <p:blipFill>
          <a:blip r:embed="rId15" cstate="print"/>
          <a:srcRect r="23764"/>
          <a:stretch>
            <a:fillRect/>
          </a:stretch>
        </p:blipFill>
        <p:spPr>
          <a:xfrm>
            <a:off x="8305920" y="4949640"/>
            <a:ext cx="605520" cy="170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 rot="10800000">
            <a:off x="8616600" y="133200"/>
            <a:ext cx="380880" cy="3808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91880" y="4933800"/>
            <a:ext cx="766440" cy="2556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52280" y="4977360"/>
            <a:ext cx="1523160" cy="149400"/>
          </a:xfrm>
          <a:prstGeom prst="rect">
            <a:avLst/>
          </a:prstGeom>
          <a:noFill/>
          <a:ln w="255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700">
                <a:solidFill>
                  <a:srgbClr val="000000"/>
                </a:solidFill>
                <a:latin typeface="Corbel"/>
              </a:rPr>
              <a:t>Confidential &amp; Restricted</a:t>
            </a:r>
            <a:endParaRPr/>
          </a:p>
        </p:txBody>
      </p:sp>
      <p:pic>
        <p:nvPicPr>
          <p:cNvPr id="125" name="Picture 2"/>
          <p:cNvPicPr/>
          <p:nvPr/>
        </p:nvPicPr>
        <p:blipFill>
          <a:blip r:embed="rId16" cstate="print"/>
          <a:srcRect r="23764"/>
          <a:stretch>
            <a:fillRect/>
          </a:stretch>
        </p:blipFill>
        <p:spPr>
          <a:xfrm>
            <a:off x="8305920" y="4949640"/>
            <a:ext cx="605520" cy="1706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0" y="657720"/>
            <a:ext cx="9143280" cy="4237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7" name="CustomShape 3"/>
          <p:cNvSpPr/>
          <p:nvPr/>
        </p:nvSpPr>
        <p:spPr>
          <a:xfrm rot="10800000">
            <a:off x="8616600" y="133200"/>
            <a:ext cx="380880" cy="380880"/>
          </a:xfrm>
          <a:prstGeom prst="rtTriangle">
            <a:avLst/>
          </a:prstGeom>
          <a:solidFill>
            <a:srgbClr val="DD312F"/>
          </a:solidFill>
          <a:ln w="25560">
            <a:noFill/>
          </a:ln>
        </p:spPr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26" r:id="rId13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6440" y="-360"/>
            <a:ext cx="6603840" cy="3343320"/>
          </a:xfrm>
          <a:prstGeom prst="rect">
            <a:avLst/>
          </a:prstGeom>
          <a:ln>
            <a:noFill/>
          </a:ln>
        </p:spPr>
      </p:pic>
      <p:pic>
        <p:nvPicPr>
          <p:cNvPr id="205" name="Picture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02320" y="1699200"/>
            <a:ext cx="721440" cy="1324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5611680" y="1657800"/>
            <a:ext cx="5968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Chennai</a:t>
            </a:r>
            <a:endParaRPr/>
          </a:p>
        </p:txBody>
      </p:sp>
      <p:pic>
        <p:nvPicPr>
          <p:cNvPr id="207" name="Picture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62360" y="2501280"/>
            <a:ext cx="721440" cy="13248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4568040" y="2454120"/>
            <a:ext cx="87732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Johannesburg</a:t>
            </a:r>
            <a:endParaRPr/>
          </a:p>
        </p:txBody>
      </p:sp>
      <p:pic>
        <p:nvPicPr>
          <p:cNvPr id="209" name="Picture 5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895480" y="120024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2882160" y="1153800"/>
            <a:ext cx="6472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New York</a:t>
            </a:r>
            <a:endParaRPr/>
          </a:p>
        </p:txBody>
      </p:sp>
      <p:pic>
        <p:nvPicPr>
          <p:cNvPr id="211" name="Picture 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59240" y="147204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2591280" y="1425600"/>
            <a:ext cx="4946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Dallas</a:t>
            </a:r>
            <a:endParaRPr/>
          </a:p>
        </p:txBody>
      </p:sp>
      <p:pic>
        <p:nvPicPr>
          <p:cNvPr id="213" name="Picture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20280" y="134892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4" name="CustomShape 5"/>
          <p:cNvSpPr/>
          <p:nvPr/>
        </p:nvSpPr>
        <p:spPr>
          <a:xfrm>
            <a:off x="1540080" y="1297440"/>
            <a:ext cx="5756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Tualatin</a:t>
            </a:r>
            <a:endParaRPr/>
          </a:p>
        </p:txBody>
      </p:sp>
      <p:pic>
        <p:nvPicPr>
          <p:cNvPr id="215" name="Picture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01920" y="427680"/>
            <a:ext cx="715680" cy="121680"/>
          </a:xfrm>
          <a:prstGeom prst="rect">
            <a:avLst/>
          </a:prstGeom>
          <a:ln>
            <a:noFill/>
          </a:ln>
        </p:spPr>
      </p:pic>
      <p:sp>
        <p:nvSpPr>
          <p:cNvPr id="216" name="CustomShape 6"/>
          <p:cNvSpPr/>
          <p:nvPr/>
        </p:nvSpPr>
        <p:spPr>
          <a:xfrm>
            <a:off x="4212000" y="374400"/>
            <a:ext cx="77076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Amsterdam</a:t>
            </a:r>
            <a:endParaRPr/>
          </a:p>
        </p:txBody>
      </p:sp>
      <p:pic>
        <p:nvPicPr>
          <p:cNvPr id="217" name="Picture 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58240" y="1594080"/>
            <a:ext cx="1613520" cy="443520"/>
          </a:xfrm>
          <a:prstGeom prst="rect">
            <a:avLst/>
          </a:prstGeom>
          <a:ln>
            <a:noFill/>
          </a:ln>
        </p:spPr>
      </p:pic>
      <p:pic>
        <p:nvPicPr>
          <p:cNvPr id="218" name="Picture 7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45000" y="812160"/>
            <a:ext cx="662760" cy="121680"/>
          </a:xfrm>
          <a:prstGeom prst="rect">
            <a:avLst/>
          </a:prstGeom>
          <a:ln>
            <a:noFill/>
          </a:ln>
        </p:spPr>
      </p:pic>
      <p:sp>
        <p:nvSpPr>
          <p:cNvPr id="219" name="CustomShape 7"/>
          <p:cNvSpPr/>
          <p:nvPr/>
        </p:nvSpPr>
        <p:spPr>
          <a:xfrm>
            <a:off x="3679200" y="765720"/>
            <a:ext cx="55116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London</a:t>
            </a:r>
            <a:endParaRPr/>
          </a:p>
        </p:txBody>
      </p:sp>
      <p:sp>
        <p:nvSpPr>
          <p:cNvPr id="220" name="CustomShape 8"/>
          <p:cNvSpPr/>
          <p:nvPr/>
        </p:nvSpPr>
        <p:spPr>
          <a:xfrm>
            <a:off x="7049160" y="1197000"/>
            <a:ext cx="143820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FFFFFF"/>
                </a:solidFill>
                <a:latin typeface="Corbel"/>
              </a:rPr>
              <a:t>THANK YOU!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>
            <a:off x="7442280" y="3704400"/>
            <a:ext cx="167580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Solutions Pvt. Ltd. </a:t>
            </a:r>
            <a:r>
              <a:rPr lang="en-IN" sz="800" b="1">
                <a:solidFill>
                  <a:srgbClr val="FFFFFF"/>
                </a:solidFill>
                <a:latin typeface="Corbel"/>
              </a:rPr>
              <a:t>Chennai: </a:t>
            </a:r>
            <a:endParaRPr/>
          </a:p>
        </p:txBody>
      </p:sp>
      <p:sp>
        <p:nvSpPr>
          <p:cNvPr id="222" name="CustomShape 10"/>
          <p:cNvSpPr/>
          <p:nvPr/>
        </p:nvSpPr>
        <p:spPr>
          <a:xfrm>
            <a:off x="7403760" y="3456720"/>
            <a:ext cx="66384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INDIA</a:t>
            </a:r>
            <a:endParaRPr/>
          </a:p>
        </p:txBody>
      </p:sp>
      <p:sp>
        <p:nvSpPr>
          <p:cNvPr id="223" name="CustomShape 11"/>
          <p:cNvSpPr/>
          <p:nvPr/>
        </p:nvSpPr>
        <p:spPr>
          <a:xfrm>
            <a:off x="7442280" y="4008960"/>
            <a:ext cx="1349280" cy="697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>
                <a:solidFill>
                  <a:srgbClr val="FFFFFF"/>
                </a:solidFill>
                <a:latin typeface="Corbel"/>
              </a:rPr>
              <a:t>1. Prince Infocity II, OMR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Ph: +91 44 4903 3000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+91 44 4903 3010</a:t>
            </a:r>
            <a:endParaRPr/>
          </a:p>
        </p:txBody>
      </p:sp>
      <p:sp>
        <p:nvSpPr>
          <p:cNvPr id="224" name="CustomShape 12"/>
          <p:cNvSpPr/>
          <p:nvPr/>
        </p:nvSpPr>
        <p:spPr>
          <a:xfrm>
            <a:off x="7442280" y="4484160"/>
            <a:ext cx="1675800" cy="57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>
                <a:solidFill>
                  <a:srgbClr val="FFFFFF"/>
                </a:solidFill>
                <a:latin typeface="Corbel"/>
              </a:rPr>
              <a:t>2. “Chennai One” SEZ, 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Thoraipakkam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Ph: +91 44 4230 2300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+91 44 4903 3010</a:t>
            </a:r>
            <a:endParaRPr/>
          </a:p>
        </p:txBody>
      </p:sp>
      <p:sp>
        <p:nvSpPr>
          <p:cNvPr id="225" name="CustomShape 13"/>
          <p:cNvSpPr/>
          <p:nvPr/>
        </p:nvSpPr>
        <p:spPr>
          <a:xfrm>
            <a:off x="5811480" y="3458880"/>
            <a:ext cx="145044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SOUTH AFRICA</a:t>
            </a:r>
            <a:endParaRPr/>
          </a:p>
        </p:txBody>
      </p:sp>
      <p:sp>
        <p:nvSpPr>
          <p:cNvPr id="226" name="CustomShape 14"/>
          <p:cNvSpPr/>
          <p:nvPr/>
        </p:nvSpPr>
        <p:spPr>
          <a:xfrm>
            <a:off x="63000" y="3456720"/>
            <a:ext cx="5299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USA</a:t>
            </a:r>
            <a:endParaRPr/>
          </a:p>
        </p:txBody>
      </p:sp>
      <p:sp>
        <p:nvSpPr>
          <p:cNvPr id="227" name="CustomShape 15"/>
          <p:cNvSpPr/>
          <p:nvPr/>
        </p:nvSpPr>
        <p:spPr>
          <a:xfrm>
            <a:off x="68400" y="3704400"/>
            <a:ext cx="2361600" cy="59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North America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Tualatin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7565 SW Mohawk St.,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+1 503 636 3737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+1 503 885 0850</a:t>
            </a:r>
            <a:endParaRPr/>
          </a:p>
        </p:txBody>
      </p:sp>
      <p:sp>
        <p:nvSpPr>
          <p:cNvPr id="228" name="CustomShape 16"/>
          <p:cNvSpPr/>
          <p:nvPr/>
        </p:nvSpPr>
        <p:spPr>
          <a:xfrm>
            <a:off x="68400" y="4302000"/>
            <a:ext cx="1836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800" b="1">
                <a:solidFill>
                  <a:srgbClr val="FFFFFF"/>
                </a:solidFill>
                <a:latin typeface="Corbel"/>
              </a:rPr>
              <a:t>Dallas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222 W. Las Colinas Blvd., Irving </a:t>
            </a:r>
            <a:endParaRPr/>
          </a:p>
          <a:p>
            <a:r>
              <a:rPr lang="en-IN" sz="800">
                <a:solidFill>
                  <a:srgbClr val="FFFFFF"/>
                </a:solidFill>
                <a:latin typeface="Corbel"/>
              </a:rPr>
              <a:t>Ph: +1 972 201 9009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+1 972 501 9019</a:t>
            </a:r>
            <a:endParaRPr/>
          </a:p>
        </p:txBody>
      </p:sp>
      <p:sp>
        <p:nvSpPr>
          <p:cNvPr id="229" name="CustomShape 17"/>
          <p:cNvSpPr/>
          <p:nvPr/>
        </p:nvSpPr>
        <p:spPr>
          <a:xfrm>
            <a:off x="68400" y="4768560"/>
            <a:ext cx="191052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New York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1 Bridge Street, Irvington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+1 646 403 8158</a:t>
            </a:r>
            <a:endParaRPr/>
          </a:p>
        </p:txBody>
      </p:sp>
      <p:sp>
        <p:nvSpPr>
          <p:cNvPr id="230" name="CustomShape 18"/>
          <p:cNvSpPr/>
          <p:nvPr/>
        </p:nvSpPr>
        <p:spPr>
          <a:xfrm>
            <a:off x="5939280" y="3706560"/>
            <a:ext cx="1261080" cy="121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SA (Pty) Ltd.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Johannesburg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No. 3,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3rd Avenue, Rivonia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+27 (0) 11 259 4000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+27 (0) 11 259 4111</a:t>
            </a:r>
            <a:endParaRPr/>
          </a:p>
        </p:txBody>
      </p:sp>
      <p:sp>
        <p:nvSpPr>
          <p:cNvPr id="231" name="CustomShape 19"/>
          <p:cNvSpPr/>
          <p:nvPr/>
        </p:nvSpPr>
        <p:spPr>
          <a:xfrm>
            <a:off x="3674880" y="3456720"/>
            <a:ext cx="18313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THE NETHERLANDS</a:t>
            </a:r>
            <a:endParaRPr/>
          </a:p>
        </p:txBody>
      </p:sp>
      <p:sp>
        <p:nvSpPr>
          <p:cNvPr id="232" name="CustomShape 20"/>
          <p:cNvSpPr/>
          <p:nvPr/>
        </p:nvSpPr>
        <p:spPr>
          <a:xfrm>
            <a:off x="3805200" y="3704400"/>
            <a:ext cx="198504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Solutions Europe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Amsterdam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Zekeringstraat 17A, 1014 BM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+31 (0) 20 4895711</a:t>
            </a:r>
            <a:endParaRPr/>
          </a:p>
        </p:txBody>
      </p:sp>
      <p:sp>
        <p:nvSpPr>
          <p:cNvPr id="233" name="CustomShape 21"/>
          <p:cNvSpPr/>
          <p:nvPr/>
        </p:nvSpPr>
        <p:spPr>
          <a:xfrm>
            <a:off x="3805200" y="4257720"/>
            <a:ext cx="1751760" cy="71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Consulting BV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Rijswijk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: De Bruyn Kopsstraat 14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+31 (0) 70 4140722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+31 70 3030047</a:t>
            </a:r>
            <a:endParaRPr/>
          </a:p>
        </p:txBody>
      </p:sp>
      <p:sp>
        <p:nvSpPr>
          <p:cNvPr id="234" name="CustomShape 22"/>
          <p:cNvSpPr/>
          <p:nvPr/>
        </p:nvSpPr>
        <p:spPr>
          <a:xfrm>
            <a:off x="1968120" y="3461400"/>
            <a:ext cx="420120" cy="2725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1">
                <a:solidFill>
                  <a:srgbClr val="FFFFFF"/>
                </a:solidFill>
                <a:latin typeface="Corbel"/>
              </a:rPr>
              <a:t>UK</a:t>
            </a:r>
            <a:endParaRPr/>
          </a:p>
        </p:txBody>
      </p:sp>
      <p:sp>
        <p:nvSpPr>
          <p:cNvPr id="235" name="CustomShape 23"/>
          <p:cNvSpPr/>
          <p:nvPr/>
        </p:nvSpPr>
        <p:spPr>
          <a:xfrm>
            <a:off x="1985040" y="3701160"/>
            <a:ext cx="1824480" cy="85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00" b="1">
                <a:solidFill>
                  <a:srgbClr val="FFFFFF"/>
                </a:solidFill>
                <a:latin typeface="Corbel"/>
              </a:rPr>
              <a:t>Prodapt Solutions Europe</a:t>
            </a:r>
            <a:endParaRPr/>
          </a:p>
          <a:p>
            <a:pPr>
              <a:lnSpc>
                <a:spcPct val="100000"/>
              </a:lnSpc>
            </a:pPr>
            <a:r>
              <a:rPr lang="en-IN" sz="800" b="1">
                <a:solidFill>
                  <a:srgbClr val="FFFFFF"/>
                </a:solidFill>
                <a:latin typeface="Corbel"/>
              </a:rPr>
              <a:t>London: </a:t>
            </a:r>
            <a:r>
              <a:rPr lang="en-IN" sz="800">
                <a:solidFill>
                  <a:srgbClr val="FFFFFF"/>
                </a:solidFill>
                <a:latin typeface="Corbel"/>
              </a:rPr>
              <a:t>Devonshire House, 60 Goswell Road, EC1M 7AD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Ph: +44 (0) 11 8900 1068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FFFFFF"/>
                </a:solidFill>
                <a:latin typeface="Corbel"/>
              </a:rPr>
              <a:t>Fax: +44 (0) 11 8900 1069</a:t>
            </a:r>
            <a:endParaRPr/>
          </a:p>
        </p:txBody>
      </p:sp>
      <p:pic>
        <p:nvPicPr>
          <p:cNvPr id="236" name="Picture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54920" y="1824840"/>
            <a:ext cx="672840" cy="121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4"/>
          <p:cNvSpPr/>
          <p:nvPr/>
        </p:nvSpPr>
        <p:spPr>
          <a:xfrm>
            <a:off x="5224680" y="1776240"/>
            <a:ext cx="7034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orbel"/>
              </a:rPr>
              <a:t>Bengaluru</a:t>
            </a:r>
            <a:endParaRPr/>
          </a:p>
        </p:txBody>
      </p:sp>
      <p:sp>
        <p:nvSpPr>
          <p:cNvPr id="238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39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jpeg"/><Relationship Id="rId2" Type="http://schemas.openxmlformats.org/officeDocument/2006/relationships/image" Target="../media/image13.png"/><Relationship Id="rId16" Type="http://schemas.openxmlformats.org/officeDocument/2006/relationships/image" Target="../media/image27.jpeg"/><Relationship Id="rId20" Type="http://schemas.openxmlformats.org/officeDocument/2006/relationships/image" Target="../media/image31.jpe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jpe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jpeg"/><Relationship Id="rId19" Type="http://schemas.openxmlformats.org/officeDocument/2006/relationships/image" Target="../media/image30.jpe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gif"/><Relationship Id="rId14" Type="http://schemas.openxmlformats.org/officeDocument/2006/relationships/image" Target="../media/image25.png"/><Relationship Id="rId22" Type="http://schemas.openxmlformats.org/officeDocument/2006/relationships/image" Target="../media/image33.jpe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orm.apache.org/downloads.html" TargetMode="External"/><Relationship Id="rId2" Type="http://schemas.openxmlformats.org/officeDocument/2006/relationships/hyperlink" Target="https://storm.apache.org/" TargetMode="Externa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hbase.apache.org/book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2"/>
          <p:cNvSpPr/>
          <p:nvPr/>
        </p:nvSpPr>
        <p:spPr>
          <a:xfrm>
            <a:off x="4191120" y="4095720"/>
            <a:ext cx="4571280" cy="380160"/>
          </a:xfrm>
          <a:prstGeom prst="rect">
            <a:avLst/>
          </a:prstGeom>
          <a:noFill/>
          <a:ln>
            <a:noFill/>
          </a:ln>
        </p:spPr>
      </p:sp>
      <p:pic>
        <p:nvPicPr>
          <p:cNvPr id="29698" name="Picture 2" descr="Image result for apache storm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95350"/>
            <a:ext cx="6553200" cy="25717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95800" y="379095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45000"/>
            </a:pPr>
            <a:r>
              <a:rPr lang="en-US" sz="1000" b="1" dirty="0">
                <a:solidFill>
                  <a:srgbClr val="3465A4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Versions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Current Version: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1.0.2		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 Used</a:t>
            </a:r>
            <a:r>
              <a:rPr lang="en-US" sz="1000" b="1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: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0.9.3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 marL="457200" indent="-457200">
              <a:lnSpc>
                <a:spcPct val="100000"/>
              </a:lnSpc>
              <a:buSzPct val="7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Streams - unbounded sequence of tuples</a:t>
            </a:r>
            <a:endParaRPr lang="en-IN" sz="20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 marL="457200" indent="-457200">
              <a:lnSpc>
                <a:spcPct val="100000"/>
              </a:lnSpc>
              <a:buSzPct val="7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Spouts - sources of streams</a:t>
            </a:r>
            <a:endParaRPr lang="en-IN" sz="20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 marL="457200" indent="-457200">
              <a:lnSpc>
                <a:spcPct val="100000"/>
              </a:lnSpc>
              <a:buSzPct val="7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Bolts - process input streams &amp; produce output streams</a:t>
            </a:r>
            <a:endParaRPr lang="en-IN" sz="2000" dirty="0" smtClean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 marL="457200" indent="-457200">
              <a:lnSpc>
                <a:spcPct val="100000"/>
              </a:lnSpc>
              <a:buSzPct val="75000"/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Topologies - network of spouts and bolts</a:t>
            </a:r>
            <a:endParaRPr lang="en-IN" sz="20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Terminologies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54747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Storm Topology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137883" y="1635648"/>
            <a:ext cx="914400" cy="410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Hbase</a:t>
            </a:r>
            <a:endParaRPr lang="en-IN" sz="1200" dirty="0"/>
          </a:p>
        </p:txBody>
      </p:sp>
      <p:sp>
        <p:nvSpPr>
          <p:cNvPr id="3" name="Rectangle 2"/>
          <p:cNvSpPr/>
          <p:nvPr/>
        </p:nvSpPr>
        <p:spPr>
          <a:xfrm>
            <a:off x="6144816" y="2249100"/>
            <a:ext cx="9144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cassandra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6166517" y="2859782"/>
            <a:ext cx="914400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3" name="Picture 9" descr="Image result for hdfs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1" y="2873682"/>
            <a:ext cx="711309" cy="391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1" y="1677164"/>
            <a:ext cx="785514" cy="32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2" descr="Image result for hbas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61" y="2291789"/>
            <a:ext cx="860156" cy="39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2514600" y="1504950"/>
            <a:ext cx="30480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10000" y="1885950"/>
            <a:ext cx="457200" cy="304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10000" y="2495550"/>
            <a:ext cx="457200" cy="304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6800" y="1123950"/>
            <a:ext cx="68580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86000" y="1276350"/>
            <a:ext cx="3200400" cy="2438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1809750"/>
            <a:ext cx="6858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Bolt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648200" y="2266950"/>
            <a:ext cx="6858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Bolt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3733800" y="2647950"/>
            <a:ext cx="6858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Bolt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514600" y="2266950"/>
            <a:ext cx="7620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Spout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3276600" y="211455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76600" y="2495550"/>
            <a:ext cx="533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19604" y="2647953"/>
            <a:ext cx="329033" cy="15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6" idx="1"/>
          </p:cNvCxnSpPr>
          <p:nvPr/>
        </p:nvCxnSpPr>
        <p:spPr>
          <a:xfrm>
            <a:off x="4419604" y="2114552"/>
            <a:ext cx="329033" cy="21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81800" y="1504950"/>
            <a:ext cx="914400" cy="410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  </a:t>
            </a:r>
            <a:endParaRPr lang="en-IN" sz="1200" dirty="0"/>
          </a:p>
        </p:txBody>
      </p:sp>
      <p:sp>
        <p:nvSpPr>
          <p:cNvPr id="51" name="Rectangle 50"/>
          <p:cNvSpPr/>
          <p:nvPr/>
        </p:nvSpPr>
        <p:spPr>
          <a:xfrm>
            <a:off x="6781800" y="2266950"/>
            <a:ext cx="914400" cy="410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52" name="Rectangle 51"/>
          <p:cNvSpPr/>
          <p:nvPr/>
        </p:nvSpPr>
        <p:spPr>
          <a:xfrm>
            <a:off x="6781800" y="3028950"/>
            <a:ext cx="914400" cy="410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81152"/>
            <a:ext cx="785514" cy="25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3150"/>
            <a:ext cx="783956" cy="31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9" descr="Image result for hdfs ima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4" y="3105150"/>
            <a:ext cx="711309" cy="315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/>
          <p:cNvCxnSpPr/>
          <p:nvPr/>
        </p:nvCxnSpPr>
        <p:spPr>
          <a:xfrm>
            <a:off x="5791200" y="257175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715000" y="2266950"/>
            <a:ext cx="7620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Real time view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410200" y="249555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477000" y="249555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477000" y="180975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477000" y="272415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19200" y="2266950"/>
            <a:ext cx="990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Real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Time Data</a:t>
            </a: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905000" y="24955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828800" y="325755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Storm Topology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514600" y="333375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1081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2400" y="133350"/>
            <a:ext cx="6031440" cy="420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Storm</a:t>
            </a:r>
            <a:r>
              <a:rPr lang="en-IN" sz="3200" b="1" dirty="0" smtClean="0">
                <a:solidFill>
                  <a:srgbClr val="17375E"/>
                </a:solidFill>
                <a:latin typeface="Calibri"/>
              </a:rPr>
              <a:t> </a:t>
            </a:r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Topology</a:t>
            </a:r>
          </a:p>
        </p:txBody>
      </p:sp>
      <p:sp>
        <p:nvSpPr>
          <p:cNvPr id="143" name="CustomShape 2"/>
          <p:cNvSpPr/>
          <p:nvPr/>
        </p:nvSpPr>
        <p:spPr>
          <a:xfrm>
            <a:off x="266760" y="865080"/>
            <a:ext cx="8634240" cy="4038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000" dirty="0" smtClean="0"/>
          </a:p>
          <a:p>
            <a:r>
              <a:rPr lang="en-US" sz="1000" dirty="0" smtClean="0"/>
              <a:t>Public class </a:t>
            </a:r>
            <a:r>
              <a:rPr lang="en-US" sz="1000" dirty="0" err="1" smtClean="0"/>
              <a:t>TestTopology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  ………..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TopologyBuilder</a:t>
            </a:r>
            <a:r>
              <a:rPr lang="en-US" sz="1000" dirty="0" smtClean="0"/>
              <a:t> </a:t>
            </a:r>
            <a:r>
              <a:rPr lang="en-US" sz="1000" dirty="0"/>
              <a:t>builder = new </a:t>
            </a:r>
            <a:r>
              <a:rPr lang="en-US" sz="1000" dirty="0" err="1"/>
              <a:t>TopologyBuilder</a:t>
            </a:r>
            <a:r>
              <a:rPr lang="en-US" sz="1000" dirty="0"/>
              <a:t>();</a:t>
            </a:r>
            <a:br>
              <a:rPr lang="en-US" sz="1000" dirty="0"/>
            </a:br>
            <a:r>
              <a:rPr lang="en-US" sz="1000" dirty="0"/>
              <a:t>  </a:t>
            </a:r>
            <a:r>
              <a:rPr lang="en-US" sz="1000" dirty="0" err="1"/>
              <a:t>builder.setSpout</a:t>
            </a:r>
            <a:r>
              <a:rPr lang="en-US" sz="1000" dirty="0"/>
              <a:t>("</a:t>
            </a:r>
            <a:r>
              <a:rPr lang="en-US" sz="1000" dirty="0" err="1"/>
              <a:t>CDRSpout</a:t>
            </a:r>
            <a:r>
              <a:rPr lang="en-US" sz="1000" dirty="0"/>
              <a:t>", new </a:t>
            </a:r>
            <a:r>
              <a:rPr lang="en-US" sz="1000" dirty="0" err="1"/>
              <a:t>KafkaSpout</a:t>
            </a:r>
            <a:r>
              <a:rPr lang="en-US" sz="1000" dirty="0"/>
              <a:t>(</a:t>
            </a:r>
            <a:r>
              <a:rPr lang="en-US" sz="1000" dirty="0" err="1"/>
              <a:t>zkSpoutConfig</a:t>
            </a:r>
            <a:r>
              <a:rPr lang="en-US" sz="1000" dirty="0"/>
              <a:t>),</a:t>
            </a:r>
            <a:br>
              <a:rPr lang="en-US" sz="1000" dirty="0"/>
            </a:br>
            <a:r>
              <a:rPr lang="en-US" sz="1000" dirty="0"/>
              <a:t>    PARALLELISM_HINT);</a:t>
            </a:r>
            <a:br>
              <a:rPr lang="en-US" sz="1000" dirty="0"/>
            </a:br>
            <a:r>
              <a:rPr lang="en-US" sz="1000" dirty="0"/>
              <a:t>  </a:t>
            </a:r>
            <a:r>
              <a:rPr lang="en-US" sz="1000" dirty="0" err="1"/>
              <a:t>builder.setBolt</a:t>
            </a:r>
            <a:r>
              <a:rPr lang="en-US" sz="1000" dirty="0"/>
              <a:t>("</a:t>
            </a:r>
            <a:r>
              <a:rPr lang="en-US" sz="1000" dirty="0" err="1"/>
              <a:t>SplitBolt</a:t>
            </a:r>
            <a:r>
              <a:rPr lang="en-US" sz="1000" dirty="0"/>
              <a:t>", new </a:t>
            </a:r>
            <a:r>
              <a:rPr lang="en-US" sz="1000" dirty="0" err="1"/>
              <a:t>SplitBolt</a:t>
            </a:r>
            <a:r>
              <a:rPr lang="en-US" sz="1000" dirty="0"/>
              <a:t>()).</a:t>
            </a:r>
            <a:r>
              <a:rPr lang="en-US" sz="1000" dirty="0" err="1"/>
              <a:t>shuffleGrouping</a:t>
            </a:r>
            <a:r>
              <a:rPr lang="en-US" sz="1000" dirty="0"/>
              <a:t>(</a:t>
            </a:r>
            <a:br>
              <a:rPr lang="en-US" sz="1000" dirty="0"/>
            </a:br>
            <a:r>
              <a:rPr lang="en-US" sz="1000" dirty="0"/>
              <a:t>    "</a:t>
            </a:r>
            <a:r>
              <a:rPr lang="en-US" sz="1000" dirty="0" err="1"/>
              <a:t>CDRSpout</a:t>
            </a:r>
            <a:r>
              <a:rPr lang="en-US" sz="1000" dirty="0"/>
              <a:t>");</a:t>
            </a:r>
            <a:br>
              <a:rPr lang="en-US" sz="1000" dirty="0"/>
            </a:br>
            <a:r>
              <a:rPr lang="en-US" sz="1000" dirty="0"/>
              <a:t>  </a:t>
            </a:r>
            <a:r>
              <a:rPr lang="en-US" sz="1000" dirty="0" err="1"/>
              <a:t>builder.setBolt</a:t>
            </a:r>
            <a:r>
              <a:rPr lang="en-US" sz="1000" dirty="0"/>
              <a:t>("</a:t>
            </a:r>
            <a:r>
              <a:rPr lang="en-US" sz="1000" dirty="0" err="1" smtClean="0"/>
              <a:t>HBaseBolt</a:t>
            </a:r>
            <a:r>
              <a:rPr lang="en-US" sz="1000" dirty="0"/>
              <a:t>", new </a:t>
            </a:r>
            <a:r>
              <a:rPr lang="en-US" sz="1000" dirty="0" err="1"/>
              <a:t>HbaseBolt</a:t>
            </a:r>
            <a:r>
              <a:rPr lang="en-US" sz="1000" dirty="0"/>
              <a:t>()).</a:t>
            </a:r>
            <a:r>
              <a:rPr lang="en-US" sz="1000" dirty="0" err="1"/>
              <a:t>shuffleGrouping</a:t>
            </a:r>
            <a:r>
              <a:rPr lang="en-US" sz="1000" dirty="0"/>
              <a:t>(</a:t>
            </a:r>
            <a:br>
              <a:rPr lang="en-US" sz="1000" dirty="0"/>
            </a:br>
            <a:r>
              <a:rPr lang="en-US" sz="1000" dirty="0"/>
              <a:t>    "</a:t>
            </a:r>
            <a:r>
              <a:rPr lang="en-US" sz="1000" dirty="0" err="1"/>
              <a:t>SplitBolt</a:t>
            </a:r>
            <a:r>
              <a:rPr lang="en-US" sz="1000" dirty="0"/>
              <a:t>", "</a:t>
            </a:r>
            <a:r>
              <a:rPr lang="en-US" sz="1000" dirty="0" err="1"/>
              <a:t>HBaseStream</a:t>
            </a:r>
            <a:r>
              <a:rPr lang="en-US" sz="1000" dirty="0"/>
              <a:t>");</a:t>
            </a:r>
            <a:br>
              <a:rPr lang="en-US" sz="1000" dirty="0"/>
            </a:br>
            <a:r>
              <a:rPr lang="en-US" sz="1000" dirty="0"/>
              <a:t>  </a:t>
            </a:r>
            <a:r>
              <a:rPr lang="en-US" sz="1000" dirty="0" err="1"/>
              <a:t>builder.setBolt</a:t>
            </a:r>
            <a:r>
              <a:rPr lang="en-US" sz="1000" dirty="0"/>
              <a:t>("</a:t>
            </a:r>
            <a:r>
              <a:rPr lang="en-US" sz="1000" dirty="0" err="1"/>
              <a:t>HDFSBolt</a:t>
            </a:r>
            <a:r>
              <a:rPr lang="en-US" sz="1000" dirty="0"/>
              <a:t>", </a:t>
            </a:r>
            <a:r>
              <a:rPr lang="en-US" sz="1000" dirty="0" err="1"/>
              <a:t>HdfsBolt.getHdfsBolt</a:t>
            </a:r>
            <a:r>
              <a:rPr lang="en-US" sz="1000" dirty="0"/>
              <a:t>())</a:t>
            </a:r>
            <a:br>
              <a:rPr lang="en-US" sz="1000" dirty="0"/>
            </a:br>
            <a:r>
              <a:rPr lang="en-US" sz="1000" dirty="0"/>
              <a:t>    .</a:t>
            </a:r>
            <a:r>
              <a:rPr lang="en-US" sz="1000" dirty="0" err="1"/>
              <a:t>shuffleGrouping</a:t>
            </a:r>
            <a:r>
              <a:rPr lang="en-US" sz="1000" dirty="0"/>
              <a:t>("</a:t>
            </a:r>
            <a:r>
              <a:rPr lang="en-US" sz="1000" dirty="0" err="1"/>
              <a:t>SplitBolt</a:t>
            </a:r>
            <a:r>
              <a:rPr lang="en-US" sz="1000" dirty="0"/>
              <a:t>", "</a:t>
            </a:r>
            <a:r>
              <a:rPr lang="en-US" sz="1000" dirty="0" err="1"/>
              <a:t>HDFSStream</a:t>
            </a:r>
            <a:r>
              <a:rPr lang="en-US" sz="1000" dirty="0"/>
              <a:t>")</a:t>
            </a:r>
            <a:br>
              <a:rPr lang="en-US" sz="1000" dirty="0"/>
            </a:br>
            <a:r>
              <a:rPr lang="en-US" sz="1000" dirty="0"/>
              <a:t>    .</a:t>
            </a:r>
            <a:r>
              <a:rPr lang="en-US" sz="1000" dirty="0" err="1"/>
              <a:t>shuffleGrouping</a:t>
            </a:r>
            <a:r>
              <a:rPr lang="en-US" sz="1000" dirty="0"/>
              <a:t>("</a:t>
            </a:r>
            <a:r>
              <a:rPr lang="en-US" sz="1000" dirty="0" err="1"/>
              <a:t>HBaseBolt</a:t>
            </a:r>
            <a:r>
              <a:rPr lang="en-US" sz="1000" dirty="0" smtClean="0"/>
              <a:t>");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………..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Public class </a:t>
            </a:r>
            <a:r>
              <a:rPr lang="en-US" sz="1000" dirty="0" err="1" smtClean="0"/>
              <a:t>CDRSplitBolt</a:t>
            </a:r>
            <a:r>
              <a:rPr lang="en-US" sz="1000" dirty="0" smtClean="0"/>
              <a:t> extends </a:t>
            </a:r>
            <a:r>
              <a:rPr lang="en-US" sz="1000" dirty="0" err="1" smtClean="0"/>
              <a:t>BaseRichBolt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	public void execute(</a:t>
            </a:r>
            <a:r>
              <a:rPr lang="en-US" sz="1000" dirty="0" err="1" smtClean="0"/>
              <a:t>Tuple</a:t>
            </a:r>
            <a:r>
              <a:rPr lang="en-US" sz="1000" dirty="0" smtClean="0"/>
              <a:t> </a:t>
            </a:r>
            <a:r>
              <a:rPr lang="en-US" sz="1000" dirty="0" err="1" smtClean="0"/>
              <a:t>tuple</a:t>
            </a:r>
            <a:r>
              <a:rPr lang="en-US" sz="1000" dirty="0" smtClean="0"/>
              <a:t>){...}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Public class </a:t>
            </a:r>
            <a:r>
              <a:rPr lang="en-US" sz="1000" dirty="0" err="1" smtClean="0"/>
              <a:t>HbaseBolt</a:t>
            </a:r>
            <a:r>
              <a:rPr lang="en-US" sz="1000" dirty="0" smtClean="0"/>
              <a:t> extends </a:t>
            </a:r>
            <a:r>
              <a:rPr lang="en-US" sz="1000" dirty="0" err="1" smtClean="0"/>
              <a:t>BaseRichBolt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	public void execute(</a:t>
            </a:r>
            <a:r>
              <a:rPr lang="en-US" sz="1000" dirty="0" err="1" smtClean="0"/>
              <a:t>Tuple</a:t>
            </a:r>
            <a:r>
              <a:rPr lang="en-US" sz="1000" dirty="0" smtClean="0"/>
              <a:t> </a:t>
            </a:r>
            <a:r>
              <a:rPr lang="en-US" sz="1000" dirty="0" err="1" smtClean="0"/>
              <a:t>tuple</a:t>
            </a:r>
            <a:r>
              <a:rPr lang="en-US" sz="1000" dirty="0" smtClean="0"/>
              <a:t>){...}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543050"/>
            <a:ext cx="4114800" cy="28003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648320" y="120024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Workers, Executors, and Tasks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12395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Apache Storm processes, called workers, run on predefined ports on the machine that hosts Storm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worker process can run one or more executors, or threads, where each executor is a thread runs in the worker process.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Each executor runs one or more tasks from the same component, where a component is a spout or bolt from a topology.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Parallelism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123950"/>
            <a:ext cx="7772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Distributed applications take advantage of horizontally-scaled clusters by dividing computation tasks across nodes in a cluster. Storm offers this and additional ways to increase the parallelism of a Storm topology.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Increase the number of workers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Increase the number of executors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Increase the number of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Parallelism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123951"/>
            <a:ext cx="487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By default, Storm uses a parallelism factor of 1. Assuming a single-node Storm cluster, a parallelism factor of 1 means that one worker, or JVM, is assigned to execute the topology, and each component in the topology is assigned to a single executor.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The topology defines a data flow with three tasks, a spout and two bolts</a:t>
            </a:r>
            <a:r>
              <a:rPr lang="en-US" dirty="0" smtClean="0"/>
              <a:t>.</a:t>
            </a:r>
            <a:endParaRPr lang="en-US" dirty="0" smtClean="0"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Parallelism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123951"/>
            <a:ext cx="4876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rbel"/>
              </a:rPr>
              <a:t>Increasing Parallelism with Workers</a:t>
            </a:r>
          </a:p>
          <a:p>
            <a:endParaRPr lang="en-US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We can easily increase the number of workers assigned to execute a topology with the Config.setNumWorkers()  method. This code assigns two workers to execute the topology, as the following figure illustrates.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>
              <a:latin typeface="Corbel"/>
            </a:endParaRPr>
          </a:p>
          <a:p>
            <a:pPr lvl="1"/>
            <a:r>
              <a:rPr lang="en-US" dirty="0" smtClean="0">
                <a:latin typeface="Corbel"/>
              </a:rPr>
              <a:t>... </a:t>
            </a:r>
          </a:p>
          <a:p>
            <a:pPr lvl="1"/>
            <a:r>
              <a:rPr lang="en-US" sz="1600" dirty="0" smtClean="0">
                <a:latin typeface="Corbel"/>
              </a:rPr>
              <a:t>Config </a:t>
            </a:r>
            <a:r>
              <a:rPr lang="en-US" sz="1600" dirty="0" err="1" smtClean="0">
                <a:latin typeface="Corbel"/>
              </a:rPr>
              <a:t>config</a:t>
            </a:r>
            <a:r>
              <a:rPr lang="en-US" sz="1600" dirty="0" smtClean="0">
                <a:latin typeface="Corbel"/>
              </a:rPr>
              <a:t> = new Config(); </a:t>
            </a:r>
            <a:r>
              <a:rPr lang="en-US" sz="1600" dirty="0" err="1" smtClean="0">
                <a:latin typeface="Corbel"/>
              </a:rPr>
              <a:t>config.setNumWorkers</a:t>
            </a:r>
            <a:r>
              <a:rPr lang="en-US" sz="1600" dirty="0" smtClean="0">
                <a:latin typeface="Corbel"/>
              </a:rPr>
              <a:t>(2);</a:t>
            </a:r>
          </a:p>
          <a:p>
            <a:pPr lvl="1"/>
            <a:r>
              <a:rPr lang="en-US" dirty="0" smtClean="0">
                <a:latin typeface="Corbel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Parallelism</a:t>
            </a:r>
            <a:r>
              <a:rPr lang="en-US" sz="2000" b="1" dirty="0" smtClean="0">
                <a:latin typeface="Corbel"/>
              </a:rPr>
              <a:t> </a:t>
            </a:r>
            <a:endParaRPr lang="en-US" sz="2000" dirty="0" smtClean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047750"/>
            <a:ext cx="510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rbel"/>
              </a:rPr>
              <a:t>Increasing Parallelism with Executors</a:t>
            </a:r>
          </a:p>
          <a:p>
            <a:endParaRPr lang="en-US" b="1" dirty="0" smtClean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We can  specify the number of executors for each worker with a parallelism hint, an optional third parameter to the </a:t>
            </a:r>
            <a:r>
              <a:rPr lang="en-US" dirty="0" err="1" smtClean="0">
                <a:latin typeface="Corbel"/>
              </a:rPr>
              <a:t>setBolt</a:t>
            </a:r>
            <a:r>
              <a:rPr lang="en-US" dirty="0" smtClean="0">
                <a:latin typeface="Corbel"/>
              </a:rPr>
              <a:t>() method. </a:t>
            </a:r>
          </a:p>
          <a:p>
            <a:pPr lvl="1"/>
            <a:r>
              <a:rPr lang="en-US" dirty="0" smtClean="0">
                <a:latin typeface="Corbel"/>
              </a:rPr>
              <a:t>... </a:t>
            </a:r>
          </a:p>
          <a:p>
            <a:pPr lvl="1"/>
            <a:r>
              <a:rPr lang="en-US" sz="1400" dirty="0" smtClean="0">
                <a:latin typeface="Corbel"/>
              </a:rPr>
              <a:t> Config </a:t>
            </a:r>
            <a:r>
              <a:rPr lang="en-US" sz="1400" dirty="0" err="1" smtClean="0">
                <a:latin typeface="Corbel"/>
              </a:rPr>
              <a:t>config</a:t>
            </a:r>
            <a:r>
              <a:rPr lang="en-US" sz="1400" dirty="0" smtClean="0">
                <a:latin typeface="Corbel"/>
              </a:rPr>
              <a:t> = new Config(); </a:t>
            </a:r>
          </a:p>
          <a:p>
            <a:pPr lvl="1"/>
            <a:r>
              <a:rPr lang="en-US" sz="1400" dirty="0" err="1" smtClean="0">
                <a:latin typeface="Corbel"/>
              </a:rPr>
              <a:t>TopologyBuilder</a:t>
            </a:r>
            <a:r>
              <a:rPr lang="en-US" sz="1400" dirty="0" smtClean="0">
                <a:latin typeface="Corbel"/>
              </a:rPr>
              <a:t> builder = new </a:t>
            </a:r>
            <a:r>
              <a:rPr lang="en-US" sz="1400" dirty="0" err="1" smtClean="0">
                <a:latin typeface="Corbel"/>
              </a:rPr>
              <a:t>TopologyBuilder</a:t>
            </a:r>
            <a:r>
              <a:rPr lang="en-US" sz="1400" dirty="0" smtClean="0">
                <a:latin typeface="Corbel"/>
              </a:rPr>
              <a:t>(); </a:t>
            </a:r>
            <a:r>
              <a:rPr lang="en-US" sz="1400" dirty="0" err="1" smtClean="0">
                <a:latin typeface="Corbel"/>
              </a:rPr>
              <a:t>builder.setSpout</a:t>
            </a:r>
            <a:r>
              <a:rPr lang="en-US" sz="1400" dirty="0" smtClean="0">
                <a:latin typeface="Corbel"/>
              </a:rPr>
              <a:t>(MY_SPOUT_ID, </a:t>
            </a:r>
            <a:r>
              <a:rPr lang="en-US" sz="1400" dirty="0" err="1" smtClean="0">
                <a:latin typeface="Corbel"/>
              </a:rPr>
              <a:t>mySpout</a:t>
            </a:r>
            <a:r>
              <a:rPr lang="en-US" sz="1400" dirty="0" smtClean="0">
                <a:latin typeface="Corbel"/>
              </a:rPr>
              <a:t>); </a:t>
            </a:r>
            <a:r>
              <a:rPr lang="en-US" sz="1400" dirty="0" err="1" smtClean="0">
                <a:latin typeface="Corbel"/>
              </a:rPr>
              <a:t>builder.setBolt</a:t>
            </a:r>
            <a:r>
              <a:rPr lang="en-US" sz="1400" dirty="0" smtClean="0">
                <a:latin typeface="Corbel"/>
              </a:rPr>
              <a:t>(MY_BOLT1_ID, myBolt1, 2).</a:t>
            </a:r>
            <a:r>
              <a:rPr lang="en-US" sz="1400" dirty="0" err="1" smtClean="0">
                <a:latin typeface="Corbel"/>
              </a:rPr>
              <a:t>shuffleGrouping</a:t>
            </a:r>
            <a:r>
              <a:rPr lang="en-US" sz="1400" dirty="0" smtClean="0">
                <a:latin typeface="Corbel"/>
              </a:rPr>
              <a:t>(MY_SPOUT_ID); </a:t>
            </a:r>
            <a:r>
              <a:rPr lang="en-US" sz="1400" dirty="0" err="1" smtClean="0">
                <a:latin typeface="Corbel"/>
              </a:rPr>
              <a:t>builder.setBolt</a:t>
            </a:r>
            <a:r>
              <a:rPr lang="en-US" sz="1400" dirty="0" smtClean="0">
                <a:latin typeface="Corbel"/>
              </a:rPr>
              <a:t>(MY_BOLT2_ID, myBolt2).</a:t>
            </a:r>
            <a:r>
              <a:rPr lang="en-US" sz="1400" dirty="0" err="1" smtClean="0">
                <a:latin typeface="Corbel"/>
              </a:rPr>
              <a:t>shuffleGrouping</a:t>
            </a:r>
            <a:r>
              <a:rPr lang="en-US" sz="1400" dirty="0" smtClean="0">
                <a:latin typeface="Corbel"/>
              </a:rPr>
              <a:t>(MY_SPOUT_ID);</a:t>
            </a:r>
          </a:p>
          <a:p>
            <a:pPr lvl="1"/>
            <a:r>
              <a:rPr lang="en-US" dirty="0" smtClean="0">
                <a:latin typeface="Corbel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Parallelism</a:t>
            </a:r>
            <a:r>
              <a:rPr lang="en-US" sz="2000" b="1" dirty="0" smtClean="0">
                <a:latin typeface="Corbel"/>
              </a:rPr>
              <a:t> </a:t>
            </a:r>
            <a:endParaRPr lang="en-US" sz="2000" dirty="0" smtClean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047750"/>
            <a:ext cx="5334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rbel"/>
              </a:rPr>
              <a:t>Increasing Parallelism with Tasks</a:t>
            </a:r>
          </a:p>
          <a:p>
            <a:endParaRPr lang="en-US" b="1" dirty="0" smtClean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We can increase the number of tasks assigned to a single topology component, such as a spout or bolt. By using with the </a:t>
            </a:r>
            <a:r>
              <a:rPr lang="en-US" dirty="0" err="1" smtClean="0">
                <a:latin typeface="Corbel"/>
              </a:rPr>
              <a:t>setNumTasks</a:t>
            </a:r>
            <a:r>
              <a:rPr lang="en-US" dirty="0" smtClean="0">
                <a:latin typeface="Corbel"/>
              </a:rPr>
              <a:t>() method on the Bolt and Spout.</a:t>
            </a:r>
          </a:p>
          <a:p>
            <a:pPr lvl="1"/>
            <a:r>
              <a:rPr lang="en-US" sz="1400" dirty="0" smtClean="0">
                <a:latin typeface="Corbel"/>
              </a:rPr>
              <a:t> </a:t>
            </a:r>
            <a:r>
              <a:rPr lang="en-US" sz="1600" dirty="0" smtClean="0">
                <a:latin typeface="Corbel"/>
              </a:rPr>
              <a:t>... </a:t>
            </a:r>
          </a:p>
          <a:p>
            <a:pPr lvl="1"/>
            <a:r>
              <a:rPr lang="en-US" sz="1400" dirty="0" smtClean="0">
                <a:latin typeface="Corbel"/>
              </a:rPr>
              <a:t>Config </a:t>
            </a:r>
            <a:r>
              <a:rPr lang="en-US" sz="1400" dirty="0" err="1" smtClean="0">
                <a:latin typeface="Corbel"/>
              </a:rPr>
              <a:t>config</a:t>
            </a:r>
            <a:r>
              <a:rPr lang="en-US" sz="1400" dirty="0" smtClean="0">
                <a:latin typeface="Corbel"/>
              </a:rPr>
              <a:t> = new Config(); </a:t>
            </a:r>
          </a:p>
          <a:p>
            <a:pPr lvl="1"/>
            <a:r>
              <a:rPr lang="en-US" sz="1400" dirty="0" err="1" smtClean="0">
                <a:latin typeface="Corbel"/>
              </a:rPr>
              <a:t>TopologyBuilder</a:t>
            </a:r>
            <a:r>
              <a:rPr lang="en-US" sz="1400" dirty="0" smtClean="0">
                <a:latin typeface="Corbel"/>
              </a:rPr>
              <a:t> builder = new </a:t>
            </a:r>
            <a:r>
              <a:rPr lang="en-US" sz="1400" dirty="0" err="1" smtClean="0">
                <a:latin typeface="Corbel"/>
              </a:rPr>
              <a:t>TopologyBuilder</a:t>
            </a:r>
            <a:r>
              <a:rPr lang="en-US" sz="1400" dirty="0" smtClean="0">
                <a:latin typeface="Corbel"/>
              </a:rPr>
              <a:t>(); </a:t>
            </a:r>
            <a:r>
              <a:rPr lang="en-US" sz="1400" dirty="0" err="1" smtClean="0">
                <a:latin typeface="Corbel"/>
              </a:rPr>
              <a:t>builder.setSpout</a:t>
            </a:r>
            <a:r>
              <a:rPr lang="en-US" sz="1400" dirty="0" smtClean="0">
                <a:latin typeface="Corbel"/>
              </a:rPr>
              <a:t>(MY_SPOUT_ID, </a:t>
            </a:r>
            <a:r>
              <a:rPr lang="en-US" sz="1400" dirty="0" err="1" smtClean="0">
                <a:latin typeface="Corbel"/>
              </a:rPr>
              <a:t>mySpout</a:t>
            </a:r>
            <a:r>
              <a:rPr lang="en-US" sz="1400" dirty="0" smtClean="0">
                <a:latin typeface="Corbel"/>
              </a:rPr>
              <a:t>); </a:t>
            </a:r>
            <a:r>
              <a:rPr lang="en-US" sz="1400" dirty="0" err="1" smtClean="0">
                <a:latin typeface="Corbel"/>
              </a:rPr>
              <a:t>builder.setBolt</a:t>
            </a:r>
            <a:r>
              <a:rPr lang="en-US" sz="1400" dirty="0" smtClean="0">
                <a:latin typeface="Corbel"/>
              </a:rPr>
              <a:t>(MY_BOLT1_ID, myBolt1).</a:t>
            </a:r>
            <a:r>
              <a:rPr lang="en-US" sz="1400" dirty="0" err="1" smtClean="0">
                <a:latin typeface="Corbel"/>
              </a:rPr>
              <a:t>setNumTasks</a:t>
            </a:r>
            <a:r>
              <a:rPr lang="en-US" sz="1400" dirty="0" smtClean="0">
                <a:latin typeface="Corbel"/>
              </a:rPr>
              <a:t>(2).</a:t>
            </a:r>
            <a:r>
              <a:rPr lang="en-US" sz="1400" dirty="0" err="1" smtClean="0">
                <a:latin typeface="Corbel"/>
              </a:rPr>
              <a:t>shuffleGrouping</a:t>
            </a:r>
            <a:r>
              <a:rPr lang="en-US" sz="1400" dirty="0" smtClean="0">
                <a:latin typeface="Corbel"/>
              </a:rPr>
              <a:t>(MY_SPOUT_ID); </a:t>
            </a:r>
            <a:r>
              <a:rPr lang="en-US" sz="1400" dirty="0" err="1" smtClean="0">
                <a:latin typeface="Corbel"/>
              </a:rPr>
              <a:t>builder.setBolt</a:t>
            </a:r>
            <a:r>
              <a:rPr lang="en-US" sz="1400" dirty="0" smtClean="0">
                <a:latin typeface="Corbel"/>
              </a:rPr>
              <a:t>(MY_BOLT1_ID, myBolt2).</a:t>
            </a:r>
            <a:r>
              <a:rPr lang="en-US" sz="1400" dirty="0" err="1" smtClean="0">
                <a:latin typeface="Corbel"/>
              </a:rPr>
              <a:t>shuffleGrouping</a:t>
            </a:r>
            <a:r>
              <a:rPr lang="en-US" sz="1400" dirty="0" smtClean="0">
                <a:latin typeface="Corbel"/>
              </a:rPr>
              <a:t>(MY_SPOUT_ID);</a:t>
            </a:r>
          </a:p>
          <a:p>
            <a:pPr lvl="1"/>
            <a:r>
              <a:rPr lang="en-US" sz="1400" dirty="0" smtClean="0">
                <a:latin typeface="Corbel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Parallelism</a:t>
            </a:r>
            <a:r>
              <a:rPr lang="en-US" sz="2000" b="1" dirty="0" smtClean="0">
                <a:latin typeface="Corbel"/>
              </a:rPr>
              <a:t> </a:t>
            </a:r>
            <a:endParaRPr lang="en-US" sz="2000" dirty="0" smtClean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047750"/>
            <a:ext cx="533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Corbel"/>
              </a:rPr>
              <a:t>Putting it All Together</a:t>
            </a:r>
          </a:p>
          <a:p>
            <a:endParaRPr lang="en-US" b="1" dirty="0" smtClean="0">
              <a:latin typeface="Corbel"/>
            </a:endParaRPr>
          </a:p>
          <a:p>
            <a:pPr lvl="1"/>
            <a:r>
              <a:rPr lang="en-US" sz="1400" dirty="0" smtClean="0">
                <a:latin typeface="Corbel"/>
              </a:rPr>
              <a:t>... </a:t>
            </a:r>
          </a:p>
          <a:p>
            <a:pPr lvl="1"/>
            <a:r>
              <a:rPr lang="en-US" sz="1400" dirty="0" smtClean="0">
                <a:latin typeface="Corbel"/>
              </a:rPr>
              <a:t>Config </a:t>
            </a:r>
            <a:r>
              <a:rPr lang="en-US" sz="1400" dirty="0" err="1" smtClean="0">
                <a:latin typeface="Corbel"/>
              </a:rPr>
              <a:t>config</a:t>
            </a:r>
            <a:r>
              <a:rPr lang="en-US" sz="1400" dirty="0" smtClean="0">
                <a:latin typeface="Corbel"/>
              </a:rPr>
              <a:t> = new Config(); </a:t>
            </a:r>
          </a:p>
          <a:p>
            <a:pPr lvl="1"/>
            <a:r>
              <a:rPr lang="en-US" sz="1400" dirty="0" err="1" smtClean="0">
                <a:latin typeface="Corbel"/>
              </a:rPr>
              <a:t>config.setNumWorkers</a:t>
            </a:r>
            <a:r>
              <a:rPr lang="en-US" sz="1400" dirty="0" smtClean="0">
                <a:latin typeface="Corbel"/>
              </a:rPr>
              <a:t>(2); </a:t>
            </a:r>
          </a:p>
          <a:p>
            <a:pPr lvl="1"/>
            <a:r>
              <a:rPr lang="en-US" sz="1400" dirty="0" err="1" smtClean="0">
                <a:latin typeface="Corbel"/>
              </a:rPr>
              <a:t>TopologyBuilder</a:t>
            </a:r>
            <a:r>
              <a:rPr lang="en-US" sz="1400" dirty="0" smtClean="0">
                <a:latin typeface="Corbel"/>
              </a:rPr>
              <a:t> builder = new </a:t>
            </a:r>
            <a:r>
              <a:rPr lang="en-US" sz="1400" dirty="0" err="1" smtClean="0">
                <a:latin typeface="Corbel"/>
              </a:rPr>
              <a:t>TopologyBuilder</a:t>
            </a:r>
            <a:r>
              <a:rPr lang="en-US" sz="1400" dirty="0" smtClean="0">
                <a:latin typeface="Corbel"/>
              </a:rPr>
              <a:t>(); </a:t>
            </a:r>
            <a:r>
              <a:rPr lang="en-US" sz="1400" dirty="0" err="1" smtClean="0">
                <a:latin typeface="Corbel"/>
              </a:rPr>
              <a:t>builder.setSpout</a:t>
            </a:r>
            <a:r>
              <a:rPr lang="en-US" sz="1400" dirty="0" smtClean="0">
                <a:latin typeface="Corbel"/>
              </a:rPr>
              <a:t>(MY_SPOUT_ID, </a:t>
            </a:r>
            <a:r>
              <a:rPr lang="en-US" sz="1400" dirty="0" err="1" smtClean="0">
                <a:latin typeface="Corbel"/>
              </a:rPr>
              <a:t>mySpout</a:t>
            </a:r>
            <a:r>
              <a:rPr lang="en-US" sz="1400" dirty="0" smtClean="0">
                <a:latin typeface="Corbel"/>
              </a:rPr>
              <a:t>, 2).</a:t>
            </a:r>
            <a:r>
              <a:rPr lang="en-US" sz="1400" dirty="0" err="1" smtClean="0">
                <a:latin typeface="Corbel"/>
              </a:rPr>
              <a:t>setNumTasks</a:t>
            </a:r>
            <a:r>
              <a:rPr lang="en-US" sz="1400" dirty="0" smtClean="0">
                <a:latin typeface="Corbel"/>
              </a:rPr>
              <a:t>(4); </a:t>
            </a:r>
            <a:r>
              <a:rPr lang="en-US" sz="1400" dirty="0" err="1" smtClean="0">
                <a:latin typeface="Corbel"/>
              </a:rPr>
              <a:t>builder.setBolt</a:t>
            </a:r>
            <a:r>
              <a:rPr lang="en-US" sz="1400" dirty="0" smtClean="0">
                <a:latin typeface="Corbel"/>
              </a:rPr>
              <a:t>(MY_BOLT1_ID, myBolt1, 2).</a:t>
            </a:r>
            <a:r>
              <a:rPr lang="en-US" sz="1400" dirty="0" err="1" smtClean="0">
                <a:latin typeface="Corbel"/>
              </a:rPr>
              <a:t>setNumTasks</a:t>
            </a:r>
            <a:r>
              <a:rPr lang="en-US" sz="1400" dirty="0" smtClean="0">
                <a:latin typeface="Corbel"/>
              </a:rPr>
              <a:t>(2).</a:t>
            </a:r>
            <a:r>
              <a:rPr lang="en-US" sz="1400" dirty="0" err="1" smtClean="0">
                <a:latin typeface="Corbel"/>
              </a:rPr>
              <a:t>shuffleGrouping</a:t>
            </a:r>
            <a:r>
              <a:rPr lang="en-US" sz="1400" dirty="0" smtClean="0">
                <a:latin typeface="Corbel"/>
              </a:rPr>
              <a:t>(MY_SPOUT_ID); </a:t>
            </a:r>
            <a:r>
              <a:rPr lang="en-US" sz="1400" dirty="0" err="1" smtClean="0">
                <a:latin typeface="Corbel"/>
              </a:rPr>
              <a:t>builder.setBolt</a:t>
            </a:r>
            <a:r>
              <a:rPr lang="en-US" sz="1400" dirty="0" smtClean="0">
                <a:latin typeface="Corbel"/>
              </a:rPr>
              <a:t>(MY_BOLT2_ID, myBolt2).</a:t>
            </a:r>
            <a:r>
              <a:rPr lang="en-US" sz="1400" dirty="0" err="1" smtClean="0">
                <a:latin typeface="Corbel"/>
              </a:rPr>
              <a:t>shuffleGrouping</a:t>
            </a:r>
            <a:r>
              <a:rPr lang="en-US" sz="1400" dirty="0" smtClean="0">
                <a:latin typeface="Corbel"/>
              </a:rPr>
              <a:t>(MY_SPOUT_ID);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240" cy="858960"/>
          </a:xfrm>
        </p:spPr>
        <p:txBody>
          <a:bodyPr/>
          <a:lstStyle/>
          <a:p>
            <a:pPr algn="l" rtl="0"/>
            <a:r>
              <a:rPr lang="en-US" sz="2000" kern="1200" dirty="0">
                <a:solidFill>
                  <a:srgbClr val="1F497D"/>
                </a:solidFill>
                <a:latin typeface="Corbel"/>
                <a:ea typeface="+mn-ea"/>
                <a:cs typeface="+mn-cs"/>
              </a:rPr>
              <a:t>Big Data Ecosystem</a:t>
            </a:r>
            <a:endParaRPr lang="en-IN" sz="2000" kern="1200" dirty="0">
              <a:solidFill>
                <a:srgbClr val="1F497D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819150"/>
            <a:ext cx="8610600" cy="3962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79988"/>
            <a:ext cx="381000" cy="14446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1962149"/>
            <a:ext cx="6273357" cy="474822"/>
            <a:chOff x="228600" y="2160132"/>
            <a:chExt cx="8616871" cy="896327"/>
          </a:xfrm>
        </p:grpSpPr>
        <p:grpSp>
          <p:nvGrpSpPr>
            <p:cNvPr id="6" name="Group 5"/>
            <p:cNvGrpSpPr/>
            <p:nvPr/>
          </p:nvGrpSpPr>
          <p:grpSpPr>
            <a:xfrm>
              <a:off x="438241" y="2160132"/>
              <a:ext cx="8407230" cy="813486"/>
              <a:chOff x="567636" y="1219200"/>
              <a:chExt cx="8407230" cy="941172"/>
            </a:xfrm>
          </p:grpSpPr>
          <p:grpSp>
            <p:nvGrpSpPr>
              <p:cNvPr id="9" name="Group 2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28600" y="2591665"/>
              <a:ext cx="1840298" cy="46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Data</a:t>
              </a:r>
              <a:r>
                <a:rPr lang="en-US" sz="1000" b="1" dirty="0" smtClean="0"/>
                <a:t> </a:t>
              </a:r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Processing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8" name="Picture 8" descr="http://neobuzz.net/template2/img/web-stats-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62" y="2225995"/>
              <a:ext cx="731520" cy="4742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2080405" y="2270495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32955" y="2270495"/>
              <a:ext cx="999354" cy="592760"/>
              <a:chOff x="3432955" y="2270495"/>
              <a:chExt cx="999354" cy="592760"/>
            </a:xfrm>
            <a:noFill/>
          </p:grpSpPr>
          <p:sp>
            <p:nvSpPr>
              <p:cNvPr id="17" name="Rounded Rectangle 16"/>
              <p:cNvSpPr>
                <a:spLocks/>
              </p:cNvSpPr>
              <p:nvPr/>
            </p:nvSpPr>
            <p:spPr>
              <a:xfrm>
                <a:off x="3432955" y="227049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" name="Picture 7" descr="D:\Reading Materials\Hadoop2\M2M\TPR\Images\FW spark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70268" y="2392880"/>
                <a:ext cx="587730" cy="347990"/>
              </a:xfrm>
              <a:prstGeom prst="rect">
                <a:avLst/>
              </a:prstGeom>
              <a:noFill/>
            </p:spPr>
          </p:pic>
        </p:grp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4785505" y="2270495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IN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6138054" y="2270497"/>
              <a:ext cx="1100945" cy="592760"/>
              <a:chOff x="6138054" y="2270497"/>
              <a:chExt cx="1100945" cy="592760"/>
            </a:xfrm>
            <a:noFill/>
          </p:grpSpPr>
          <p:sp>
            <p:nvSpPr>
              <p:cNvPr id="13" name="Rounded Rectangle 12"/>
              <p:cNvSpPr>
                <a:spLocks/>
              </p:cNvSpPr>
              <p:nvPr/>
            </p:nvSpPr>
            <p:spPr>
              <a:xfrm>
                <a:off x="6138054" y="2270497"/>
                <a:ext cx="1100945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385" y="2433308"/>
                <a:ext cx="855024" cy="307562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2" name="Group 24"/>
          <p:cNvGrpSpPr/>
          <p:nvPr/>
        </p:nvGrpSpPr>
        <p:grpSpPr>
          <a:xfrm>
            <a:off x="1489808" y="1276350"/>
            <a:ext cx="6183022" cy="457200"/>
            <a:chOff x="380360" y="1295400"/>
            <a:chExt cx="8465111" cy="863062"/>
          </a:xfrm>
        </p:grpSpPr>
        <p:grpSp>
          <p:nvGrpSpPr>
            <p:cNvPr id="16" name="Group 25"/>
            <p:cNvGrpSpPr/>
            <p:nvPr/>
          </p:nvGrpSpPr>
          <p:grpSpPr>
            <a:xfrm>
              <a:off x="438241" y="1295400"/>
              <a:ext cx="8407230" cy="813486"/>
              <a:chOff x="567636" y="1219200"/>
              <a:chExt cx="8407230" cy="941172"/>
            </a:xfrm>
          </p:grpSpPr>
          <p:grpSp>
            <p:nvGrpSpPr>
              <p:cNvPr id="20" name="Group 4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80360" y="1751766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Store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21" name="Group 27"/>
            <p:cNvGrpSpPr/>
            <p:nvPr/>
          </p:nvGrpSpPr>
          <p:grpSpPr>
            <a:xfrm>
              <a:off x="2080405" y="1433387"/>
              <a:ext cx="999354" cy="592760"/>
              <a:chOff x="2080405" y="1433387"/>
              <a:chExt cx="999354" cy="592760"/>
            </a:xfrm>
            <a:noFill/>
          </p:grpSpPr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2080405" y="143338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0" name="Picture 10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6406" y="1565893"/>
                <a:ext cx="764045" cy="357534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</p:pic>
        </p:grpSp>
        <p:grpSp>
          <p:nvGrpSpPr>
            <p:cNvPr id="25" name="Group 28"/>
            <p:cNvGrpSpPr/>
            <p:nvPr/>
          </p:nvGrpSpPr>
          <p:grpSpPr>
            <a:xfrm>
              <a:off x="3432955" y="1405763"/>
              <a:ext cx="999354" cy="592760"/>
              <a:chOff x="3432955" y="1405763"/>
              <a:chExt cx="999354" cy="592760"/>
            </a:xfrm>
            <a:noFill/>
          </p:grpSpPr>
          <p:sp>
            <p:nvSpPr>
              <p:cNvPr id="37" name="Rounded Rectangle 36"/>
              <p:cNvSpPr>
                <a:spLocks/>
              </p:cNvSpPr>
              <p:nvPr/>
            </p:nvSpPr>
            <p:spPr>
              <a:xfrm>
                <a:off x="34329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24" y="1576804"/>
                <a:ext cx="748569" cy="2967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Group 29"/>
            <p:cNvGrpSpPr/>
            <p:nvPr/>
          </p:nvGrpSpPr>
          <p:grpSpPr>
            <a:xfrm>
              <a:off x="6138055" y="1405763"/>
              <a:ext cx="999354" cy="592760"/>
              <a:chOff x="6138055" y="1405763"/>
              <a:chExt cx="999354" cy="592760"/>
            </a:xfrm>
            <a:noFill/>
          </p:grpSpPr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61380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Picture 3" descr="D:\Reading Materials\Hadoop2\M2M\TPR\Images\DB cassandra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203944" y="1582218"/>
                <a:ext cx="892956" cy="254271"/>
              </a:xfrm>
              <a:prstGeom prst="rect">
                <a:avLst/>
              </a:prstGeom>
              <a:grpFill/>
            </p:spPr>
          </p:pic>
        </p:grpSp>
        <p:grpSp>
          <p:nvGrpSpPr>
            <p:cNvPr id="28" name="Group 30"/>
            <p:cNvGrpSpPr/>
            <p:nvPr/>
          </p:nvGrpSpPr>
          <p:grpSpPr>
            <a:xfrm>
              <a:off x="4785505" y="1405763"/>
              <a:ext cx="999354" cy="592760"/>
              <a:chOff x="4785505" y="1405763"/>
              <a:chExt cx="999354" cy="592760"/>
            </a:xfrm>
            <a:noFill/>
          </p:grpSpPr>
          <p:sp>
            <p:nvSpPr>
              <p:cNvPr id="33" name="Rounded Rectangle 32"/>
              <p:cNvSpPr>
                <a:spLocks/>
              </p:cNvSpPr>
              <p:nvPr/>
            </p:nvSpPr>
            <p:spPr>
              <a:xfrm>
                <a:off x="478550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Picture 8" descr="D:\Reading Materials\Hadoop2\M2M\TPR\Images\DB mongodb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31068" y="1565892"/>
                <a:ext cx="911688" cy="297553"/>
              </a:xfrm>
              <a:prstGeom prst="rect">
                <a:avLst/>
              </a:prstGeom>
              <a:grpFill/>
            </p:spPr>
          </p:pic>
        </p:grpSp>
        <p:pic>
          <p:nvPicPr>
            <p:cNvPr id="32" name="Picture 9" descr="http://gestisoft.com/wp-content/uploads/2013/05/data_extracting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44" y="1377670"/>
              <a:ext cx="809624" cy="4857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44"/>
          <p:cNvGrpSpPr/>
          <p:nvPr/>
        </p:nvGrpSpPr>
        <p:grpSpPr>
          <a:xfrm>
            <a:off x="1377916" y="3181350"/>
            <a:ext cx="6330607" cy="457200"/>
            <a:chOff x="228600" y="3024866"/>
            <a:chExt cx="8616786" cy="971710"/>
          </a:xfrm>
        </p:grpSpPr>
        <p:grpSp>
          <p:nvGrpSpPr>
            <p:cNvPr id="30" name="Group 45"/>
            <p:cNvGrpSpPr/>
            <p:nvPr/>
          </p:nvGrpSpPr>
          <p:grpSpPr>
            <a:xfrm>
              <a:off x="438156" y="3024866"/>
              <a:ext cx="8407230" cy="857936"/>
              <a:chOff x="567636" y="1219200"/>
              <a:chExt cx="8407230" cy="941172"/>
            </a:xfrm>
          </p:grpSpPr>
          <p:grpSp>
            <p:nvGrpSpPr>
              <p:cNvPr id="31" name="Group 6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8600" y="3538682"/>
              <a:ext cx="1676400" cy="45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Services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41" name="Group 47"/>
            <p:cNvGrpSpPr/>
            <p:nvPr/>
          </p:nvGrpSpPr>
          <p:grpSpPr>
            <a:xfrm>
              <a:off x="2068899" y="3143307"/>
              <a:ext cx="996696" cy="625149"/>
              <a:chOff x="2068899" y="3143307"/>
              <a:chExt cx="996696" cy="625149"/>
            </a:xfrm>
            <a:noFill/>
          </p:grpSpPr>
          <p:sp>
            <p:nvSpPr>
              <p:cNvPr id="59" name="Rounded Rectangle 58"/>
              <p:cNvSpPr>
                <a:spLocks/>
              </p:cNvSpPr>
              <p:nvPr/>
            </p:nvSpPr>
            <p:spPr>
              <a:xfrm>
                <a:off x="2068899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0" name="Picture 9" descr="D:\Reading Materials\Hadoop2\M2M\TPR\Images\MR hive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21347" y="3203526"/>
                <a:ext cx="476462" cy="512206"/>
              </a:xfrm>
              <a:prstGeom prst="rect">
                <a:avLst/>
              </a:prstGeom>
              <a:grpFill/>
            </p:spPr>
          </p:pic>
        </p:grpSp>
        <p:grpSp>
          <p:nvGrpSpPr>
            <p:cNvPr id="45" name="Group 48"/>
            <p:cNvGrpSpPr/>
            <p:nvPr/>
          </p:nvGrpSpPr>
          <p:grpSpPr>
            <a:xfrm>
              <a:off x="3426355" y="3143307"/>
              <a:ext cx="996696" cy="625149"/>
              <a:chOff x="3426355" y="3143307"/>
              <a:chExt cx="996696" cy="625149"/>
            </a:xfrm>
            <a:noFill/>
          </p:grpSpPr>
          <p:sp>
            <p:nvSpPr>
              <p:cNvPr id="57" name="Rounded Rectangle 56"/>
              <p:cNvSpPr>
                <a:spLocks/>
              </p:cNvSpPr>
              <p:nvPr/>
            </p:nvSpPr>
            <p:spPr>
              <a:xfrm>
                <a:off x="3426355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Picture 5" descr="D:\Reading Materials\Hadoop2\M2M\TPR\Images\ST sqoop.jpeg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77883" y="3306110"/>
                <a:ext cx="693639" cy="325311"/>
              </a:xfrm>
              <a:prstGeom prst="rect">
                <a:avLst/>
              </a:prstGeom>
              <a:grpFill/>
            </p:spPr>
          </p:pic>
        </p:grpSp>
        <p:grpSp>
          <p:nvGrpSpPr>
            <p:cNvPr id="46" name="Group 49"/>
            <p:cNvGrpSpPr/>
            <p:nvPr/>
          </p:nvGrpSpPr>
          <p:grpSpPr>
            <a:xfrm>
              <a:off x="4792883" y="3143307"/>
              <a:ext cx="996696" cy="625149"/>
              <a:chOff x="4792883" y="3143307"/>
              <a:chExt cx="996696" cy="625149"/>
            </a:xfrm>
            <a:noFill/>
          </p:grpSpPr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4792883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873" y="3330824"/>
                <a:ext cx="844716" cy="2742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64" y="3122852"/>
              <a:ext cx="871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" name="Group 51"/>
            <p:cNvGrpSpPr/>
            <p:nvPr/>
          </p:nvGrpSpPr>
          <p:grpSpPr>
            <a:xfrm>
              <a:off x="6139456" y="3143307"/>
              <a:ext cx="1755693" cy="625149"/>
              <a:chOff x="6139456" y="3143307"/>
              <a:chExt cx="1755693" cy="625149"/>
            </a:xfrm>
            <a:noFill/>
          </p:grpSpPr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6139456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4" name="Picture 11" descr="http://1.bp.blogspot.com/-YO2oRVpyzIk/VdIqwY5rCkI/AAAAAAAAAfI/RFr-iwRimbQ/s1600/zeppelin-bl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260" y="3186817"/>
                <a:ext cx="498889" cy="498888"/>
              </a:xfrm>
              <a:prstGeom prst="rect">
                <a:avLst/>
              </a:prstGeom>
              <a:grpFill/>
              <a:extLst/>
            </p:spPr>
          </p:pic>
        </p:grpSp>
      </p:grpSp>
      <p:grpSp>
        <p:nvGrpSpPr>
          <p:cNvPr id="49" name="Group 64"/>
          <p:cNvGrpSpPr/>
          <p:nvPr/>
        </p:nvGrpSpPr>
        <p:grpSpPr>
          <a:xfrm>
            <a:off x="1489808" y="666749"/>
            <a:ext cx="6183022" cy="457202"/>
            <a:chOff x="406406" y="3276600"/>
            <a:chExt cx="8438980" cy="863065"/>
          </a:xfrm>
        </p:grpSpPr>
        <p:grpSp>
          <p:nvGrpSpPr>
            <p:cNvPr id="50" name="Group 65"/>
            <p:cNvGrpSpPr/>
            <p:nvPr/>
          </p:nvGrpSpPr>
          <p:grpSpPr>
            <a:xfrm>
              <a:off x="438156" y="3276600"/>
              <a:ext cx="8407230" cy="813486"/>
              <a:chOff x="567636" y="1219200"/>
              <a:chExt cx="8407230" cy="941172"/>
            </a:xfrm>
          </p:grpSpPr>
          <p:grpSp>
            <p:nvGrpSpPr>
              <p:cNvPr id="52" name="Group 7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406406" y="3732969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Streaming Engines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61" name="Group 67"/>
            <p:cNvGrpSpPr/>
            <p:nvPr/>
          </p:nvGrpSpPr>
          <p:grpSpPr>
            <a:xfrm>
              <a:off x="2080320" y="3386963"/>
              <a:ext cx="999354" cy="592760"/>
              <a:chOff x="2080320" y="4044412"/>
              <a:chExt cx="999354" cy="592760"/>
            </a:xfrm>
            <a:noFill/>
          </p:grpSpPr>
          <p:sp>
            <p:nvSpPr>
              <p:cNvPr id="73" name="Rounded Rectangle 72"/>
              <p:cNvSpPr>
                <a:spLocks/>
              </p:cNvSpPr>
              <p:nvPr/>
            </p:nvSpPr>
            <p:spPr>
              <a:xfrm>
                <a:off x="208032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4" name="Picture 2" descr="D:\Reading Materials\Hadoop2\M2M\TPR\Images\ST apache_flume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75113" y="4093839"/>
                <a:ext cx="588481" cy="509477"/>
              </a:xfrm>
              <a:prstGeom prst="rect">
                <a:avLst/>
              </a:prstGeom>
              <a:grpFill/>
            </p:spPr>
          </p:pic>
        </p:grpSp>
        <p:grpSp>
          <p:nvGrpSpPr>
            <p:cNvPr id="65" name="Group 68"/>
            <p:cNvGrpSpPr/>
            <p:nvPr/>
          </p:nvGrpSpPr>
          <p:grpSpPr>
            <a:xfrm>
              <a:off x="3432870" y="3386963"/>
              <a:ext cx="999354" cy="592760"/>
              <a:chOff x="3432870" y="4044412"/>
              <a:chExt cx="999354" cy="592760"/>
            </a:xfrm>
            <a:noFill/>
          </p:grpSpPr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343287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2" name="Picture 3" descr="D:\Reading Materials\Hadoop2\M2M\TPR\Images\ST kafka.jpg"/>
              <p:cNvPicPr>
                <a:picLocks noChangeAspect="1" noChangeArrowheads="1"/>
              </p:cNvPicPr>
              <p:nvPr/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11858" y="4104213"/>
                <a:ext cx="650402" cy="474389"/>
              </a:xfrm>
              <a:prstGeom prst="rect">
                <a:avLst/>
              </a:prstGeom>
              <a:grpFill/>
            </p:spPr>
          </p:pic>
        </p:grpSp>
        <p:pic>
          <p:nvPicPr>
            <p:cNvPr id="70" name="Picture 2" descr="https://cdn3.iconfinder.com/data/icons/unicons-vector-icons-pack/32/stream-512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5" y="3323857"/>
              <a:ext cx="640840" cy="64084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78"/>
          <p:cNvGrpSpPr/>
          <p:nvPr/>
        </p:nvGrpSpPr>
        <p:grpSpPr>
          <a:xfrm>
            <a:off x="1447800" y="2571749"/>
            <a:ext cx="6225030" cy="457203"/>
            <a:chOff x="349071" y="4798781"/>
            <a:chExt cx="8496315" cy="863067"/>
          </a:xfrm>
        </p:grpSpPr>
        <p:grpSp>
          <p:nvGrpSpPr>
            <p:cNvPr id="68" name="Group 79"/>
            <p:cNvGrpSpPr/>
            <p:nvPr/>
          </p:nvGrpSpPr>
          <p:grpSpPr>
            <a:xfrm>
              <a:off x="438156" y="4798781"/>
              <a:ext cx="8407230" cy="813486"/>
              <a:chOff x="567636" y="1219200"/>
              <a:chExt cx="8407230" cy="941172"/>
            </a:xfrm>
          </p:grpSpPr>
          <p:grpSp>
            <p:nvGrpSpPr>
              <p:cNvPr id="69" name="Group 9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349071" y="5255152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Peripherals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75" name="Group 81"/>
            <p:cNvGrpSpPr/>
            <p:nvPr/>
          </p:nvGrpSpPr>
          <p:grpSpPr>
            <a:xfrm>
              <a:off x="2080320" y="4909144"/>
              <a:ext cx="999354" cy="592760"/>
              <a:chOff x="2080320" y="4909144"/>
              <a:chExt cx="999354" cy="592760"/>
            </a:xfrm>
            <a:noFill/>
          </p:grpSpPr>
          <p:sp>
            <p:nvSpPr>
              <p:cNvPr id="93" name="Rounded Rectangle 92"/>
              <p:cNvSpPr>
                <a:spLocks/>
              </p:cNvSpPr>
              <p:nvPr/>
            </p:nvSpPr>
            <p:spPr>
              <a:xfrm>
                <a:off x="208032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89" y="4966591"/>
                <a:ext cx="619905" cy="483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9" name="Group 82"/>
            <p:cNvGrpSpPr/>
            <p:nvPr/>
          </p:nvGrpSpPr>
          <p:grpSpPr>
            <a:xfrm>
              <a:off x="3432870" y="4909144"/>
              <a:ext cx="999354" cy="592760"/>
              <a:chOff x="3432870" y="4909144"/>
              <a:chExt cx="999354" cy="592760"/>
            </a:xfrm>
            <a:noFill/>
          </p:grpSpPr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343287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2" name="Picture 4" descr="D:\Reading Materials\Hadoop2\M2M\TPR\Images\ST Oozie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21030" y="5118212"/>
                <a:ext cx="671087" cy="179965"/>
              </a:xfrm>
              <a:prstGeom prst="rect">
                <a:avLst/>
              </a:prstGeom>
              <a:grpFill/>
            </p:spPr>
          </p:pic>
        </p:grpSp>
        <p:grpSp>
          <p:nvGrpSpPr>
            <p:cNvPr id="80" name="Group 83"/>
            <p:cNvGrpSpPr/>
            <p:nvPr/>
          </p:nvGrpSpPr>
          <p:grpSpPr>
            <a:xfrm>
              <a:off x="4785420" y="4909144"/>
              <a:ext cx="999354" cy="592760"/>
              <a:chOff x="4785420" y="4909144"/>
              <a:chExt cx="999354" cy="592760"/>
            </a:xfrm>
          </p:grpSpPr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4785420" y="4909144"/>
                <a:ext cx="999354" cy="592760"/>
              </a:xfrm>
              <a:prstGeom prst="roundRect">
                <a:avLst/>
              </a:prstGeom>
              <a:no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8" descr="D:\Reading Materials\Hadoop2\M2M\TPR\Images\MR zookeeper.jpg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8883" y="4933705"/>
                <a:ext cx="457518" cy="554626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Group 84"/>
            <p:cNvGrpSpPr/>
            <p:nvPr/>
          </p:nvGrpSpPr>
          <p:grpSpPr>
            <a:xfrm>
              <a:off x="6159332" y="4926752"/>
              <a:ext cx="999354" cy="592760"/>
              <a:chOff x="6159332" y="4926752"/>
              <a:chExt cx="999354" cy="592760"/>
            </a:xfrm>
            <a:noFill/>
          </p:grpSpPr>
          <p:sp>
            <p:nvSpPr>
              <p:cNvPr id="87" name="Rounded Rectangle 86"/>
              <p:cNvSpPr>
                <a:spLocks/>
              </p:cNvSpPr>
              <p:nvPr/>
            </p:nvSpPr>
            <p:spPr>
              <a:xfrm>
                <a:off x="6159332" y="492675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8" name="Picture 8"/>
              <p:cNvPicPr>
                <a:picLocks noChangeAspect="1" noChangeArrowheads="1"/>
              </p:cNvPicPr>
              <p:nvPr/>
            </p:nvPicPr>
            <p:blipFill>
              <a:blip r:embed="rId2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971" y="5040331"/>
                <a:ext cx="524899" cy="3656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0" y="4853234"/>
              <a:ext cx="883666" cy="518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Group 98"/>
          <p:cNvGrpSpPr/>
          <p:nvPr/>
        </p:nvGrpSpPr>
        <p:grpSpPr>
          <a:xfrm>
            <a:off x="1489808" y="3790946"/>
            <a:ext cx="6183022" cy="457203"/>
            <a:chOff x="406406" y="5663514"/>
            <a:chExt cx="8438980" cy="863069"/>
          </a:xfrm>
        </p:grpSpPr>
        <p:grpSp>
          <p:nvGrpSpPr>
            <p:cNvPr id="84" name="Group 99"/>
            <p:cNvGrpSpPr/>
            <p:nvPr/>
          </p:nvGrpSpPr>
          <p:grpSpPr>
            <a:xfrm>
              <a:off x="438156" y="5663514"/>
              <a:ext cx="8407230" cy="813486"/>
              <a:chOff x="567636" y="1219200"/>
              <a:chExt cx="8407230" cy="941172"/>
            </a:xfrm>
          </p:grpSpPr>
          <p:grpSp>
            <p:nvGrpSpPr>
              <p:cNvPr id="85" name="Group 111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406406" y="6119886"/>
              <a:ext cx="1396701" cy="40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Distributions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95" name="Group 101"/>
            <p:cNvGrpSpPr/>
            <p:nvPr/>
          </p:nvGrpSpPr>
          <p:grpSpPr>
            <a:xfrm>
              <a:off x="2080320" y="5773877"/>
              <a:ext cx="999354" cy="592760"/>
              <a:chOff x="2080320" y="5773877"/>
              <a:chExt cx="999354" cy="592760"/>
            </a:xfrm>
            <a:noFill/>
          </p:grpSpPr>
          <p:sp>
            <p:nvSpPr>
              <p:cNvPr id="110" name="Rounded Rectangle 109"/>
              <p:cNvSpPr>
                <a:spLocks/>
              </p:cNvSpPr>
              <p:nvPr/>
            </p:nvSpPr>
            <p:spPr>
              <a:xfrm>
                <a:off x="20803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1" name="Picture 7"/>
              <p:cNvPicPr>
                <a:picLocks noChangeAspect="1" noChangeArrowheads="1"/>
              </p:cNvPicPr>
              <p:nvPr/>
            </p:nvPicPr>
            <p:blipFill>
              <a:blip r:embed="rId2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729" y="5918592"/>
                <a:ext cx="772412" cy="2986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9" name="Group 102"/>
            <p:cNvGrpSpPr/>
            <p:nvPr/>
          </p:nvGrpSpPr>
          <p:grpSpPr>
            <a:xfrm>
              <a:off x="3432870" y="5773877"/>
              <a:ext cx="999354" cy="592760"/>
              <a:chOff x="3432870" y="5773877"/>
              <a:chExt cx="999354" cy="592760"/>
            </a:xfrm>
            <a:noFill/>
          </p:grpSpPr>
          <p:sp>
            <p:nvSpPr>
              <p:cNvPr id="108" name="Rounded Rectangle 107"/>
              <p:cNvSpPr>
                <a:spLocks/>
              </p:cNvSpPr>
              <p:nvPr/>
            </p:nvSpPr>
            <p:spPr>
              <a:xfrm>
                <a:off x="343287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9" name="Picture 2" descr="D:\Reading Materials\Hadoop2\M2M\TPR\Images\cloudera.jpg"/>
              <p:cNvPicPr>
                <a:picLocks noChangeAspect="1" noChangeArrowheads="1"/>
              </p:cNvPicPr>
              <p:nvPr/>
            </p:nvPicPr>
            <p:blipFill>
              <a:blip r:embed="rId2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61746" y="5963011"/>
                <a:ext cx="750625" cy="241704"/>
              </a:xfrm>
              <a:prstGeom prst="rect">
                <a:avLst/>
              </a:prstGeom>
              <a:grpFill/>
            </p:spPr>
          </p:pic>
        </p:grpSp>
        <p:grpSp>
          <p:nvGrpSpPr>
            <p:cNvPr id="100" name="Group 103"/>
            <p:cNvGrpSpPr/>
            <p:nvPr/>
          </p:nvGrpSpPr>
          <p:grpSpPr>
            <a:xfrm>
              <a:off x="4785420" y="5773877"/>
              <a:ext cx="999354" cy="592760"/>
              <a:chOff x="4785420" y="5773877"/>
              <a:chExt cx="999354" cy="592760"/>
            </a:xfrm>
            <a:noFill/>
          </p:grpSpPr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47854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7" name="Picture 12"/>
              <p:cNvPicPr>
                <a:picLocks noChangeAspect="1" noChangeArrowheads="1"/>
              </p:cNvPicPr>
              <p:nvPr/>
            </p:nvPicPr>
            <p:blipFill>
              <a:blip r:embed="rId2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774" y="5887190"/>
                <a:ext cx="676275" cy="37147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5" name="Picture 9" descr="https://cdn1.iconfinder.com/data/icons/survey/500/Questionnaire_castle-512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54" y="5677755"/>
              <a:ext cx="566521" cy="56652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15"/>
          <p:cNvGrpSpPr/>
          <p:nvPr/>
        </p:nvGrpSpPr>
        <p:grpSpPr>
          <a:xfrm>
            <a:off x="1489808" y="4400550"/>
            <a:ext cx="6183022" cy="457198"/>
            <a:chOff x="273983" y="5962324"/>
            <a:chExt cx="8229600" cy="726081"/>
          </a:xfrm>
        </p:grpSpPr>
        <p:grpSp>
          <p:nvGrpSpPr>
            <p:cNvPr id="103" name="Group 116"/>
            <p:cNvGrpSpPr/>
            <p:nvPr/>
          </p:nvGrpSpPr>
          <p:grpSpPr>
            <a:xfrm>
              <a:off x="304945" y="6019800"/>
              <a:ext cx="8198638" cy="580093"/>
              <a:chOff x="567636" y="1219200"/>
              <a:chExt cx="8407230" cy="941172"/>
            </a:xfrm>
          </p:grpSpPr>
          <p:grpSp>
            <p:nvGrpSpPr>
              <p:cNvPr id="104" name="Group 128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30" name="Straight Connector 129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273983" y="6346256"/>
              <a:ext cx="1362047" cy="34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Cloud Exposure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12" name="Group 118"/>
            <p:cNvGrpSpPr/>
            <p:nvPr/>
          </p:nvGrpSpPr>
          <p:grpSpPr>
            <a:xfrm>
              <a:off x="1906365" y="6098499"/>
              <a:ext cx="974559" cy="422694"/>
              <a:chOff x="1906365" y="6098499"/>
              <a:chExt cx="974559" cy="422694"/>
            </a:xfrm>
            <a:noFill/>
          </p:grpSpPr>
          <p:sp>
            <p:nvSpPr>
              <p:cNvPr id="127" name="Rounded Rectangle 126"/>
              <p:cNvSpPr>
                <a:spLocks/>
              </p:cNvSpPr>
              <p:nvPr/>
            </p:nvSpPr>
            <p:spPr>
              <a:xfrm>
                <a:off x="1906365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8" name="Picture 15" descr="https://d2slcw3kip6qmk.cloudfront.net/marketing/blogs/chart/introducing-more-uml-and-a-new-aws-shape-library/AWS2-162x125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198" y="6155044"/>
                <a:ext cx="406184" cy="313414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16" name="Group 119"/>
            <p:cNvGrpSpPr/>
            <p:nvPr/>
          </p:nvGrpSpPr>
          <p:grpSpPr>
            <a:xfrm>
              <a:off x="3225357" y="6098499"/>
              <a:ext cx="974559" cy="479401"/>
              <a:chOff x="3225357" y="6098499"/>
              <a:chExt cx="974559" cy="479401"/>
            </a:xfrm>
            <a:noFill/>
          </p:grpSpPr>
          <p:sp>
            <p:nvSpPr>
              <p:cNvPr id="125" name="Rounded Rectangle 124"/>
              <p:cNvSpPr>
                <a:spLocks/>
              </p:cNvSpPr>
              <p:nvPr/>
            </p:nvSpPr>
            <p:spPr>
              <a:xfrm>
                <a:off x="3225357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6" name="Picture 17" descr="http://photos2.meetupstatic.com/photos/event/c/5/2/3/highres_434450467.jpeg"/>
              <p:cNvPicPr>
                <a:picLocks noChangeAspect="1" noChangeArrowheads="1"/>
              </p:cNvPicPr>
              <p:nvPr/>
            </p:nvPicPr>
            <p:blipFill>
              <a:blip r:embed="rId2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5408" y="6098499"/>
                <a:ext cx="406866" cy="47940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17" name="Group 120"/>
            <p:cNvGrpSpPr/>
            <p:nvPr/>
          </p:nvGrpSpPr>
          <p:grpSpPr>
            <a:xfrm>
              <a:off x="4544349" y="6098499"/>
              <a:ext cx="974559" cy="422694"/>
              <a:chOff x="4544349" y="6098499"/>
              <a:chExt cx="974559" cy="422694"/>
            </a:xfrm>
            <a:noFill/>
          </p:grpSpPr>
          <p:sp>
            <p:nvSpPr>
              <p:cNvPr id="123" name="Rounded Rectangle 122"/>
              <p:cNvSpPr>
                <a:spLocks/>
              </p:cNvSpPr>
              <p:nvPr/>
            </p:nvSpPr>
            <p:spPr>
              <a:xfrm>
                <a:off x="4544349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4" name="Picture 19" descr="http://na.sage.com/~/media/site/cre/sca/images/azurelogo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826" y="6112816"/>
                <a:ext cx="572465" cy="394060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22" name="Picture 21" descr="https://azurecomcdn.azureedge.net/cvt-593e1249829686298015348bc9985337ee31f31ef4e722e1d217c78b964723f7/images/page/solutions/data-lake/05-integrate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34" y="5962324"/>
              <a:ext cx="621271" cy="5672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" name="Picture 132" descr="Image result for apache drill"/>
          <p:cNvPicPr>
            <a:picLocks noChangeAspect="1" noChangeArrowheads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82270"/>
            <a:ext cx="600312" cy="203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D:\Reading Materials\Hadoop2\M2M\TPR\Images\FW hadoop.jpg"/>
          <p:cNvPicPr>
            <a:picLocks noChangeAspect="1" noChangeArrowheads="1"/>
          </p:cNvPicPr>
          <p:nvPr/>
        </p:nvPicPr>
        <p:blipFill>
          <a:blip r:embed="rId3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31969" y="2055575"/>
            <a:ext cx="496827" cy="271271"/>
          </a:xfrm>
          <a:prstGeom prst="rect">
            <a:avLst/>
          </a:prstGeom>
          <a:noFill/>
        </p:spPr>
      </p:pic>
      <p:pic>
        <p:nvPicPr>
          <p:cNvPr id="134" name="Picture 9" descr="D:\Reading Materials\Hadoop2\M2M\TPR\Images\FW storm.jp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4794793" y="2101390"/>
            <a:ext cx="490593" cy="146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523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240" cy="858960"/>
          </a:xfrm>
        </p:spPr>
        <p:txBody>
          <a:bodyPr/>
          <a:lstStyle/>
          <a:p>
            <a:r>
              <a:rPr lang="en-IN" sz="2000" kern="1200" dirty="0">
                <a:solidFill>
                  <a:srgbClr val="1F497D"/>
                </a:solidFill>
                <a:latin typeface="Corbel"/>
                <a:ea typeface="+mn-ea"/>
                <a:cs typeface="+mn-cs"/>
              </a:rPr>
              <a:t>Reference</a:t>
            </a:r>
            <a:r>
              <a:rPr lang="en-IN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Apache Storm see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site</a:t>
            </a:r>
            <a:r>
              <a:rPr lang="en-US" dirty="0" smtClean="0">
                <a:cs typeface="Times New Roman" pitchFamily="18" charset="0"/>
              </a:rPr>
              <a:t> : </a:t>
            </a:r>
            <a:r>
              <a:rPr lang="en-IN" dirty="0" smtClean="0">
                <a:cs typeface="Times New Roman" pitchFamily="18" charset="0"/>
                <a:hlinkClick r:id="rId2"/>
              </a:rPr>
              <a:t>https</a:t>
            </a:r>
            <a:r>
              <a:rPr lang="en-IN" dirty="0">
                <a:cs typeface="Times New Roman" pitchFamily="18" charset="0"/>
                <a:hlinkClick r:id="rId2"/>
              </a:rPr>
              <a:t>://storm.apache.org/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Downloading</a:t>
            </a:r>
            <a:r>
              <a:rPr lang="en-US" dirty="0">
                <a:latin typeface="Corbel"/>
                <a:ea typeface="+mn-ea"/>
                <a:cs typeface="Times New Roman" pitchFamily="18" charset="0"/>
              </a:rPr>
              <a:t> </a:t>
            </a:r>
            <a:r>
              <a:rPr lang="en-US" kern="1200" dirty="0" smtClean="0">
                <a:solidFill>
                  <a:schemeClr val="tx1"/>
                </a:solidFill>
                <a:latin typeface="Corbel"/>
              </a:rPr>
              <a:t>Storm</a:t>
            </a:r>
            <a:r>
              <a:rPr lang="en-US" dirty="0" smtClean="0">
                <a:cs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  <a:hlinkClick r:id="rId3"/>
              </a:rPr>
              <a:t>http://</a:t>
            </a:r>
            <a:r>
              <a:rPr lang="en-US" dirty="0" err="1" smtClean="0">
                <a:cs typeface="Times New Roman" pitchFamily="18" charset="0"/>
                <a:hlinkClick r:id="rId3"/>
              </a:rPr>
              <a:t>storm.apache.org</a:t>
            </a:r>
            <a:r>
              <a:rPr lang="en-US" dirty="0" smtClean="0">
                <a:cs typeface="Times New Roman" pitchFamily="18" charset="0"/>
                <a:hlinkClick r:id="rId3"/>
              </a:rPr>
              <a:t>/</a:t>
            </a:r>
            <a:r>
              <a:rPr lang="en-US" dirty="0" err="1" smtClean="0">
                <a:cs typeface="Times New Roman" pitchFamily="18" charset="0"/>
                <a:hlinkClick r:id="rId3"/>
              </a:rPr>
              <a:t>downloads.html</a:t>
            </a:r>
            <a:endParaRPr lang="en-US" dirty="0" smtClean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</a:endParaRPr>
          </a:p>
          <a:p>
            <a:pPr marL="342900" indent="-342900"/>
            <a:r>
              <a:rPr lang="en-US" b="1" kern="1200" dirty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Documentation</a:t>
            </a:r>
            <a:r>
              <a:rPr lang="en-US" b="1" dirty="0" smtClean="0"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Corbel"/>
              </a:rPr>
              <a:t>Storm 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>
                <a:cs typeface="Times New Roman" pitchFamily="18" charset="0"/>
                <a:hlinkClick r:id="rId4"/>
              </a:rPr>
              <a:t>http://storm.apache.org/releases/1.0.2/index.html 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240" cy="649410"/>
          </a:xfrm>
        </p:spPr>
        <p:txBody>
          <a:bodyPr/>
          <a:lstStyle/>
          <a:p>
            <a:r>
              <a:rPr lang="en-US" b="1" dirty="0" smtClean="0"/>
              <a:t>Test Yourself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647700"/>
            <a:ext cx="4114800" cy="4057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 smtClean="0">
                <a:cs typeface="Times New Roman" pitchFamily="18" charset="0"/>
              </a:rPr>
              <a:t>Answer the following questions:</a:t>
            </a:r>
            <a:endParaRPr lang="en-US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kern="1200" dirty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What is apache Storm?</a:t>
            </a:r>
          </a:p>
          <a:p>
            <a:pPr marL="0" indent="0">
              <a:buNone/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/>
          </a:p>
          <a:p>
            <a:pPr>
              <a:buBlip>
                <a:blip r:embed="rId2"/>
              </a:buBlip>
            </a:pP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Which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components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are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used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for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stream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flow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of</a:t>
            </a:r>
            <a:r>
              <a:rPr lang="en-US" sz="12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data</a:t>
            </a:r>
            <a:r>
              <a:rPr lang="en-US" sz="1200" dirty="0" smtClean="0"/>
              <a:t>?</a:t>
            </a:r>
          </a:p>
          <a:p>
            <a:pPr>
              <a:buBlip>
                <a:blip r:embed="rId2"/>
              </a:buBlip>
            </a:pPr>
            <a:endParaRPr lang="en-US" sz="1200" dirty="0"/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kern="1200" dirty="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rPr>
              <a:t>What are the key benefits of using Storm ?</a:t>
            </a:r>
          </a:p>
          <a:p>
            <a:pPr marL="0" indent="0">
              <a:buNone/>
            </a:pPr>
            <a:endParaRPr lang="en-IN" sz="1200" dirty="0" smtClean="0"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57150"/>
            <a:ext cx="2009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04800" y="1276350"/>
            <a:ext cx="39624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solidFill>
                  <a:schemeClr val="tx1"/>
                </a:solidFill>
                <a:latin typeface="Corbel" pitchFamily="34" charset="0"/>
              </a:rPr>
              <a:t>distributed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 pitchFamily="34" charset="0"/>
              </a:rPr>
              <a:t>real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 pitchFamily="34" charset="0"/>
              </a:rPr>
              <a:t>time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 pitchFamily="34" charset="0"/>
              </a:rPr>
              <a:t>computation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 pitchFamily="34" charset="0"/>
              </a:rPr>
              <a:t>system</a:t>
            </a:r>
            <a:r>
              <a:rPr lang="en-US" sz="1200" dirty="0" smtClean="0"/>
              <a:t>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7" name="AutoShape 2" descr="Image result for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550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724400" y="1276350"/>
            <a:ext cx="39624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err="1" smtClean="0">
                <a:latin typeface="Corbel" pitchFamily="34" charset="0"/>
                <a:cs typeface="Times New Roman" pitchFamily="18" charset="0"/>
              </a:rPr>
              <a:t>Nimbus,Supervisor,zookeeper</a:t>
            </a:r>
            <a:r>
              <a:rPr lang="en-US" sz="1200" dirty="0" smtClean="0">
                <a:latin typeface="Corbel" pitchFamily="34" charset="0"/>
                <a:cs typeface="Times New Roman" pitchFamily="18" charset="0"/>
              </a:rPr>
              <a:t>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28750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81000" y="24193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Bolt, Spout, </a:t>
            </a:r>
            <a:r>
              <a:rPr lang="en-US" sz="1200" dirty="0" err="1" smtClean="0">
                <a:latin typeface="Corbel" pitchFamily="34" charset="0"/>
              </a:rPr>
              <a:t>Tuple</a:t>
            </a:r>
            <a:r>
              <a:rPr lang="en-US" sz="1200" dirty="0" smtClean="0">
                <a:latin typeface="Corbel" pitchFamily="34" charset="0"/>
              </a:rPr>
              <a:t>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71750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4800600" y="24193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Storm is real time computation. </a:t>
            </a:r>
            <a:r>
              <a:rPr lang="en-US" sz="1200" dirty="0" err="1" smtClean="0">
                <a:latin typeface="Corbel" pitchFamily="34" charset="0"/>
              </a:rPr>
              <a:t>Hadoop</a:t>
            </a:r>
            <a:r>
              <a:rPr lang="en-US" sz="1200" dirty="0" smtClean="0">
                <a:latin typeface="Corbel" pitchFamily="34" charset="0"/>
              </a:rPr>
              <a:t> is batch processing computation system</a:t>
            </a:r>
            <a:r>
              <a:rPr lang="en-US" sz="1200" dirty="0" smtClean="0">
                <a:latin typeface="Corbel" pitchFamily="34" charset="0"/>
                <a:cs typeface="Times New Roman" pitchFamily="18" charset="0"/>
              </a:rPr>
              <a:t>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71750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304800" y="37909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Real fast , Fault tolerant,Reliable,Scalable</a:t>
            </a:r>
            <a:endParaRPr lang="en-IN" sz="1200" dirty="0">
              <a:latin typeface="Corbel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43350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59" y="983948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90750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5358" y="915467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  <a:cs typeface="Times New Roman" pitchFamily="18" charset="0"/>
              </a:rPr>
              <a:t>What are the key components in Storm Architecture?</a:t>
            </a:r>
            <a:endParaRPr lang="en-IN" sz="1200" dirty="0">
              <a:latin typeface="Corbe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7758" y="2114550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What Key difference between  storm and </a:t>
            </a:r>
            <a:r>
              <a:rPr lang="en-US" sz="1200" dirty="0" err="1" smtClean="0">
                <a:latin typeface="Corbel" pitchFamily="34" charset="0"/>
              </a:rPr>
              <a:t>Hadoop</a:t>
            </a:r>
            <a:r>
              <a:rPr lang="en-US" sz="1200" dirty="0" smtClean="0">
                <a:latin typeface="Corbel" pitchFamily="34" charset="0"/>
              </a:rPr>
              <a:t>?</a:t>
            </a:r>
            <a:endParaRPr lang="en-IN" sz="1200" dirty="0">
              <a:latin typeface="Corbel" pitchFamily="34" charset="0"/>
            </a:endParaRPr>
          </a:p>
        </p:txBody>
      </p:sp>
      <p:pic>
        <p:nvPicPr>
          <p:cNvPr id="31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9950"/>
            <a:ext cx="194278" cy="194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17758" y="3333750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 What happens if worker dies?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3714750"/>
            <a:ext cx="41148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When a worker dies, the supervisor will restart it. </a:t>
            </a:r>
            <a:r>
              <a:rPr lang="en-US" sz="1200" dirty="0" smtClean="0"/>
              <a:t>I</a:t>
            </a:r>
            <a:r>
              <a:rPr lang="en-US" sz="1200" dirty="0" smtClean="0">
                <a:latin typeface="Corbel" pitchFamily="34" charset="0"/>
              </a:rPr>
              <a:t>f  it continuously fails on startup and is unable to heartbeat to Nimbus, Nimbus will reassign the worker to another machine.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43350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193002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7" grpId="0" animBg="1"/>
      <p:bldP spid="2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11B26C9B-23B7-44A2-A4F0-149B326BA63B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57200" y="819000"/>
            <a:ext cx="403776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94" name="Content Placeholder 6"/>
          <p:cNvGraphicFramePr/>
          <p:nvPr/>
        </p:nvGraphicFramePr>
        <p:xfrm>
          <a:off x="4800600" y="1047750"/>
          <a:ext cx="4037760" cy="33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CustomShape 3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000" dirty="0" smtClean="0">
                <a:solidFill>
                  <a:srgbClr val="1F497D"/>
                </a:solidFill>
                <a:latin typeface="Corbel"/>
              </a:rPr>
              <a:t> Assignment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89535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Install Storm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orbel"/>
              </a:rPr>
              <a:t>Write a storm topology program using java and submit to cluster.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04920" y="0"/>
            <a:ext cx="860652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dirty="0">
                <a:solidFill>
                  <a:srgbClr val="1F497D"/>
                </a:solidFill>
                <a:latin typeface="Corbel"/>
              </a:rPr>
              <a:t>Agenda</a:t>
            </a:r>
            <a:endParaRPr sz="2000" dirty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04920" y="819000"/>
            <a:ext cx="8609760" cy="396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SzPct val="104000"/>
              <a:buFont typeface="Arial" pitchFamily="34" charset="0"/>
              <a:buChar char="•"/>
            </a:pPr>
            <a:endParaRPr dirty="0"/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 Introduction</a:t>
            </a:r>
            <a:endParaRPr dirty="0"/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 Why Ideal For Real-Time?</a:t>
            </a:r>
            <a:endParaRPr dirty="0"/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 </a:t>
            </a:r>
            <a:r>
              <a:rPr lang="en-IN" sz="2000" dirty="0" err="1">
                <a:latin typeface="Corbel"/>
              </a:rPr>
              <a:t>Hadoop</a:t>
            </a:r>
            <a:r>
              <a:rPr lang="en-IN" sz="2000" dirty="0">
                <a:latin typeface="Corbel"/>
              </a:rPr>
              <a:t> </a:t>
            </a:r>
            <a:r>
              <a:rPr lang="en-IN" sz="2000" dirty="0" err="1">
                <a:latin typeface="Corbel"/>
              </a:rPr>
              <a:t>v</a:t>
            </a:r>
            <a:r>
              <a:rPr lang="en-IN" sz="2000" dirty="0" err="1" smtClean="0">
                <a:latin typeface="Corbel"/>
              </a:rPr>
              <a:t>s</a:t>
            </a:r>
            <a:r>
              <a:rPr lang="en-IN" sz="2000" dirty="0" smtClean="0">
                <a:latin typeface="Corbel"/>
              </a:rPr>
              <a:t> </a:t>
            </a:r>
            <a:r>
              <a:rPr lang="en-IN" sz="2000" dirty="0">
                <a:latin typeface="Corbel"/>
              </a:rPr>
              <a:t>Storm</a:t>
            </a:r>
            <a:endParaRPr dirty="0"/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 Storm Architecture</a:t>
            </a:r>
            <a:endParaRPr dirty="0"/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 Terminologies</a:t>
            </a:r>
            <a:endParaRPr dirty="0"/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r>
              <a:rPr lang="en-IN" sz="2000" dirty="0">
                <a:latin typeface="Corbel"/>
              </a:rPr>
              <a:t> Storm </a:t>
            </a:r>
            <a:r>
              <a:rPr lang="en-IN" sz="2000" dirty="0" smtClean="0">
                <a:latin typeface="Corbel"/>
              </a:rPr>
              <a:t>Topology</a:t>
            </a:r>
          </a:p>
          <a:p>
            <a:pPr marL="342900" indent="-342900">
              <a:buSzPct val="104000"/>
              <a:buFont typeface="Arial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orbel"/>
              </a:rPr>
              <a:t> </a:t>
            </a:r>
            <a:r>
              <a:rPr lang="en-US" sz="2000" dirty="0" smtClean="0">
                <a:latin typeface="Corbel"/>
              </a:rPr>
              <a:t>Workers, Executors, and Tasks</a:t>
            </a:r>
          </a:p>
          <a:p>
            <a:pPr marL="342900" indent="-342900">
              <a:buSzPct val="104000"/>
              <a:buFont typeface="Arial" pitchFamily="34" charset="0"/>
              <a:buChar char="•"/>
            </a:pPr>
            <a:r>
              <a:rPr lang="en-US" sz="2000" dirty="0" smtClean="0">
                <a:latin typeface="Corbel"/>
              </a:rPr>
              <a:t> </a:t>
            </a:r>
            <a:r>
              <a:rPr lang="en-US" sz="2000" dirty="0" smtClean="0">
                <a:latin typeface="Corbel"/>
              </a:rPr>
              <a:t>Parallelism</a:t>
            </a:r>
          </a:p>
          <a:p>
            <a:pPr marL="342900" indent="-342900">
              <a:buSzPct val="104000"/>
              <a:buFont typeface="Arial" pitchFamily="34" charset="0"/>
              <a:buChar char="•"/>
            </a:pPr>
            <a:r>
              <a:rPr lang="en-US" sz="2000" dirty="0" smtClean="0">
                <a:latin typeface="Corbel"/>
              </a:rPr>
              <a:t> References</a:t>
            </a:r>
          </a:p>
          <a:p>
            <a:pPr marL="342900" indent="-342900">
              <a:buSzPct val="104000"/>
              <a:buFont typeface="Arial" pitchFamily="34" charset="0"/>
              <a:buChar char="•"/>
            </a:pPr>
            <a:r>
              <a:rPr lang="en-US" sz="2000" dirty="0" smtClean="0">
                <a:latin typeface="Corbel"/>
              </a:rPr>
              <a:t>Assignment</a:t>
            </a:r>
            <a:endParaRPr lang="en-US" sz="2000" dirty="0" smtClean="0">
              <a:latin typeface="Corbel"/>
            </a:endParaRPr>
          </a:p>
          <a:p>
            <a:pPr marL="342900" indent="-342900">
              <a:lnSpc>
                <a:spcPct val="100000"/>
              </a:lnSpc>
              <a:buSzPct val="104000"/>
              <a:buFont typeface="Arial" pitchFamily="34" charset="0"/>
              <a:buChar char="•"/>
            </a:pPr>
            <a:endParaRPr dirty="0"/>
          </a:p>
          <a:p>
            <a:pPr marL="285750" indent="-285750">
              <a:lnSpc>
                <a:spcPct val="100000"/>
              </a:lnSpc>
              <a:buSzPct val="104000"/>
              <a:buFont typeface="Arial" pitchFamily="34" charset="0"/>
              <a:buChar char="•"/>
            </a:pPr>
            <a:endParaRPr dirty="0"/>
          </a:p>
        </p:txBody>
      </p:sp>
      <p:sp>
        <p:nvSpPr>
          <p:cNvPr id="278" name="CustomShape 3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C4A2D952-2C58-4A92-8855-2EE90E5C2AB9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0262D01-141D-4218-A0F8-A37CA5F8C22C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rgbClr val="000000"/>
              </a:solidFill>
              <a:latin typeface="Corbel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Corbel"/>
              </a:rPr>
              <a:t>Free </a:t>
            </a:r>
            <a:r>
              <a:rPr lang="en-IN" sz="2000" dirty="0">
                <a:solidFill>
                  <a:srgbClr val="000000"/>
                </a:solidFill>
                <a:latin typeface="Corbel"/>
              </a:rPr>
              <a:t>and Open </a:t>
            </a:r>
            <a:r>
              <a:rPr lang="en-IN" sz="2000" dirty="0" smtClean="0">
                <a:solidFill>
                  <a:srgbClr val="000000"/>
                </a:solidFill>
                <a:latin typeface="Corbel"/>
              </a:rPr>
              <a:t>Source.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orbel"/>
              </a:rPr>
              <a:t>Apache Storm is a distributed real-time big </a:t>
            </a:r>
            <a:r>
              <a:rPr lang="en-IN" sz="2000" dirty="0" smtClean="0">
                <a:solidFill>
                  <a:srgbClr val="000000"/>
                </a:solidFill>
                <a:latin typeface="Corbel"/>
              </a:rPr>
              <a:t>data event  processing </a:t>
            </a:r>
            <a:r>
              <a:rPr lang="en-IN" sz="2000" dirty="0">
                <a:solidFill>
                  <a:srgbClr val="000000"/>
                </a:solidFill>
                <a:latin typeface="Corbel"/>
              </a:rPr>
              <a:t>system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orbel"/>
              </a:rPr>
              <a:t>It is a streaming data framework that has the capability of highest ingestion rates</a:t>
            </a:r>
            <a:r>
              <a:rPr lang="en-IN" sz="2000" dirty="0" smtClean="0">
                <a:solidFill>
                  <a:srgbClr val="000000"/>
                </a:solidFill>
                <a:latin typeface="Corbel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sz="2000" dirty="0">
              <a:solidFill>
                <a:srgbClr val="000000"/>
              </a:solidFill>
              <a:latin typeface="Corbe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orbel"/>
              </a:rPr>
              <a:t>Continuous Computation &amp; </a:t>
            </a:r>
            <a:r>
              <a:rPr lang="en-IN" sz="2000" dirty="0" smtClean="0">
                <a:solidFill>
                  <a:srgbClr val="000000"/>
                </a:solidFill>
                <a:latin typeface="Corbel"/>
              </a:rPr>
              <a:t>Event </a:t>
            </a:r>
            <a:r>
              <a:rPr lang="en-IN" sz="2000" dirty="0">
                <a:solidFill>
                  <a:srgbClr val="000000"/>
                </a:solidFill>
                <a:latin typeface="Corbel"/>
              </a:rPr>
              <a:t>Processing</a:t>
            </a:r>
            <a:endParaRPr dirty="0"/>
          </a:p>
        </p:txBody>
      </p:sp>
      <p:sp>
        <p:nvSpPr>
          <p:cNvPr id="285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Introduction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4990363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Corbel"/>
              </a:rPr>
              <a:t>Fast </a:t>
            </a:r>
            <a:r>
              <a:rPr lang="en-IN" sz="2000" dirty="0">
                <a:solidFill>
                  <a:srgbClr val="000000"/>
                </a:solidFill>
                <a:latin typeface="Corbel"/>
              </a:rPr>
              <a:t>– benchmarked as processing one million 100 byte messages / second / node. </a:t>
            </a:r>
            <a:endParaRPr dirty="0"/>
          </a:p>
          <a:p>
            <a:pPr marL="285750" indent="-285750">
              <a:buFont typeface="Arial" pitchFamily="34" charset="0"/>
              <a:buChar char="•"/>
            </a:pPr>
            <a:endParaRPr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orbel"/>
              </a:rPr>
              <a:t>Scalable – with parallel calculations that run across a cluster of machines. </a:t>
            </a:r>
            <a:endParaRPr dirty="0"/>
          </a:p>
          <a:p>
            <a:pPr marL="285750" indent="-285750">
              <a:buFont typeface="Arial" pitchFamily="34" charset="0"/>
              <a:buChar char="•"/>
            </a:pPr>
            <a:endParaRPr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orbel"/>
              </a:rPr>
              <a:t>Fault-tolerant – when workers die, Storm will automatically restart them. If a node dies, the worker will be restarted on another node. </a:t>
            </a:r>
            <a:endParaRPr dirty="0"/>
          </a:p>
          <a:p>
            <a:pPr marL="285750" indent="-285750">
              <a:buFont typeface="Arial" pitchFamily="34" charset="0"/>
              <a:buChar char="•"/>
            </a:pPr>
            <a:endParaRPr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orbel"/>
              </a:rPr>
              <a:t>Reliable – each unit of</a:t>
            </a:r>
            <a:r>
              <a:rPr lang="en-IN" sz="24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rbel"/>
              </a:rPr>
              <a:t>data (tuple) will be processed at least once or exactly once. Messages are only replayed when there are failures.</a:t>
            </a:r>
            <a:endParaRPr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dirty="0">
                <a:solidFill>
                  <a:srgbClr val="1F497D"/>
                </a:solidFill>
                <a:latin typeface="Corbel"/>
              </a:rPr>
              <a:t>Why Ideal For Real-Time?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280" y="228690"/>
            <a:ext cx="6031080" cy="4198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 err="1">
                <a:solidFill>
                  <a:srgbClr val="1F497D"/>
                </a:solidFill>
                <a:latin typeface="Corbel"/>
              </a:rPr>
              <a:t>Hadoop</a:t>
            </a:r>
            <a:r>
              <a:rPr lang="en-IN" sz="3200" b="1" dirty="0">
                <a:solidFill>
                  <a:srgbClr val="17375E"/>
                </a:solidFill>
                <a:latin typeface="Calibri"/>
                <a:ea typeface="DejaVu Sans"/>
              </a:rPr>
              <a:t> </a:t>
            </a:r>
            <a:r>
              <a:rPr lang="en-IN" sz="2000" dirty="0" err="1">
                <a:solidFill>
                  <a:srgbClr val="1F497D"/>
                </a:solidFill>
                <a:latin typeface="Corbel"/>
              </a:rPr>
              <a:t>Vs</a:t>
            </a:r>
            <a:r>
              <a:rPr lang="en-IN" sz="2000" dirty="0">
                <a:solidFill>
                  <a:srgbClr val="1F497D"/>
                </a:solidFill>
                <a:latin typeface="Corbel"/>
              </a:rPr>
              <a:t> Storm</a:t>
            </a:r>
            <a:endParaRPr sz="2000" dirty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20320" y="982260"/>
            <a:ext cx="8633880" cy="403839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Picture 1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360" y="1134000"/>
            <a:ext cx="6982560" cy="34179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083841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28600" y="133350"/>
            <a:ext cx="6031080" cy="4198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dirty="0" err="1">
                <a:solidFill>
                  <a:srgbClr val="1F497D"/>
                </a:solidFill>
                <a:latin typeface="Corbel"/>
              </a:rPr>
              <a:t>Hadoop</a:t>
            </a:r>
            <a:r>
              <a:rPr lang="en-IN" sz="2000" dirty="0">
                <a:solidFill>
                  <a:srgbClr val="1F497D"/>
                </a:solidFill>
                <a:latin typeface="Corbel"/>
              </a:rPr>
              <a:t> </a:t>
            </a:r>
            <a:r>
              <a:rPr lang="en-IN" sz="2000" dirty="0" err="1">
                <a:solidFill>
                  <a:srgbClr val="1F497D"/>
                </a:solidFill>
                <a:latin typeface="Corbel"/>
              </a:rPr>
              <a:t>v</a:t>
            </a:r>
            <a:r>
              <a:rPr lang="en-IN" sz="2000" dirty="0" err="1" smtClean="0">
                <a:solidFill>
                  <a:srgbClr val="1F497D"/>
                </a:solidFill>
                <a:latin typeface="Corbel"/>
              </a:rPr>
              <a:t>s</a:t>
            </a:r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 </a:t>
            </a:r>
            <a:r>
              <a:rPr lang="en-IN" sz="2000" dirty="0">
                <a:solidFill>
                  <a:srgbClr val="1F497D"/>
                </a:solidFill>
                <a:latin typeface="Corbel"/>
              </a:rPr>
              <a:t>Storm</a:t>
            </a:r>
            <a:endParaRPr sz="2000" dirty="0">
              <a:solidFill>
                <a:srgbClr val="1F497D"/>
              </a:solidFill>
              <a:latin typeface="Corbe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20320" y="982260"/>
            <a:ext cx="8633880" cy="403839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Picture 1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0" y="1134000"/>
            <a:ext cx="7486200" cy="35086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31515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606737BC-DEF1-46D5-8FB8-78AC41FE241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304920" y="0"/>
            <a:ext cx="8609760" cy="65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dirty="0">
                <a:solidFill>
                  <a:srgbClr val="1F497D"/>
                </a:solidFill>
                <a:latin typeface="Corbel"/>
              </a:rPr>
              <a:t>Storm</a:t>
            </a:r>
            <a:r>
              <a:rPr lang="en-IN" sz="3200" b="1" dirty="0">
                <a:solidFill>
                  <a:srgbClr val="17375E"/>
                </a:solidFill>
                <a:latin typeface="Calibri"/>
                <a:ea typeface="DejaVu Sans"/>
              </a:rPr>
              <a:t> </a:t>
            </a:r>
            <a:r>
              <a:rPr lang="en-IN" sz="2000" dirty="0">
                <a:solidFill>
                  <a:srgbClr val="1F497D"/>
                </a:solidFill>
                <a:latin typeface="Corbel"/>
              </a:rPr>
              <a:t>Architecture </a:t>
            </a:r>
            <a:endParaRPr dirty="0"/>
          </a:p>
        </p:txBody>
      </p:sp>
      <p:sp>
        <p:nvSpPr>
          <p:cNvPr id="289" name="CustomShape 3"/>
          <p:cNvSpPr/>
          <p:nvPr/>
        </p:nvSpPr>
        <p:spPr>
          <a:xfrm>
            <a:off x="220680" y="-216000"/>
            <a:ext cx="5379840" cy="442080"/>
          </a:xfrm>
          <a:prstGeom prst="rect">
            <a:avLst/>
          </a:prstGeom>
          <a:noFill/>
          <a:ln>
            <a:noFill/>
          </a:ln>
        </p:spPr>
      </p:sp>
      <p:pic>
        <p:nvPicPr>
          <p:cNvPr id="290" name="Picture 1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880" y="843840"/>
            <a:ext cx="5577120" cy="326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376880" y="4980600"/>
            <a:ext cx="380160" cy="14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B9908B2-45D0-4194-90C8-9BA09CF94467}" type="slidenum">
              <a:rPr lang="en-IN" sz="700">
                <a:solidFill>
                  <a:srgbClr val="000000"/>
                </a:solidFill>
                <a:latin typeface="Corbel"/>
              </a:rPr>
              <a:pPr algn="ctr"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819000"/>
            <a:ext cx="8075240" cy="37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SzPct val="75000"/>
              <a:buFont typeface="Arial" pitchFamily="34" charset="0"/>
              <a:buChar char="•"/>
            </a:pPr>
            <a:r>
              <a:rPr lang="en-IN" sz="2000" b="1" dirty="0" smtClean="0">
                <a:latin typeface="Corbel" pitchFamily="34" charset="0"/>
              </a:rPr>
              <a:t>Nimbus</a:t>
            </a:r>
            <a:r>
              <a:rPr lang="en-IN" sz="2000" dirty="0" smtClean="0"/>
              <a:t> </a:t>
            </a:r>
            <a:r>
              <a:rPr lang="en-IN" sz="2000" dirty="0" smtClean="0">
                <a:latin typeface="Corbel" pitchFamily="34" charset="0"/>
              </a:rPr>
              <a:t>is </a:t>
            </a:r>
            <a:r>
              <a:rPr lang="en-IN" sz="2000" dirty="0">
                <a:latin typeface="Corbel" pitchFamily="34" charset="0"/>
              </a:rPr>
              <a:t>a </a:t>
            </a:r>
            <a:r>
              <a:rPr lang="en-IN" sz="2000" dirty="0" smtClean="0">
                <a:latin typeface="Corbel" pitchFamily="34" charset="0"/>
              </a:rPr>
              <a:t>master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node</a:t>
            </a:r>
            <a:r>
              <a:rPr lang="en-IN" sz="2000" dirty="0">
                <a:latin typeface="Corbel" pitchFamily="34" charset="0"/>
              </a:rPr>
              <a:t> of </a:t>
            </a:r>
            <a:r>
              <a:rPr lang="en-IN" sz="2000" dirty="0" smtClean="0">
                <a:latin typeface="Corbel" pitchFamily="34" charset="0"/>
              </a:rPr>
              <a:t>Storm</a:t>
            </a:r>
            <a:r>
              <a:rPr lang="en-IN" sz="2000" dirty="0">
                <a:latin typeface="Corbel" pitchFamily="34" charset="0"/>
              </a:rPr>
              <a:t> cluster. All other nodes in the cluster are called as </a:t>
            </a:r>
            <a:r>
              <a:rPr lang="en-IN" sz="2000" dirty="0" smtClean="0">
                <a:latin typeface="Corbel" pitchFamily="34" charset="0"/>
              </a:rPr>
              <a:t>worker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nodes</a:t>
            </a:r>
            <a:r>
              <a:rPr lang="en-IN" sz="2000" dirty="0">
                <a:latin typeface="Corbel" pitchFamily="34" charset="0"/>
              </a:rPr>
              <a:t>. </a:t>
            </a:r>
            <a:r>
              <a:rPr lang="en-IN" sz="2000" dirty="0" smtClean="0">
                <a:latin typeface="Corbel" pitchFamily="34" charset="0"/>
              </a:rPr>
              <a:t>Master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node</a:t>
            </a:r>
            <a:r>
              <a:rPr lang="en-IN" sz="2000" dirty="0">
                <a:latin typeface="Corbel" pitchFamily="34" charset="0"/>
              </a:rPr>
              <a:t> is responsible for </a:t>
            </a:r>
            <a:r>
              <a:rPr lang="en-IN" sz="2000" dirty="0" smtClean="0">
                <a:latin typeface="Corbel" pitchFamily="34" charset="0"/>
              </a:rPr>
              <a:t>distributing</a:t>
            </a:r>
            <a:r>
              <a:rPr lang="en-IN" sz="2000" dirty="0">
                <a:latin typeface="Corbel" pitchFamily="34" charset="0"/>
              </a:rPr>
              <a:t> data </a:t>
            </a:r>
            <a:r>
              <a:rPr lang="en-IN" sz="2000" dirty="0" smtClean="0">
                <a:latin typeface="Corbel" pitchFamily="34" charset="0"/>
              </a:rPr>
              <a:t>among all the worker nodes, assign tasks to worker nodes and monitoring failures.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IN" sz="2000" dirty="0" smtClean="0">
              <a:latin typeface="Corbel" pitchFamily="34" charset="0"/>
            </a:endParaRPr>
          </a:p>
          <a:p>
            <a:pPr marL="342900" indent="-342900">
              <a:lnSpc>
                <a:spcPct val="100000"/>
              </a:lnSpc>
              <a:buSzPct val="75000"/>
              <a:buFont typeface="Arial" pitchFamily="34" charset="0"/>
              <a:buChar char="•"/>
            </a:pPr>
            <a:r>
              <a:rPr lang="en-IN" sz="2000" b="1" dirty="0" smtClean="0">
                <a:latin typeface="Corbel" pitchFamily="34" charset="0"/>
              </a:rPr>
              <a:t>Supervisor</a:t>
            </a:r>
            <a:r>
              <a:rPr lang="en-IN" sz="2000" dirty="0" smtClean="0">
                <a:latin typeface="Corbel" pitchFamily="34" charset="0"/>
              </a:rPr>
              <a:t> has multiple worker processes and it governs worker processes to complete the tasks assigned by the nimbus.</a:t>
            </a:r>
          </a:p>
          <a:p>
            <a:pPr marL="342900" indent="-342900">
              <a:lnSpc>
                <a:spcPct val="100000"/>
              </a:lnSpc>
              <a:buSzPct val="75000"/>
              <a:buFont typeface="Arial" pitchFamily="34" charset="0"/>
              <a:buChar char="•"/>
            </a:pPr>
            <a:endParaRPr lang="en-IN" sz="2000" dirty="0" smtClean="0">
              <a:latin typeface="Corbel" pitchFamily="34" charset="0"/>
            </a:endParaRPr>
          </a:p>
          <a:p>
            <a:pPr marL="342900" indent="-342900">
              <a:buSzPct val="75000"/>
              <a:buFont typeface="Arial" pitchFamily="34" charset="0"/>
              <a:buChar char="•"/>
            </a:pPr>
            <a:r>
              <a:rPr lang="en-IN" sz="2000" b="1" dirty="0" smtClean="0">
                <a:latin typeface="Corbel" pitchFamily="34" charset="0"/>
              </a:rPr>
              <a:t>Zookeeper</a:t>
            </a:r>
            <a:r>
              <a:rPr lang="en-IN" sz="2000" dirty="0" smtClean="0">
                <a:latin typeface="Corbel" pitchFamily="34" charset="0"/>
              </a:rPr>
              <a:t> is a service used by a cluster to </a:t>
            </a:r>
            <a:r>
              <a:rPr lang="en-IN" sz="2000" dirty="0">
                <a:latin typeface="Corbel" pitchFamily="34" charset="0"/>
              </a:rPr>
              <a:t>coordinate between themselves and maintaining shared </a:t>
            </a:r>
            <a:r>
              <a:rPr lang="en-IN" sz="2000" dirty="0" smtClean="0">
                <a:latin typeface="Corbel" pitchFamily="34" charset="0"/>
              </a:rPr>
              <a:t>data. It helps the supervisor to interact with the nimbus. It is responsible to maintain the state of nimbus and supervisor.</a:t>
            </a:r>
          </a:p>
          <a:p>
            <a:pPr marL="342900" indent="-342900">
              <a:lnSpc>
                <a:spcPct val="100000"/>
              </a:lnSpc>
              <a:buSzPct val="75000"/>
              <a:buFont typeface="Arial" pitchFamily="34" charset="0"/>
              <a:buChar char="•"/>
            </a:pPr>
            <a:endParaRPr lang="en-IN" sz="2000" dirty="0" smtClean="0"/>
          </a:p>
          <a:p>
            <a:pPr marL="342900" indent="-342900">
              <a:lnSpc>
                <a:spcPct val="100000"/>
              </a:lnSpc>
              <a:buSzPct val="75000"/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00000"/>
              </a:lnSpc>
              <a:buSzPct val="75000"/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281" name="CustomShape 3"/>
          <p:cNvSpPr/>
          <p:nvPr/>
        </p:nvSpPr>
        <p:spPr>
          <a:xfrm>
            <a:off x="4648320" y="819000"/>
            <a:ext cx="4037760" cy="3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CustomShape 4"/>
          <p:cNvSpPr/>
          <p:nvPr/>
        </p:nvSpPr>
        <p:spPr>
          <a:xfrm>
            <a:off x="304920" y="12960"/>
            <a:ext cx="8369640" cy="64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IN" sz="2000" smtClean="0">
                <a:solidFill>
                  <a:srgbClr val="1F497D"/>
                </a:solidFill>
                <a:latin typeface="Corbel"/>
              </a:rPr>
              <a:t>Storm </a:t>
            </a:r>
            <a:r>
              <a:rPr lang="en-IN" sz="2000" dirty="0" smtClean="0">
                <a:solidFill>
                  <a:srgbClr val="1F497D"/>
                </a:solidFill>
                <a:latin typeface="Corbel"/>
              </a:rPr>
              <a:t>Architecture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8462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680</Words>
  <Application>Microsoft Office PowerPoint</Application>
  <PresentationFormat>On-screen Show (16:9)</PresentationFormat>
  <Paragraphs>195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Office Theme</vt:lpstr>
      <vt:lpstr>Slide 1</vt:lpstr>
      <vt:lpstr>Big Data Ecosystem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Reference </vt:lpstr>
      <vt:lpstr>Test Yourself</vt:lpstr>
      <vt:lpstr>Questions?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Karteek G</dc:creator>
  <cp:lastModifiedBy>Basha</cp:lastModifiedBy>
  <cp:revision>189</cp:revision>
  <dcterms:modified xsi:type="dcterms:W3CDTF">2017-02-23T02:24:30Z</dcterms:modified>
</cp:coreProperties>
</file>