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23"/>
  </p:notesMasterIdLst>
  <p:sldIdLst>
    <p:sldId id="256" r:id="rId6"/>
    <p:sldId id="257" r:id="rId7"/>
    <p:sldId id="271" r:id="rId8"/>
    <p:sldId id="290" r:id="rId9"/>
    <p:sldId id="273" r:id="rId10"/>
    <p:sldId id="278" r:id="rId11"/>
    <p:sldId id="275" r:id="rId12"/>
    <p:sldId id="277" r:id="rId13"/>
    <p:sldId id="279" r:id="rId14"/>
    <p:sldId id="281" r:id="rId15"/>
    <p:sldId id="282" r:id="rId16"/>
    <p:sldId id="284" r:id="rId17"/>
    <p:sldId id="283" r:id="rId18"/>
    <p:sldId id="285" r:id="rId19"/>
    <p:sldId id="287" r:id="rId20"/>
    <p:sldId id="288" r:id="rId21"/>
    <p:sldId id="263" r:id="rId2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B1596-D1A2-4663-927C-A2B109BC27DF}" type="datetimeFigureOut">
              <a:rPr lang="en-IN" smtClean="0"/>
              <a:pPr/>
              <a:t>20-02-2017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5445C-955F-4F70-839B-08AC39E975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8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133" y="5078435"/>
            <a:ext cx="6043977" cy="4807216"/>
          </a:xfrm>
          <a:prstGeom prst="rect">
            <a:avLst/>
          </a:prstGeom>
        </p:spPr>
        <p:txBody>
          <a:bodyPr lIns="104353" tIns="52176" rIns="104353" bIns="52176"/>
          <a:lstStyle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281884" y="10155190"/>
            <a:ext cx="3272010" cy="530263"/>
          </a:xfrm>
          <a:prstGeom prst="rect">
            <a:avLst/>
          </a:prstGeom>
          <a:noFill/>
          <a:ln>
            <a:noFill/>
          </a:ln>
        </p:spPr>
        <p:txBody>
          <a:bodyPr lIns="104353" tIns="52176" rIns="104353" bIns="52176" anchor="b"/>
          <a:lstStyle/>
          <a:p>
            <a:pPr>
              <a:lnSpc>
                <a:spcPct val="100000"/>
              </a:lnSpc>
            </a:pPr>
            <a:fld id="{5C6CF97B-0709-4192-B45B-C7F6D1E2212A}" type="slidenum">
              <a:rPr lang="en-IN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2" name="Picture 2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72" name="Picture 2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3" name="Picture 2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3562200"/>
            <a:ext cx="9143280" cy="990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7" name="Line 2"/>
          <p:cNvSpPr/>
          <p:nvPr/>
        </p:nvSpPr>
        <p:spPr>
          <a:xfrm>
            <a:off x="4038480" y="3714480"/>
            <a:ext cx="0" cy="6858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pic>
        <p:nvPicPr>
          <p:cNvPr id="2" name="Picture 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5800" y="3766680"/>
            <a:ext cx="2590200" cy="5572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 rot="10800000">
            <a:off x="8445960" y="130320"/>
            <a:ext cx="547920" cy="54792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57720"/>
            <a:ext cx="9143280" cy="4237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572000" y="503028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FFFFFF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2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91880" y="4933800"/>
            <a:ext cx="766440" cy="25560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152280" y="497736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4" name="Picture 2"/>
          <p:cNvPicPr/>
          <p:nvPr/>
        </p:nvPicPr>
        <p:blipFill>
          <a:blip r:embed="rId15" cstate="print"/>
          <a:srcRect r="23764"/>
          <a:stretch>
            <a:fillRect/>
          </a:stretch>
        </p:blipFill>
        <p:spPr>
          <a:xfrm>
            <a:off x="8305920" y="4949640"/>
            <a:ext cx="605520" cy="1706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 rot="10800000">
            <a:off x="8616600" y="133200"/>
            <a:ext cx="380880" cy="3808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57720"/>
            <a:ext cx="9143280" cy="4237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83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91880" y="4933800"/>
            <a:ext cx="766440" cy="2556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52280" y="497736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85" name="Picture 2"/>
          <p:cNvPicPr/>
          <p:nvPr/>
        </p:nvPicPr>
        <p:blipFill>
          <a:blip r:embed="rId16" cstate="print"/>
          <a:srcRect r="23764"/>
          <a:stretch>
            <a:fillRect/>
          </a:stretch>
        </p:blipFill>
        <p:spPr>
          <a:xfrm>
            <a:off x="8305920" y="4949640"/>
            <a:ext cx="605520" cy="170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 rot="10800000">
            <a:off x="8616600" y="133200"/>
            <a:ext cx="380880" cy="3808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562200"/>
            <a:ext cx="9143280" cy="69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165" name="Line 2"/>
          <p:cNvSpPr/>
          <p:nvPr/>
        </p:nvSpPr>
        <p:spPr>
          <a:xfrm>
            <a:off x="3929760" y="3646800"/>
            <a:ext cx="0" cy="5155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pic>
        <p:nvPicPr>
          <p:cNvPr id="166" name="Picture 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47920" y="3721320"/>
            <a:ext cx="1828080" cy="3931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 rot="10800000">
            <a:off x="8445960" y="130320"/>
            <a:ext cx="547920" cy="54792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6440" y="-360"/>
            <a:ext cx="6603840" cy="3343320"/>
          </a:xfrm>
          <a:prstGeom prst="rect">
            <a:avLst/>
          </a:prstGeom>
          <a:ln>
            <a:noFill/>
          </a:ln>
        </p:spPr>
      </p:pic>
      <p:pic>
        <p:nvPicPr>
          <p:cNvPr id="205" name="Picture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02320" y="1699200"/>
            <a:ext cx="721440" cy="1324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5611680" y="1657800"/>
            <a:ext cx="5968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Chennai</a:t>
            </a:r>
            <a:endParaRPr/>
          </a:p>
        </p:txBody>
      </p:sp>
      <p:pic>
        <p:nvPicPr>
          <p:cNvPr id="207" name="Picture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62360" y="2501280"/>
            <a:ext cx="721440" cy="1324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4568040" y="2454120"/>
            <a:ext cx="87732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Johannesburg</a:t>
            </a:r>
            <a:endParaRPr/>
          </a:p>
        </p:txBody>
      </p:sp>
      <p:pic>
        <p:nvPicPr>
          <p:cNvPr id="209" name="Picture 5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95480" y="120024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882160" y="1153800"/>
            <a:ext cx="6472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New York</a:t>
            </a:r>
            <a:endParaRPr/>
          </a:p>
        </p:txBody>
      </p:sp>
      <p:pic>
        <p:nvPicPr>
          <p:cNvPr id="211" name="Picture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59240" y="147204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2591280" y="1425600"/>
            <a:ext cx="4946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Dallas</a:t>
            </a:r>
            <a:endParaRPr/>
          </a:p>
        </p:txBody>
      </p:sp>
      <p:pic>
        <p:nvPicPr>
          <p:cNvPr id="213" name="Picture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0280" y="134892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1540080" y="1297440"/>
            <a:ext cx="5756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Tualatin</a:t>
            </a:r>
            <a:endParaRPr/>
          </a:p>
        </p:txBody>
      </p:sp>
      <p:pic>
        <p:nvPicPr>
          <p:cNvPr id="215" name="Picture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01920" y="427680"/>
            <a:ext cx="715680" cy="12168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4212000" y="374400"/>
            <a:ext cx="77076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Amsterdam</a:t>
            </a:r>
            <a:endParaRPr/>
          </a:p>
        </p:txBody>
      </p:sp>
      <p:pic>
        <p:nvPicPr>
          <p:cNvPr id="217" name="Picture 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58240" y="1594080"/>
            <a:ext cx="1613520" cy="443520"/>
          </a:xfrm>
          <a:prstGeom prst="rect">
            <a:avLst/>
          </a:prstGeom>
          <a:ln>
            <a:noFill/>
          </a:ln>
        </p:spPr>
      </p:pic>
      <p:pic>
        <p:nvPicPr>
          <p:cNvPr id="218" name="Picture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45000" y="81216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9" name="CustomShape 7"/>
          <p:cNvSpPr/>
          <p:nvPr/>
        </p:nvSpPr>
        <p:spPr>
          <a:xfrm>
            <a:off x="3679200" y="765720"/>
            <a:ext cx="55116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London</a:t>
            </a:r>
            <a:endParaRPr/>
          </a:p>
        </p:txBody>
      </p:sp>
      <p:sp>
        <p:nvSpPr>
          <p:cNvPr id="220" name="CustomShape 8"/>
          <p:cNvSpPr/>
          <p:nvPr/>
        </p:nvSpPr>
        <p:spPr>
          <a:xfrm>
            <a:off x="7049160" y="1197000"/>
            <a:ext cx="143820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FFFFFF"/>
                </a:solidFill>
                <a:latin typeface="Corbel"/>
              </a:rPr>
              <a:t>THANK YOU!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>
            <a:off x="7442280" y="3704400"/>
            <a:ext cx="167580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Pvt. Ltd. </a:t>
            </a:r>
            <a:r>
              <a:rPr lang="en-IN" sz="800" b="1">
                <a:solidFill>
                  <a:srgbClr val="FFFFFF"/>
                </a:solidFill>
                <a:latin typeface="Corbel"/>
              </a:rPr>
              <a:t>Chennai: </a:t>
            </a:r>
            <a:endParaRPr/>
          </a:p>
        </p:txBody>
      </p:sp>
      <p:sp>
        <p:nvSpPr>
          <p:cNvPr id="222" name="CustomShape 10"/>
          <p:cNvSpPr/>
          <p:nvPr/>
        </p:nvSpPr>
        <p:spPr>
          <a:xfrm>
            <a:off x="7403760" y="3456720"/>
            <a:ext cx="66384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INDIA</a:t>
            </a:r>
            <a:endParaRPr/>
          </a:p>
        </p:txBody>
      </p:sp>
      <p:sp>
        <p:nvSpPr>
          <p:cNvPr id="223" name="CustomShape 11"/>
          <p:cNvSpPr/>
          <p:nvPr/>
        </p:nvSpPr>
        <p:spPr>
          <a:xfrm>
            <a:off x="7442280" y="4008960"/>
            <a:ext cx="1349280" cy="697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>
                <a:solidFill>
                  <a:srgbClr val="FFFFFF"/>
                </a:solidFill>
                <a:latin typeface="Corbel"/>
              </a:rPr>
              <a:t>1. Prince Infocity II, OMR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+91 44 4903 3000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224" name="CustomShape 12"/>
          <p:cNvSpPr/>
          <p:nvPr/>
        </p:nvSpPr>
        <p:spPr>
          <a:xfrm>
            <a:off x="7442280" y="4484160"/>
            <a:ext cx="1675800" cy="57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>
                <a:solidFill>
                  <a:srgbClr val="FFFFFF"/>
                </a:solidFill>
                <a:latin typeface="Corbel"/>
              </a:rPr>
              <a:t>2. “Chennai One” SEZ, 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Thoraipakkam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+91 44 4230 2300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225" name="CustomShape 13"/>
          <p:cNvSpPr/>
          <p:nvPr/>
        </p:nvSpPr>
        <p:spPr>
          <a:xfrm>
            <a:off x="5811480" y="3458880"/>
            <a:ext cx="145044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SOUTH AFRICA</a:t>
            </a:r>
            <a:endParaRPr/>
          </a:p>
        </p:txBody>
      </p:sp>
      <p:sp>
        <p:nvSpPr>
          <p:cNvPr id="226" name="CustomShape 14"/>
          <p:cNvSpPr/>
          <p:nvPr/>
        </p:nvSpPr>
        <p:spPr>
          <a:xfrm>
            <a:off x="63000" y="3456720"/>
            <a:ext cx="5299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USA</a:t>
            </a:r>
            <a:endParaRPr/>
          </a:p>
        </p:txBody>
      </p:sp>
      <p:sp>
        <p:nvSpPr>
          <p:cNvPr id="227" name="CustomShape 15"/>
          <p:cNvSpPr/>
          <p:nvPr/>
        </p:nvSpPr>
        <p:spPr>
          <a:xfrm>
            <a:off x="68400" y="3704400"/>
            <a:ext cx="2361600" cy="59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North America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Tualatin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7565 SW Mohawk St.,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+1 503 636 3737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+1 503 885 0850</a:t>
            </a:r>
            <a:endParaRPr/>
          </a:p>
        </p:txBody>
      </p:sp>
      <p:sp>
        <p:nvSpPr>
          <p:cNvPr id="228" name="CustomShape 16"/>
          <p:cNvSpPr/>
          <p:nvPr/>
        </p:nvSpPr>
        <p:spPr>
          <a:xfrm>
            <a:off x="68400" y="4302000"/>
            <a:ext cx="1836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>
                <a:solidFill>
                  <a:srgbClr val="FFFFFF"/>
                </a:solidFill>
                <a:latin typeface="Corbel"/>
              </a:rPr>
              <a:t>Dallas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222 W. Las Colinas Blvd., Irving 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+1 972 201 9009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+1 972 501 9019</a:t>
            </a:r>
            <a:endParaRPr/>
          </a:p>
        </p:txBody>
      </p:sp>
      <p:sp>
        <p:nvSpPr>
          <p:cNvPr id="229" name="CustomShape 17"/>
          <p:cNvSpPr/>
          <p:nvPr/>
        </p:nvSpPr>
        <p:spPr>
          <a:xfrm>
            <a:off x="68400" y="4768560"/>
            <a:ext cx="191052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New York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1 Bridge Street, Irvington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+1 646 403 8158</a:t>
            </a:r>
            <a:endParaRPr/>
          </a:p>
        </p:txBody>
      </p:sp>
      <p:sp>
        <p:nvSpPr>
          <p:cNvPr id="230" name="CustomShape 18"/>
          <p:cNvSpPr/>
          <p:nvPr/>
        </p:nvSpPr>
        <p:spPr>
          <a:xfrm>
            <a:off x="5939280" y="3706560"/>
            <a:ext cx="1261080" cy="121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SA (Pty) Ltd.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Johannesburg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No. 3,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3rd Avenue, Rivonia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+27 (0) 11 259 4000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+27 (0) 11 259 4111</a:t>
            </a:r>
            <a:endParaRPr/>
          </a:p>
        </p:txBody>
      </p:sp>
      <p:sp>
        <p:nvSpPr>
          <p:cNvPr id="231" name="CustomShape 19"/>
          <p:cNvSpPr/>
          <p:nvPr/>
        </p:nvSpPr>
        <p:spPr>
          <a:xfrm>
            <a:off x="3674880" y="3456720"/>
            <a:ext cx="18313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THE NETHERLANDS</a:t>
            </a:r>
            <a:endParaRPr/>
          </a:p>
        </p:txBody>
      </p:sp>
      <p:sp>
        <p:nvSpPr>
          <p:cNvPr id="232" name="CustomShape 20"/>
          <p:cNvSpPr/>
          <p:nvPr/>
        </p:nvSpPr>
        <p:spPr>
          <a:xfrm>
            <a:off x="3805200" y="3704400"/>
            <a:ext cx="198504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Amsterdam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Zekeringstraat 17A, 1014 BM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+31 (0) 20 4895711</a:t>
            </a:r>
            <a:endParaRPr/>
          </a:p>
        </p:txBody>
      </p:sp>
      <p:sp>
        <p:nvSpPr>
          <p:cNvPr id="233" name="CustomShape 21"/>
          <p:cNvSpPr/>
          <p:nvPr/>
        </p:nvSpPr>
        <p:spPr>
          <a:xfrm>
            <a:off x="3805200" y="4257720"/>
            <a:ext cx="1751760" cy="71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Consulting BV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Rijswijk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De Bruyn Kopsstraat 14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+31 (0) 70 4140722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+31 70 3030047</a:t>
            </a:r>
            <a:endParaRPr/>
          </a:p>
        </p:txBody>
      </p:sp>
      <p:sp>
        <p:nvSpPr>
          <p:cNvPr id="234" name="CustomShape 22"/>
          <p:cNvSpPr/>
          <p:nvPr/>
        </p:nvSpPr>
        <p:spPr>
          <a:xfrm>
            <a:off x="1968120" y="3461400"/>
            <a:ext cx="4201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UK</a:t>
            </a:r>
            <a:endParaRPr/>
          </a:p>
        </p:txBody>
      </p:sp>
      <p:sp>
        <p:nvSpPr>
          <p:cNvPr id="235" name="CustomShape 23"/>
          <p:cNvSpPr/>
          <p:nvPr/>
        </p:nvSpPr>
        <p:spPr>
          <a:xfrm>
            <a:off x="1985040" y="3701160"/>
            <a:ext cx="1824480" cy="8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London: 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Devonshire House, 60 Goswell Road, EC1M 7AD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+44 (0) 11 8900 1068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+44 (0) 11 8900 1069</a:t>
            </a:r>
            <a:endParaRPr/>
          </a:p>
        </p:txBody>
      </p:sp>
      <p:pic>
        <p:nvPicPr>
          <p:cNvPr id="236" name="Picture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54920" y="1824840"/>
            <a:ext cx="672840" cy="121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4"/>
          <p:cNvSpPr/>
          <p:nvPr/>
        </p:nvSpPr>
        <p:spPr>
          <a:xfrm>
            <a:off x="5224680" y="1776240"/>
            <a:ext cx="7034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Bengaluru</a:t>
            </a:r>
            <a:endParaRPr/>
          </a:p>
        </p:txBody>
      </p:sp>
      <p:sp>
        <p:nvSpPr>
          <p:cNvPr id="238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9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drockdigimark.com/apachemirror/hbase/" TargetMode="Externa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jpe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jpeg"/><Relationship Id="rId19" Type="http://schemas.openxmlformats.org/officeDocument/2006/relationships/image" Target="../media/image31.jpeg"/><Relationship Id="rId31" Type="http://schemas.openxmlformats.org/officeDocument/2006/relationships/image" Target="../media/image43.jpeg"/><Relationship Id="rId4" Type="http://schemas.openxmlformats.org/officeDocument/2006/relationships/image" Target="../media/image16.jpeg"/><Relationship Id="rId9" Type="http://schemas.openxmlformats.org/officeDocument/2006/relationships/image" Target="../media/image21.gif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"/>
          <p:cNvSpPr/>
          <p:nvPr/>
        </p:nvSpPr>
        <p:spPr>
          <a:xfrm>
            <a:off x="4191120" y="4095720"/>
            <a:ext cx="457128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Rectangle 3"/>
          <p:cNvSpPr/>
          <p:nvPr/>
        </p:nvSpPr>
        <p:spPr>
          <a:xfrm>
            <a:off x="4495800" y="379095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sz="1000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3.4.9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3.4.6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  <p:sp>
        <p:nvSpPr>
          <p:cNvPr id="15362" name="AutoShape 2" descr="Image result for zookeeper images apach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Image result for zookeeper images apa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843558"/>
            <a:ext cx="3238500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Client</a:t>
            </a:r>
            <a:r>
              <a:rPr lang="en-US" sz="2000" dirty="0"/>
              <a:t> </a:t>
            </a:r>
            <a:r>
              <a:rPr lang="en-US" sz="2000" dirty="0">
                <a:latin typeface="Corbel"/>
              </a:rPr>
              <a:t> − Clients, one of the nodes in our distributed application cluster, access information from the server. For a particular time interval, every client sends a message to the server to let the sever know that the client is alive.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Server</a:t>
            </a:r>
            <a:r>
              <a:rPr lang="en-US" sz="2000" dirty="0">
                <a:latin typeface="Corbel"/>
              </a:rPr>
              <a:t> −   Server, one of the nodes in our </a:t>
            </a: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ensemble, provides all the services to clients. Gives acknowledgement to client to inform that the server is alive.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Leader</a:t>
            </a:r>
            <a:r>
              <a:rPr lang="en-US" sz="2000" dirty="0">
                <a:latin typeface="Corbel"/>
              </a:rPr>
              <a:t> − Server node which performs automatic recovery if any of the connected node failed. Leaders are elected on service startup.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Follower</a:t>
            </a:r>
            <a:r>
              <a:rPr lang="en-US" sz="2000" dirty="0">
                <a:latin typeface="Corbel"/>
              </a:rPr>
              <a:t>  − Server node which follows leader instruction.</a:t>
            </a:r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1F497D"/>
                </a:solidFill>
                <a:latin typeface="Corbel"/>
              </a:rPr>
              <a:t>Zookeeper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4546848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The name space provided by </a:t>
            </a:r>
            <a:r>
              <a:rPr lang="en-US" dirty="0" err="1">
                <a:latin typeface="Corbel"/>
              </a:rPr>
              <a:t>ZooKeeper</a:t>
            </a:r>
            <a:r>
              <a:rPr lang="en-US" dirty="0">
                <a:latin typeface="Corbel"/>
              </a:rPr>
              <a:t> is much like that of a standard file system.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 A name is a sequence of path elements separated by a slash (/).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Every node in </a:t>
            </a:r>
            <a:r>
              <a:rPr lang="en-US" dirty="0" err="1">
                <a:latin typeface="Corbel"/>
              </a:rPr>
              <a:t>ZooKeeper's</a:t>
            </a:r>
            <a:r>
              <a:rPr lang="en-US" dirty="0">
                <a:latin typeface="Corbel"/>
              </a:rPr>
              <a:t> name space is identified by a 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Each node in namespace is called </a:t>
            </a:r>
            <a:r>
              <a:rPr lang="en-US" dirty="0" err="1">
                <a:latin typeface="Corbel"/>
              </a:rPr>
              <a:t>znode</a:t>
            </a:r>
            <a:endParaRPr lang="en-US" dirty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Corbel"/>
              </a:rPr>
              <a:t>Znodes</a:t>
            </a:r>
            <a:r>
              <a:rPr lang="en-US" dirty="0">
                <a:latin typeface="Corbel"/>
              </a:rPr>
              <a:t> maintain a stat structure that includes version numbers for data changes, ACL changes, and timestamps, to allow cache validations and coordinated updates.</a:t>
            </a:r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Zookeeper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Data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Model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and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Hierarchical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Namespace</a:t>
            </a:r>
          </a:p>
        </p:txBody>
      </p:sp>
      <p:pic>
        <p:nvPicPr>
          <p:cNvPr id="1026" name="Picture 2" descr="Image result for zookeeper data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843558"/>
            <a:ext cx="34290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03232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/>
            <a:r>
              <a:rPr lang="en-US" sz="2000" dirty="0" err="1">
                <a:latin typeface="Corbel"/>
              </a:rPr>
              <a:t>Znodes</a:t>
            </a:r>
            <a:r>
              <a:rPr lang="en-US" sz="2000" dirty="0">
                <a:latin typeface="Corbel"/>
              </a:rPr>
              <a:t> are categorized as persistence, ephemeral.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Persistence </a:t>
            </a:r>
            <a:r>
              <a:rPr lang="en-US" sz="2000" b="1" dirty="0" err="1">
                <a:latin typeface="Corbel"/>
              </a:rPr>
              <a:t>znode</a:t>
            </a:r>
            <a:r>
              <a:rPr lang="en-US" sz="2000" dirty="0">
                <a:latin typeface="Corbel"/>
              </a:rPr>
              <a:t> − Persistence </a:t>
            </a:r>
            <a:r>
              <a:rPr lang="en-US" sz="2000" dirty="0" err="1">
                <a:latin typeface="Corbel"/>
              </a:rPr>
              <a:t>znode</a:t>
            </a:r>
            <a:r>
              <a:rPr lang="en-US" sz="2000" dirty="0">
                <a:latin typeface="Corbel"/>
              </a:rPr>
              <a:t> is alive even after the client, which created that particular </a:t>
            </a:r>
            <a:r>
              <a:rPr lang="en-US" sz="2000" dirty="0" err="1">
                <a:latin typeface="Corbel"/>
              </a:rPr>
              <a:t>znode</a:t>
            </a:r>
            <a:r>
              <a:rPr lang="en-US" sz="2000" dirty="0">
                <a:latin typeface="Corbel"/>
              </a:rPr>
              <a:t>, is disconnected. By default, all </a:t>
            </a:r>
            <a:r>
              <a:rPr lang="en-US" sz="2000" dirty="0" err="1">
                <a:latin typeface="Corbel"/>
              </a:rPr>
              <a:t>znodes</a:t>
            </a:r>
            <a:r>
              <a:rPr lang="en-US" sz="2000" dirty="0">
                <a:latin typeface="Corbel"/>
              </a:rPr>
              <a:t> are persistent unless otherwise specified.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latin typeface="Corbel"/>
              </a:rPr>
              <a:t>Ephemeral </a:t>
            </a:r>
            <a:r>
              <a:rPr lang="en-US" sz="2000" b="1" dirty="0" err="1">
                <a:latin typeface="Corbel"/>
              </a:rPr>
              <a:t>znode</a:t>
            </a:r>
            <a:r>
              <a:rPr lang="en-US" sz="2000" dirty="0">
                <a:latin typeface="Corbel"/>
              </a:rPr>
              <a:t> − Ephemeral </a:t>
            </a:r>
            <a:r>
              <a:rPr lang="en-US" sz="2000" dirty="0" err="1">
                <a:latin typeface="Corbel"/>
              </a:rPr>
              <a:t>znodes</a:t>
            </a:r>
            <a:r>
              <a:rPr lang="en-US" sz="2000" dirty="0">
                <a:latin typeface="Corbel"/>
              </a:rPr>
              <a:t> are active until the client is alive. When a client gets disconnected from the </a:t>
            </a: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ensemble, then the ephemeral </a:t>
            </a:r>
            <a:r>
              <a:rPr lang="en-US" sz="2000" dirty="0" err="1">
                <a:latin typeface="Corbel"/>
              </a:rPr>
              <a:t>znodes</a:t>
            </a:r>
            <a:r>
              <a:rPr lang="en-US" sz="2000" dirty="0">
                <a:latin typeface="Corbel"/>
              </a:rPr>
              <a:t> get deleted automatically.</a:t>
            </a:r>
            <a:r>
              <a:rPr lang="en-US" dirty="0"/>
              <a:t> </a:t>
            </a:r>
            <a:r>
              <a:rPr lang="en-US" sz="2000" dirty="0">
                <a:latin typeface="Corbel"/>
              </a:rPr>
              <a:t>Ephemeral </a:t>
            </a:r>
            <a:r>
              <a:rPr lang="en-US" sz="2000" dirty="0" err="1">
                <a:latin typeface="Corbel"/>
              </a:rPr>
              <a:t>znodes</a:t>
            </a:r>
            <a:r>
              <a:rPr lang="en-US" sz="2000" dirty="0">
                <a:latin typeface="Corbel"/>
              </a:rPr>
              <a:t> play an important role in Leader election.</a:t>
            </a:r>
            <a:br>
              <a:rPr lang="en-US" dirty="0"/>
            </a:b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Zookeeper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  <a:latin typeface="Corbel"/>
              </a:rPr>
              <a:t>Znodes</a:t>
            </a:r>
            <a:endParaRPr lang="en-US" sz="2000" dirty="0">
              <a:solidFill>
                <a:srgbClr val="1F497D"/>
              </a:solid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To perform </a:t>
            </a:r>
            <a:r>
              <a:rPr lang="en-US" dirty="0" err="1">
                <a:latin typeface="Corbel"/>
              </a:rPr>
              <a:t>ZooKeeper</a:t>
            </a:r>
            <a:r>
              <a:rPr lang="en-US" dirty="0">
                <a:latin typeface="Corbel"/>
              </a:rPr>
              <a:t> CLI operations, first turn on your </a:t>
            </a:r>
            <a:r>
              <a:rPr lang="en-US" dirty="0" err="1">
                <a:latin typeface="Corbel"/>
              </a:rPr>
              <a:t>ZooKeeper</a:t>
            </a:r>
            <a:r>
              <a:rPr lang="en-US" dirty="0">
                <a:latin typeface="Corbel"/>
              </a:rPr>
              <a:t> server (“bin/zkServer.sh start”) and then, </a:t>
            </a:r>
            <a:r>
              <a:rPr lang="en-US" dirty="0" err="1">
                <a:latin typeface="Corbel"/>
              </a:rPr>
              <a:t>ZooKeeper</a:t>
            </a:r>
            <a:r>
              <a:rPr lang="en-US" dirty="0">
                <a:latin typeface="Corbel"/>
              </a:rPr>
              <a:t> client (“bin/zkCli.sh”). Once the client starts, you can perform the following operation.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Corbe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Create </a:t>
            </a:r>
            <a:r>
              <a:rPr lang="en-US" dirty="0" err="1">
                <a:latin typeface="Corbel"/>
              </a:rPr>
              <a:t>znodes</a:t>
            </a:r>
            <a:endParaRPr lang="en-US" dirty="0">
              <a:latin typeface="Corbe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Get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Watch </a:t>
            </a:r>
            <a:r>
              <a:rPr lang="en-US" dirty="0" err="1">
                <a:latin typeface="Corbel"/>
              </a:rPr>
              <a:t>znode</a:t>
            </a:r>
            <a:r>
              <a:rPr lang="en-US" dirty="0">
                <a:latin typeface="Corbel"/>
              </a:rPr>
              <a:t> for changes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Create children of a </a:t>
            </a:r>
            <a:r>
              <a:rPr lang="en-US" dirty="0" err="1">
                <a:latin typeface="Corbel"/>
              </a:rPr>
              <a:t>znode</a:t>
            </a:r>
            <a:endParaRPr lang="en-US" dirty="0">
              <a:latin typeface="Corbe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List children of a </a:t>
            </a:r>
            <a:r>
              <a:rPr lang="en-US" dirty="0" err="1">
                <a:latin typeface="Corbel"/>
              </a:rPr>
              <a:t>znode</a:t>
            </a:r>
            <a:endParaRPr lang="en-US" dirty="0">
              <a:latin typeface="Corbe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Check Status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Remove / Delete a </a:t>
            </a:r>
            <a:r>
              <a:rPr lang="en-US" dirty="0" err="1">
                <a:latin typeface="Corbel"/>
              </a:rPr>
              <a:t>znode</a:t>
            </a:r>
            <a:endParaRPr lang="en-US" dirty="0">
              <a:latin typeface="Corbe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Zookeeper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240" cy="858960"/>
          </a:xfrm>
        </p:spPr>
        <p:txBody>
          <a:bodyPr/>
          <a:lstStyle/>
          <a:p>
            <a:r>
              <a:rPr lang="en-IN" sz="2000" kern="1200" dirty="0">
                <a:solidFill>
                  <a:srgbClr val="1F497D"/>
                </a:solidFill>
                <a:latin typeface="Corbel"/>
                <a:ea typeface="+mn-ea"/>
                <a:cs typeface="+mn-cs"/>
              </a:rPr>
              <a:t>Reference</a:t>
            </a:r>
            <a:r>
              <a:rPr lang="en-IN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Zookeeper site</a:t>
            </a:r>
            <a:r>
              <a:rPr lang="en-US" dirty="0">
                <a:cs typeface="Times New Roman" pitchFamily="18" charset="0"/>
              </a:rPr>
              <a:t> : </a:t>
            </a:r>
            <a:r>
              <a:rPr lang="en-US" dirty="0">
                <a:cs typeface="Times New Roman" pitchFamily="18" charset="0"/>
                <a:hlinkClick r:id="rId2"/>
              </a:rPr>
              <a:t>https://zookeeper.apache.org/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Downloading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Corbel"/>
              </a:rPr>
              <a:t>Zookeeper 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>
                <a:cs typeface="Times New Roman" pitchFamily="18" charset="0"/>
                <a:hlinkClick r:id="rId2"/>
              </a:rPr>
              <a:t>https://zookeeper.apache.org/releases.html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cs typeface="Times New Roman" pitchFamily="18" charset="0"/>
            </a:endParaRPr>
          </a:p>
          <a:p>
            <a:pPr marL="342900" indent="-342900"/>
            <a:r>
              <a:rPr lang="en-US" b="1" kern="1200" dirty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Documentation</a:t>
            </a:r>
            <a:r>
              <a:rPr lang="en-US" b="1" dirty="0">
                <a:cs typeface="Times New Roman" pitchFamily="18" charset="0"/>
              </a:rPr>
              <a:t>:</a:t>
            </a:r>
            <a:endParaRPr lang="en-US" sz="2000" b="1" kern="120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342900" indent="-342900"/>
            <a:endParaRPr lang="en-US" dirty="0">
              <a:cs typeface="Times New Roman" pitchFamily="18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Corbel"/>
              </a:rPr>
              <a:t>Zookeeper 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>
                <a:cs typeface="Times New Roman" pitchFamily="18" charset="0"/>
                <a:hlinkClick r:id="rId2"/>
              </a:rPr>
              <a:t>https://zookeeper.apache.org/doc/trunk/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240" cy="858960"/>
          </a:xfrm>
        </p:spPr>
        <p:txBody>
          <a:bodyPr/>
          <a:lstStyle/>
          <a:p>
            <a:r>
              <a:rPr lang="en-IN" sz="2000" kern="1200" dirty="0">
                <a:solidFill>
                  <a:srgbClr val="1F497D"/>
                </a:solidFill>
                <a:latin typeface="Corbel"/>
                <a:ea typeface="+mn-ea"/>
                <a:cs typeface="+mn-cs"/>
              </a:rPr>
              <a:t>Assignment</a:t>
            </a:r>
            <a:endParaRPr lang="en-US" sz="2000" kern="1200" dirty="0">
              <a:solidFill>
                <a:srgbClr val="1F497D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Install Zookeeper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04920" y="0"/>
            <a:ext cx="860652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>
                <a:solidFill>
                  <a:srgbClr val="1F497D"/>
                </a:solidFill>
                <a:latin typeface="Corbel"/>
              </a:rPr>
              <a:t>Agenda</a:t>
            </a:r>
          </a:p>
        </p:txBody>
      </p:sp>
      <p:sp>
        <p:nvSpPr>
          <p:cNvPr id="277" name="CustomShape 2"/>
          <p:cNvSpPr/>
          <p:nvPr/>
        </p:nvSpPr>
        <p:spPr>
          <a:xfrm>
            <a:off x="304920" y="819000"/>
            <a:ext cx="8609760" cy="396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History of Zookeeper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Distributed Application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Challenges in Distributed Application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What is Zookeeper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Zookeeper Services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Zookeeper Architecture</a:t>
            </a:r>
            <a:endParaRPr lang="en-US" sz="2000" dirty="0">
              <a:latin typeface="Corbel"/>
            </a:endParaRP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Zookeeper Data Model and  Hierarchical Namespace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 err="1">
                <a:latin typeface="Corbel"/>
              </a:rPr>
              <a:t>Znodes</a:t>
            </a:r>
            <a:endParaRPr lang="en-US" sz="2000" dirty="0">
              <a:latin typeface="Corbel"/>
            </a:endParaRP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Zookeeper Shell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References</a:t>
            </a:r>
          </a:p>
          <a:p>
            <a:pPr marL="457200" indent="-457200">
              <a:buSzPct val="104000"/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Assignment</a:t>
            </a:r>
          </a:p>
        </p:txBody>
      </p:sp>
      <p:sp>
        <p:nvSpPr>
          <p:cNvPr id="278" name="CustomShape 3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4A2D952-2C58-4A92-8855-2EE90E5C2AB9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0262D01-141D-4218-A0F8-A37CA5F8C22C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1" dirty="0"/>
              <a:t>Big Data Ecosystem</a:t>
            </a:r>
            <a:endParaRPr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1962149"/>
            <a:ext cx="6273357" cy="474822"/>
            <a:chOff x="228600" y="2160132"/>
            <a:chExt cx="8616871" cy="896327"/>
          </a:xfrm>
        </p:grpSpPr>
        <p:grpSp>
          <p:nvGrpSpPr>
            <p:cNvPr id="8" name="Group 7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8600" y="2591665"/>
              <a:ext cx="1840298" cy="46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Data</a:t>
              </a:r>
              <a:r>
                <a:rPr lang="en-US" sz="1000" b="1" dirty="0"/>
                <a:t> </a:t>
              </a:r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Processing</a:t>
              </a:r>
            </a:p>
          </p:txBody>
        </p:sp>
        <p:pic>
          <p:nvPicPr>
            <p:cNvPr id="10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>
              <a:spLocks/>
            </p:cNvSpPr>
            <p:nvPr/>
          </p:nvSpPr>
          <p:spPr>
            <a:xfrm>
              <a:off x="208040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32955" y="2270495"/>
              <a:ext cx="999354" cy="592760"/>
              <a:chOff x="3432955" y="2270495"/>
              <a:chExt cx="999354" cy="592760"/>
            </a:xfrm>
            <a:noFill/>
          </p:grpSpPr>
          <p:sp>
            <p:nvSpPr>
              <p:cNvPr id="19" name="Rounded Rectangle 18"/>
              <p:cNvSpPr>
                <a:spLocks/>
              </p:cNvSpPr>
              <p:nvPr/>
            </p:nvSpPr>
            <p:spPr>
              <a:xfrm>
                <a:off x="343295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Picture 7" descr="D:\Reading Materials\Hadoop2\M2M\TPR\Images\FW spark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70268" y="2392880"/>
                <a:ext cx="587730" cy="347990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785505" y="2270495"/>
              <a:ext cx="999354" cy="592760"/>
              <a:chOff x="4785505" y="2270495"/>
              <a:chExt cx="999354" cy="592760"/>
            </a:xfrm>
            <a:noFill/>
          </p:grpSpPr>
          <p:sp>
            <p:nvSpPr>
              <p:cNvPr id="17" name="Rounded Rectangle 16"/>
              <p:cNvSpPr>
                <a:spLocks/>
              </p:cNvSpPr>
              <p:nvPr/>
            </p:nvSpPr>
            <p:spPr>
              <a:xfrm>
                <a:off x="47855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Picture 9" descr="D:\Reading Materials\Hadoop2\M2M\TPR\Images\FW storm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0582" y="2422979"/>
                <a:ext cx="673861" cy="277224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138054" y="2270497"/>
              <a:ext cx="1100945" cy="592760"/>
              <a:chOff x="6138054" y="2270497"/>
              <a:chExt cx="1100945" cy="592760"/>
            </a:xfrm>
            <a:noFill/>
          </p:grpSpPr>
          <p:sp>
            <p:nvSpPr>
              <p:cNvPr id="15" name="Rounded Rectangle 14"/>
              <p:cNvSpPr>
                <a:spLocks/>
              </p:cNvSpPr>
              <p:nvPr/>
            </p:nvSpPr>
            <p:spPr>
              <a:xfrm>
                <a:off x="6138054" y="2270497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1489808" y="1276350"/>
            <a:ext cx="6183022" cy="457200"/>
            <a:chOff x="380360" y="1295400"/>
            <a:chExt cx="8465111" cy="863062"/>
          </a:xfrm>
        </p:grpSpPr>
        <p:grpSp>
          <p:nvGrpSpPr>
            <p:cNvPr id="26" name="Group 25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39" name="Group 4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80360" y="1751766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080405" y="1433387"/>
              <a:ext cx="999354" cy="592760"/>
              <a:chOff x="2080405" y="1433387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2080405" y="143338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10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sp>
          <p:nvSpPr>
            <p:cNvPr id="29" name="Rounded Rectangle 28"/>
            <p:cNvSpPr>
              <a:spLocks/>
            </p:cNvSpPr>
            <p:nvPr/>
          </p:nvSpPr>
          <p:spPr>
            <a:xfrm>
              <a:off x="3432955" y="1405763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2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4"/>
          <p:cNvGrpSpPr/>
          <p:nvPr/>
        </p:nvGrpSpPr>
        <p:grpSpPr>
          <a:xfrm>
            <a:off x="1377916" y="3181350"/>
            <a:ext cx="6330607" cy="457200"/>
            <a:chOff x="228600" y="3024866"/>
            <a:chExt cx="8616786" cy="971710"/>
          </a:xfrm>
        </p:grpSpPr>
        <p:grpSp>
          <p:nvGrpSpPr>
            <p:cNvPr id="44" name="Group 45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59" name="Group 6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0" name="Straight Connector 59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228600" y="3538682"/>
              <a:ext cx="1676400" cy="45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</a:p>
          </p:txBody>
        </p:sp>
        <p:grpSp>
          <p:nvGrpSpPr>
            <p:cNvPr id="46" name="Group 47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47" name="Group 48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oup 49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9" name="Picture 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0" name="Group 51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2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63" name="Group 64"/>
          <p:cNvGrpSpPr/>
          <p:nvPr/>
        </p:nvGrpSpPr>
        <p:grpSpPr>
          <a:xfrm>
            <a:off x="1447800" y="666749"/>
            <a:ext cx="6225030" cy="580312"/>
            <a:chOff x="349071" y="3276600"/>
            <a:chExt cx="8496315" cy="1095461"/>
          </a:xfrm>
        </p:grpSpPr>
        <p:grpSp>
          <p:nvGrpSpPr>
            <p:cNvPr id="64" name="Group 65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73" name="Group 7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49071" y="3732969"/>
              <a:ext cx="1454037" cy="63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2080320" y="3386963"/>
              <a:ext cx="999354" cy="592760"/>
              <a:chOff x="2080320" y="4044412"/>
              <a:chExt cx="999354" cy="592760"/>
            </a:xfrm>
            <a:noFill/>
          </p:grpSpPr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208032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2" name="Picture 2" descr="D:\Reading Materials\Hadoop2\M2M\TPR\Images\ST apache_flume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75113" y="4093839"/>
                <a:ext cx="588481" cy="509477"/>
              </a:xfrm>
              <a:prstGeom prst="rect">
                <a:avLst/>
              </a:prstGeom>
              <a:grpFill/>
            </p:spPr>
          </p:pic>
        </p:grpSp>
        <p:grpSp>
          <p:nvGrpSpPr>
            <p:cNvPr id="67" name="Group 68"/>
            <p:cNvGrpSpPr/>
            <p:nvPr/>
          </p:nvGrpSpPr>
          <p:grpSpPr>
            <a:xfrm>
              <a:off x="3432870" y="3386963"/>
              <a:ext cx="999354" cy="592760"/>
              <a:chOff x="3432870" y="4044412"/>
              <a:chExt cx="999354" cy="592760"/>
            </a:xfrm>
            <a:noFill/>
          </p:grpSpPr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343287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0" name="Picture 3" descr="D:\Reading Materials\Hadoop2\M2M\TPR\Images\ST kafka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11858" y="4104213"/>
                <a:ext cx="650402" cy="474389"/>
              </a:xfrm>
              <a:prstGeom prst="rect">
                <a:avLst/>
              </a:prstGeom>
              <a:grpFill/>
            </p:spPr>
          </p:pic>
        </p:grpSp>
        <p:pic>
          <p:nvPicPr>
            <p:cNvPr id="68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8"/>
          <p:cNvGrpSpPr/>
          <p:nvPr/>
        </p:nvGrpSpPr>
        <p:grpSpPr>
          <a:xfrm>
            <a:off x="1447800" y="2571749"/>
            <a:ext cx="6225030" cy="457203"/>
            <a:chOff x="349071" y="4798781"/>
            <a:chExt cx="8496315" cy="863067"/>
          </a:xfrm>
        </p:grpSpPr>
        <p:grpSp>
          <p:nvGrpSpPr>
            <p:cNvPr id="78" name="Group 79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91" name="Group 9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3" name="Rounded Rectangle 9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2" name="Straight Connector 9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349071" y="5255152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</a:p>
          </p:txBody>
        </p:sp>
        <p:grpSp>
          <p:nvGrpSpPr>
            <p:cNvPr id="80" name="Group 81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1" name="Group 82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87" name="Rounded Rectangle 86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8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sp>
          <p:nvSpPr>
            <p:cNvPr id="82" name="Rounded Rectangle 81"/>
            <p:cNvSpPr>
              <a:spLocks/>
            </p:cNvSpPr>
            <p:nvPr/>
          </p:nvSpPr>
          <p:spPr>
            <a:xfrm>
              <a:off x="4785420" y="4909144"/>
              <a:ext cx="999354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en-IN" sz="105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83" name="Group 84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pic>
            <p:nvPicPr>
              <p:cNvPr id="86" name="Picture 8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4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5" name="Group 98"/>
          <p:cNvGrpSpPr/>
          <p:nvPr/>
        </p:nvGrpSpPr>
        <p:grpSpPr>
          <a:xfrm>
            <a:off x="1489808" y="3790946"/>
            <a:ext cx="6183022" cy="457203"/>
            <a:chOff x="406406" y="5663514"/>
            <a:chExt cx="8438980" cy="863069"/>
          </a:xfrm>
        </p:grpSpPr>
        <p:grpSp>
          <p:nvGrpSpPr>
            <p:cNvPr id="96" name="Group 99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108" name="Group 111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06406" y="6119886"/>
              <a:ext cx="1396701" cy="40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</a:p>
          </p:txBody>
        </p:sp>
        <p:grpSp>
          <p:nvGrpSpPr>
            <p:cNvPr id="98" name="Group 101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2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9" name="Group 102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04" name="Rounded Rectangle 103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5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0" name="Group 103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2" name="Rounded Rectangle 101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3" name="Picture 12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1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5"/>
          <p:cNvGrpSpPr/>
          <p:nvPr/>
        </p:nvGrpSpPr>
        <p:grpSpPr>
          <a:xfrm>
            <a:off x="1489808" y="4400550"/>
            <a:ext cx="6183022" cy="457198"/>
            <a:chOff x="273983" y="5962324"/>
            <a:chExt cx="8229600" cy="726081"/>
          </a:xfrm>
        </p:grpSpPr>
        <p:grpSp>
          <p:nvGrpSpPr>
            <p:cNvPr id="113" name="Group 116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25" name="Group 128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73983" y="6346256"/>
              <a:ext cx="1362047" cy="34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</a:p>
          </p:txBody>
        </p:sp>
        <p:grpSp>
          <p:nvGrpSpPr>
            <p:cNvPr id="115" name="Group 118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3" name="Rounded Rectangle 122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4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16" name="Group 119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1" name="Rounded Rectangle 120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2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2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17" name="Group 120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19" name="Rounded Rectangle 118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0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18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9" name="Picture 128" descr="Image result for apache drill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D:\Reading Materials\Hadoop2\M2M\TPR\Images\FW hadoop.jpg"/>
          <p:cNvPicPr>
            <a:picLocks noChangeAspect="1" noChangeArrowheads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31969" y="2055575"/>
            <a:ext cx="496827" cy="271271"/>
          </a:xfrm>
          <a:prstGeom prst="rect">
            <a:avLst/>
          </a:prstGeom>
          <a:noFill/>
        </p:spPr>
      </p:pic>
      <p:pic>
        <p:nvPicPr>
          <p:cNvPr id="131" name="Picture 7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274" y="1425422"/>
            <a:ext cx="544510" cy="1579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8" descr="D:\Reading Materials\Hadoop2\M2M\TPR\Images\MR zookeeper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4876577" y="2643224"/>
            <a:ext cx="335212" cy="293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036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0262D01-141D-4218-A0F8-A37CA5F8C22C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orbe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The Zookeeper framework was originally built at “Yahoo!” for accessing their applications in an easy and robust manner.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latin typeface="Corbe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 Later, Apache </a:t>
            </a: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became a standard for organized service used by </a:t>
            </a:r>
            <a:r>
              <a:rPr lang="en-US" sz="2000" dirty="0" err="1">
                <a:latin typeface="Corbel"/>
              </a:rPr>
              <a:t>Hadoop</a:t>
            </a:r>
            <a:r>
              <a:rPr lang="en-US" sz="2000" dirty="0">
                <a:latin typeface="Corbel"/>
              </a:rPr>
              <a:t>, </a:t>
            </a:r>
            <a:r>
              <a:rPr lang="en-US" sz="2000" dirty="0" err="1">
                <a:latin typeface="Corbel"/>
              </a:rPr>
              <a:t>HBase</a:t>
            </a:r>
            <a:r>
              <a:rPr lang="en-US" sz="2000" dirty="0">
                <a:latin typeface="Corbel"/>
              </a:rPr>
              <a:t>, and other distributed frameworks.</a:t>
            </a:r>
          </a:p>
          <a:p>
            <a:pPr marL="342900" indent="-342900">
              <a:lnSpc>
                <a:spcPct val="100000"/>
              </a:lnSpc>
            </a:pPr>
            <a:endParaRPr lang="en-US" sz="2000" dirty="0">
              <a:latin typeface="Corbe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For example, Apache </a:t>
            </a:r>
            <a:r>
              <a:rPr lang="en-US" sz="2000" dirty="0" err="1">
                <a:latin typeface="Corbel"/>
              </a:rPr>
              <a:t>HBase</a:t>
            </a:r>
            <a:r>
              <a:rPr lang="en-US" sz="2000" dirty="0">
                <a:latin typeface="Corbel"/>
              </a:rPr>
              <a:t> uses </a:t>
            </a: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to track the status of distributed data.</a:t>
            </a:r>
            <a:endParaRPr lang="en-IN" sz="2000" dirty="0">
              <a:latin typeface="Corbe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1F497D"/>
                </a:solidFill>
                <a:latin typeface="Corbel"/>
              </a:rPr>
              <a:t>History of Zookeeper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24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4330824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Corbel"/>
              </a:rPr>
              <a:t>A distributed application can run on multiple systems in a network at a given time (simultaneously) by coordinating among themselves to complete a particular task in a fast and efficient manner.</a:t>
            </a:r>
          </a:p>
          <a:p>
            <a:pPr marL="342900" indent="-342900"/>
            <a:r>
              <a:rPr lang="en-US" sz="2000" b="1" dirty="0">
                <a:latin typeface="Corbel"/>
              </a:rPr>
              <a:t>	</a:t>
            </a:r>
            <a:r>
              <a:rPr lang="en-US" sz="1600" b="1" dirty="0">
                <a:latin typeface="Corbel"/>
              </a:rPr>
              <a:t>Coordination in a Distributed System</a:t>
            </a:r>
            <a:r>
              <a:rPr lang="en-US" sz="2000" dirty="0"/>
              <a:t>: </a:t>
            </a:r>
            <a:endParaRPr lang="en-US" sz="1600" dirty="0">
              <a:latin typeface="Corbel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latin typeface="Corbel"/>
              </a:rPr>
              <a:t>Locking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latin typeface="Corbel"/>
              </a:rPr>
              <a:t>Leader</a:t>
            </a:r>
            <a:r>
              <a:rPr lang="en-US" sz="1600" dirty="0"/>
              <a:t> </a:t>
            </a:r>
            <a:r>
              <a:rPr lang="en-US" sz="1600" dirty="0">
                <a:latin typeface="Corbel"/>
              </a:rPr>
              <a:t>Election</a:t>
            </a:r>
            <a:r>
              <a:rPr lang="en-US" sz="1600" dirty="0"/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latin typeface="Corbel"/>
              </a:rPr>
              <a:t>Synchronization</a:t>
            </a:r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>
                <a:solidFill>
                  <a:srgbClr val="1F497D"/>
                </a:solidFill>
                <a:latin typeface="Corbel"/>
              </a:rPr>
              <a:t>Distributed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Application</a:t>
            </a:r>
          </a:p>
        </p:txBody>
      </p:sp>
      <p:sp>
        <p:nvSpPr>
          <p:cNvPr id="6" name="CustomShape 2"/>
          <p:cNvSpPr/>
          <p:nvPr/>
        </p:nvSpPr>
        <p:spPr>
          <a:xfrm>
            <a:off x="4860032" y="987574"/>
            <a:ext cx="411480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endParaRPr dirty="0"/>
          </a:p>
        </p:txBody>
      </p:sp>
      <p:pic>
        <p:nvPicPr>
          <p:cNvPr id="14338" name="Picture 2" descr="Image result for distributed applica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347614"/>
            <a:ext cx="376882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Race</a:t>
            </a:r>
            <a:r>
              <a:rPr lang="en-US" sz="2000" b="1" dirty="0"/>
              <a:t> </a:t>
            </a:r>
            <a:r>
              <a:rPr lang="en-US" b="1" dirty="0">
                <a:latin typeface="Corbel"/>
              </a:rPr>
              <a:t>condition</a:t>
            </a:r>
            <a:r>
              <a:rPr lang="en-US" sz="2000" dirty="0"/>
              <a:t> − </a:t>
            </a:r>
          </a:p>
          <a:p>
            <a:pPr marL="457200" indent="-457200"/>
            <a:r>
              <a:rPr lang="en-US" sz="2000" dirty="0"/>
              <a:t>	</a:t>
            </a:r>
            <a:r>
              <a:rPr lang="en-US" dirty="0">
                <a:latin typeface="Corbel"/>
              </a:rPr>
              <a:t>Two or more machines trying to perform a particular task, which actually needs to be done only by a single machine at any given time. For example, shared resources should only be modified by a single machine at any given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Deadlock</a:t>
            </a:r>
            <a:r>
              <a:rPr lang="en-US" sz="2000" dirty="0"/>
              <a:t> −</a:t>
            </a:r>
          </a:p>
          <a:p>
            <a:pPr marL="457200" indent="-457200"/>
            <a:r>
              <a:rPr lang="en-US" sz="2000" dirty="0"/>
              <a:t>	</a:t>
            </a:r>
            <a:r>
              <a:rPr lang="en-US" dirty="0">
                <a:latin typeface="Corbel"/>
              </a:rPr>
              <a:t>Two or more operations waiting for each other to complete indefinitely.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Inconsistency</a:t>
            </a:r>
            <a:r>
              <a:rPr lang="en-US" sz="2000" dirty="0"/>
              <a:t> −</a:t>
            </a:r>
          </a:p>
          <a:p>
            <a:pPr marL="457200" indent="-457200"/>
            <a:r>
              <a:rPr lang="en-US" sz="2000" dirty="0"/>
              <a:t>	</a:t>
            </a:r>
            <a:r>
              <a:rPr lang="en-US" dirty="0">
                <a:latin typeface="Corbel"/>
              </a:rPr>
              <a:t>Partial failure of data.</a:t>
            </a:r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>
                <a:solidFill>
                  <a:srgbClr val="1F497D"/>
                </a:solidFill>
                <a:latin typeface="Corbel"/>
              </a:rPr>
              <a:t>Challenges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Distributed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is a distributed, open-source coordination service for distributed applications.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It exposes a simple set of primitives that distributed applications can build upon to implement higher level services for synchronization, configuration maintenance, and groups and naming.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solves this issue with its simple architecture. 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err="1">
                <a:latin typeface="Corbel"/>
              </a:rPr>
              <a:t>ZooKeeper</a:t>
            </a:r>
            <a:r>
              <a:rPr lang="en-US" sz="2000" dirty="0">
                <a:latin typeface="Corbel"/>
              </a:rPr>
              <a:t> allows developers to focus on core application logic without worrying about the distributed nature of the application.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latin typeface="Corbel"/>
              </a:rPr>
              <a:t>It runs in Java and has bindings for both Java and C.</a:t>
            </a:r>
          </a:p>
          <a:p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>
                <a:solidFill>
                  <a:srgbClr val="1F497D"/>
                </a:solidFill>
                <a:latin typeface="Corbel"/>
              </a:rPr>
              <a:t>What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Zookeeper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Naming service </a:t>
            </a:r>
            <a:r>
              <a:rPr lang="en-US" dirty="0">
                <a:latin typeface="Corbel"/>
              </a:rPr>
              <a:t>− Identifying the nodes in a cluster by name.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Configuration management </a:t>
            </a:r>
            <a:r>
              <a:rPr lang="en-US" dirty="0">
                <a:latin typeface="Corbel"/>
              </a:rPr>
              <a:t>− Latest and up-to-date configuration information of the system for a joining node.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Cluster management</a:t>
            </a:r>
            <a:r>
              <a:rPr lang="en-US" dirty="0">
                <a:latin typeface="Corbel"/>
              </a:rPr>
              <a:t> − Joining / leaving of a node in a cluster and node status at real time.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Leader election</a:t>
            </a:r>
            <a:r>
              <a:rPr lang="en-US" dirty="0">
                <a:latin typeface="Corbel"/>
              </a:rPr>
              <a:t> − Electing a node as leader for coordination purpose.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Locking and synchronization service </a:t>
            </a:r>
            <a:r>
              <a:rPr lang="en-US" dirty="0">
                <a:latin typeface="Corbel"/>
              </a:rPr>
              <a:t>− Locking the data while modifying it. This mechanism helps you in automatic fail recovery while connecting other distributed applications like Apache </a:t>
            </a:r>
            <a:r>
              <a:rPr lang="en-US" dirty="0" err="1">
                <a:latin typeface="Corbel"/>
              </a:rPr>
              <a:t>HBase</a:t>
            </a:r>
            <a:r>
              <a:rPr lang="en-US" dirty="0">
                <a:latin typeface="Corbel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Corbel"/>
              </a:rPr>
              <a:t>Highly reliable data registry</a:t>
            </a:r>
            <a:r>
              <a:rPr lang="en-US" dirty="0">
                <a:latin typeface="Corbel"/>
              </a:rPr>
              <a:t> − Availability of data even when one or a few nodes are down.</a:t>
            </a:r>
          </a:p>
          <a:p>
            <a:pPr marL="342900" indent="-342900">
              <a:buFont typeface="Arial" pitchFamily="34" charset="0"/>
              <a:buChar char="•"/>
            </a:pP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Zookeeper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  <a:latin typeface="Corbel"/>
              </a:rPr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280" y="228690"/>
            <a:ext cx="6031080" cy="4198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1F497D"/>
                </a:solidFill>
                <a:latin typeface="Corbel"/>
              </a:rPr>
              <a:t>Zookeeper Architecture</a:t>
            </a:r>
            <a:endParaRPr sz="2000" dirty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20320" y="982260"/>
            <a:ext cx="8633880" cy="403839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34" name="Picture 2" descr="https://zookeeper.apache.org/doc/trunk/images/zkserv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63638"/>
            <a:ext cx="5715000" cy="1762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84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454</Words>
  <Application>Microsoft Office PowerPoint</Application>
  <PresentationFormat>On-screen Show (16:9)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Corbel</vt:lpstr>
      <vt:lpstr>DejaVu Sans</vt:lpstr>
      <vt:lpstr>Droid Sans Fallback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Questions?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Karteek G</dc:creator>
  <cp:lastModifiedBy>Jagadeesh Bhavanasi</cp:lastModifiedBy>
  <cp:revision>172</cp:revision>
  <dcterms:modified xsi:type="dcterms:W3CDTF">2017-02-20T07:32:58Z</dcterms:modified>
</cp:coreProperties>
</file>