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73" r:id="rId6"/>
    <p:sldId id="280" r:id="rId7"/>
    <p:sldId id="278" r:id="rId8"/>
    <p:sldId id="279" r:id="rId9"/>
    <p:sldId id="277" r:id="rId10"/>
    <p:sldId id="272" r:id="rId11"/>
    <p:sldId id="274" r:id="rId12"/>
    <p:sldId id="271" r:id="rId13"/>
    <p:sldId id="260" r:id="rId14"/>
    <p:sldId id="275" r:id="rId15"/>
    <p:sldId id="281" r:id="rId16"/>
    <p:sldId id="282" r:id="rId17"/>
    <p:sldId id="283" r:id="rId18"/>
    <p:sldId id="261" r:id="rId19"/>
    <p:sldId id="284" r:id="rId20"/>
    <p:sldId id="266" r:id="rId21"/>
    <p:sldId id="276" r:id="rId22"/>
    <p:sldId id="265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562350"/>
            <a:ext cx="914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38600" y="3714750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66505"/>
            <a:ext cx="2590800" cy="557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00" y="3588228"/>
            <a:ext cx="4547913" cy="457199"/>
          </a:xfrm>
        </p:spPr>
        <p:txBody>
          <a:bodyPr/>
          <a:lstStyle>
            <a:lvl1pPr algn="l">
              <a:defRPr lang="en-US" sz="24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91000" y="4095750"/>
            <a:ext cx="4572000" cy="381000"/>
          </a:xfrm>
        </p:spPr>
        <p:txBody>
          <a:bodyPr>
            <a:noAutofit/>
          </a:bodyPr>
          <a:lstStyle>
            <a:lvl1pPr marL="342900" indent="-342900">
              <a:buNone/>
              <a:defRPr lang="en-US" sz="1600" dirty="0" smtClean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5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84" userDrawn="1">
          <p15:clr>
            <a:srgbClr val="FBAE40"/>
          </p15:clr>
        </p15:guide>
        <p15:guide id="2" pos="56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"/>
            <a:ext cx="8607224" cy="65774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latin typeface="Corbel" panose="020B0503020204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3962400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•"/>
              <a:defRPr sz="2000">
                <a:latin typeface="Corbel" panose="020B0503020204020204" pitchFamily="34" charset="0"/>
              </a:defRPr>
            </a:lvl1pPr>
            <a:lvl2pPr marL="742950" indent="-285750">
              <a:buFont typeface="Arial" pitchFamily="34" charset="0"/>
              <a:buChar char="•"/>
              <a:defRPr sz="1800">
                <a:latin typeface="Corbel" panose="020B0503020204020204" pitchFamily="34" charset="0"/>
              </a:defRPr>
            </a:lvl2pPr>
            <a:lvl3pPr marL="1143000" indent="-228600">
              <a:buFont typeface="Arial" pitchFamily="34" charset="0"/>
              <a:buChar char="•"/>
              <a:defRPr sz="1600">
                <a:latin typeface="Corbel" panose="020B0503020204020204" pitchFamily="34" charset="0"/>
              </a:defRPr>
            </a:lvl3pPr>
            <a:lvl4pPr marL="16002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4pPr>
            <a:lvl5pPr marL="2057400" indent="-228600">
              <a:buFont typeface="Arial" pitchFamily="34" charset="0"/>
              <a:buChar char="•"/>
              <a:defRPr sz="140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572000" y="5030446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bg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1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7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Triangle 11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pic>
        <p:nvPicPr>
          <p:cNvPr id="12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8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377547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Corbel" panose="020B0503020204020204" pitchFamily="34" charset="0"/>
              </a:defRPr>
            </a:lvl1pPr>
            <a:lvl2pPr>
              <a:defRPr lang="en-US" sz="1800" dirty="0" smtClean="0">
                <a:latin typeface="Corbel" panose="020B0503020204020204" pitchFamily="34" charset="0"/>
              </a:defRPr>
            </a:lvl2pPr>
            <a:lvl3pPr>
              <a:defRPr lang="en-US" sz="1600" dirty="0" smtClean="0">
                <a:latin typeface="Corbel" panose="020B0503020204020204" pitchFamily="34" charset="0"/>
              </a:defRPr>
            </a:lvl3pPr>
            <a:lvl4pPr>
              <a:defRPr lang="en-US" sz="1400" dirty="0" smtClean="0">
                <a:latin typeface="Corbel" panose="020B0503020204020204" pitchFamily="34" charset="0"/>
              </a:defRPr>
            </a:lvl4pPr>
            <a:lvl5pPr>
              <a:defRPr lang="en-US" sz="1400" dirty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12921"/>
            <a:ext cx="8370512" cy="644820"/>
          </a:xfrm>
        </p:spPr>
        <p:txBody>
          <a:bodyPr anchor="ctr" anchorCtr="0"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VJ GDrive\Work\Prodapt About\Prodapt Brand Guidelines\Prodapt_logo_white_without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78" y="4933950"/>
            <a:ext cx="767069" cy="2562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7017" y="4980509"/>
            <a:ext cx="381000" cy="143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0" y="4977334"/>
            <a:ext cx="1524000" cy="150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Corbel" pitchFamily="34" charset="0"/>
              </a:rPr>
              <a:t>Confidential &amp; Restricted</a:t>
            </a:r>
          </a:p>
        </p:txBody>
      </p:sp>
      <p:pic>
        <p:nvPicPr>
          <p:cNvPr id="12" name="Picture 2" descr="C:\Users\RAGHAV~1.MG\AppData\Local\Temp\Rar$DRa0.974\prodapt-logo-tran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3835"/>
          <a:stretch/>
        </p:blipFill>
        <p:spPr bwMode="auto">
          <a:xfrm>
            <a:off x="8305800" y="4949610"/>
            <a:ext cx="606224" cy="1713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57741"/>
          </a:xfrm>
        </p:spPr>
        <p:txBody>
          <a:bodyPr/>
          <a:lstStyle>
            <a:lvl1pPr>
              <a:defRPr sz="2000" b="0" i="0">
                <a:latin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7741"/>
            <a:ext cx="9144000" cy="4238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8615970" y="133351"/>
            <a:ext cx="381600" cy="38160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62350"/>
            <a:ext cx="9144000" cy="6921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orbel" panose="020B050302020402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9902" y="3647096"/>
            <a:ext cx="0" cy="515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VJ GDrive\Work\Prodapt About\Prodapt Brand Guidelines\prodapt_logo_red_with poweri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1144"/>
            <a:ext cx="1828800" cy="393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91000" y="3670521"/>
            <a:ext cx="4547913" cy="457199"/>
          </a:xfrm>
        </p:spPr>
        <p:txBody>
          <a:bodyPr/>
          <a:lstStyle>
            <a:lvl1pPr algn="l">
              <a:defRPr lang="en-US" sz="1800" b="1" i="0" kern="1200" dirty="0">
                <a:solidFill>
                  <a:srgbClr val="29397D"/>
                </a:solidFill>
                <a:latin typeface="Corbel" panose="020B0503020204020204" pitchFamily="34" charset="0"/>
                <a:ea typeface="+mj-ea"/>
                <a:cs typeface="Corbel" panose="020B05030202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8445103" y="130348"/>
            <a:ext cx="548640" cy="548640"/>
          </a:xfrm>
          <a:prstGeom prst="rtTriangle">
            <a:avLst/>
          </a:prstGeom>
          <a:solidFill>
            <a:srgbClr val="DD3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-365"/>
            <a:ext cx="6604488" cy="33440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28" y="1699125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6" name="Rectangle 55"/>
          <p:cNvSpPr/>
          <p:nvPr userDrawn="1"/>
        </p:nvSpPr>
        <p:spPr>
          <a:xfrm>
            <a:off x="5643428" y="1657718"/>
            <a:ext cx="5341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Chennai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60" y="2501319"/>
            <a:ext cx="722272" cy="13327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9" name="Rectangle 58"/>
          <p:cNvSpPr/>
          <p:nvPr userDrawn="1"/>
        </p:nvSpPr>
        <p:spPr>
          <a:xfrm>
            <a:off x="4617324" y="2453959"/>
            <a:ext cx="7793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800" dirty="0">
                <a:latin typeface="Corbel" panose="020B0503020204020204" pitchFamily="34" charset="0"/>
              </a:rPr>
              <a:t>Johannesburg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00150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1" name="Rectangle 60"/>
          <p:cNvSpPr/>
          <p:nvPr userDrawn="1"/>
        </p:nvSpPr>
        <p:spPr>
          <a:xfrm>
            <a:off x="2905367" y="1153654"/>
            <a:ext cx="6014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New York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38" y="1471977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3" name="Rectangle 62"/>
          <p:cNvSpPr/>
          <p:nvPr userDrawn="1"/>
        </p:nvSpPr>
        <p:spPr>
          <a:xfrm>
            <a:off x="2617659" y="1425481"/>
            <a:ext cx="4427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Dallas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29" y="1349005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5" name="Rectangle 64"/>
          <p:cNvSpPr/>
          <p:nvPr userDrawn="1"/>
        </p:nvSpPr>
        <p:spPr>
          <a:xfrm>
            <a:off x="1562100" y="1297619"/>
            <a:ext cx="5325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Tualatin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32" y="427697"/>
            <a:ext cx="716353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67" name="Rectangle 66"/>
          <p:cNvSpPr/>
          <p:nvPr userDrawn="1"/>
        </p:nvSpPr>
        <p:spPr>
          <a:xfrm>
            <a:off x="4254586" y="374353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Amsterdam</a:t>
            </a:r>
            <a:endParaRPr lang="en-IN" sz="800" dirty="0">
              <a:latin typeface="Corbel" panose="020B0503020204020204" pitchFamily="34" charset="0"/>
            </a:endParaRPr>
          </a:p>
        </p:txBody>
      </p:sp>
      <p:pic>
        <p:nvPicPr>
          <p:cNvPr id="72" name="Picture 2" descr="D:\work\Laptop\office purpose\prodapt_Logos\prodapt_logo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8251" y="1594102"/>
            <a:ext cx="1614410" cy="444248"/>
          </a:xfrm>
          <a:prstGeom prst="rect">
            <a:avLst/>
          </a:prstGeom>
          <a:noFill/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86" y="812219"/>
            <a:ext cx="663631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74" name="Rectangle 73"/>
          <p:cNvSpPr/>
          <p:nvPr userDrawn="1"/>
        </p:nvSpPr>
        <p:spPr>
          <a:xfrm>
            <a:off x="3700067" y="765723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London</a:t>
            </a:r>
            <a:endParaRPr lang="en-IN" sz="800" dirty="0">
              <a:latin typeface="Corbel" panose="020B0503020204020204" pitchFamily="34" charset="0"/>
            </a:endParaRPr>
          </a:p>
        </p:txBody>
      </p:sp>
      <p:sp>
        <p:nvSpPr>
          <p:cNvPr id="75" name="Rectangle 74"/>
          <p:cNvSpPr/>
          <p:nvPr userDrawn="1"/>
        </p:nvSpPr>
        <p:spPr>
          <a:xfrm>
            <a:off x="7162800" y="1197173"/>
            <a:ext cx="1211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Corbel" pitchFamily="34" charset="0"/>
              </a:rPr>
              <a:t>THANK</a:t>
            </a:r>
            <a:r>
              <a:rPr lang="en-IN" sz="1400" b="1" baseline="0" dirty="0">
                <a:solidFill>
                  <a:schemeClr val="bg1"/>
                </a:solidFill>
                <a:latin typeface="Corbel" pitchFamily="34" charset="0"/>
              </a:rPr>
              <a:t> YOU!</a:t>
            </a:r>
            <a:endParaRPr lang="en-IN" sz="14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442204" y="3704333"/>
            <a:ext cx="16764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1" dirty="0">
                <a:solidFill>
                  <a:schemeClr val="bg1"/>
                </a:solidFill>
                <a:latin typeface="Corbel" pitchFamily="34" charset="0"/>
              </a:rPr>
              <a:t>Prodapt Solutions Pvt. Ltd. </a:t>
            </a:r>
            <a:r>
              <a:rPr lang="fr-FR" sz="800" b="1" dirty="0">
                <a:solidFill>
                  <a:schemeClr val="bg1"/>
                </a:solidFill>
                <a:latin typeface="Corbel" pitchFamily="34" charset="0"/>
              </a:rPr>
              <a:t>Chennai: </a:t>
            </a:r>
            <a:endParaRPr lang="en-IN" sz="8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7442204" y="3456603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INDIA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7442204" y="4008989"/>
            <a:ext cx="1350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1. Prince Infocity II, OMR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4903 3000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7442204" y="4484127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2. “Chennai One” SEZ,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Thoraipakkam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+91 44 4230 2300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+91 44 4903 3010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5924550" y="3458718"/>
            <a:ext cx="1224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SOUTH AFRICA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87372" y="3456801"/>
            <a:ext cx="4812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USA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322" y="3704531"/>
            <a:ext cx="2362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North America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Tualatin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7565 SW Mohawk St.,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+1 503 636 3737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+1 503 885 0850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68322" y="4302100"/>
            <a:ext cx="1836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Dallas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222 W. Las Colinas Blvd., Irving 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+1 972 201 9009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+1 972 501 9019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68322" y="4768734"/>
            <a:ext cx="1911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New York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1 Bridge Street, Irvington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+1</a:t>
            </a:r>
            <a:r>
              <a:rPr lang="en-IN" sz="800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646 403 8158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5939233" y="3706448"/>
            <a:ext cx="1261667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SA (Pty) Ltd.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Johannesburg</a:t>
            </a: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: No. 3, 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3rd Avenue, Rivonia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Ph: +27 (0) 11 259 4000</a:t>
            </a:r>
            <a:br>
              <a:rPr lang="en-IN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+27 (0) 11 259 4111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3805372" y="3456801"/>
            <a:ext cx="1571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Corbel" pitchFamily="34" charset="0"/>
              </a:rPr>
              <a:t>THE NETHERLANDS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3805372" y="3704531"/>
            <a:ext cx="19858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Amsterdam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Zekeringstraat 17A, 1014 BM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20 4895711</a:t>
            </a:r>
            <a:endParaRPr lang="en-IN" sz="8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9" name="Rectangle 48"/>
          <p:cNvSpPr/>
          <p:nvPr userDrawn="1"/>
        </p:nvSpPr>
        <p:spPr>
          <a:xfrm>
            <a:off x="3805372" y="4257897"/>
            <a:ext cx="1752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900" b="1" dirty="0">
                <a:solidFill>
                  <a:schemeClr val="bg1"/>
                </a:solidFill>
                <a:latin typeface="Corbel" pitchFamily="34" charset="0"/>
              </a:rPr>
              <a:t>Prodapt Consulting BV</a:t>
            </a:r>
          </a:p>
          <a:p>
            <a:r>
              <a:rPr lang="nl-NL" sz="800" b="1" dirty="0">
                <a:solidFill>
                  <a:schemeClr val="bg1"/>
                </a:solidFill>
                <a:latin typeface="Corbel" pitchFamily="34" charset="0"/>
              </a:rPr>
              <a:t>Rijswijk</a:t>
            </a: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: De Bruyn Kopsstraat 14</a:t>
            </a:r>
            <a:br>
              <a:rPr lang="nl-NL" sz="800" dirty="0">
                <a:solidFill>
                  <a:schemeClr val="bg1"/>
                </a:solidFill>
                <a:latin typeface="Corbel" pitchFamily="34" charset="0"/>
              </a:rPr>
            </a:br>
            <a:r>
              <a:rPr lang="nl-NL" sz="800" dirty="0">
                <a:solidFill>
                  <a:schemeClr val="bg1"/>
                </a:solidFill>
                <a:latin typeface="Corbel" pitchFamily="34" charset="0"/>
              </a:rPr>
              <a:t>Ph: +31 (0) 70 4140722</a:t>
            </a:r>
          </a:p>
          <a:p>
            <a:r>
              <a:rPr lang="en-IN" sz="800" dirty="0">
                <a:solidFill>
                  <a:schemeClr val="bg1"/>
                </a:solidFill>
                <a:latin typeface="Corbel" pitchFamily="34" charset="0"/>
              </a:rPr>
              <a:t>Fax: +31 70 3030047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1983649" y="3461468"/>
            <a:ext cx="389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Corbel" pitchFamily="34" charset="0"/>
              </a:rPr>
              <a:t>UK</a:t>
            </a:r>
            <a:endParaRPr lang="en-IN" sz="1200" b="1" dirty="0">
              <a:latin typeface="Corbel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1984940" y="3701268"/>
            <a:ext cx="18250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b="1" dirty="0">
                <a:solidFill>
                  <a:schemeClr val="bg1"/>
                </a:solidFill>
                <a:latin typeface="Corbel" pitchFamily="34" charset="0"/>
              </a:rPr>
              <a:t>Prodapt Solutions Europe</a:t>
            </a:r>
          </a:p>
          <a:p>
            <a:r>
              <a:rPr lang="en-IN" sz="800" b="1" dirty="0">
                <a:solidFill>
                  <a:schemeClr val="bg1"/>
                </a:solidFill>
                <a:latin typeface="Corbel" pitchFamily="34" charset="0"/>
              </a:rPr>
              <a:t>London:</a:t>
            </a:r>
            <a:r>
              <a:rPr lang="en-IN" sz="800" b="1" baseline="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Devonshire House, 60 Goswell Road, EC1M 7AD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Ph: +44 (0) 11 8900 1068</a:t>
            </a:r>
          </a:p>
          <a:p>
            <a:r>
              <a:rPr lang="en-IN" sz="800" b="0" dirty="0">
                <a:solidFill>
                  <a:schemeClr val="bg1"/>
                </a:solidFill>
                <a:latin typeface="Corbel" pitchFamily="34" charset="0"/>
              </a:rPr>
              <a:t>Fax: +44 (0) 11 8900 1069</a:t>
            </a:r>
            <a:endParaRPr lang="nl-NL" sz="800" b="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75" y="1824724"/>
            <a:ext cx="673462" cy="122452"/>
          </a:xfrm>
          <a:prstGeom prst="rect">
            <a:avLst/>
          </a:prstGeom>
          <a:effectLst>
            <a:outerShdw blurRad="50800" dir="2700000" sx="86000" sy="86000" kx="-800400" algn="bl" rotWithShape="0">
              <a:prstClr val="black">
                <a:alpha val="99000"/>
              </a:prstClr>
            </a:outerShdw>
          </a:effectLst>
        </p:spPr>
      </p:pic>
      <p:sp>
        <p:nvSpPr>
          <p:cNvPr id="50" name="Rectangle 49"/>
          <p:cNvSpPr/>
          <p:nvPr userDrawn="1"/>
        </p:nvSpPr>
        <p:spPr>
          <a:xfrm>
            <a:off x="5267325" y="1776218"/>
            <a:ext cx="619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>
                <a:latin typeface="Corbel" panose="020B0503020204020204" pitchFamily="34" charset="0"/>
              </a:rPr>
              <a:t>Bengaluru</a:t>
            </a:r>
            <a:endParaRPr lang="en-IN" sz="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744610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96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610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1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000" b="0" i="0" kern="1200" dirty="0">
          <a:solidFill>
            <a:schemeClr val="tx2"/>
          </a:solidFill>
          <a:latin typeface="Corbel" panose="020B0503020204020204" pitchFamily="34" charset="0"/>
          <a:ea typeface="+mj-ea"/>
          <a:cs typeface="Corbel" panose="020B05030202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13" Type="http://schemas.openxmlformats.org/officeDocument/2006/relationships/image" Target="../media/image23.png"/><Relationship Id="rId18" Type="http://schemas.openxmlformats.org/officeDocument/2006/relationships/image" Target="../media/image28.jpe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jpe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jpe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jpeg"/><Relationship Id="rId31" Type="http://schemas.openxmlformats.org/officeDocument/2006/relationships/image" Target="../media/image41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pache spark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71550"/>
            <a:ext cx="4343400" cy="173939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495800" y="3790950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45000"/>
            </a:pPr>
            <a:r>
              <a:rPr lang="en-US" sz="1000" b="1" dirty="0">
                <a:solidFill>
                  <a:srgbClr val="3465A4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Versions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1000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Current Version: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2.1.0 (</a:t>
            </a:r>
            <a:r>
              <a:rPr lang="en-IN" sz="1000" dirty="0" smtClean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Dec 28, </a:t>
            </a:r>
            <a:r>
              <a:rPr lang="en-IN" sz="1000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2016)</a:t>
            </a:r>
          </a:p>
          <a:p>
            <a:pPr marL="285750" indent="-285750">
              <a:lnSpc>
                <a:spcPct val="100000"/>
              </a:lnSpc>
              <a:buSzPct val="45000"/>
              <a:buFont typeface="Wingdings" pitchFamily="2" charset="2"/>
              <a:buChar char="q"/>
            </a:pPr>
            <a:r>
              <a:rPr lang="en-US" sz="1000" b="1" dirty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Version Used</a:t>
            </a:r>
            <a:r>
              <a:rPr lang="en-US" sz="1000" b="1" dirty="0" smtClean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:</a:t>
            </a:r>
            <a:r>
              <a:rPr lang="en-US" sz="1000" dirty="0" smtClean="0">
                <a:solidFill>
                  <a:srgbClr val="000000"/>
                </a:solidFill>
                <a:latin typeface="Times New Roman" pitchFamily="18" charset="0"/>
                <a:ea typeface="Droid Sans Fallback"/>
                <a:cs typeface="Times New Roman" pitchFamily="18" charset="0"/>
              </a:rPr>
              <a:t> 1.6</a:t>
            </a:r>
            <a:endParaRPr lang="en-IN" sz="1000" dirty="0">
              <a:solidFill>
                <a:srgbClr val="000000"/>
              </a:solidFill>
              <a:latin typeface="Times New Roman" pitchFamily="18" charset="0"/>
              <a:ea typeface="Droid Sans Fallback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191000" cy="3775473"/>
          </a:xfrm>
        </p:spPr>
        <p:txBody>
          <a:bodyPr>
            <a:normAutofit fontScale="85000" lnSpcReduction="20000"/>
          </a:bodyPr>
          <a:lstStyle/>
          <a:p>
            <a:r>
              <a:rPr/>
              <a:t>Spark enables applications in Hadoop clusters to run up to 100x faster in memory, and 10x faster even </a:t>
            </a:r>
            <a:r>
              <a:rPr smtClean="0"/>
              <a:t>when </a:t>
            </a:r>
            <a:r>
              <a:rPr/>
              <a:t>running on disk</a:t>
            </a:r>
            <a:r>
              <a:rPr smtClean="0"/>
              <a:t>.</a:t>
            </a:r>
          </a:p>
          <a:p>
            <a:pPr lvl="1"/>
            <a:endParaRPr smtClean="0"/>
          </a:p>
          <a:p>
            <a:r>
              <a:rPr smtClean="0"/>
              <a:t>Spark </a:t>
            </a:r>
            <a:r>
              <a:rPr/>
              <a:t>supports SQL queries, streaming data, and complex analytics such as machine learning and graph algorithms out-of-the-box</a:t>
            </a:r>
            <a:r>
              <a:rPr smtClean="0"/>
              <a:t>.</a:t>
            </a:r>
          </a:p>
          <a:p>
            <a:pPr lvl="1"/>
            <a:endParaRPr smtClean="0"/>
          </a:p>
          <a:p>
            <a:r>
              <a:rPr/>
              <a:t>Spark can handle real time streaming</a:t>
            </a:r>
            <a:r>
              <a:rPr smtClean="0"/>
              <a:t>.</a:t>
            </a:r>
          </a:p>
          <a:p>
            <a:pPr lvl="1"/>
            <a:endParaRPr smtClean="0"/>
          </a:p>
          <a:p>
            <a:r>
              <a:rPr/>
              <a:t>Spark can run independently</a:t>
            </a:r>
            <a:r>
              <a:rPr smtClean="0"/>
              <a:t>.</a:t>
            </a:r>
          </a:p>
          <a:p>
            <a:pPr lvl="1"/>
            <a:endParaRPr smtClean="0"/>
          </a:p>
          <a:p>
            <a:r>
              <a:rPr/>
              <a:t>Active and Expanding </a:t>
            </a:r>
            <a:r>
              <a:rPr smtClean="0"/>
              <a:t>Community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Spark Features</a:t>
            </a:r>
            <a:endParaRPr lang="en-US" dirty="0"/>
          </a:p>
        </p:txBody>
      </p:sp>
      <p:pic>
        <p:nvPicPr>
          <p:cNvPr id="1026" name="Picture 2" descr="Image result for apache spark fea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895350"/>
            <a:ext cx="3804671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Spark Eco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4578" name="Picture 2" descr="Image result for apache spark st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824" y="742950"/>
            <a:ext cx="7034576" cy="40386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467600" y="819150"/>
            <a:ext cx="1533997" cy="2133600"/>
            <a:chOff x="7467600" y="819150"/>
            <a:chExt cx="1533997" cy="2133600"/>
          </a:xfrm>
        </p:grpSpPr>
        <p:sp>
          <p:nvSpPr>
            <p:cNvPr id="5" name="Right Brace 4"/>
            <p:cNvSpPr/>
            <p:nvPr/>
          </p:nvSpPr>
          <p:spPr>
            <a:xfrm>
              <a:off x="7467600" y="819150"/>
              <a:ext cx="152400" cy="2133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0" y="1669018"/>
              <a:ext cx="13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Components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67600" y="3105150"/>
            <a:ext cx="1676400" cy="685800"/>
            <a:chOff x="7467600" y="3105150"/>
            <a:chExt cx="1676400" cy="685800"/>
          </a:xfrm>
        </p:grpSpPr>
        <p:sp>
          <p:nvSpPr>
            <p:cNvPr id="6" name="Right Brace 5"/>
            <p:cNvSpPr/>
            <p:nvPr/>
          </p:nvSpPr>
          <p:spPr>
            <a:xfrm>
              <a:off x="7467600" y="3105150"/>
              <a:ext cx="152400" cy="685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05053" y="3257550"/>
              <a:ext cx="153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Cluster Modes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67600" y="3943350"/>
            <a:ext cx="1506866" cy="685800"/>
            <a:chOff x="7467600" y="3943350"/>
            <a:chExt cx="1506866" cy="685800"/>
          </a:xfrm>
        </p:grpSpPr>
        <p:sp>
          <p:nvSpPr>
            <p:cNvPr id="7" name="Right Brace 6"/>
            <p:cNvSpPr/>
            <p:nvPr/>
          </p:nvSpPr>
          <p:spPr>
            <a:xfrm>
              <a:off x="7467600" y="3943350"/>
              <a:ext cx="152400" cy="685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71838" y="4107418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</a:t>
              </a:r>
              <a:r>
                <a:rPr lang="en-US" dirty="0" smtClean="0"/>
                <a:t>Sources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Components of Spark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971550"/>
            <a:ext cx="13716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Spark Core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57400" y="971550"/>
            <a:ext cx="66294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As the foundation, it provides basic I/O, distributed task dispatching and scheduling. RDDs can be created by applying coarse-gained transformations of referencing external datasets.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1733550"/>
            <a:ext cx="13716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Spark SQL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7400" y="1733550"/>
            <a:ext cx="66294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As a component lying on the top of Spark Core, it introduces </a:t>
            </a:r>
            <a:r>
              <a:rPr lang="en-US" sz="1400" dirty="0" err="1" smtClean="0">
                <a:solidFill>
                  <a:schemeClr val="tx1"/>
                </a:solidFill>
              </a:rPr>
              <a:t>SchemaRDD</a:t>
            </a:r>
            <a:r>
              <a:rPr lang="en-US" sz="1400" dirty="0" smtClean="0">
                <a:solidFill>
                  <a:schemeClr val="tx1"/>
                </a:solidFill>
              </a:rPr>
              <a:t>, which can be manipulated. It supports SQL with ODBC/JDBC server and command-line interfaces.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2495550"/>
            <a:ext cx="13716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Spark Streaming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57400" y="2495550"/>
            <a:ext cx="66294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It leverages the fast scheduling capability of Spark Core, ingests data in small batches, and performs RDD transformations on them.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" y="3257550"/>
            <a:ext cx="13716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MLlib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57400" y="3257550"/>
            <a:ext cx="66294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As a distributed machine learning framework on top of Spark, it is nine times faster then the </a:t>
            </a:r>
            <a:r>
              <a:rPr lang="en-US" sz="1400" dirty="0" err="1" smtClean="0">
                <a:solidFill>
                  <a:schemeClr val="tx1"/>
                </a:solidFill>
              </a:rPr>
              <a:t>Hadoop</a:t>
            </a:r>
            <a:r>
              <a:rPr lang="en-US" sz="1400" dirty="0" smtClean="0">
                <a:solidFill>
                  <a:schemeClr val="tx1"/>
                </a:solidFill>
              </a:rPr>
              <a:t> disk-based versions of Apache Mahout.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3400" y="4019550"/>
            <a:ext cx="13716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GraphX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57400" y="4019550"/>
            <a:ext cx="66294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Being a distributed graph processing framework on top of Spark, it gives an API and provides an optimized runtime for the </a:t>
            </a:r>
            <a:r>
              <a:rPr lang="en-US" sz="1400" dirty="0" err="1" smtClean="0">
                <a:solidFill>
                  <a:schemeClr val="tx1"/>
                </a:solidFill>
              </a:rPr>
              <a:t>Pregel</a:t>
            </a:r>
            <a:r>
              <a:rPr lang="en-US" sz="1400" dirty="0" smtClean="0">
                <a:solidFill>
                  <a:schemeClr val="tx1"/>
                </a:solidFill>
              </a:rPr>
              <a:t> abstraction.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IN" smtClean="0"/>
              <a:t>Resilient Distributed Datasets (RDDs)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Allow apps to keep working sets in memory for efficient reuse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Retain the attractive properties of Map Reduce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Fault tolerance, data locality, scalability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Support a wide range of application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RDD Characteristics: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Hold references to partition objects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Each partition object references a subset of your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Partitions are assigned to nodes on your cluster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Each partition/split will be in RAM (by default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RDDs are immutable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3105150"/>
            <a:ext cx="16764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Spark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Spark application requires a Spark Context</a:t>
            </a:r>
          </a:p>
          <a:p>
            <a:r>
              <a:rPr lang="en-US" dirty="0" smtClean="0"/>
              <a:t>Main entry point for Spark application</a:t>
            </a:r>
          </a:p>
          <a:p>
            <a:r>
              <a:rPr lang="en-US" dirty="0" smtClean="0"/>
              <a:t>Interact with Cluster Manager</a:t>
            </a:r>
          </a:p>
          <a:p>
            <a:r>
              <a:rPr lang="en-US" dirty="0" smtClean="0"/>
              <a:t>Specify Spark how to access the cluster</a:t>
            </a:r>
          </a:p>
          <a:p>
            <a:r>
              <a:rPr lang="en-US" dirty="0" smtClean="0"/>
              <a:t>RDDs are created using Spark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3257550"/>
            <a:ext cx="1371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Spark Context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3257550"/>
            <a:ext cx="1600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Cluster Manager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53200" y="971550"/>
            <a:ext cx="1981200" cy="1676400"/>
            <a:chOff x="6248400" y="1276350"/>
            <a:chExt cx="1981200" cy="1676400"/>
          </a:xfrm>
        </p:grpSpPr>
        <p:sp>
          <p:nvSpPr>
            <p:cNvPr id="12" name="Rectangle 11"/>
            <p:cNvSpPr/>
            <p:nvPr/>
          </p:nvSpPr>
          <p:spPr>
            <a:xfrm>
              <a:off x="6248400" y="1276350"/>
              <a:ext cx="1981200" cy="1676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1657350"/>
              <a:ext cx="1676400" cy="1143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77000" y="2266950"/>
              <a:ext cx="6858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Task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5200" y="2266950"/>
              <a:ext cx="6858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Task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15200" y="1733550"/>
              <a:ext cx="6858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Cache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8400" y="1276350"/>
              <a:ext cx="12995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Worker Node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2130" y="1699796"/>
              <a:ext cx="9130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Executor</a:t>
              </a:r>
              <a:endParaRPr 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3200" y="3028950"/>
            <a:ext cx="1981200" cy="1676400"/>
            <a:chOff x="6248400" y="1276350"/>
            <a:chExt cx="1981200" cy="1676400"/>
          </a:xfrm>
        </p:grpSpPr>
        <p:sp>
          <p:nvSpPr>
            <p:cNvPr id="17" name="Rectangle 16"/>
            <p:cNvSpPr/>
            <p:nvPr/>
          </p:nvSpPr>
          <p:spPr>
            <a:xfrm>
              <a:off x="6248400" y="1276350"/>
              <a:ext cx="1981200" cy="1676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1657350"/>
              <a:ext cx="1676400" cy="1143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77000" y="2266950"/>
              <a:ext cx="6858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Task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15200" y="2266950"/>
              <a:ext cx="6858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Task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15200" y="1733550"/>
              <a:ext cx="6858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Cache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8400" y="1276350"/>
              <a:ext cx="12995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Worker Node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02130" y="1699796"/>
              <a:ext cx="9130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Executor</a:t>
              </a:r>
              <a:endParaRPr lang="en-US" sz="16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24000" y="3833396"/>
            <a:ext cx="1451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Driver Program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7467600" y="295275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5257800" y="2190750"/>
            <a:ext cx="12954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57800" y="3714750"/>
            <a:ext cx="1295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6" idx="1"/>
          </p:cNvCxnSpPr>
          <p:nvPr/>
        </p:nvCxnSpPr>
        <p:spPr>
          <a:xfrm>
            <a:off x="2895600" y="3486150"/>
            <a:ext cx="990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Transformations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609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Transformations </a:t>
            </a:r>
            <a:r>
              <a:rPr lang="en-US" dirty="0" smtClean="0"/>
              <a:t>are functions that take a RDD as the input and produce one or many RDDs as the output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6628" name="AutoShape 4" descr="Image result for apache spark transform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381000" y="1504950"/>
            <a:ext cx="2971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map()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err="1" smtClean="0">
                <a:latin typeface="Corbel" panose="020B0503020204020204" pitchFamily="34" charset="0"/>
              </a:rPr>
              <a:t>flatMap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filter()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err="1" smtClean="0">
                <a:latin typeface="Corbel" panose="020B0503020204020204" pitchFamily="34" charset="0"/>
              </a:rPr>
              <a:t>mapPartitions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>
                <a:latin typeface="Corbel" panose="020B0503020204020204" pitchFamily="34" charset="0"/>
              </a:rPr>
              <a:t>mapPartitionsWithIndex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sample()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latin typeface="Corbel" panose="020B0503020204020204" pitchFamily="34" charset="0"/>
              </a:rPr>
              <a:t>union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  <a:endParaRPr lang="en-US" sz="2000" dirty="0" smtClean="0">
              <a:latin typeface="Corbel" panose="020B0503020204020204" pitchFamily="34" charset="0"/>
            </a:endParaRP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3657600" y="1504950"/>
            <a:ext cx="2362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latin typeface="Corbel" panose="020B0503020204020204" pitchFamily="34" charset="0"/>
              </a:rPr>
              <a:t>intersection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distinct()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err="1" smtClean="0">
                <a:latin typeface="Corbel" panose="020B0503020204020204" pitchFamily="34" charset="0"/>
              </a:rPr>
              <a:t>groupByKey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reduceByKey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err="1" smtClean="0">
                <a:latin typeface="Corbel" panose="020B0503020204020204" pitchFamily="34" charset="0"/>
              </a:rPr>
              <a:t>sortByKey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join()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err="1" smtClean="0">
                <a:latin typeface="Corbel" panose="020B0503020204020204" pitchFamily="34" charset="0"/>
              </a:rPr>
              <a:t>cogroup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  <a:endParaRPr lang="en-US" sz="2000" dirty="0" smtClean="0">
              <a:latin typeface="Corbel" panose="020B0503020204020204" pitchFamily="34" charset="0"/>
            </a:endParaRPr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6248400" y="1504950"/>
            <a:ext cx="2362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err="1" smtClean="0">
                <a:latin typeface="Corbel" panose="020B0503020204020204" pitchFamily="34" charset="0"/>
              </a:rPr>
              <a:t>cartesion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latin typeface="Corbel" panose="020B0503020204020204" pitchFamily="34" charset="0"/>
              </a:rPr>
              <a:t>pipe()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coalesce()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Corbel" panose="020B0503020204020204" pitchFamily="34" charset="0"/>
              </a:rPr>
              <a:t>repartition()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partitionBy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Corbel" panose="020B0503020204020204" pitchFamily="34" charset="0"/>
              </a:rPr>
              <a:t>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Actions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6096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An action helps in bringing back the data from RDD to the local machine. An action’s execution is the result of all previously created transformations.</a:t>
            </a: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6628" name="AutoShape 4" descr="Image result for apache spark transform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1143000" y="1657350"/>
            <a:ext cx="2971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reduce()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Corbel" panose="020B0503020204020204" pitchFamily="34" charset="0"/>
              </a:rPr>
              <a:t>collect()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count()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Corbel" panose="020B0503020204020204" pitchFamily="34" charset="0"/>
              </a:rPr>
              <a:t>first()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take()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err="1" smtClean="0">
                <a:latin typeface="Corbel" panose="020B0503020204020204" pitchFamily="34" charset="0"/>
              </a:rPr>
              <a:t>takeSample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saveToCassandra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()</a:t>
            </a: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5029200" y="1657350"/>
            <a:ext cx="26670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>
                <a:latin typeface="Corbel" panose="020B0503020204020204" pitchFamily="34" charset="0"/>
              </a:rPr>
              <a:t>takeOrdered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saveAsTextFile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>
                <a:latin typeface="Corbel" panose="020B0503020204020204" pitchFamily="34" charset="0"/>
              </a:rPr>
              <a:t>saveAsSequenceFile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saveAsObjectFile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err="1" smtClean="0">
                <a:latin typeface="Corbel" panose="020B0503020204020204" pitchFamily="34" charset="0"/>
              </a:rPr>
              <a:t>countByKey</a:t>
            </a:r>
            <a:r>
              <a:rPr lang="en-US" sz="2000" dirty="0" smtClean="0">
                <a:latin typeface="Corbel" panose="020B0503020204020204" pitchFamily="34" charset="0"/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foreach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latin typeface="Corbel" panose="020B0503020204020204" pitchFamily="34" charset="0"/>
              </a:rPr>
              <a:t>…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Spark General Flow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22" name="Picture 2" descr="Image result for apache spark transformations"/>
          <p:cNvPicPr>
            <a:picLocks noChangeAspect="1" noChangeArrowheads="1"/>
          </p:cNvPicPr>
          <p:nvPr/>
        </p:nvPicPr>
        <p:blipFill>
          <a:blip r:embed="rId2"/>
          <a:srcRect t="15599" b="19777"/>
          <a:stretch>
            <a:fillRect/>
          </a:stretch>
        </p:blipFill>
        <p:spPr bwMode="auto">
          <a:xfrm>
            <a:off x="571500" y="1276350"/>
            <a:ext cx="79629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17375E"/>
                </a:solidFill>
                <a:ea typeface="DejaVu Sans"/>
              </a:rPr>
              <a:t>Spark Execution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ea typeface="DejaVu Sans"/>
              </a:rPr>
              <a:t>Local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DejaVu Sans"/>
              </a:rPr>
              <a:t>Mode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DejaVu Sans"/>
              </a:rPr>
              <a:t>– Client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DejaVu Sans"/>
              </a:rPr>
              <a:t>Mode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latin typeface="Calibri"/>
                <a:ea typeface="DejaVu Sans"/>
              </a:rPr>
              <a:t>Standalone Cluster – Master-Worker</a:t>
            </a:r>
            <a:endParaRPr lang="en-US" dirty="0" smtClean="0"/>
          </a:p>
          <a:p>
            <a:endParaRPr lang="en-US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alibri"/>
                <a:ea typeface="DejaVu Sans"/>
              </a:rPr>
              <a:t>Hadoop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DejaVu Sans"/>
              </a:rPr>
              <a:t>YARN –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ea typeface="DejaVu Sans"/>
              </a:rPr>
              <a:t>Hadoop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Spark YARN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2772" name="Picture 4" descr="Image result for apache spark yarn clus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42950"/>
            <a:ext cx="6248400" cy="4081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17375E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4191000" cy="3962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Introduction </a:t>
            </a:r>
            <a:r>
              <a:rPr lang="en-US" sz="1800" dirty="0" smtClean="0"/>
              <a:t>to Apache </a:t>
            </a:r>
            <a:r>
              <a:rPr lang="en-US" sz="1800" dirty="0" smtClean="0"/>
              <a:t>Spark</a:t>
            </a:r>
          </a:p>
          <a:p>
            <a:pPr lvl="4"/>
            <a:endParaRPr lang="en-US" sz="1200" dirty="0" smtClean="0"/>
          </a:p>
          <a:p>
            <a:r>
              <a:rPr lang="en-US" sz="1800" dirty="0" smtClean="0"/>
              <a:t>History of </a:t>
            </a:r>
            <a:r>
              <a:rPr lang="en-US" sz="1800" dirty="0" smtClean="0"/>
              <a:t>Spark</a:t>
            </a:r>
          </a:p>
          <a:p>
            <a:pPr lvl="4"/>
            <a:endParaRPr lang="en-US" sz="1200" dirty="0" smtClean="0"/>
          </a:p>
          <a:p>
            <a:r>
              <a:rPr lang="en-US" sz="1800" dirty="0" smtClean="0"/>
              <a:t>Limitations of </a:t>
            </a:r>
            <a:r>
              <a:rPr lang="en-US" sz="1800" dirty="0" err="1" smtClean="0"/>
              <a:t>MapReduce</a:t>
            </a:r>
            <a:r>
              <a:rPr lang="en-US" sz="1800" dirty="0" smtClean="0"/>
              <a:t> in </a:t>
            </a:r>
            <a:r>
              <a:rPr lang="en-US" sz="1800" dirty="0" err="1" smtClean="0"/>
              <a:t>Hadoop</a:t>
            </a:r>
            <a:endParaRPr lang="en-US" sz="1800" dirty="0" smtClean="0"/>
          </a:p>
          <a:p>
            <a:pPr lvl="4"/>
            <a:endParaRPr lang="en-US" sz="1200" dirty="0" smtClean="0"/>
          </a:p>
          <a:p>
            <a:r>
              <a:rPr lang="en-US" sz="1800" dirty="0" smtClean="0"/>
              <a:t>Batch vs. Real-Time </a:t>
            </a:r>
            <a:r>
              <a:rPr lang="en-US" sz="1800" dirty="0" smtClean="0"/>
              <a:t>Processing</a:t>
            </a:r>
          </a:p>
          <a:p>
            <a:pPr lvl="4"/>
            <a:endParaRPr lang="en-US" sz="1200" dirty="0" smtClean="0"/>
          </a:p>
          <a:p>
            <a:r>
              <a:rPr lang="en-US" sz="1800" dirty="0" smtClean="0"/>
              <a:t>In-Memory </a:t>
            </a:r>
            <a:r>
              <a:rPr lang="en-US" sz="1800" dirty="0" smtClean="0"/>
              <a:t>processing</a:t>
            </a:r>
          </a:p>
          <a:p>
            <a:pPr lvl="4"/>
            <a:endParaRPr lang="en-US" sz="1200" dirty="0" smtClean="0"/>
          </a:p>
          <a:p>
            <a:r>
              <a:rPr lang="en-US" sz="1800" dirty="0" err="1" smtClean="0"/>
              <a:t>MapReduce</a:t>
            </a:r>
            <a:r>
              <a:rPr lang="en-US" sz="1800" dirty="0" smtClean="0"/>
              <a:t> vs. Spark</a:t>
            </a:r>
          </a:p>
          <a:p>
            <a:pPr lvl="4"/>
            <a:endParaRPr lang="en-US" sz="1200" dirty="0" smtClean="0"/>
          </a:p>
          <a:p>
            <a:r>
              <a:rPr lang="en-US" sz="1800" dirty="0" smtClean="0"/>
              <a:t>Spark Features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819150"/>
            <a:ext cx="4191000" cy="396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Corbel" panose="020B0503020204020204" pitchFamily="34" charset="0"/>
              </a:rPr>
              <a:t>Spark Eco </a:t>
            </a:r>
            <a:r>
              <a:rPr lang="en-US" dirty="0" smtClean="0">
                <a:latin typeface="Corbel" panose="020B0503020204020204" pitchFamily="34" charset="0"/>
              </a:rPr>
              <a:t>System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200" dirty="0" smtClean="0">
              <a:latin typeface="Corbel" panose="020B0503020204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Corbel" panose="020B0503020204020204" pitchFamily="34" charset="0"/>
              </a:rPr>
              <a:t>Components of </a:t>
            </a:r>
            <a:r>
              <a:rPr lang="en-US" dirty="0" smtClean="0">
                <a:latin typeface="Corbel" panose="020B0503020204020204" pitchFamily="34" charset="0"/>
              </a:rPr>
              <a:t>Spark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200" dirty="0" smtClean="0">
              <a:latin typeface="Corbel" panose="020B0503020204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Corbel" panose="020B0503020204020204" pitchFamily="34" charset="0"/>
              </a:rPr>
              <a:t>RDD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200" dirty="0" smtClean="0">
              <a:latin typeface="Corbel" panose="020B0503020204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Corbel" panose="020B0503020204020204" pitchFamily="34" charset="0"/>
              </a:rPr>
              <a:t>Spark </a:t>
            </a:r>
            <a:r>
              <a:rPr lang="en-US" dirty="0" smtClean="0">
                <a:latin typeface="Corbel" panose="020B0503020204020204" pitchFamily="34" charset="0"/>
              </a:rPr>
              <a:t>Context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200" dirty="0" smtClean="0">
              <a:latin typeface="Corbel" panose="020B0503020204020204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Corbel" panose="020B0503020204020204" pitchFamily="34" charset="0"/>
              </a:rPr>
              <a:t>Transformations and </a:t>
            </a:r>
            <a:r>
              <a:rPr lang="en-US" dirty="0" smtClean="0">
                <a:latin typeface="Corbel" panose="020B0503020204020204" pitchFamily="34" charset="0"/>
              </a:rPr>
              <a:t>Actions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200" dirty="0" smtClean="0">
              <a:latin typeface="Corbel" panose="020B0503020204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Spark Cluster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Types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Yourself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47700"/>
            <a:ext cx="4114800" cy="405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i="1" dirty="0" smtClean="0">
                <a:cs typeface="Times New Roman" pitchFamily="18" charset="0"/>
              </a:rPr>
              <a:t>Answer the following questions:</a:t>
            </a:r>
            <a:endParaRPr lang="en-US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1200" dirty="0" smtClean="0"/>
              <a:t>What operations RDD support?</a:t>
            </a:r>
            <a:endParaRPr lang="en-US" sz="12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1200" dirty="0" smtClean="0"/>
              <a:t>Define functions of </a:t>
            </a:r>
            <a:r>
              <a:rPr lang="en-US" sz="1200" dirty="0" err="1" smtClean="0"/>
              <a:t>SparkCore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endParaRPr lang="en-US" sz="12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 smtClean="0">
              <a:cs typeface="Times New Roman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1200" dirty="0" smtClean="0"/>
              <a:t>What is Spark Driver?</a:t>
            </a:r>
            <a:endParaRPr lang="en-US" sz="12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IN" sz="1200" dirty="0" smtClean="0"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8425" y="57150"/>
            <a:ext cx="2009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81000" y="12763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Corbel" pitchFamily="34" charset="0"/>
              </a:rPr>
              <a:t>Transformations, Actions</a:t>
            </a:r>
            <a:endParaRPr lang="en-US" sz="1200" dirty="0" smtClean="0">
              <a:latin typeface="Corbel" pitchFamily="34" charset="0"/>
            </a:endParaRPr>
          </a:p>
        </p:txBody>
      </p:sp>
      <p:sp>
        <p:nvSpPr>
          <p:cNvPr id="7" name="AutoShape 2" descr="Image result for ans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370" y="14784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4724400" y="12763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Corbel" pitchFamily="34" charset="0"/>
              </a:rPr>
              <a:t>Executors are Spark processes that run computations and store the data on the worker node.</a:t>
            </a:r>
            <a:endParaRPr lang="en-IN" sz="1200" dirty="0">
              <a:latin typeface="Corbel" pitchFamily="34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0770" y="14784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381000" y="25717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Corbel" pitchFamily="34" charset="0"/>
              </a:rPr>
              <a:t>Serving as the base engine, </a:t>
            </a:r>
            <a:r>
              <a:rPr lang="en-US" sz="1200" dirty="0" err="1" smtClean="0">
                <a:latin typeface="Corbel" pitchFamily="34" charset="0"/>
              </a:rPr>
              <a:t>SparkCore</a:t>
            </a:r>
            <a:r>
              <a:rPr lang="en-US" sz="1200" dirty="0" smtClean="0">
                <a:latin typeface="Corbel" pitchFamily="34" charset="0"/>
              </a:rPr>
              <a:t> performs various important functions like memory management, monitoring jobs, fault-tolerance, job scheduling and interaction with storage systems.</a:t>
            </a:r>
            <a:endParaRPr lang="en-IN" sz="1200" dirty="0">
              <a:latin typeface="Corbel" pitchFamily="34" charset="0"/>
              <a:cs typeface="Times New Roman" pitchFamily="18" charset="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370" y="27738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4800600" y="25717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Corbel" pitchFamily="34" charset="0"/>
              </a:rPr>
              <a:t>Standalone, </a:t>
            </a:r>
            <a:r>
              <a:rPr lang="en-US" sz="1200" dirty="0" smtClean="0">
                <a:latin typeface="Corbel" pitchFamily="34" charset="0"/>
              </a:rPr>
              <a:t>Apache </a:t>
            </a:r>
            <a:r>
              <a:rPr lang="en-US" sz="1200" dirty="0" err="1" smtClean="0">
                <a:latin typeface="Corbel" pitchFamily="34" charset="0"/>
              </a:rPr>
              <a:t>Mesos</a:t>
            </a:r>
            <a:r>
              <a:rPr lang="en-US" sz="1200" dirty="0" smtClean="0">
                <a:latin typeface="Corbel" pitchFamily="34" charset="0"/>
              </a:rPr>
              <a:t>, </a:t>
            </a:r>
            <a:r>
              <a:rPr lang="en-US" sz="1200" dirty="0" smtClean="0">
                <a:latin typeface="Corbel" pitchFamily="34" charset="0"/>
              </a:rPr>
              <a:t>Yarn</a:t>
            </a:r>
            <a:endParaRPr lang="en-IN" sz="1200" dirty="0">
              <a:latin typeface="Corbel" pitchFamily="34" charset="0"/>
              <a:cs typeface="Times New Roman" pitchFamily="18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6970" y="27738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381000" y="3867150"/>
            <a:ext cx="39624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Corbel" pitchFamily="34" charset="0"/>
              </a:rPr>
              <a:t>Spark Driver is the program that runs on the master node of the machine and declares transformations and actions on data RDDs.</a:t>
            </a:r>
            <a:endParaRPr lang="en-IN" sz="1200" dirty="0">
              <a:latin typeface="Corbel" pitchFamily="34" charset="0"/>
              <a:cs typeface="Times New Roman" pitchFamily="18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370" y="40692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2959" y="983948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2958" y="2279348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5358" y="915467"/>
            <a:ext cx="43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 is Spark Executor?</a:t>
            </a:r>
            <a:endParaRPr lang="en-IN" sz="1200" dirty="0">
              <a:latin typeface="Corbe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50770" y="2199887"/>
            <a:ext cx="43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Name types of Cluster Managers in Spark.</a:t>
            </a:r>
            <a:endParaRPr lang="en-IN" sz="1200" dirty="0">
              <a:latin typeface="Corbel" pitchFamily="34" charset="0"/>
            </a:endParaRPr>
          </a:p>
        </p:txBody>
      </p:sp>
      <p:pic>
        <p:nvPicPr>
          <p:cNvPr id="31" name="Picture 4" descr="C:\Program Files (x86)\Microsoft Office\MEDIA\OFFICE14\Bullets\BD10263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9946" y="3641811"/>
            <a:ext cx="118078" cy="11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817758" y="3562350"/>
            <a:ext cx="432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Name commonly-used Spark Ecosystems.</a:t>
            </a:r>
            <a:endParaRPr lang="en-IN" sz="1200" dirty="0">
              <a:latin typeface="Corbel" pitchFamily="34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648200" y="3867150"/>
            <a:ext cx="41148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200" dirty="0" smtClean="0">
                <a:latin typeface="Corbel" pitchFamily="34" charset="0"/>
              </a:rPr>
              <a:t>Spark </a:t>
            </a:r>
            <a:r>
              <a:rPr lang="en-US" sz="1200" dirty="0" smtClean="0">
                <a:latin typeface="Corbel" pitchFamily="34" charset="0"/>
              </a:rPr>
              <a:t>Streaming, </a:t>
            </a:r>
            <a:r>
              <a:rPr lang="en-US" sz="1200" dirty="0" smtClean="0">
                <a:latin typeface="Corbel" pitchFamily="34" charset="0"/>
              </a:rPr>
              <a:t>Spark </a:t>
            </a:r>
            <a:r>
              <a:rPr lang="en-US" sz="1200" dirty="0" smtClean="0">
                <a:latin typeface="Corbel" pitchFamily="34" charset="0"/>
              </a:rPr>
              <a:t>SQL, </a:t>
            </a:r>
            <a:r>
              <a:rPr lang="en-US" sz="1200" dirty="0" smtClean="0">
                <a:latin typeface="Corbel" pitchFamily="34" charset="0"/>
              </a:rPr>
              <a:t>Spark </a:t>
            </a:r>
            <a:r>
              <a:rPr lang="en-US" sz="1200" dirty="0" err="1" smtClean="0">
                <a:latin typeface="Corbel" pitchFamily="34" charset="0"/>
              </a:rPr>
              <a:t>MLlib</a:t>
            </a:r>
            <a:r>
              <a:rPr lang="en-US" sz="1200" dirty="0" smtClean="0">
                <a:latin typeface="Corbel" pitchFamily="34" charset="0"/>
              </a:rPr>
              <a:t>, </a:t>
            </a:r>
            <a:r>
              <a:rPr lang="en-US" sz="1200" dirty="0" smtClean="0">
                <a:latin typeface="Corbel" pitchFamily="34" charset="0"/>
              </a:rPr>
              <a:t>Spark </a:t>
            </a:r>
            <a:r>
              <a:rPr lang="en-US" sz="1200" dirty="0" err="1" smtClean="0">
                <a:latin typeface="Corbel" pitchFamily="34" charset="0"/>
              </a:rPr>
              <a:t>GraphX</a:t>
            </a:r>
            <a:endParaRPr lang="en-US" sz="1200" dirty="0" smtClean="0">
              <a:latin typeface="Corbel" pitchFamily="34" charset="0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69249"/>
            <a:ext cx="527404" cy="52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193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7" grpId="0" animBg="1"/>
      <p:bldP spid="21" grpId="0" animBg="1"/>
      <p:bldP spid="8" grpId="0"/>
      <p:bldP spid="30" grpId="0"/>
      <p:bldP spid="32" grpId="0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 Ecosystem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1962149"/>
            <a:ext cx="6273357" cy="474822"/>
            <a:chOff x="228600" y="2160132"/>
            <a:chExt cx="8616871" cy="896327"/>
          </a:xfrm>
        </p:grpSpPr>
        <p:grpSp>
          <p:nvGrpSpPr>
            <p:cNvPr id="6" name="Group 5"/>
            <p:cNvGrpSpPr/>
            <p:nvPr/>
          </p:nvGrpSpPr>
          <p:grpSpPr>
            <a:xfrm>
              <a:off x="438241" y="2160132"/>
              <a:ext cx="8407230" cy="813486"/>
              <a:chOff x="567636" y="1219200"/>
              <a:chExt cx="8407230" cy="941172"/>
            </a:xfrm>
          </p:grpSpPr>
          <p:grpSp>
            <p:nvGrpSpPr>
              <p:cNvPr id="9" name="Group 2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22" name="Straight Connector 2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28600" y="2591665"/>
              <a:ext cx="1840298" cy="46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Data</a:t>
              </a:r>
              <a:r>
                <a:rPr lang="en-US" sz="1000" b="1" dirty="0" smtClean="0"/>
                <a:t> </a:t>
              </a:r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Processing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pic>
          <p:nvPicPr>
            <p:cNvPr id="8" name="Picture 8" descr="http://neobuzz.net/template2/img/web-stats-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62" y="2225995"/>
              <a:ext cx="731520" cy="47420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2080405" y="2270495"/>
              <a:ext cx="999355" cy="592760"/>
            </a:xfrm>
            <a:prstGeom prst="roundRect">
              <a:avLst/>
            </a:prstGeom>
            <a:no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05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Rounded Rectangle 16"/>
            <p:cNvSpPr>
              <a:spLocks/>
            </p:cNvSpPr>
            <p:nvPr/>
          </p:nvSpPr>
          <p:spPr>
            <a:xfrm>
              <a:off x="3432955" y="2270495"/>
              <a:ext cx="999355" cy="592760"/>
            </a:xfrm>
            <a:prstGeom prst="roundRect">
              <a:avLst/>
            </a:prstGeom>
            <a:no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05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Rounded Rectangle 14"/>
            <p:cNvSpPr>
              <a:spLocks/>
            </p:cNvSpPr>
            <p:nvPr/>
          </p:nvSpPr>
          <p:spPr>
            <a:xfrm>
              <a:off x="4785505" y="2270495"/>
              <a:ext cx="999355" cy="592760"/>
            </a:xfrm>
            <a:prstGeom prst="roundRect">
              <a:avLst/>
            </a:prstGeom>
            <a:no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IN" sz="1050" b="1" dirty="0" smtClean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138054" y="2270495"/>
              <a:ext cx="1100945" cy="592760"/>
              <a:chOff x="6138054" y="2270495"/>
              <a:chExt cx="1100945" cy="592760"/>
            </a:xfrm>
            <a:noFill/>
          </p:grpSpPr>
          <p:sp>
            <p:nvSpPr>
              <p:cNvPr id="13" name="Rounded Rectangle 12"/>
              <p:cNvSpPr>
                <a:spLocks/>
              </p:cNvSpPr>
              <p:nvPr/>
            </p:nvSpPr>
            <p:spPr>
              <a:xfrm>
                <a:off x="6138054" y="2270495"/>
                <a:ext cx="1100945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385" y="2433308"/>
                <a:ext cx="855024" cy="30756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20" name="Group 24"/>
          <p:cNvGrpSpPr/>
          <p:nvPr/>
        </p:nvGrpSpPr>
        <p:grpSpPr>
          <a:xfrm>
            <a:off x="1489808" y="1276350"/>
            <a:ext cx="6183022" cy="457200"/>
            <a:chOff x="380360" y="1295400"/>
            <a:chExt cx="8465111" cy="863062"/>
          </a:xfrm>
        </p:grpSpPr>
        <p:grpSp>
          <p:nvGrpSpPr>
            <p:cNvPr id="21" name="Group 25"/>
            <p:cNvGrpSpPr/>
            <p:nvPr/>
          </p:nvGrpSpPr>
          <p:grpSpPr>
            <a:xfrm>
              <a:off x="438241" y="1295400"/>
              <a:ext cx="8407230" cy="813486"/>
              <a:chOff x="567636" y="1219200"/>
              <a:chExt cx="8407230" cy="941172"/>
            </a:xfrm>
          </p:grpSpPr>
          <p:grpSp>
            <p:nvGrpSpPr>
              <p:cNvPr id="25" name="Group 4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800" b="1" dirty="0"/>
                </a:p>
              </p:txBody>
            </p: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80360" y="1751766"/>
              <a:ext cx="1396701" cy="40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Data Store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26" name="Group 27"/>
            <p:cNvGrpSpPr/>
            <p:nvPr/>
          </p:nvGrpSpPr>
          <p:grpSpPr>
            <a:xfrm>
              <a:off x="2080405" y="1433385"/>
              <a:ext cx="999354" cy="592760"/>
              <a:chOff x="2080405" y="1433385"/>
              <a:chExt cx="999354" cy="592760"/>
            </a:xfrm>
            <a:noFill/>
          </p:grpSpPr>
          <p:sp>
            <p:nvSpPr>
              <p:cNvPr id="39" name="Rounded Rectangle 38"/>
              <p:cNvSpPr>
                <a:spLocks/>
              </p:cNvSpPr>
              <p:nvPr/>
            </p:nvSpPr>
            <p:spPr>
              <a:xfrm>
                <a:off x="2080405" y="1433385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40" name="Picture 10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6406" y="1565893"/>
                <a:ext cx="764045" cy="357534"/>
              </a:xfrm>
              <a:prstGeom prst="rect">
                <a:avLst/>
              </a:prstGeom>
              <a:grpFill/>
              <a:ln>
                <a:noFill/>
              </a:ln>
              <a:effectLst/>
              <a:extLst/>
            </p:spPr>
          </p:pic>
        </p:grpSp>
        <p:grpSp>
          <p:nvGrpSpPr>
            <p:cNvPr id="28" name="Group 28"/>
            <p:cNvGrpSpPr/>
            <p:nvPr/>
          </p:nvGrpSpPr>
          <p:grpSpPr>
            <a:xfrm>
              <a:off x="3432955" y="1405763"/>
              <a:ext cx="999354" cy="592760"/>
              <a:chOff x="3432955" y="1405763"/>
              <a:chExt cx="999354" cy="592760"/>
            </a:xfrm>
            <a:noFill/>
          </p:grpSpPr>
          <p:sp>
            <p:nvSpPr>
              <p:cNvPr id="37" name="Rounded Rectangle 36"/>
              <p:cNvSpPr>
                <a:spLocks/>
              </p:cNvSpPr>
              <p:nvPr/>
            </p:nvSpPr>
            <p:spPr>
              <a:xfrm>
                <a:off x="343295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8" name="Picture 7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024" y="1576804"/>
                <a:ext cx="748569" cy="29675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9" name="Group 29"/>
            <p:cNvGrpSpPr/>
            <p:nvPr/>
          </p:nvGrpSpPr>
          <p:grpSpPr>
            <a:xfrm>
              <a:off x="6138055" y="1405763"/>
              <a:ext cx="999354" cy="592760"/>
              <a:chOff x="6138055" y="1405763"/>
              <a:chExt cx="999354" cy="592760"/>
            </a:xfrm>
            <a:noFill/>
          </p:grpSpPr>
          <p:sp>
            <p:nvSpPr>
              <p:cNvPr id="35" name="Rounded Rectangle 34"/>
              <p:cNvSpPr>
                <a:spLocks/>
              </p:cNvSpPr>
              <p:nvPr/>
            </p:nvSpPr>
            <p:spPr>
              <a:xfrm>
                <a:off x="613805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6" name="Picture 3" descr="D:\Reading Materials\Hadoop2\M2M\TPR\Images\DB cassandra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203944" y="1582218"/>
                <a:ext cx="892956" cy="254271"/>
              </a:xfrm>
              <a:prstGeom prst="rect">
                <a:avLst/>
              </a:prstGeom>
              <a:grpFill/>
            </p:spPr>
          </p:pic>
        </p:grpSp>
        <p:grpSp>
          <p:nvGrpSpPr>
            <p:cNvPr id="30" name="Group 30"/>
            <p:cNvGrpSpPr/>
            <p:nvPr/>
          </p:nvGrpSpPr>
          <p:grpSpPr>
            <a:xfrm>
              <a:off x="4785505" y="1405763"/>
              <a:ext cx="999354" cy="592760"/>
              <a:chOff x="4785505" y="1405763"/>
              <a:chExt cx="999354" cy="592760"/>
            </a:xfrm>
            <a:noFill/>
          </p:grpSpPr>
          <p:sp>
            <p:nvSpPr>
              <p:cNvPr id="33" name="Rounded Rectangle 32"/>
              <p:cNvSpPr>
                <a:spLocks/>
              </p:cNvSpPr>
              <p:nvPr/>
            </p:nvSpPr>
            <p:spPr>
              <a:xfrm>
                <a:off x="4785505" y="1405763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4" name="Picture 8" descr="D:\Reading Materials\Hadoop2\M2M\TPR\Images\DB mongodb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31068" y="1565892"/>
                <a:ext cx="911688" cy="297553"/>
              </a:xfrm>
              <a:prstGeom prst="rect">
                <a:avLst/>
              </a:prstGeom>
              <a:grpFill/>
            </p:spPr>
          </p:pic>
        </p:grpSp>
        <p:pic>
          <p:nvPicPr>
            <p:cNvPr id="32" name="Picture 9" descr="http://gestisoft.com/wp-content/uploads/2013/05/data_extracting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44" y="1377670"/>
              <a:ext cx="809624" cy="4857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44"/>
          <p:cNvGrpSpPr/>
          <p:nvPr/>
        </p:nvGrpSpPr>
        <p:grpSpPr>
          <a:xfrm>
            <a:off x="1377916" y="3181350"/>
            <a:ext cx="6330607" cy="457200"/>
            <a:chOff x="228600" y="3024866"/>
            <a:chExt cx="8616786" cy="971710"/>
          </a:xfrm>
        </p:grpSpPr>
        <p:grpSp>
          <p:nvGrpSpPr>
            <p:cNvPr id="41" name="Group 45"/>
            <p:cNvGrpSpPr/>
            <p:nvPr/>
          </p:nvGrpSpPr>
          <p:grpSpPr>
            <a:xfrm>
              <a:off x="438156" y="3024866"/>
              <a:ext cx="8407230" cy="857936"/>
              <a:chOff x="567636" y="1219200"/>
              <a:chExt cx="8407230" cy="941172"/>
            </a:xfrm>
          </p:grpSpPr>
          <p:grpSp>
            <p:nvGrpSpPr>
              <p:cNvPr id="45" name="Group 60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62" name="Straight Connector 61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8600" y="3538682"/>
              <a:ext cx="1676400" cy="45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Data Services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46" name="Group 47"/>
            <p:cNvGrpSpPr/>
            <p:nvPr/>
          </p:nvGrpSpPr>
          <p:grpSpPr>
            <a:xfrm>
              <a:off x="2068899" y="3143307"/>
              <a:ext cx="996696" cy="625149"/>
              <a:chOff x="2068899" y="3143307"/>
              <a:chExt cx="996696" cy="625149"/>
            </a:xfrm>
            <a:noFill/>
          </p:grpSpPr>
          <p:sp>
            <p:nvSpPr>
              <p:cNvPr id="59" name="Rounded Rectangle 58"/>
              <p:cNvSpPr>
                <a:spLocks/>
              </p:cNvSpPr>
              <p:nvPr/>
            </p:nvSpPr>
            <p:spPr>
              <a:xfrm>
                <a:off x="2068899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0" name="Picture 9" descr="D:\Reading Materials\Hadoop2\M2M\TPR\Images\MR hive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321347" y="3203526"/>
                <a:ext cx="476462" cy="512206"/>
              </a:xfrm>
              <a:prstGeom prst="rect">
                <a:avLst/>
              </a:prstGeom>
              <a:grpFill/>
            </p:spPr>
          </p:pic>
        </p:grpSp>
        <p:grpSp>
          <p:nvGrpSpPr>
            <p:cNvPr id="48" name="Group 48"/>
            <p:cNvGrpSpPr/>
            <p:nvPr/>
          </p:nvGrpSpPr>
          <p:grpSpPr>
            <a:xfrm>
              <a:off x="3426355" y="3143307"/>
              <a:ext cx="996696" cy="625149"/>
              <a:chOff x="3426355" y="3143307"/>
              <a:chExt cx="996696" cy="625149"/>
            </a:xfrm>
            <a:noFill/>
          </p:grpSpPr>
          <p:sp>
            <p:nvSpPr>
              <p:cNvPr id="57" name="Rounded Rectangle 56"/>
              <p:cNvSpPr>
                <a:spLocks/>
              </p:cNvSpPr>
              <p:nvPr/>
            </p:nvSpPr>
            <p:spPr>
              <a:xfrm>
                <a:off x="3426355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8" name="Picture 5" descr="D:\Reading Materials\Hadoop2\M2M\TPR\Images\ST sqoop.jpeg"/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77883" y="3306110"/>
                <a:ext cx="693639" cy="325311"/>
              </a:xfrm>
              <a:prstGeom prst="rect">
                <a:avLst/>
              </a:prstGeom>
              <a:grpFill/>
            </p:spPr>
          </p:pic>
        </p:grpSp>
        <p:grpSp>
          <p:nvGrpSpPr>
            <p:cNvPr id="49" name="Group 49"/>
            <p:cNvGrpSpPr/>
            <p:nvPr/>
          </p:nvGrpSpPr>
          <p:grpSpPr>
            <a:xfrm>
              <a:off x="4792883" y="3143307"/>
              <a:ext cx="996696" cy="625149"/>
              <a:chOff x="4792883" y="3143307"/>
              <a:chExt cx="996696" cy="625149"/>
            </a:xfrm>
            <a:noFill/>
          </p:grpSpPr>
          <p:sp>
            <p:nvSpPr>
              <p:cNvPr id="55" name="Rounded Rectangle 54"/>
              <p:cNvSpPr>
                <a:spLocks/>
              </p:cNvSpPr>
              <p:nvPr/>
            </p:nvSpPr>
            <p:spPr>
              <a:xfrm>
                <a:off x="4792883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6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8873" y="3330824"/>
                <a:ext cx="844716" cy="27422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51" name="Picture 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464" y="3122852"/>
              <a:ext cx="8715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0" name="Group 51"/>
            <p:cNvGrpSpPr/>
            <p:nvPr/>
          </p:nvGrpSpPr>
          <p:grpSpPr>
            <a:xfrm>
              <a:off x="6139456" y="3143307"/>
              <a:ext cx="1755693" cy="625149"/>
              <a:chOff x="6139456" y="3143307"/>
              <a:chExt cx="1755693" cy="625149"/>
            </a:xfrm>
            <a:noFill/>
          </p:grpSpPr>
          <p:sp>
            <p:nvSpPr>
              <p:cNvPr id="53" name="Rounded Rectangle 52"/>
              <p:cNvSpPr>
                <a:spLocks/>
              </p:cNvSpPr>
              <p:nvPr/>
            </p:nvSpPr>
            <p:spPr>
              <a:xfrm>
                <a:off x="6139456" y="3143307"/>
                <a:ext cx="996696" cy="625149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US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4" name="Picture 11" descr="http://1.bp.blogspot.com/-YO2oRVpyzIk/VdIqwY5rCkI/AAAAAAAAAfI/RFr-iwRimbQ/s1600/zeppelin-bl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6260" y="3186817"/>
                <a:ext cx="498889" cy="498888"/>
              </a:xfrm>
              <a:prstGeom prst="rect">
                <a:avLst/>
              </a:prstGeom>
              <a:grpFill/>
              <a:extLst/>
            </p:spPr>
          </p:pic>
        </p:grpSp>
      </p:grpSp>
      <p:grpSp>
        <p:nvGrpSpPr>
          <p:cNvPr id="52" name="Group 64"/>
          <p:cNvGrpSpPr/>
          <p:nvPr/>
        </p:nvGrpSpPr>
        <p:grpSpPr>
          <a:xfrm>
            <a:off x="1489808" y="666749"/>
            <a:ext cx="6183022" cy="457201"/>
            <a:chOff x="406406" y="3276600"/>
            <a:chExt cx="8438980" cy="863063"/>
          </a:xfrm>
        </p:grpSpPr>
        <p:grpSp>
          <p:nvGrpSpPr>
            <p:cNvPr id="61" name="Group 65"/>
            <p:cNvGrpSpPr/>
            <p:nvPr/>
          </p:nvGrpSpPr>
          <p:grpSpPr>
            <a:xfrm>
              <a:off x="438156" y="3276600"/>
              <a:ext cx="8407230" cy="813486"/>
              <a:chOff x="567636" y="1219200"/>
              <a:chExt cx="8407230" cy="941172"/>
            </a:xfrm>
          </p:grpSpPr>
          <p:grpSp>
            <p:nvGrpSpPr>
              <p:cNvPr id="65" name="Group 74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76" name="Straight Connector 75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406406" y="3732967"/>
              <a:ext cx="1396701" cy="40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Streaming Engines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66" name="Group 67"/>
            <p:cNvGrpSpPr/>
            <p:nvPr/>
          </p:nvGrpSpPr>
          <p:grpSpPr>
            <a:xfrm>
              <a:off x="2080320" y="3386963"/>
              <a:ext cx="999354" cy="592760"/>
              <a:chOff x="2080320" y="4044412"/>
              <a:chExt cx="999354" cy="592760"/>
            </a:xfrm>
            <a:noFill/>
          </p:grpSpPr>
          <p:sp>
            <p:nvSpPr>
              <p:cNvPr id="73" name="Rounded Rectangle 72"/>
              <p:cNvSpPr>
                <a:spLocks/>
              </p:cNvSpPr>
              <p:nvPr/>
            </p:nvSpPr>
            <p:spPr>
              <a:xfrm>
                <a:off x="2080320" y="404441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74" name="Picture 2" descr="D:\Reading Materials\Hadoop2\M2M\TPR\Images\ST apache_flume.jpg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275113" y="4093839"/>
                <a:ext cx="588481" cy="509477"/>
              </a:xfrm>
              <a:prstGeom prst="rect">
                <a:avLst/>
              </a:prstGeom>
              <a:grpFill/>
            </p:spPr>
          </p:pic>
        </p:grpSp>
        <p:grpSp>
          <p:nvGrpSpPr>
            <p:cNvPr id="68" name="Group 68"/>
            <p:cNvGrpSpPr/>
            <p:nvPr/>
          </p:nvGrpSpPr>
          <p:grpSpPr>
            <a:xfrm>
              <a:off x="3432870" y="3386963"/>
              <a:ext cx="999354" cy="592760"/>
              <a:chOff x="3432870" y="4044412"/>
              <a:chExt cx="999354" cy="592760"/>
            </a:xfrm>
            <a:noFill/>
          </p:grpSpPr>
          <p:sp>
            <p:nvSpPr>
              <p:cNvPr id="71" name="Rounded Rectangle 70"/>
              <p:cNvSpPr>
                <a:spLocks/>
              </p:cNvSpPr>
              <p:nvPr/>
            </p:nvSpPr>
            <p:spPr>
              <a:xfrm>
                <a:off x="3432870" y="404441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72" name="Picture 3" descr="D:\Reading Materials\Hadoop2\M2M\TPR\Images\ST kafka.jpg"/>
              <p:cNvPicPr>
                <a:picLocks noChangeAspect="1" noChangeArrowheads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11858" y="4104213"/>
                <a:ext cx="650402" cy="474389"/>
              </a:xfrm>
              <a:prstGeom prst="rect">
                <a:avLst/>
              </a:prstGeom>
              <a:grpFill/>
            </p:spPr>
          </p:pic>
        </p:grpSp>
        <p:pic>
          <p:nvPicPr>
            <p:cNvPr id="70" name="Picture 2" descr="https://cdn3.iconfinder.com/data/icons/unicons-vector-icons-pack/32/stream-512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35" y="3323857"/>
              <a:ext cx="640840" cy="64084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78"/>
          <p:cNvGrpSpPr/>
          <p:nvPr/>
        </p:nvGrpSpPr>
        <p:grpSpPr>
          <a:xfrm>
            <a:off x="1489808" y="2571748"/>
            <a:ext cx="6183022" cy="457201"/>
            <a:chOff x="406406" y="4798781"/>
            <a:chExt cx="8438980" cy="863063"/>
          </a:xfrm>
        </p:grpSpPr>
        <p:grpSp>
          <p:nvGrpSpPr>
            <p:cNvPr id="75" name="Group 79"/>
            <p:cNvGrpSpPr/>
            <p:nvPr/>
          </p:nvGrpSpPr>
          <p:grpSpPr>
            <a:xfrm>
              <a:off x="438156" y="4798781"/>
              <a:ext cx="8407230" cy="813486"/>
              <a:chOff x="567636" y="1219200"/>
              <a:chExt cx="8407230" cy="941172"/>
            </a:xfrm>
          </p:grpSpPr>
          <p:grpSp>
            <p:nvGrpSpPr>
              <p:cNvPr id="79" name="Group 94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96" name="Straight Connector 95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06406" y="5255148"/>
              <a:ext cx="1396701" cy="40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Peripherals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80" name="Group 81"/>
            <p:cNvGrpSpPr/>
            <p:nvPr/>
          </p:nvGrpSpPr>
          <p:grpSpPr>
            <a:xfrm>
              <a:off x="2080320" y="4909144"/>
              <a:ext cx="999354" cy="592760"/>
              <a:chOff x="2080320" y="4909144"/>
              <a:chExt cx="999354" cy="592760"/>
            </a:xfrm>
            <a:noFill/>
          </p:grpSpPr>
          <p:sp>
            <p:nvSpPr>
              <p:cNvPr id="93" name="Rounded Rectangle 92"/>
              <p:cNvSpPr>
                <a:spLocks/>
              </p:cNvSpPr>
              <p:nvPr/>
            </p:nvSpPr>
            <p:spPr>
              <a:xfrm>
                <a:off x="208032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4" name="Picture 3"/>
              <p:cNvPicPr>
                <a:picLocks noChangeAspect="1" noChangeArrowheads="1"/>
              </p:cNvPicPr>
              <p:nvPr/>
            </p:nvPicPr>
            <p:blipFill>
              <a:blip r:embed="rId1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3689" y="4966591"/>
                <a:ext cx="619905" cy="48320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2" name="Group 82"/>
            <p:cNvGrpSpPr/>
            <p:nvPr/>
          </p:nvGrpSpPr>
          <p:grpSpPr>
            <a:xfrm>
              <a:off x="3432870" y="4909144"/>
              <a:ext cx="999354" cy="592760"/>
              <a:chOff x="3432870" y="4909144"/>
              <a:chExt cx="999354" cy="592760"/>
            </a:xfrm>
            <a:noFill/>
          </p:grpSpPr>
          <p:sp>
            <p:nvSpPr>
              <p:cNvPr id="91" name="Rounded Rectangle 90"/>
              <p:cNvSpPr>
                <a:spLocks/>
              </p:cNvSpPr>
              <p:nvPr/>
            </p:nvSpPr>
            <p:spPr>
              <a:xfrm>
                <a:off x="3432870" y="4909144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2" name="Picture 4" descr="D:\Reading Materials\Hadoop2\M2M\TPR\Images\ST Oozie.jpg"/>
              <p:cNvPicPr>
                <a:picLocks noChangeAspect="1" noChangeArrowheads="1"/>
              </p:cNvPicPr>
              <p:nvPr/>
            </p:nvPicPr>
            <p:blipFill>
              <a:blip r:embed="rId1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621030" y="5118212"/>
                <a:ext cx="671087" cy="179965"/>
              </a:xfrm>
              <a:prstGeom prst="rect">
                <a:avLst/>
              </a:prstGeom>
              <a:grpFill/>
            </p:spPr>
          </p:pic>
        </p:grpSp>
        <p:grpSp>
          <p:nvGrpSpPr>
            <p:cNvPr id="83" name="Group 83"/>
            <p:cNvGrpSpPr/>
            <p:nvPr/>
          </p:nvGrpSpPr>
          <p:grpSpPr>
            <a:xfrm>
              <a:off x="4785420" y="4909144"/>
              <a:ext cx="999354" cy="592760"/>
              <a:chOff x="4785420" y="4909144"/>
              <a:chExt cx="999354" cy="592760"/>
            </a:xfrm>
          </p:grpSpPr>
          <p:sp>
            <p:nvSpPr>
              <p:cNvPr id="89" name="Rounded Rectangle 88"/>
              <p:cNvSpPr>
                <a:spLocks/>
              </p:cNvSpPr>
              <p:nvPr/>
            </p:nvSpPr>
            <p:spPr>
              <a:xfrm>
                <a:off x="4785420" y="4909144"/>
                <a:ext cx="999354" cy="592760"/>
              </a:xfrm>
              <a:prstGeom prst="roundRect">
                <a:avLst/>
              </a:prstGeom>
              <a:no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IN" sz="105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0" name="Picture 8" descr="D:\Reading Materials\Hadoop2\M2M\TPR\Images\MR zookeeper.jpg"/>
              <p:cNvPicPr>
                <a:picLocks noChangeAspect="1" noChangeArrowheads="1"/>
              </p:cNvPicPr>
              <p:nvPr/>
            </p:nvPicPr>
            <p:blipFill>
              <a:blip r:embed="rId1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028883" y="4933705"/>
                <a:ext cx="457518" cy="554626"/>
              </a:xfrm>
              <a:prstGeom prst="rect">
                <a:avLst/>
              </a:prstGeom>
              <a:noFill/>
            </p:spPr>
          </p:pic>
        </p:grpSp>
        <p:grpSp>
          <p:nvGrpSpPr>
            <p:cNvPr id="84" name="Group 84"/>
            <p:cNvGrpSpPr/>
            <p:nvPr/>
          </p:nvGrpSpPr>
          <p:grpSpPr>
            <a:xfrm>
              <a:off x="6159332" y="4926752"/>
              <a:ext cx="999354" cy="592760"/>
              <a:chOff x="6159332" y="4926752"/>
              <a:chExt cx="999354" cy="592760"/>
            </a:xfrm>
            <a:noFill/>
          </p:grpSpPr>
          <p:sp>
            <p:nvSpPr>
              <p:cNvPr id="87" name="Rounded Rectangle 86"/>
              <p:cNvSpPr>
                <a:spLocks/>
              </p:cNvSpPr>
              <p:nvPr/>
            </p:nvSpPr>
            <p:spPr>
              <a:xfrm>
                <a:off x="6159332" y="4926752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IN" sz="105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8" name="Picture 8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971" y="5040331"/>
                <a:ext cx="524899" cy="36560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6" name="Picture 3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60" y="4853234"/>
              <a:ext cx="883666" cy="518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Group 98"/>
          <p:cNvGrpSpPr/>
          <p:nvPr/>
        </p:nvGrpSpPr>
        <p:grpSpPr>
          <a:xfrm>
            <a:off x="1489808" y="3790946"/>
            <a:ext cx="6183022" cy="457203"/>
            <a:chOff x="406406" y="5663514"/>
            <a:chExt cx="8438980" cy="863069"/>
          </a:xfrm>
        </p:grpSpPr>
        <p:grpSp>
          <p:nvGrpSpPr>
            <p:cNvPr id="95" name="Group 99"/>
            <p:cNvGrpSpPr/>
            <p:nvPr/>
          </p:nvGrpSpPr>
          <p:grpSpPr>
            <a:xfrm>
              <a:off x="438156" y="5663514"/>
              <a:ext cx="8407230" cy="813486"/>
              <a:chOff x="567636" y="1219200"/>
              <a:chExt cx="8407230" cy="941172"/>
            </a:xfrm>
          </p:grpSpPr>
          <p:grpSp>
            <p:nvGrpSpPr>
              <p:cNvPr id="99" name="Group 111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14" name="Rounded Rectangle 113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15" name="Rounded Rectangle 114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13" name="Straight Connector 112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406406" y="6119886"/>
              <a:ext cx="1396701" cy="40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Distributions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00" name="Group 101"/>
            <p:cNvGrpSpPr/>
            <p:nvPr/>
          </p:nvGrpSpPr>
          <p:grpSpPr>
            <a:xfrm>
              <a:off x="2080320" y="5773877"/>
              <a:ext cx="999354" cy="592760"/>
              <a:chOff x="2080320" y="5773877"/>
              <a:chExt cx="999354" cy="592760"/>
            </a:xfrm>
            <a:noFill/>
          </p:grpSpPr>
          <p:sp>
            <p:nvSpPr>
              <p:cNvPr id="110" name="Rounded Rectangle 109"/>
              <p:cNvSpPr>
                <a:spLocks/>
              </p:cNvSpPr>
              <p:nvPr/>
            </p:nvSpPr>
            <p:spPr>
              <a:xfrm>
                <a:off x="20803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11" name="Picture 7"/>
              <p:cNvPicPr>
                <a:picLocks noChangeAspect="1" noChangeArrowheads="1"/>
              </p:cNvPicPr>
              <p:nvPr/>
            </p:nvPicPr>
            <p:blipFill>
              <a:blip r:embed="rId2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5729" y="5918592"/>
                <a:ext cx="772412" cy="29861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2" name="Group 102"/>
            <p:cNvGrpSpPr/>
            <p:nvPr/>
          </p:nvGrpSpPr>
          <p:grpSpPr>
            <a:xfrm>
              <a:off x="3432870" y="5773877"/>
              <a:ext cx="999354" cy="592760"/>
              <a:chOff x="3432870" y="5773877"/>
              <a:chExt cx="999354" cy="592760"/>
            </a:xfrm>
            <a:noFill/>
          </p:grpSpPr>
          <p:sp>
            <p:nvSpPr>
              <p:cNvPr id="108" name="Rounded Rectangle 107"/>
              <p:cNvSpPr>
                <a:spLocks/>
              </p:cNvSpPr>
              <p:nvPr/>
            </p:nvSpPr>
            <p:spPr>
              <a:xfrm>
                <a:off x="343287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9" name="Picture 2" descr="D:\Reading Materials\Hadoop2\M2M\TPR\Images\cloudera.jpg"/>
              <p:cNvPicPr>
                <a:picLocks noChangeAspect="1" noChangeArrowheads="1"/>
              </p:cNvPicPr>
              <p:nvPr/>
            </p:nvPicPr>
            <p:blipFill>
              <a:blip r:embed="rId2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561746" y="5963011"/>
                <a:ext cx="750625" cy="241704"/>
              </a:xfrm>
              <a:prstGeom prst="rect">
                <a:avLst/>
              </a:prstGeom>
              <a:grpFill/>
            </p:spPr>
          </p:pic>
        </p:grpSp>
        <p:grpSp>
          <p:nvGrpSpPr>
            <p:cNvPr id="103" name="Group 103"/>
            <p:cNvGrpSpPr/>
            <p:nvPr/>
          </p:nvGrpSpPr>
          <p:grpSpPr>
            <a:xfrm>
              <a:off x="4785420" y="5773877"/>
              <a:ext cx="999354" cy="592760"/>
              <a:chOff x="4785420" y="5773877"/>
              <a:chExt cx="999354" cy="592760"/>
            </a:xfrm>
            <a:noFill/>
          </p:grpSpPr>
          <p:sp>
            <p:nvSpPr>
              <p:cNvPr id="106" name="Rounded Rectangle 105"/>
              <p:cNvSpPr>
                <a:spLocks/>
              </p:cNvSpPr>
              <p:nvPr/>
            </p:nvSpPr>
            <p:spPr>
              <a:xfrm>
                <a:off x="4785420" y="5773877"/>
                <a:ext cx="999354" cy="592760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7" name="Picture 12"/>
              <p:cNvPicPr>
                <a:picLocks noChangeAspect="1" noChangeArrowheads="1"/>
              </p:cNvPicPr>
              <p:nvPr/>
            </p:nvPicPr>
            <p:blipFill>
              <a:blip r:embed="rId2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8774" y="5887190"/>
                <a:ext cx="676275" cy="371475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5" name="Picture 9" descr="https://cdn1.iconfinder.com/data/icons/survey/500/Questionnaire_castle-512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54" y="5677755"/>
              <a:ext cx="566521" cy="56652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Group 115"/>
          <p:cNvGrpSpPr/>
          <p:nvPr/>
        </p:nvGrpSpPr>
        <p:grpSpPr>
          <a:xfrm>
            <a:off x="1489808" y="4400552"/>
            <a:ext cx="6183022" cy="444043"/>
            <a:chOff x="273983" y="5962324"/>
            <a:chExt cx="8229600" cy="705189"/>
          </a:xfrm>
        </p:grpSpPr>
        <p:grpSp>
          <p:nvGrpSpPr>
            <p:cNvPr id="112" name="Group 116"/>
            <p:cNvGrpSpPr/>
            <p:nvPr/>
          </p:nvGrpSpPr>
          <p:grpSpPr>
            <a:xfrm>
              <a:off x="304945" y="6019800"/>
              <a:ext cx="8198638" cy="580093"/>
              <a:chOff x="567636" y="1219200"/>
              <a:chExt cx="8407230" cy="941172"/>
            </a:xfrm>
          </p:grpSpPr>
          <p:grpSp>
            <p:nvGrpSpPr>
              <p:cNvPr id="116" name="Group 128"/>
              <p:cNvGrpSpPr/>
              <p:nvPr/>
            </p:nvGrpSpPr>
            <p:grpSpPr>
              <a:xfrm>
                <a:off x="567636" y="1219200"/>
                <a:ext cx="8407230" cy="941172"/>
                <a:chOff x="567636" y="2449518"/>
                <a:chExt cx="8407230" cy="941172"/>
              </a:xfrm>
            </p:grpSpPr>
            <p:sp>
              <p:nvSpPr>
                <p:cNvPr id="131" name="Rounded Rectangle 130"/>
                <p:cNvSpPr/>
                <p:nvPr/>
              </p:nvSpPr>
              <p:spPr>
                <a:xfrm>
                  <a:off x="1583466" y="2465994"/>
                  <a:ext cx="7391400" cy="914400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>
                <a:xfrm>
                  <a:off x="567636" y="2449518"/>
                  <a:ext cx="1304154" cy="94117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en-US" sz="700" b="1" dirty="0"/>
                </a:p>
              </p:txBody>
            </p:sp>
          </p:grpSp>
          <p:cxnSp>
            <p:nvCxnSpPr>
              <p:cNvPr id="130" name="Straight Connector 129"/>
              <p:cNvCxnSpPr/>
              <p:nvPr/>
            </p:nvCxnSpPr>
            <p:spPr>
              <a:xfrm>
                <a:off x="567636" y="1905000"/>
                <a:ext cx="1304154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/>
            <p:cNvSpPr txBox="1"/>
            <p:nvPr/>
          </p:nvSpPr>
          <p:spPr>
            <a:xfrm>
              <a:off x="273983" y="6325364"/>
              <a:ext cx="1362047" cy="34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4">
                      <a:lumMod val="50000"/>
                    </a:schemeClr>
                  </a:solidFill>
                </a:rPr>
                <a:t>Cloud Exposure</a:t>
              </a:r>
              <a:endParaRPr lang="en-US" sz="8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grpSp>
          <p:nvGrpSpPr>
            <p:cNvPr id="117" name="Group 118"/>
            <p:cNvGrpSpPr/>
            <p:nvPr/>
          </p:nvGrpSpPr>
          <p:grpSpPr>
            <a:xfrm>
              <a:off x="1906365" y="6098499"/>
              <a:ext cx="974559" cy="422694"/>
              <a:chOff x="1906365" y="6098499"/>
              <a:chExt cx="974559" cy="422694"/>
            </a:xfrm>
            <a:noFill/>
          </p:grpSpPr>
          <p:sp>
            <p:nvSpPr>
              <p:cNvPr id="127" name="Rounded Rectangle 126"/>
              <p:cNvSpPr>
                <a:spLocks/>
              </p:cNvSpPr>
              <p:nvPr/>
            </p:nvSpPr>
            <p:spPr>
              <a:xfrm>
                <a:off x="1906365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5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8" name="Picture 15" descr="https://d2slcw3kip6qmk.cloudfront.net/marketing/blogs/chart/introducing-more-uml-and-a-new-aws-shape-library/AWS2-162x125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3198" y="6155044"/>
                <a:ext cx="406184" cy="313414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19" name="Group 119"/>
            <p:cNvGrpSpPr/>
            <p:nvPr/>
          </p:nvGrpSpPr>
          <p:grpSpPr>
            <a:xfrm>
              <a:off x="3225357" y="6098499"/>
              <a:ext cx="974559" cy="479401"/>
              <a:chOff x="3225357" y="6098499"/>
              <a:chExt cx="974559" cy="479401"/>
            </a:xfrm>
            <a:noFill/>
          </p:grpSpPr>
          <p:sp>
            <p:nvSpPr>
              <p:cNvPr id="125" name="Rounded Rectangle 124"/>
              <p:cNvSpPr>
                <a:spLocks/>
              </p:cNvSpPr>
              <p:nvPr/>
            </p:nvSpPr>
            <p:spPr>
              <a:xfrm>
                <a:off x="3225357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6" name="Picture 17" descr="http://photos2.meetupstatic.com/photos/event/c/5/2/3/highres_434450467.jpeg"/>
              <p:cNvPicPr>
                <a:picLocks noChangeAspect="1" noChangeArrowheads="1"/>
              </p:cNvPicPr>
              <p:nvPr/>
            </p:nvPicPr>
            <p:blipFill>
              <a:blip r:embed="rId2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5408" y="6098499"/>
                <a:ext cx="406866" cy="479401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120" name="Group 120"/>
            <p:cNvGrpSpPr/>
            <p:nvPr/>
          </p:nvGrpSpPr>
          <p:grpSpPr>
            <a:xfrm>
              <a:off x="4544349" y="6098499"/>
              <a:ext cx="974559" cy="422694"/>
              <a:chOff x="4544349" y="6098499"/>
              <a:chExt cx="974559" cy="422694"/>
            </a:xfrm>
            <a:noFill/>
          </p:grpSpPr>
          <p:sp>
            <p:nvSpPr>
              <p:cNvPr id="123" name="Rounded Rectangle 122"/>
              <p:cNvSpPr>
                <a:spLocks/>
              </p:cNvSpPr>
              <p:nvPr/>
            </p:nvSpPr>
            <p:spPr>
              <a:xfrm>
                <a:off x="4544349" y="6098499"/>
                <a:ext cx="974559" cy="422694"/>
              </a:xfrm>
              <a:prstGeom prst="roundRect">
                <a:avLst/>
              </a:prstGeom>
              <a:grpFill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en-IN" sz="1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24" name="Picture 19" descr="http://na.sage.com/~/media/site/cre/sca/images/azurelogo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826" y="6112816"/>
                <a:ext cx="572465" cy="394060"/>
              </a:xfrm>
              <a:prstGeom prst="rect">
                <a:avLst/>
              </a:prstGeom>
              <a:grpFill/>
              <a:extLst/>
            </p:spPr>
          </p:pic>
        </p:grpSp>
        <p:pic>
          <p:nvPicPr>
            <p:cNvPr id="122" name="Picture 21" descr="https://azurecomcdn.azureedge.net/cvt-593e1249829686298015348bc9985337ee31f31ef4e722e1d217c78b964723f7/images/page/solutions/data-lake/05-integrate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934" y="5962324"/>
              <a:ext cx="621271" cy="5672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" name="Picture 132" descr="Image result for apache drill"/>
          <p:cNvPicPr>
            <a:picLocks noChangeAspect="1" noChangeArrowheads="1"/>
          </p:cNvPicPr>
          <p:nvPr/>
        </p:nvPicPr>
        <p:blipFill>
          <a:blip r:embed="rId3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82270"/>
            <a:ext cx="600312" cy="2038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D:\Reading Materials\Hadoop2\M2M\TPR\Images\FW hadoop.jpg"/>
          <p:cNvPicPr>
            <a:picLocks noChangeAspect="1" noChangeArrowheads="1"/>
          </p:cNvPicPr>
          <p:nvPr/>
        </p:nvPicPr>
        <p:blipFill>
          <a:blip r:embed="rId31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31969" y="2055575"/>
            <a:ext cx="496827" cy="271271"/>
          </a:xfrm>
          <a:prstGeom prst="rect">
            <a:avLst/>
          </a:prstGeom>
          <a:noFill/>
        </p:spPr>
      </p:pic>
      <p:pic>
        <p:nvPicPr>
          <p:cNvPr id="134" name="Picture 7" descr="D:\Reading Materials\Hadoop2\M2M\TPR\Images\FW spark.jp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3877245" y="2085447"/>
            <a:ext cx="427886" cy="184345"/>
          </a:xfrm>
          <a:prstGeom prst="rect">
            <a:avLst/>
          </a:prstGeom>
          <a:noFill/>
        </p:spPr>
      </p:pic>
      <p:pic>
        <p:nvPicPr>
          <p:cNvPr id="136" name="Picture 9" descr="D:\Reading Materials\Hadoop2\M2M\TPR\Images\FW storm.jpg"/>
          <p:cNvPicPr>
            <a:picLocks noChangeAspect="1" noChangeArrowheads="1"/>
          </p:cNvPicPr>
          <p:nvPr/>
        </p:nvPicPr>
        <p:blipFill>
          <a:blip r:embed="rId3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94793" y="2101390"/>
            <a:ext cx="490593" cy="1468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437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17375E"/>
                </a:solidFill>
                <a:ea typeface="DejaVu Sans"/>
              </a:rPr>
              <a:t>Introduction to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3810000"/>
          </a:xfrm>
        </p:spPr>
        <p:txBody>
          <a:bodyPr>
            <a:noAutofit/>
          </a:bodyPr>
          <a:lstStyle/>
          <a:p>
            <a:r>
              <a:rPr lang="en-US" dirty="0" smtClean="0"/>
              <a:t>Spark was introduced by Apache Software Foundation for speeding up the </a:t>
            </a:r>
            <a:r>
              <a:rPr lang="en-US" dirty="0" err="1" smtClean="0"/>
              <a:t>Hadoop</a:t>
            </a:r>
            <a:r>
              <a:rPr lang="en-US" dirty="0" smtClean="0"/>
              <a:t> computational computing software </a:t>
            </a:r>
            <a:r>
              <a:rPr lang="en-US" dirty="0" smtClean="0"/>
              <a:t>process</a:t>
            </a:r>
            <a:endParaRPr lang="en-US" dirty="0" smtClean="0">
              <a:solidFill>
                <a:srgbClr val="000000"/>
              </a:solidFill>
              <a:ea typeface="DejaVu Sans"/>
            </a:endParaRPr>
          </a:p>
          <a:p>
            <a:r>
              <a:rPr lang="en-US" dirty="0" smtClean="0">
                <a:solidFill>
                  <a:srgbClr val="000000"/>
                </a:solidFill>
                <a:ea typeface="DejaVu Sans"/>
              </a:rPr>
              <a:t>Apache </a:t>
            </a:r>
            <a:r>
              <a:rPr lang="en-US" dirty="0" smtClean="0">
                <a:solidFill>
                  <a:srgbClr val="000000"/>
                </a:solidFill>
                <a:ea typeface="DejaVu Sans"/>
              </a:rPr>
              <a:t>Spark is </a:t>
            </a:r>
            <a:r>
              <a:rPr lang="en-US" dirty="0" smtClean="0"/>
              <a:t>a </a:t>
            </a:r>
            <a:r>
              <a:rPr lang="en-US" dirty="0" smtClean="0"/>
              <a:t>fast and general engine for large-scale data </a:t>
            </a:r>
            <a:r>
              <a:rPr lang="en-US" dirty="0" smtClean="0"/>
              <a:t>processing</a:t>
            </a:r>
            <a:endParaRPr lang="en-US" dirty="0" smtClean="0">
              <a:solidFill>
                <a:srgbClr val="000000"/>
              </a:solidFill>
              <a:ea typeface="DejaVu Sans"/>
            </a:endParaRPr>
          </a:p>
          <a:p>
            <a:r>
              <a:rPr lang="en-US" dirty="0" smtClean="0"/>
              <a:t>General Purpose distributed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The main feature of Spark is its in-memory cluster computing that increases the processing speed of an </a:t>
            </a:r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dirty="0" smtClean="0"/>
              <a:t>Up to 100 times faster than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Spark is designed to cover a wide range of workloads such as batch applications, iterative algorithms, interactive queries and </a:t>
            </a:r>
            <a:r>
              <a:rPr lang="en-US" dirty="0" smtClean="0"/>
              <a:t>streaming</a:t>
            </a:r>
            <a:endParaRPr lang="en-US" dirty="0" smtClean="0"/>
          </a:p>
          <a:p>
            <a:r>
              <a:rPr lang="en-US" dirty="0" smtClean="0"/>
              <a:t>Written in </a:t>
            </a:r>
            <a:r>
              <a:rPr lang="en-US" dirty="0" err="1" smtClean="0"/>
              <a:t>Scala</a:t>
            </a:r>
            <a:r>
              <a:rPr lang="en-US" dirty="0" smtClean="0"/>
              <a:t>, Functional programming </a:t>
            </a:r>
            <a:r>
              <a:rPr lang="en-US" dirty="0" smtClean="0"/>
              <a:t>language</a:t>
            </a:r>
            <a:endParaRPr lang="en-US" dirty="0" smtClean="0"/>
          </a:p>
          <a:p>
            <a:r>
              <a:rPr lang="en-US" dirty="0" smtClean="0"/>
              <a:t>Provides APIs in </a:t>
            </a:r>
            <a:r>
              <a:rPr lang="en-US" dirty="0" err="1" smtClean="0"/>
              <a:t>Scala</a:t>
            </a:r>
            <a:r>
              <a:rPr lang="en-US" dirty="0" smtClean="0"/>
              <a:t>, Java and </a:t>
            </a:r>
            <a:r>
              <a:rPr lang="en-US" dirty="0" smtClean="0"/>
              <a:t>Python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History of Spark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3556" name="Picture 4" descr="Image result for apache spark history"/>
          <p:cNvPicPr>
            <a:picLocks noChangeAspect="1" noChangeArrowheads="1"/>
          </p:cNvPicPr>
          <p:nvPr/>
        </p:nvPicPr>
        <p:blipFill>
          <a:blip r:embed="rId2"/>
          <a:srcRect l="8777" t="20042" r="12226" b="13152"/>
          <a:stretch>
            <a:fillRect/>
          </a:stretch>
        </p:blipFill>
        <p:spPr bwMode="auto">
          <a:xfrm>
            <a:off x="609600" y="745369"/>
            <a:ext cx="7924800" cy="4112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Limitations of MapReduce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Unsuitable in real-time processing</a:t>
            </a:r>
          </a:p>
          <a:p>
            <a:pPr lvl="1"/>
            <a:r>
              <a:rPr lang="en-US" dirty="0" smtClean="0"/>
              <a:t>Being batch oriented, it takes minutes to execute jobs depending upon the amount of date and number of nodes in the cluster.</a:t>
            </a:r>
          </a:p>
          <a:p>
            <a:r>
              <a:rPr lang="en-US" dirty="0" smtClean="0"/>
              <a:t>Unsuitable for trivial operations</a:t>
            </a:r>
          </a:p>
          <a:p>
            <a:pPr lvl="1"/>
            <a:r>
              <a:rPr lang="en-US" dirty="0" smtClean="0"/>
              <a:t>For operations like Filter and Joins, you might need to rewrite the jobs, which becomes complex because of the key-value pattern.</a:t>
            </a:r>
          </a:p>
          <a:p>
            <a:r>
              <a:rPr lang="en-US" dirty="0" smtClean="0"/>
              <a:t>Unfit for large data on network</a:t>
            </a:r>
          </a:p>
          <a:p>
            <a:pPr lvl="1"/>
            <a:r>
              <a:rPr lang="en-US" dirty="0" smtClean="0"/>
              <a:t>However, it works on the data locality principle, it cannot process a lot of data requiring shuffling over the network well.</a:t>
            </a:r>
          </a:p>
          <a:p>
            <a:r>
              <a:rPr lang="en-US" dirty="0" smtClean="0"/>
              <a:t>Unfit for iterative execution</a:t>
            </a:r>
          </a:p>
          <a:p>
            <a:pPr lvl="1"/>
            <a:r>
              <a:rPr lang="en-US" dirty="0" smtClean="0"/>
              <a:t>Being a state-less execution, </a:t>
            </a:r>
            <a:r>
              <a:rPr lang="en-US" dirty="0" err="1" smtClean="0"/>
              <a:t>MapReduce</a:t>
            </a:r>
            <a:r>
              <a:rPr lang="en-US" dirty="0" smtClean="0"/>
              <a:t> doesn’t fit with use cases </a:t>
            </a:r>
            <a:r>
              <a:rPr lang="en-US" dirty="0" smtClean="0"/>
              <a:t>that </a:t>
            </a:r>
            <a:r>
              <a:rPr lang="en-US" dirty="0" smtClean="0"/>
              <a:t>need iterative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38600" cy="2708673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r>
              <a:rPr smtClean="0"/>
              <a:t>Large group of data/transaction is processed in a single run.</a:t>
            </a:r>
          </a:p>
          <a:p>
            <a:r>
              <a:rPr smtClean="0"/>
              <a:t>Jobs run without any manual intervention.</a:t>
            </a:r>
          </a:p>
          <a:p>
            <a:r>
              <a:rPr smtClean="0"/>
              <a:t>The entire data is pre-selected and fed using command-line parameters and scripts.</a:t>
            </a:r>
          </a:p>
          <a:p>
            <a:r>
              <a:rPr smtClean="0"/>
              <a:t>It is used to execute multiple operations, handle heavy data load, reporting and offline data workflow.</a:t>
            </a:r>
          </a:p>
          <a:p>
            <a:pPr>
              <a:buNone/>
            </a:pPr>
            <a:r>
              <a:rPr b="1" smtClean="0"/>
              <a:t>Example:</a:t>
            </a:r>
            <a:r>
              <a:rPr smtClean="0"/>
              <a:t> Regular reports requiring decision making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885950"/>
            <a:ext cx="4038600" cy="2708673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sz="1600" smtClean="0"/>
              <a:t>Data processing takes place upon data entry or aommand receipt instantaneously.</a:t>
            </a:r>
          </a:p>
          <a:p>
            <a:r>
              <a:rPr sz="1600" smtClean="0"/>
              <a:t>It must execute on response tome within stringent constraints.</a:t>
            </a:r>
          </a:p>
          <a:p>
            <a:pPr>
              <a:buNone/>
            </a:pPr>
            <a:r>
              <a:rPr sz="1600" b="1" smtClean="0"/>
              <a:t>Example:</a:t>
            </a:r>
            <a:r>
              <a:rPr sz="1600" smtClean="0"/>
              <a:t> Fraud detection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Batch vs. Real-Time Processing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777477"/>
            <a:ext cx="8534400" cy="346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The features below show a comparison of batch and real-time analytics in the enterprise user cases: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1504950"/>
            <a:ext cx="3810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Batch Processing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6800" y="1504950"/>
            <a:ext cx="3810000" cy="381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 smtClean="0">
                <a:latin typeface="Corbel" panose="020B0503020204020204" pitchFamily="34" charset="0"/>
              </a:rPr>
              <a:t>Real-Time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Processing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48200" y="1504950"/>
            <a:ext cx="2286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504950"/>
            <a:ext cx="228600" cy="38100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In-Memory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working of in-memory processing can be explained as below:</a:t>
            </a:r>
          </a:p>
          <a:p>
            <a:r>
              <a:rPr lang="en-US" dirty="0" smtClean="0"/>
              <a:t>The entire information is loaded into memory, eliminating the need of indexes, aggregates, optimized databases, start schemas and cubes.</a:t>
            </a:r>
          </a:p>
          <a:p>
            <a:r>
              <a:rPr lang="en-US" dirty="0" smtClean="0"/>
              <a:t>Compression algorithms are used by most of the in-memory tools, thereby reducing the in-memory size.</a:t>
            </a:r>
          </a:p>
          <a:p>
            <a:r>
              <a:rPr lang="en-US" dirty="0" smtClean="0"/>
              <a:t>With </a:t>
            </a:r>
            <a:r>
              <a:rPr lang="en-US" dirty="0" smtClean="0"/>
              <a:t>in-memory tools, the analysis of data can be flexible in size and can be accessed within seconds by concurrent users with an excellent analytics potential.</a:t>
            </a:r>
          </a:p>
          <a:p>
            <a:r>
              <a:rPr lang="en-US" dirty="0" smtClean="0"/>
              <a:t>It is possible to access visually rich dashboards and existing data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038600" y="1200150"/>
            <a:ext cx="3733800" cy="1295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MapReduce vs. Spark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Image result for hadoop mapreduce transpar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092" y="1809750"/>
            <a:ext cx="1018308" cy="533400"/>
          </a:xfrm>
          <a:prstGeom prst="rect">
            <a:avLst/>
          </a:prstGeom>
          <a:noFill/>
        </p:spPr>
      </p:pic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3" cstate="print"/>
          <a:srcRect t="22311" r="4094" b="33068"/>
          <a:stretch>
            <a:fillRect/>
          </a:stretch>
        </p:blipFill>
        <p:spPr bwMode="auto">
          <a:xfrm>
            <a:off x="381000" y="1954715"/>
            <a:ext cx="914400" cy="312234"/>
          </a:xfrm>
          <a:prstGeom prst="rect">
            <a:avLst/>
          </a:prstGeom>
          <a:noFill/>
        </p:spPr>
      </p:pic>
      <p:pic>
        <p:nvPicPr>
          <p:cNvPr id="10" name="Picture 2" descr="Image result for hadoop mapreduce transpar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5892" y="1809749"/>
            <a:ext cx="1018308" cy="533400"/>
          </a:xfrm>
          <a:prstGeom prst="rect">
            <a:avLst/>
          </a:prstGeom>
          <a:noFill/>
        </p:spPr>
      </p:pic>
      <p:pic>
        <p:nvPicPr>
          <p:cNvPr id="11" name="Picture 10" descr="Related image"/>
          <p:cNvPicPr>
            <a:picLocks noChangeAspect="1" noChangeArrowheads="1"/>
          </p:cNvPicPr>
          <p:nvPr/>
        </p:nvPicPr>
        <p:blipFill>
          <a:blip r:embed="rId3" cstate="print"/>
          <a:srcRect t="22311" r="4094" b="33068"/>
          <a:stretch>
            <a:fillRect/>
          </a:stretch>
        </p:blipFill>
        <p:spPr bwMode="auto">
          <a:xfrm>
            <a:off x="4114800" y="1954714"/>
            <a:ext cx="914400" cy="312234"/>
          </a:xfrm>
          <a:prstGeom prst="rect">
            <a:avLst/>
          </a:prstGeom>
          <a:noFill/>
        </p:spPr>
      </p:pic>
      <p:pic>
        <p:nvPicPr>
          <p:cNvPr id="12" name="Picture 11" descr="Related image"/>
          <p:cNvPicPr>
            <a:picLocks noChangeAspect="1" noChangeArrowheads="1"/>
          </p:cNvPicPr>
          <p:nvPr/>
        </p:nvPicPr>
        <p:blipFill>
          <a:blip r:embed="rId3" cstate="print"/>
          <a:srcRect t="22311" r="4094" b="33068"/>
          <a:stretch>
            <a:fillRect/>
          </a:stretch>
        </p:blipFill>
        <p:spPr bwMode="auto">
          <a:xfrm>
            <a:off x="7848600" y="1962149"/>
            <a:ext cx="914400" cy="312234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1447800" y="2110832"/>
            <a:ext cx="609600" cy="37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352800" y="2114549"/>
            <a:ext cx="609600" cy="37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81600" y="2114549"/>
            <a:ext cx="609600" cy="37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6600" y="2114549"/>
            <a:ext cx="609600" cy="37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638800" y="1352550"/>
            <a:ext cx="533400" cy="381000"/>
            <a:chOff x="2214372" y="2719578"/>
            <a:chExt cx="1595628" cy="96774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U-Turn Arrow 22"/>
            <p:cNvSpPr/>
            <p:nvPr/>
          </p:nvSpPr>
          <p:spPr>
            <a:xfrm rot="16200000">
              <a:off x="2209800" y="2724150"/>
              <a:ext cx="886968" cy="87782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U-Turn Arrow 23"/>
            <p:cNvSpPr/>
            <p:nvPr/>
          </p:nvSpPr>
          <p:spPr>
            <a:xfrm rot="5400000">
              <a:off x="2927604" y="2804922"/>
              <a:ext cx="886968" cy="87782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10" descr="Related image"/>
          <p:cNvPicPr>
            <a:picLocks noChangeAspect="1" noChangeArrowheads="1"/>
          </p:cNvPicPr>
          <p:nvPr/>
        </p:nvPicPr>
        <p:blipFill>
          <a:blip r:embed="rId3" cstate="print"/>
          <a:srcRect t="22311" r="4094" b="33068"/>
          <a:stretch>
            <a:fillRect/>
          </a:stretch>
        </p:blipFill>
        <p:spPr bwMode="auto">
          <a:xfrm>
            <a:off x="381000" y="3638550"/>
            <a:ext cx="914400" cy="312234"/>
          </a:xfrm>
          <a:prstGeom prst="rect">
            <a:avLst/>
          </a:prstGeom>
          <a:noFill/>
        </p:spPr>
      </p:pic>
      <p:pic>
        <p:nvPicPr>
          <p:cNvPr id="1036" name="Picture 12" descr="Image result for storage disk transpar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87869" y="3638550"/>
            <a:ext cx="555331" cy="381000"/>
          </a:xfrm>
          <a:prstGeom prst="rect">
            <a:avLst/>
          </a:prstGeom>
          <a:noFill/>
        </p:spPr>
      </p:pic>
      <p:pic>
        <p:nvPicPr>
          <p:cNvPr id="29" name="Picture 12" descr="Image result for storage disk transpar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638550"/>
            <a:ext cx="555331" cy="381000"/>
          </a:xfrm>
          <a:prstGeom prst="rect">
            <a:avLst/>
          </a:prstGeom>
          <a:noFill/>
        </p:spPr>
      </p:pic>
      <p:pic>
        <p:nvPicPr>
          <p:cNvPr id="1038" name="Picture 14" descr="Image result for apache spark transparent"/>
          <p:cNvPicPr>
            <a:picLocks noChangeAspect="1" noChangeArrowheads="1"/>
          </p:cNvPicPr>
          <p:nvPr/>
        </p:nvPicPr>
        <p:blipFill>
          <a:blip r:embed="rId5" cstate="print"/>
          <a:srcRect l="18107" r="15579" b="12500"/>
          <a:stretch>
            <a:fillRect/>
          </a:stretch>
        </p:blipFill>
        <p:spPr bwMode="auto">
          <a:xfrm>
            <a:off x="3505200" y="3486150"/>
            <a:ext cx="990600" cy="533400"/>
          </a:xfrm>
          <a:prstGeom prst="rect">
            <a:avLst/>
          </a:prstGeom>
          <a:noFill/>
        </p:spPr>
      </p:pic>
      <p:pic>
        <p:nvPicPr>
          <p:cNvPr id="31" name="Picture 14" descr="Image result for apache spark transparent"/>
          <p:cNvPicPr>
            <a:picLocks noChangeAspect="1" noChangeArrowheads="1"/>
          </p:cNvPicPr>
          <p:nvPr/>
        </p:nvPicPr>
        <p:blipFill>
          <a:blip r:embed="rId5" cstate="print"/>
          <a:srcRect l="18107" r="15579" b="12500"/>
          <a:stretch>
            <a:fillRect/>
          </a:stretch>
        </p:blipFill>
        <p:spPr bwMode="auto">
          <a:xfrm>
            <a:off x="6553200" y="3486150"/>
            <a:ext cx="990600" cy="533400"/>
          </a:xfrm>
          <a:prstGeom prst="rect">
            <a:avLst/>
          </a:prstGeom>
          <a:noFill/>
        </p:spPr>
      </p:pic>
      <p:pic>
        <p:nvPicPr>
          <p:cNvPr id="33" name="Picture 16" descr="Image result for world eye transparen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4407" y="3562350"/>
            <a:ext cx="564793" cy="381000"/>
          </a:xfrm>
          <a:prstGeom prst="rect">
            <a:avLst/>
          </a:prstGeom>
          <a:noFill/>
        </p:spPr>
      </p:pic>
      <p:cxnSp>
        <p:nvCxnSpPr>
          <p:cNvPr id="34" name="Straight Arrow Connector 33"/>
          <p:cNvCxnSpPr/>
          <p:nvPr/>
        </p:nvCxnSpPr>
        <p:spPr>
          <a:xfrm>
            <a:off x="1447800" y="3790950"/>
            <a:ext cx="609600" cy="37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19400" y="3790950"/>
            <a:ext cx="609600" cy="37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5800" y="3790950"/>
            <a:ext cx="609600" cy="37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867400" y="3790950"/>
            <a:ext cx="609600" cy="37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43800" y="3790950"/>
            <a:ext cx="609600" cy="37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81600" y="3333750"/>
            <a:ext cx="3048000" cy="1295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553200" y="4171950"/>
            <a:ext cx="533400" cy="381000"/>
            <a:chOff x="2214372" y="2719578"/>
            <a:chExt cx="1595628" cy="96774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1" name="U-Turn Arrow 40"/>
            <p:cNvSpPr/>
            <p:nvPr/>
          </p:nvSpPr>
          <p:spPr>
            <a:xfrm rot="16200000">
              <a:off x="2209800" y="2724150"/>
              <a:ext cx="886968" cy="87782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U-Turn Arrow 41"/>
            <p:cNvSpPr/>
            <p:nvPr/>
          </p:nvSpPr>
          <p:spPr>
            <a:xfrm rot="5400000">
              <a:off x="2927604" y="2804922"/>
              <a:ext cx="886968" cy="87782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68863" y="907018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MapReduce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81000" y="28120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Spark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 animBg="1"/>
      <p:bldP spid="43" grpId="0"/>
      <p:bldP spid="44" grpId="0"/>
    </p:bldLst>
  </p:timing>
</p:sld>
</file>

<file path=ppt/theme/theme1.xml><?xml version="1.0" encoding="utf-8"?>
<a:theme xmlns:a="http://schemas.openxmlformats.org/drawingml/2006/main" name="ProdaptNewPPTTemplate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ProdaptNewPPTTemplateTheme</Template>
  <TotalTime>813</TotalTime>
  <Words>1048</Words>
  <Application>Microsoft Office PowerPoint</Application>
  <PresentationFormat>On-screen Show (16:9)</PresentationFormat>
  <Paragraphs>227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ProdaptNewPPTTemplateTheme</vt:lpstr>
      <vt:lpstr>Slide 1</vt:lpstr>
      <vt:lpstr>Agenda</vt:lpstr>
      <vt:lpstr>Big Data Ecosystem</vt:lpstr>
      <vt:lpstr>Introduction to Apache Spark</vt:lpstr>
      <vt:lpstr>History of Spark</vt:lpstr>
      <vt:lpstr>Limitations of MapReduce in Hadoop</vt:lpstr>
      <vt:lpstr>Batch vs. Real-Time Processing</vt:lpstr>
      <vt:lpstr>In-Memory Processing</vt:lpstr>
      <vt:lpstr>MapReduce vs. Spark</vt:lpstr>
      <vt:lpstr>Spark Features</vt:lpstr>
      <vt:lpstr>Spark Eco System</vt:lpstr>
      <vt:lpstr>Components of Spark</vt:lpstr>
      <vt:lpstr>Resilient Distributed Datasets (RDDs)</vt:lpstr>
      <vt:lpstr>Spark Context</vt:lpstr>
      <vt:lpstr>Transformations</vt:lpstr>
      <vt:lpstr>Actions</vt:lpstr>
      <vt:lpstr>Spark General Flow </vt:lpstr>
      <vt:lpstr>Spark Execution Modes</vt:lpstr>
      <vt:lpstr>Spark YARN Mode</vt:lpstr>
      <vt:lpstr>Questions?</vt:lpstr>
      <vt:lpstr>Test Yourself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Venkata Durga Rao</dc:creator>
  <cp:lastModifiedBy>Venkata Durga Rao</cp:lastModifiedBy>
  <cp:revision>284</cp:revision>
  <dcterms:created xsi:type="dcterms:W3CDTF">2017-02-10T06:38:13Z</dcterms:created>
  <dcterms:modified xsi:type="dcterms:W3CDTF">2017-02-16T16:34:16Z</dcterms:modified>
</cp:coreProperties>
</file>