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4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99CC2E-8344-4974-9874-A5F99BAE6D01}"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9CC2E-8344-4974-9874-A5F99BAE6D01}"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9CC2E-8344-4974-9874-A5F99BAE6D01}"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9CC2E-8344-4974-9874-A5F99BAE6D01}"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9CC2E-8344-4974-9874-A5F99BAE6D01}"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99CC2E-8344-4974-9874-A5F99BAE6D01}"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9CC2E-8344-4974-9874-A5F99BAE6D01}" type="datetimeFigureOut">
              <a:rPr lang="en-US" smtClean="0"/>
              <a:pPr/>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9CC2E-8344-4974-9874-A5F99BAE6D01}" type="datetimeFigureOut">
              <a:rPr lang="en-US" smtClean="0"/>
              <a:pPr/>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9CC2E-8344-4974-9874-A5F99BAE6D01}" type="datetimeFigureOut">
              <a:rPr lang="en-US" smtClean="0"/>
              <a:pPr/>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9CC2E-8344-4974-9874-A5F99BAE6D01}"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9CC2E-8344-4974-9874-A5F99BAE6D01}"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50C2-74DD-4D6D-AA0C-4EAB1930D1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9CC2E-8344-4974-9874-A5F99BAE6D01}" type="datetimeFigureOut">
              <a:rPr lang="en-US" smtClean="0"/>
              <a:pPr/>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650C2-74DD-4D6D-AA0C-4EAB1930D1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blogs-images.forbes.com/oracle/files/2012/12/Fotolia_41498462_M.jpg"/>
          <p:cNvPicPr>
            <a:picLocks noChangeAspect="1" noChangeArrowheads="1"/>
          </p:cNvPicPr>
          <p:nvPr/>
        </p:nvPicPr>
        <p:blipFill>
          <a:blip r:embed="rId2"/>
          <a:srcRect/>
          <a:stretch>
            <a:fillRect/>
          </a:stretch>
        </p:blipFill>
        <p:spPr bwMode="auto">
          <a:xfrm>
            <a:off x="1447800" y="4038600"/>
            <a:ext cx="6991350" cy="2371725"/>
          </a:xfrm>
          <a:prstGeom prst="rect">
            <a:avLst/>
          </a:prstGeom>
          <a:noFill/>
        </p:spPr>
      </p:pic>
      <p:sp>
        <p:nvSpPr>
          <p:cNvPr id="7" name="Rectangle 6"/>
          <p:cNvSpPr/>
          <p:nvPr/>
        </p:nvSpPr>
        <p:spPr>
          <a:xfrm>
            <a:off x="1616916" y="1219200"/>
            <a:ext cx="5902065" cy="175432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Big data  </a:t>
            </a: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telecom</a:t>
            </a:r>
            <a:endPar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use </a:t>
            </a: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cases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553200" cy="731838"/>
          </a:xfrm>
        </p:spPr>
        <p:txBody>
          <a:bodyPr>
            <a:normAutofit/>
          </a:bodyPr>
          <a:lstStyle/>
          <a:p>
            <a:r>
              <a:rPr lang="en-US" sz="2800" b="1" dirty="0"/>
              <a:t>Network </a:t>
            </a:r>
            <a:r>
              <a:rPr lang="en-US" sz="2800" b="1" dirty="0" smtClean="0"/>
              <a:t>Management/Optimizations </a:t>
            </a:r>
            <a:endParaRPr lang="en-US" sz="2800" dirty="0"/>
          </a:p>
        </p:txBody>
      </p:sp>
      <p:pic>
        <p:nvPicPr>
          <p:cNvPr id="14338" name="Picture 2" descr="http://www.ntt.net/english/nimage/service/traffic/img_traffic01.gif"/>
          <p:cNvPicPr>
            <a:picLocks noChangeAspect="1" noChangeArrowheads="1"/>
          </p:cNvPicPr>
          <p:nvPr/>
        </p:nvPicPr>
        <p:blipFill>
          <a:blip r:embed="rId2"/>
          <a:srcRect/>
          <a:stretch>
            <a:fillRect/>
          </a:stretch>
        </p:blipFill>
        <p:spPr bwMode="auto">
          <a:xfrm>
            <a:off x="4572000" y="1524000"/>
            <a:ext cx="4267200" cy="2247901"/>
          </a:xfrm>
          <a:prstGeom prst="rect">
            <a:avLst/>
          </a:prstGeom>
          <a:noFill/>
        </p:spPr>
      </p:pic>
      <p:pic>
        <p:nvPicPr>
          <p:cNvPr id="14340" name="Picture 4" descr="https://www.invea.com/img/monitoring_web_2.jpg"/>
          <p:cNvPicPr>
            <a:picLocks noChangeAspect="1" noChangeArrowheads="1"/>
          </p:cNvPicPr>
          <p:nvPr/>
        </p:nvPicPr>
        <p:blipFill>
          <a:blip r:embed="rId3"/>
          <a:srcRect/>
          <a:stretch>
            <a:fillRect/>
          </a:stretch>
        </p:blipFill>
        <p:spPr bwMode="auto">
          <a:xfrm>
            <a:off x="4857750" y="3962400"/>
            <a:ext cx="4286250" cy="1933576"/>
          </a:xfrm>
          <a:prstGeom prst="rect">
            <a:avLst/>
          </a:prstGeom>
          <a:noFill/>
        </p:spPr>
      </p:pic>
      <p:sp>
        <p:nvSpPr>
          <p:cNvPr id="6" name="TextBox 5"/>
          <p:cNvSpPr txBox="1"/>
          <p:nvPr/>
        </p:nvSpPr>
        <p:spPr>
          <a:xfrm>
            <a:off x="228600" y="4267200"/>
            <a:ext cx="4191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1" dirty="0" smtClean="0">
                <a:latin typeface="Times New Roman" pitchFamily="18" charset="0"/>
                <a:cs typeface="Times New Roman" pitchFamily="18" charset="0"/>
              </a:rPr>
              <a:t>Benefits:</a:t>
            </a:r>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1. </a:t>
            </a:r>
            <a:r>
              <a:rPr lang="en-US" sz="1200" dirty="0" smtClean="0">
                <a:latin typeface="Times New Roman" pitchFamily="18" charset="0"/>
                <a:cs typeface="Times New Roman" pitchFamily="18" charset="0"/>
              </a:rPr>
              <a:t>Service </a:t>
            </a:r>
            <a:r>
              <a:rPr lang="en-US" sz="1200" dirty="0">
                <a:latin typeface="Times New Roman" pitchFamily="18" charset="0"/>
                <a:cs typeface="Times New Roman" pitchFamily="18" charset="0"/>
              </a:rPr>
              <a:t>providers can optimize </a:t>
            </a:r>
            <a:r>
              <a:rPr lang="en-US" sz="1200" dirty="0" smtClean="0">
                <a:latin typeface="Times New Roman" pitchFamily="18" charset="0"/>
                <a:cs typeface="Times New Roman" pitchFamily="18" charset="0"/>
              </a:rPr>
              <a:t>the quality </a:t>
            </a:r>
            <a:r>
              <a:rPr lang="en-US" sz="1200" dirty="0">
                <a:latin typeface="Times New Roman" pitchFamily="18" charset="0"/>
                <a:cs typeface="Times New Roman" pitchFamily="18" charset="0"/>
              </a:rPr>
              <a:t>of </a:t>
            </a:r>
            <a:r>
              <a:rPr lang="en-US" sz="1200" dirty="0" smtClean="0">
                <a:latin typeface="Times New Roman" pitchFamily="18" charset="0"/>
                <a:cs typeface="Times New Roman" pitchFamily="18" charset="0"/>
              </a:rPr>
              <a:t>service (</a:t>
            </a:r>
            <a:r>
              <a:rPr lang="en-US" sz="1200" dirty="0" err="1" smtClean="0">
                <a:latin typeface="Times New Roman" pitchFamily="18" charset="0"/>
                <a:cs typeface="Times New Roman" pitchFamily="18" charset="0"/>
              </a:rPr>
              <a:t>QoS</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and routing by being able to analyze network traffic in real time. This enables them to respond to fluctuations in traffic and reallocate bandwidth as </a:t>
            </a:r>
            <a:r>
              <a:rPr lang="en-US" sz="1200" dirty="0" smtClean="0">
                <a:latin typeface="Times New Roman" pitchFamily="18" charset="0"/>
                <a:cs typeface="Times New Roman" pitchFamily="18" charset="0"/>
              </a:rPr>
              <a:t>needed.</a:t>
            </a:r>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r>
              <a:rPr lang="en-US" sz="1200" dirty="0" smtClean="0">
                <a:latin typeface="Times New Roman" pitchFamily="18" charset="0"/>
                <a:cs typeface="Times New Roman" pitchFamily="18" charset="0"/>
              </a:rPr>
              <a:t>2. Allocate unused Bandwidth </a:t>
            </a:r>
            <a:r>
              <a:rPr lang="en-US" sz="1200" dirty="0">
                <a:latin typeface="Times New Roman" pitchFamily="18" charset="0"/>
                <a:cs typeface="Times New Roman" pitchFamily="18" charset="0"/>
              </a:rPr>
              <a:t>in Real-time</a:t>
            </a:r>
          </a:p>
          <a:p>
            <a:endParaRPr lang="en-US" sz="1200" dirty="0">
              <a:latin typeface="Times New Roman" pitchFamily="18" charset="0"/>
              <a:cs typeface="Times New Roman" pitchFamily="18" charset="0"/>
            </a:endParaRPr>
          </a:p>
        </p:txBody>
      </p:sp>
      <p:sp>
        <p:nvSpPr>
          <p:cNvPr id="8" name="TextBox 7"/>
          <p:cNvSpPr txBox="1"/>
          <p:nvPr/>
        </p:nvSpPr>
        <p:spPr>
          <a:xfrm>
            <a:off x="228600" y="1524000"/>
            <a:ext cx="4114800"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smtClean="0">
                <a:latin typeface="Times New Roman" pitchFamily="18" charset="0"/>
                <a:cs typeface="Times New Roman" pitchFamily="18" charset="0"/>
              </a:rPr>
              <a:t>Pain Areas:</a:t>
            </a:r>
          </a:p>
          <a:p>
            <a:endParaRPr lang="en-US" sz="1200" b="1" dirty="0" smtClean="0">
              <a:latin typeface="Times New Roman" pitchFamily="18" charset="0"/>
              <a:cs typeface="Times New Roman" pitchFamily="18" charset="0"/>
            </a:endParaRPr>
          </a:p>
          <a:p>
            <a:pPr marL="342900" indent="-342900">
              <a:buAutoNum type="arabicPeriod"/>
            </a:pPr>
            <a:r>
              <a:rPr lang="en-US" sz="1200" dirty="0" smtClean="0">
                <a:latin typeface="Times New Roman" pitchFamily="18" charset="0"/>
                <a:cs typeface="Times New Roman" pitchFamily="18" charset="0"/>
              </a:rPr>
              <a:t>Unexpected spike of Network traffic </a:t>
            </a:r>
            <a:r>
              <a:rPr lang="en-US" sz="1200" dirty="0" smtClean="0">
                <a:latin typeface="Times New Roman" pitchFamily="18" charset="0"/>
                <a:cs typeface="Times New Roman" pitchFamily="18" charset="0"/>
              </a:rPr>
              <a:t>can cause </a:t>
            </a:r>
            <a:r>
              <a:rPr lang="en-US" sz="1200" dirty="0" smtClean="0">
                <a:latin typeface="Times New Roman" pitchFamily="18" charset="0"/>
                <a:cs typeface="Times New Roman" pitchFamily="18" charset="0"/>
              </a:rPr>
              <a:t>service outages to the customers </a:t>
            </a:r>
          </a:p>
          <a:p>
            <a:pPr marL="342900" indent="-342900">
              <a:buAutoNum type="arabicPeriod"/>
            </a:pPr>
            <a:endParaRPr lang="en-US" sz="1200" dirty="0" smtClean="0">
              <a:latin typeface="Times New Roman" pitchFamily="18" charset="0"/>
              <a:cs typeface="Times New Roman" pitchFamily="18" charset="0"/>
            </a:endParaRPr>
          </a:p>
          <a:p>
            <a:pPr marL="342900" indent="-342900">
              <a:buAutoNum type="arabicPeriod"/>
            </a:pPr>
            <a:r>
              <a:rPr lang="en-US" sz="1200" dirty="0" smtClean="0"/>
              <a:t>Inability to have real-time analysis of routing algorithms used and tweak them based on changes in supplier rates and customer behavior</a:t>
            </a:r>
          </a:p>
          <a:p>
            <a:pPr marL="342900" indent="-342900"/>
            <a:endParaRPr lang="en-US" sz="1200" dirty="0" smtClean="0"/>
          </a:p>
          <a:p>
            <a:pPr marL="342900" indent="-342900"/>
            <a:r>
              <a:rPr lang="en-US" sz="1200" dirty="0" smtClean="0"/>
              <a:t>3        Long time to generate reports and analyze them from multiple perspectives</a:t>
            </a:r>
            <a:endParaRPr lang="en-US" sz="12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8" descr="http://bloximages.chicago2.vip.townnews.com/ncnewsonline.com/content/tncms/assets/v3/editorial/5/70/570c3871-56b3-5883-b05e-f5963c507a57/54012dc24880f.image.jpg?resize=579%2C760"/>
          <p:cNvPicPr>
            <a:picLocks noChangeAspect="1" noChangeArrowheads="1"/>
          </p:cNvPicPr>
          <p:nvPr/>
        </p:nvPicPr>
        <p:blipFill>
          <a:blip r:embed="rId2" cstate="print"/>
          <a:srcRect/>
          <a:stretch>
            <a:fillRect/>
          </a:stretch>
        </p:blipFill>
        <p:spPr bwMode="auto">
          <a:xfrm>
            <a:off x="4953000" y="5257800"/>
            <a:ext cx="838200" cy="813932"/>
          </a:xfrm>
          <a:prstGeom prst="rect">
            <a:avLst/>
          </a:prstGeom>
          <a:noFill/>
        </p:spPr>
      </p:pic>
      <p:sp>
        <p:nvSpPr>
          <p:cNvPr id="14" name="Isosceles Triangle 13"/>
          <p:cNvSpPr/>
          <p:nvPr/>
        </p:nvSpPr>
        <p:spPr>
          <a:xfrm>
            <a:off x="3276600" y="5334000"/>
            <a:ext cx="22098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152400"/>
            <a:ext cx="8229600" cy="808038"/>
          </a:xfrm>
        </p:spPr>
        <p:txBody>
          <a:bodyPr>
            <a:normAutofit/>
          </a:bodyPr>
          <a:lstStyle/>
          <a:p>
            <a:r>
              <a:rPr lang="en-US" sz="2800" b="1" dirty="0" smtClean="0"/>
              <a:t>Network Inventory Alignment</a:t>
            </a:r>
            <a:endParaRPr lang="en-US" sz="2800" dirty="0"/>
          </a:p>
        </p:txBody>
      </p:sp>
      <p:pic>
        <p:nvPicPr>
          <p:cNvPr id="15362" name="Picture 2"/>
          <p:cNvPicPr>
            <a:picLocks noChangeAspect="1" noChangeArrowheads="1"/>
          </p:cNvPicPr>
          <p:nvPr/>
        </p:nvPicPr>
        <p:blipFill>
          <a:blip r:embed="rId3"/>
          <a:srcRect/>
          <a:stretch>
            <a:fillRect/>
          </a:stretch>
        </p:blipFill>
        <p:spPr bwMode="auto">
          <a:xfrm>
            <a:off x="457200" y="5257800"/>
            <a:ext cx="2386353" cy="1066800"/>
          </a:xfrm>
          <a:prstGeom prst="rect">
            <a:avLst/>
          </a:prstGeom>
          <a:noFill/>
          <a:ln w="9525">
            <a:noFill/>
            <a:miter lim="800000"/>
            <a:headEnd/>
            <a:tailEnd/>
          </a:ln>
          <a:effectLst/>
        </p:spPr>
      </p:pic>
      <p:pic>
        <p:nvPicPr>
          <p:cNvPr id="15364" name="Picture 4" descr="http://www.tierneys.ie/wp-content/uploads/2012/07/Support.jpg"/>
          <p:cNvPicPr>
            <a:picLocks noChangeAspect="1" noChangeArrowheads="1"/>
          </p:cNvPicPr>
          <p:nvPr/>
        </p:nvPicPr>
        <p:blipFill>
          <a:blip r:embed="rId4"/>
          <a:srcRect/>
          <a:stretch>
            <a:fillRect/>
          </a:stretch>
        </p:blipFill>
        <p:spPr bwMode="auto">
          <a:xfrm>
            <a:off x="3429000" y="3886200"/>
            <a:ext cx="2514600" cy="990600"/>
          </a:xfrm>
          <a:prstGeom prst="rect">
            <a:avLst/>
          </a:prstGeom>
          <a:noFill/>
        </p:spPr>
      </p:pic>
      <p:pic>
        <p:nvPicPr>
          <p:cNvPr id="15366" name="Picture 6" descr="http://www.networkperformanceinnovations.com/wp-content/uploads/2012/12/Fotolia_36854515_S-300x173.jpg"/>
          <p:cNvPicPr>
            <a:picLocks noChangeAspect="1" noChangeArrowheads="1"/>
          </p:cNvPicPr>
          <p:nvPr/>
        </p:nvPicPr>
        <p:blipFill>
          <a:blip r:embed="rId5"/>
          <a:srcRect/>
          <a:stretch>
            <a:fillRect/>
          </a:stretch>
        </p:blipFill>
        <p:spPr bwMode="auto">
          <a:xfrm>
            <a:off x="6477000" y="5181600"/>
            <a:ext cx="2476500" cy="990599"/>
          </a:xfrm>
          <a:prstGeom prst="rect">
            <a:avLst/>
          </a:prstGeom>
          <a:noFill/>
        </p:spPr>
      </p:pic>
      <p:sp>
        <p:nvSpPr>
          <p:cNvPr id="8" name="TextBox 7"/>
          <p:cNvSpPr txBox="1"/>
          <p:nvPr/>
        </p:nvSpPr>
        <p:spPr>
          <a:xfrm>
            <a:off x="3276600" y="2209800"/>
            <a:ext cx="1371600" cy="369332"/>
          </a:xfrm>
          <a:prstGeom prst="rect">
            <a:avLst/>
          </a:prstGeom>
          <a:noFill/>
        </p:spPr>
        <p:txBody>
          <a:bodyPr wrap="square" rtlCol="0">
            <a:spAutoFit/>
          </a:bodyPr>
          <a:lstStyle/>
          <a:p>
            <a:r>
              <a:rPr lang="en-US" dirty="0" smtClean="0">
                <a:solidFill>
                  <a:schemeClr val="bg1"/>
                </a:solidFill>
              </a:rPr>
              <a:t>Not in Synch</a:t>
            </a:r>
            <a:endParaRPr lang="en-US" dirty="0">
              <a:solidFill>
                <a:schemeClr val="bg1"/>
              </a:solidFill>
            </a:endParaRPr>
          </a:p>
        </p:txBody>
      </p:sp>
      <p:sp>
        <p:nvSpPr>
          <p:cNvPr id="9" name="TextBox 8"/>
          <p:cNvSpPr txBox="1"/>
          <p:nvPr/>
        </p:nvSpPr>
        <p:spPr>
          <a:xfrm>
            <a:off x="3733800" y="5057001"/>
            <a:ext cx="14478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Network Inventory</a:t>
            </a:r>
            <a:endParaRPr lang="en-US" sz="1200" b="1" dirty="0">
              <a:latin typeface="Times New Roman" pitchFamily="18" charset="0"/>
              <a:cs typeface="Times New Roman" pitchFamily="18" charset="0"/>
            </a:endParaRPr>
          </a:p>
        </p:txBody>
      </p:sp>
      <p:sp>
        <p:nvSpPr>
          <p:cNvPr id="10" name="TextBox 9"/>
          <p:cNvSpPr txBox="1"/>
          <p:nvPr/>
        </p:nvSpPr>
        <p:spPr>
          <a:xfrm>
            <a:off x="2209800" y="6400800"/>
            <a:ext cx="1371600"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Network </a:t>
            </a:r>
            <a:r>
              <a:rPr lang="en-US" sz="1200" b="1" dirty="0" smtClean="0">
                <a:latin typeface="Times New Roman" pitchFamily="18" charset="0"/>
                <a:cs typeface="Times New Roman" pitchFamily="18" charset="0"/>
              </a:rPr>
              <a:t>System</a:t>
            </a:r>
            <a:endParaRPr lang="en-US" sz="1200" b="1" dirty="0">
              <a:latin typeface="Times New Roman" pitchFamily="18" charset="0"/>
              <a:cs typeface="Times New Roman" pitchFamily="18" charset="0"/>
            </a:endParaRPr>
          </a:p>
        </p:txBody>
      </p:sp>
      <p:sp>
        <p:nvSpPr>
          <p:cNvPr id="11" name="TextBox 10"/>
          <p:cNvSpPr txBox="1"/>
          <p:nvPr/>
        </p:nvSpPr>
        <p:spPr>
          <a:xfrm>
            <a:off x="5181600" y="6428601"/>
            <a:ext cx="13716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NW provisioning </a:t>
            </a:r>
            <a:endParaRPr lang="en-US" sz="1200" b="1" dirty="0">
              <a:latin typeface="Times New Roman" pitchFamily="18" charset="0"/>
              <a:cs typeface="Times New Roman" pitchFamily="18" charset="0"/>
            </a:endParaRPr>
          </a:p>
        </p:txBody>
      </p:sp>
      <p:sp>
        <p:nvSpPr>
          <p:cNvPr id="13" name="TextBox 12"/>
          <p:cNvSpPr txBox="1"/>
          <p:nvPr/>
        </p:nvSpPr>
        <p:spPr>
          <a:xfrm>
            <a:off x="1219200" y="1219200"/>
            <a:ext cx="6019800" cy="249299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smtClean="0">
                <a:latin typeface="Times New Roman" pitchFamily="18" charset="0"/>
                <a:cs typeface="Times New Roman" pitchFamily="18" charset="0"/>
              </a:rPr>
              <a:t>Pain Areas : </a:t>
            </a:r>
          </a:p>
          <a:p>
            <a:endParaRPr lang="en-US" sz="1200" b="1"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1. Inadequate usage of available ports on the network, thus network capacity going </a:t>
            </a:r>
            <a:r>
              <a:rPr lang="en-US" sz="1200" dirty="0" smtClean="0">
                <a:latin typeface="Times New Roman" pitchFamily="18" charset="0"/>
                <a:cs typeface="Times New Roman" pitchFamily="18" charset="0"/>
              </a:rPr>
              <a:t>surplus</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2. Discrepancy between Supplier/Maintainer invoice for CPE thus Operator under billing/over billing/not billing to the customer</a:t>
            </a:r>
          </a:p>
          <a:p>
            <a:endParaRPr lang="en-US" sz="1200" b="1" dirty="0">
              <a:latin typeface="Times New Roman" pitchFamily="18" charset="0"/>
              <a:cs typeface="Times New Roman" pitchFamily="18" charset="0"/>
            </a:endParaRPr>
          </a:p>
          <a:p>
            <a:r>
              <a:rPr lang="en-US" sz="1200" dirty="0" smtClean="0">
                <a:latin typeface="Times New Roman" pitchFamily="18" charset="0"/>
                <a:cs typeface="Times New Roman" pitchFamily="18" charset="0"/>
              </a:rPr>
              <a:t>3</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Improper utilization of Access, mismatch between Access Supplier charges and Operator billing to customer</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4. Penalty paid to the customer due to SLA breach</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5. Customer dissatisfaction</a:t>
            </a:r>
            <a:endParaRPr lang="en-US" sz="1200" b="1" dirty="0">
              <a:latin typeface="Times New Roman" pitchFamily="18" charset="0"/>
              <a:cs typeface="Times New Roman" pitchFamily="18" charset="0"/>
            </a:endParaRPr>
          </a:p>
        </p:txBody>
      </p:sp>
      <p:sp>
        <p:nvSpPr>
          <p:cNvPr id="15" name="TextBox 14"/>
          <p:cNvSpPr txBox="1"/>
          <p:nvPr/>
        </p:nvSpPr>
        <p:spPr>
          <a:xfrm>
            <a:off x="3657600" y="5791200"/>
            <a:ext cx="1447800" cy="369332"/>
          </a:xfrm>
          <a:prstGeom prst="rect">
            <a:avLst/>
          </a:prstGeom>
          <a:noFill/>
        </p:spPr>
        <p:txBody>
          <a:bodyPr wrap="square" rtlCol="0">
            <a:spAutoFit/>
          </a:bodyPr>
          <a:lstStyle/>
          <a:p>
            <a:r>
              <a:rPr lang="en-US" dirty="0" smtClean="0">
                <a:solidFill>
                  <a:schemeClr val="bg1"/>
                </a:solidFill>
              </a:rPr>
              <a:t>Not in Synch</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Call Drop Analysis</a:t>
            </a:r>
            <a:endParaRPr lang="en-US" sz="2800" dirty="0"/>
          </a:p>
        </p:txBody>
      </p:sp>
      <p:sp>
        <p:nvSpPr>
          <p:cNvPr id="4" name="TextBox 3"/>
          <p:cNvSpPr txBox="1"/>
          <p:nvPr/>
        </p:nvSpPr>
        <p:spPr>
          <a:xfrm>
            <a:off x="381000" y="1600200"/>
            <a:ext cx="79248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dirty="0" smtClean="0">
                <a:latin typeface="Times New Roman" pitchFamily="18" charset="0"/>
                <a:cs typeface="Times New Roman" pitchFamily="18" charset="0"/>
              </a:rPr>
              <a:t>Call Drops directly impact the primary offering of a Telco i.e. Voice. It also has a major influence on the perception of the customer on the Quality of Service offered by a Telco. Also stringent regulatory norms in every country make it all the more important for </a:t>
            </a:r>
            <a:r>
              <a:rPr lang="en-US" sz="1200" dirty="0" err="1" smtClean="0">
                <a:latin typeface="Times New Roman" pitchFamily="18" charset="0"/>
                <a:cs typeface="Times New Roman" pitchFamily="18" charset="0"/>
              </a:rPr>
              <a:t>Telcos</a:t>
            </a:r>
            <a:r>
              <a:rPr lang="en-US" sz="1200" dirty="0" smtClean="0">
                <a:latin typeface="Times New Roman" pitchFamily="18" charset="0"/>
                <a:cs typeface="Times New Roman" pitchFamily="18" charset="0"/>
              </a:rPr>
              <a:t> to focus on the same for all the areas they cater to. It is thus convenient if a Telco could have a single view of the call drops on his networks around the globe and be alerted in quick time, in case of any breach in expected call quality measures.</a:t>
            </a:r>
            <a:endParaRPr lang="en-US" sz="1200" dirty="0">
              <a:latin typeface="Times New Roman" pitchFamily="18" charset="0"/>
              <a:cs typeface="Times New Roman" pitchFamily="18" charset="0"/>
            </a:endParaRPr>
          </a:p>
        </p:txBody>
      </p:sp>
      <p:sp>
        <p:nvSpPr>
          <p:cNvPr id="5" name="TextBox 4"/>
          <p:cNvSpPr txBox="1"/>
          <p:nvPr/>
        </p:nvSpPr>
        <p:spPr>
          <a:xfrm>
            <a:off x="228600" y="3352800"/>
            <a:ext cx="5105400"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Times New Roman" pitchFamily="18" charset="0"/>
                <a:cs typeface="Times New Roman" pitchFamily="18" charset="0"/>
              </a:rPr>
              <a:t>Pain Areas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1. It is difficult to analyze the reason for call drops since the volume of voice data generated is huge and the reason for call drops are varied – network failures, customer handset compatibility issues, handover issues, credit limit, outstanding balance, etc. </a:t>
            </a:r>
          </a:p>
          <a:p>
            <a:pPr marL="228600" indent="-228600"/>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2. Dissatisfied customers may not always report on frequent call drops but would have a greater propensity to churn out in search of better services/coverage </a:t>
            </a:r>
          </a:p>
          <a:p>
            <a:endParaRPr lang="en-US" sz="1200" dirty="0">
              <a:latin typeface="Times New Roman" pitchFamily="18" charset="0"/>
              <a:cs typeface="Times New Roman" pitchFamily="18" charset="0"/>
            </a:endParaRPr>
          </a:p>
        </p:txBody>
      </p:sp>
      <p:pic>
        <p:nvPicPr>
          <p:cNvPr id="16386" name="Picture 2" descr="http://www.glsciencesinc.com/images/Pillsbury/Pillsbury%20Customer%20Service.jpg"/>
          <p:cNvPicPr>
            <a:picLocks noChangeAspect="1" noChangeArrowheads="1"/>
          </p:cNvPicPr>
          <p:nvPr/>
        </p:nvPicPr>
        <p:blipFill>
          <a:blip r:embed="rId2" cstate="print"/>
          <a:srcRect/>
          <a:stretch>
            <a:fillRect/>
          </a:stretch>
        </p:blipFill>
        <p:spPr bwMode="auto">
          <a:xfrm>
            <a:off x="5715000" y="3200400"/>
            <a:ext cx="3276600" cy="1304925"/>
          </a:xfrm>
          <a:prstGeom prst="rect">
            <a:avLst/>
          </a:prstGeom>
          <a:noFill/>
        </p:spPr>
      </p:pic>
      <p:pic>
        <p:nvPicPr>
          <p:cNvPr id="16387" name="Picture 3"/>
          <p:cNvPicPr>
            <a:picLocks noChangeAspect="1" noChangeArrowheads="1"/>
          </p:cNvPicPr>
          <p:nvPr/>
        </p:nvPicPr>
        <p:blipFill>
          <a:blip r:embed="rId3"/>
          <a:srcRect/>
          <a:stretch>
            <a:fillRect/>
          </a:stretch>
        </p:blipFill>
        <p:spPr bwMode="auto">
          <a:xfrm>
            <a:off x="6705600" y="5562600"/>
            <a:ext cx="1285875" cy="1085850"/>
          </a:xfrm>
          <a:prstGeom prst="rect">
            <a:avLst/>
          </a:prstGeom>
          <a:noFill/>
          <a:ln w="9525">
            <a:noFill/>
            <a:miter lim="800000"/>
            <a:headEnd/>
            <a:tailEnd/>
          </a:ln>
          <a:effectLst/>
        </p:spPr>
      </p:pic>
      <p:sp>
        <p:nvSpPr>
          <p:cNvPr id="8" name="Cloud Callout 7"/>
          <p:cNvSpPr/>
          <p:nvPr/>
        </p:nvSpPr>
        <p:spPr>
          <a:xfrm>
            <a:off x="7696200" y="4800600"/>
            <a:ext cx="1447800" cy="685800"/>
          </a:xfrm>
          <a:prstGeom prst="cloudCallout">
            <a:avLst>
              <a:gd name="adj1" fmla="val -38058"/>
              <a:gd name="adj2" fmla="val 8270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latin typeface="Times New Roman" pitchFamily="18" charset="0"/>
                <a:cs typeface="Times New Roman" pitchFamily="18" charset="0"/>
              </a:rPr>
              <a:t>Call dropping</a:t>
            </a:r>
            <a:endParaRPr lang="en-US" sz="1100" b="1" dirty="0">
              <a:latin typeface="Times New Roman" pitchFamily="18" charset="0"/>
              <a:cs typeface="Times New Roman" pitchFamily="18" charset="0"/>
            </a:endParaRPr>
          </a:p>
        </p:txBody>
      </p:sp>
      <p:sp>
        <p:nvSpPr>
          <p:cNvPr id="10" name="Up-Down Arrow 9"/>
          <p:cNvSpPr/>
          <p:nvPr/>
        </p:nvSpPr>
        <p:spPr>
          <a:xfrm>
            <a:off x="7239000" y="4572000"/>
            <a:ext cx="304800"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smtClean="0"/>
              <a:t>Recommendations to Customers</a:t>
            </a:r>
            <a:endParaRPr lang="en-US" sz="2800" dirty="0"/>
          </a:p>
        </p:txBody>
      </p:sp>
      <p:sp>
        <p:nvSpPr>
          <p:cNvPr id="3" name="Content Placeholder 2"/>
          <p:cNvSpPr>
            <a:spLocks noGrp="1"/>
          </p:cNvSpPr>
          <p:nvPr>
            <p:ph idx="1"/>
          </p:nvPr>
        </p:nvSpPr>
        <p:spPr>
          <a:xfrm>
            <a:off x="457200" y="1600201"/>
            <a:ext cx="8229600" cy="914400"/>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US" sz="1200" dirty="0"/>
              <a:t>CSPs can make more accurate and relevant recommendations to customers in real time by analyzing customer call logs, usage and customer satisfaction data combined with social media data to understand customer preferences and behavior. These recommendations can include cross-selling new services, matching pricing plans, or making targeted offers for sports or music enthusiasts</a:t>
            </a:r>
          </a:p>
        </p:txBody>
      </p:sp>
      <p:pic>
        <p:nvPicPr>
          <p:cNvPr id="17411" name="Picture 3"/>
          <p:cNvPicPr>
            <a:picLocks noChangeAspect="1" noChangeArrowheads="1"/>
          </p:cNvPicPr>
          <p:nvPr/>
        </p:nvPicPr>
        <p:blipFill>
          <a:blip r:embed="rId2"/>
          <a:srcRect/>
          <a:stretch>
            <a:fillRect/>
          </a:stretch>
        </p:blipFill>
        <p:spPr bwMode="auto">
          <a:xfrm>
            <a:off x="2133600" y="3124200"/>
            <a:ext cx="4724400" cy="3200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436</Words>
  <Application>Microsoft Office PowerPoint</Application>
  <PresentationFormat>On-screen Show (4:3)</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PowerPoint Presentation</vt:lpstr>
      <vt:lpstr>Network Management/Optimizations </vt:lpstr>
      <vt:lpstr>Network Inventory Alignment</vt:lpstr>
      <vt:lpstr>Call Drop Analysis</vt:lpstr>
      <vt:lpstr>Recommendations to Customers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lalithkiran.k@prodapt.com</dc:creator>
  <cp:lastModifiedBy>Lalithkiran K</cp:lastModifiedBy>
  <cp:revision>115</cp:revision>
  <dcterms:created xsi:type="dcterms:W3CDTF">2015-03-18T05:47:44Z</dcterms:created>
  <dcterms:modified xsi:type="dcterms:W3CDTF">2018-02-13T05:32:33Z</dcterms:modified>
</cp:coreProperties>
</file>