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64" r:id="rId4"/>
  </p:sldMasterIdLst>
  <p:notesMasterIdLst>
    <p:notesMasterId r:id="rId28"/>
  </p:notesMasterIdLst>
  <p:handoutMasterIdLst>
    <p:handoutMasterId r:id="rId29"/>
  </p:handoutMasterIdLst>
  <p:sldIdLst>
    <p:sldId id="256" r:id="rId5"/>
    <p:sldId id="262" r:id="rId6"/>
    <p:sldId id="263" r:id="rId7"/>
    <p:sldId id="264" r:id="rId8"/>
    <p:sldId id="265" r:id="rId9"/>
    <p:sldId id="270" r:id="rId10"/>
    <p:sldId id="266" r:id="rId11"/>
    <p:sldId id="271" r:id="rId12"/>
    <p:sldId id="272" r:id="rId13"/>
    <p:sldId id="273" r:id="rId14"/>
    <p:sldId id="274" r:id="rId15"/>
    <p:sldId id="275" r:id="rId16"/>
    <p:sldId id="276" r:id="rId17"/>
    <p:sldId id="277" r:id="rId18"/>
    <p:sldId id="279" r:id="rId19"/>
    <p:sldId id="280" r:id="rId20"/>
    <p:sldId id="282" r:id="rId21"/>
    <p:sldId id="283" r:id="rId22"/>
    <p:sldId id="284" r:id="rId23"/>
    <p:sldId id="281" r:id="rId24"/>
    <p:sldId id="268" r:id="rId25"/>
    <p:sldId id="278" r:id="rId26"/>
    <p:sldId id="26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B6FDF84-A909-4553-911E-C53D5B721C9B}">
          <p14:sldIdLst>
            <p14:sldId id="256"/>
            <p14:sldId id="262"/>
            <p14:sldId id="263"/>
            <p14:sldId id="264"/>
            <p14:sldId id="265"/>
          </p14:sldIdLst>
        </p14:section>
        <p14:section name="Databse Related Slides" id="{1EBFD335-8410-4C40-B116-F9006F0FE7F3}">
          <p14:sldIdLst>
            <p14:sldId id="270"/>
            <p14:sldId id="266"/>
            <p14:sldId id="271"/>
            <p14:sldId id="272"/>
            <p14:sldId id="273"/>
            <p14:sldId id="274"/>
            <p14:sldId id="275"/>
            <p14:sldId id="276"/>
            <p14:sldId id="277"/>
            <p14:sldId id="279"/>
            <p14:sldId id="280"/>
            <p14:sldId id="282"/>
            <p14:sldId id="283"/>
            <p14:sldId id="284"/>
          </p14:sldIdLst>
        </p14:section>
        <p14:section name="Default Section" id="{A613942A-2B23-49D1-8FFA-65E961D8E72E}">
          <p14:sldIdLst>
            <p14:sldId id="281"/>
            <p14:sldId id="268"/>
            <p14:sldId id="278"/>
            <p14:sldId id="26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94612" autoAdjust="0"/>
  </p:normalViewPr>
  <p:slideViewPr>
    <p:cSldViewPr snapToGrid="0">
      <p:cViewPr varScale="1">
        <p:scale>
          <a:sx n="72" d="100"/>
          <a:sy n="72" d="100"/>
        </p:scale>
        <p:origin x="630" y="78"/>
      </p:cViewPr>
      <p:guideLst/>
    </p:cSldViewPr>
  </p:slideViewPr>
  <p:notesTextViewPr>
    <p:cViewPr>
      <p:scale>
        <a:sx n="1" d="1"/>
        <a:sy n="1" d="1"/>
      </p:scale>
      <p:origin x="0" y="0"/>
    </p:cViewPr>
  </p:notesTextViewPr>
  <p:notesViewPr>
    <p:cSldViewPr snapToGrid="0">
      <p:cViewPr varScale="1">
        <p:scale>
          <a:sx n="68" d="100"/>
          <a:sy n="68" d="100"/>
        </p:scale>
        <p:origin x="3288" y="3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image" Target="../media/image3.jp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image" Target="../media/image3.jpg"/></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data1.xml><?xml version="1.0" encoding="utf-8"?>
<dgm:dataModel xmlns:dgm="http://schemas.openxmlformats.org/drawingml/2006/diagram" xmlns:a="http://schemas.openxmlformats.org/drawingml/2006/main">
  <dgm:ptLst>
    <dgm:pt modelId="{D75A9632-4EB0-4862-92FF-00CF01BE2205}"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pt>
    <dgm:pt modelId="{5D3F0ED0-2EB6-453D-BE4B-4BBCD8987238}">
      <dgm:prSet phldrT="[Text]" custT="1"/>
      <dgm:spPr/>
      <dgm:t>
        <a:bodyPr/>
        <a:lstStyle/>
        <a:p>
          <a:pPr>
            <a:lnSpc>
              <a:spcPct val="100000"/>
            </a:lnSpc>
            <a:defRPr cap="all"/>
          </a:pPr>
          <a:r>
            <a:rPr lang="en-US" sz="2000" dirty="0"/>
            <a:t>Kiran lama</a:t>
          </a:r>
        </a:p>
      </dgm:t>
    </dgm:pt>
    <dgm:pt modelId="{D6F3F8CC-AE84-4149-B520-1874B1B79F46}" type="parTrans" cxnId="{DC7A4FA1-590E-402E-B3C9-432D9D9BC84E}">
      <dgm:prSet/>
      <dgm:spPr/>
      <dgm:t>
        <a:bodyPr/>
        <a:lstStyle/>
        <a:p>
          <a:endParaRPr lang="en-US"/>
        </a:p>
      </dgm:t>
    </dgm:pt>
    <dgm:pt modelId="{2E2BF50E-B394-4636-BF63-257039995E33}" type="sibTrans" cxnId="{DC7A4FA1-590E-402E-B3C9-432D9D9BC84E}">
      <dgm:prSet/>
      <dgm:spPr/>
      <dgm:t>
        <a:bodyPr/>
        <a:lstStyle/>
        <a:p>
          <a:endParaRPr lang="en-US"/>
        </a:p>
      </dgm:t>
    </dgm:pt>
    <dgm:pt modelId="{00C4C7D7-43FB-4C62-B653-0BAA02E17855}">
      <dgm:prSet phldrT="[Text]" custT="1"/>
      <dgm:spPr/>
      <dgm:t>
        <a:bodyPr/>
        <a:lstStyle/>
        <a:p>
          <a:pPr>
            <a:lnSpc>
              <a:spcPct val="100000"/>
            </a:lnSpc>
            <a:defRPr cap="all"/>
          </a:pPr>
          <a:r>
            <a:rPr lang="en-US" sz="2000" dirty="0"/>
            <a:t> Jangbu Sherpa</a:t>
          </a:r>
        </a:p>
      </dgm:t>
    </dgm:pt>
    <dgm:pt modelId="{D3913AE7-4A70-4B94-8990-85FA8AA36E6B}" type="parTrans" cxnId="{6013628C-81BE-42D0-96B9-999F0382D570}">
      <dgm:prSet/>
      <dgm:spPr/>
      <dgm:t>
        <a:bodyPr/>
        <a:lstStyle/>
        <a:p>
          <a:endParaRPr lang="en-US"/>
        </a:p>
      </dgm:t>
    </dgm:pt>
    <dgm:pt modelId="{26407BAA-24CA-40B6-A34E-07DAAD20ECB5}" type="sibTrans" cxnId="{6013628C-81BE-42D0-96B9-999F0382D570}">
      <dgm:prSet/>
      <dgm:spPr/>
      <dgm:t>
        <a:bodyPr/>
        <a:lstStyle/>
        <a:p>
          <a:endParaRPr lang="en-US"/>
        </a:p>
      </dgm:t>
    </dgm:pt>
    <dgm:pt modelId="{BE3AF4B6-F5EC-44DF-9BDC-CB79D95FB3F4}">
      <dgm:prSet phldrT="[Text]" custT="1"/>
      <dgm:spPr/>
      <dgm:t>
        <a:bodyPr/>
        <a:lstStyle/>
        <a:p>
          <a:pPr>
            <a:lnSpc>
              <a:spcPct val="100000"/>
            </a:lnSpc>
            <a:defRPr cap="all"/>
          </a:pPr>
          <a:r>
            <a:rPr lang="en-US" sz="2000" dirty="0"/>
            <a:t>Sujan Shrestha</a:t>
          </a:r>
        </a:p>
      </dgm:t>
    </dgm:pt>
    <dgm:pt modelId="{5DC69E6B-E902-4549-ACA2-C87487FCD048}" type="parTrans" cxnId="{8059B95D-5238-487F-9EF9-DC508342BA71}">
      <dgm:prSet/>
      <dgm:spPr/>
      <dgm:t>
        <a:bodyPr/>
        <a:lstStyle/>
        <a:p>
          <a:endParaRPr lang="en-US"/>
        </a:p>
      </dgm:t>
    </dgm:pt>
    <dgm:pt modelId="{3B148F1D-FDFC-4CDA-B894-16E41EDC0348}" type="sibTrans" cxnId="{8059B95D-5238-487F-9EF9-DC508342BA71}">
      <dgm:prSet/>
      <dgm:spPr/>
      <dgm:t>
        <a:bodyPr/>
        <a:lstStyle/>
        <a:p>
          <a:endParaRPr lang="en-US"/>
        </a:p>
      </dgm:t>
    </dgm:pt>
    <dgm:pt modelId="{8113D328-D741-4546-88EE-270C594CD2B6}" type="pres">
      <dgm:prSet presAssocID="{D75A9632-4EB0-4862-92FF-00CF01BE2205}" presName="root" presStyleCnt="0">
        <dgm:presLayoutVars>
          <dgm:dir/>
          <dgm:resizeHandles val="exact"/>
        </dgm:presLayoutVars>
      </dgm:prSet>
      <dgm:spPr/>
    </dgm:pt>
    <dgm:pt modelId="{913FCFA9-E236-460B-9323-77A748DA63FA}" type="pres">
      <dgm:prSet presAssocID="{5D3F0ED0-2EB6-453D-BE4B-4BBCD8987238}" presName="compNode" presStyleCnt="0"/>
      <dgm:spPr/>
    </dgm:pt>
    <dgm:pt modelId="{5CEC2045-19E5-4586-8A82-0ED5BA73E61C}" type="pres">
      <dgm:prSet presAssocID="{5D3F0ED0-2EB6-453D-BE4B-4BBCD8987238}" presName="iconBgRect" presStyleLbl="bgShp" presStyleIdx="0" presStyleCnt="3"/>
      <dgm:spPr>
        <a:noFill/>
      </dgm:spPr>
    </dgm:pt>
    <dgm:pt modelId="{AE752F1E-D28D-45DC-8754-597002C8C39B}" type="pres">
      <dgm:prSet presAssocID="{5D3F0ED0-2EB6-453D-BE4B-4BBCD8987238}" presName="iconRect" presStyleLbl="node1" presStyleIdx="0" presStyleCnt="3" custScaleX="185613" custScaleY="178039" custLinFactNeighborX="3602" custLinFactNeighborY="-8081"/>
      <dgm:spPr>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t="-2000" b="-2000"/>
          </a:stretch>
        </a:blipFill>
      </dgm:spPr>
    </dgm:pt>
    <dgm:pt modelId="{917D6720-883B-4B00-981C-9A29F036F4D1}" type="pres">
      <dgm:prSet presAssocID="{5D3F0ED0-2EB6-453D-BE4B-4BBCD8987238}" presName="spaceRect" presStyleCnt="0"/>
      <dgm:spPr/>
    </dgm:pt>
    <dgm:pt modelId="{0B6BA5DE-E17F-4226-899C-67B474FE383C}" type="pres">
      <dgm:prSet presAssocID="{5D3F0ED0-2EB6-453D-BE4B-4BBCD8987238}" presName="textRect" presStyleLbl="revTx" presStyleIdx="0" presStyleCnt="3" custLinFactNeighborX="1422" custLinFactNeighborY="-51987">
        <dgm:presLayoutVars>
          <dgm:chMax val="1"/>
          <dgm:chPref val="1"/>
        </dgm:presLayoutVars>
      </dgm:prSet>
      <dgm:spPr/>
    </dgm:pt>
    <dgm:pt modelId="{EE2788FC-712A-428D-8CA5-41AC46958FD3}" type="pres">
      <dgm:prSet presAssocID="{2E2BF50E-B394-4636-BF63-257039995E33}" presName="sibTrans" presStyleCnt="0"/>
      <dgm:spPr/>
    </dgm:pt>
    <dgm:pt modelId="{D6DBCA18-2696-4B56-A4FE-B5BD7EC6131C}" type="pres">
      <dgm:prSet presAssocID="{00C4C7D7-43FB-4C62-B653-0BAA02E17855}" presName="compNode" presStyleCnt="0"/>
      <dgm:spPr/>
    </dgm:pt>
    <dgm:pt modelId="{64207C47-3A14-45CE-AEBB-950AA7CB587D}" type="pres">
      <dgm:prSet presAssocID="{00C4C7D7-43FB-4C62-B653-0BAA02E17855}" presName="iconBgRect" presStyleLbl="bgShp" presStyleIdx="1" presStyleCnt="3"/>
      <dgm:spPr>
        <a:noFill/>
      </dgm:spPr>
    </dgm:pt>
    <dgm:pt modelId="{DD1D6C1E-CBFF-474F-8D9C-E7009CFCAC74}" type="pres">
      <dgm:prSet presAssocID="{00C4C7D7-43FB-4C62-B653-0BAA02E17855}" presName="iconRect" presStyleLbl="node1" presStyleIdx="1" presStyleCnt="3" custScaleX="179845" custScaleY="178039" custLinFactNeighborX="-2453" custLinFactNeighborY="-5424"/>
      <dgm:spPr>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000" b="-1000"/>
          </a:stretch>
        </a:blipFill>
        <a:ln>
          <a:noFill/>
        </a:ln>
      </dgm:spPr>
    </dgm:pt>
    <dgm:pt modelId="{BDABE61C-80C0-4F1C-8D92-6CBC4FD7D160}" type="pres">
      <dgm:prSet presAssocID="{00C4C7D7-43FB-4C62-B653-0BAA02E17855}" presName="spaceRect" presStyleCnt="0"/>
      <dgm:spPr/>
    </dgm:pt>
    <dgm:pt modelId="{9A6D43D9-B46C-4A8E-8FA0-7728BC4D62CD}" type="pres">
      <dgm:prSet presAssocID="{00C4C7D7-43FB-4C62-B653-0BAA02E17855}" presName="textRect" presStyleLbl="revTx" presStyleIdx="1" presStyleCnt="3" custLinFactNeighborX="-859" custLinFactNeighborY="-51987">
        <dgm:presLayoutVars>
          <dgm:chMax val="1"/>
          <dgm:chPref val="1"/>
        </dgm:presLayoutVars>
      </dgm:prSet>
      <dgm:spPr/>
    </dgm:pt>
    <dgm:pt modelId="{3E7BD38E-9180-4737-B221-F6C5581EC0AC}" type="pres">
      <dgm:prSet presAssocID="{26407BAA-24CA-40B6-A34E-07DAAD20ECB5}" presName="sibTrans" presStyleCnt="0"/>
      <dgm:spPr/>
    </dgm:pt>
    <dgm:pt modelId="{63F93E96-1801-4AD9-B896-6FF6EE228279}" type="pres">
      <dgm:prSet presAssocID="{BE3AF4B6-F5EC-44DF-9BDC-CB79D95FB3F4}" presName="compNode" presStyleCnt="0"/>
      <dgm:spPr/>
    </dgm:pt>
    <dgm:pt modelId="{41A1C510-2DCF-44FA-87F3-8423FF19B3AE}" type="pres">
      <dgm:prSet presAssocID="{BE3AF4B6-F5EC-44DF-9BDC-CB79D95FB3F4}" presName="iconBgRect" presStyleLbl="bgShp" presStyleIdx="2" presStyleCnt="3"/>
      <dgm:spPr>
        <a:noFill/>
      </dgm:spPr>
    </dgm:pt>
    <dgm:pt modelId="{E15247F8-AB47-4E92-BDC5-412B72189390}" type="pres">
      <dgm:prSet presAssocID="{BE3AF4B6-F5EC-44DF-9BDC-CB79D95FB3F4}" presName="iconRect" presStyleLbl="node1" presStyleIdx="2" presStyleCnt="3" custScaleX="181597" custScaleY="184872" custLinFactNeighborX="-4786" custLinFactNeighborY="-9832"/>
      <dgm:spPr>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pt>
    <dgm:pt modelId="{6921A4A6-2E31-4E00-87B8-F9FF92E32385}" type="pres">
      <dgm:prSet presAssocID="{BE3AF4B6-F5EC-44DF-9BDC-CB79D95FB3F4}" presName="spaceRect" presStyleCnt="0"/>
      <dgm:spPr/>
    </dgm:pt>
    <dgm:pt modelId="{C0AFD7ED-7EA4-4F7B-9F57-8E3622F21CDA}" type="pres">
      <dgm:prSet presAssocID="{BE3AF4B6-F5EC-44DF-9BDC-CB79D95FB3F4}" presName="textRect" presStyleLbl="revTx" presStyleIdx="2" presStyleCnt="3" custLinFactNeighborX="1543" custLinFactNeighborY="-53762">
        <dgm:presLayoutVars>
          <dgm:chMax val="1"/>
          <dgm:chPref val="1"/>
        </dgm:presLayoutVars>
      </dgm:prSet>
      <dgm:spPr/>
    </dgm:pt>
  </dgm:ptLst>
  <dgm:cxnLst>
    <dgm:cxn modelId="{D0ACC338-D34E-44DB-B0C0-C03DE22E9A8B}" type="presOf" srcId="{D75A9632-4EB0-4862-92FF-00CF01BE2205}" destId="{8113D328-D741-4546-88EE-270C594CD2B6}" srcOrd="0" destOrd="0" presId="urn:microsoft.com/office/officeart/2018/5/layout/IconCircleLabelList"/>
    <dgm:cxn modelId="{8059B95D-5238-487F-9EF9-DC508342BA71}" srcId="{D75A9632-4EB0-4862-92FF-00CF01BE2205}" destId="{BE3AF4B6-F5EC-44DF-9BDC-CB79D95FB3F4}" srcOrd="2" destOrd="0" parTransId="{5DC69E6B-E902-4549-ACA2-C87487FCD048}" sibTransId="{3B148F1D-FDFC-4CDA-B894-16E41EDC0348}"/>
    <dgm:cxn modelId="{6013628C-81BE-42D0-96B9-999F0382D570}" srcId="{D75A9632-4EB0-4862-92FF-00CF01BE2205}" destId="{00C4C7D7-43FB-4C62-B653-0BAA02E17855}" srcOrd="1" destOrd="0" parTransId="{D3913AE7-4A70-4B94-8990-85FA8AA36E6B}" sibTransId="{26407BAA-24CA-40B6-A34E-07DAAD20ECB5}"/>
    <dgm:cxn modelId="{DC7A4FA1-590E-402E-B3C9-432D9D9BC84E}" srcId="{D75A9632-4EB0-4862-92FF-00CF01BE2205}" destId="{5D3F0ED0-2EB6-453D-BE4B-4BBCD8987238}" srcOrd="0" destOrd="0" parTransId="{D6F3F8CC-AE84-4149-B520-1874B1B79F46}" sibTransId="{2E2BF50E-B394-4636-BF63-257039995E33}"/>
    <dgm:cxn modelId="{4021B1CA-1CAA-490C-847E-7F8BC81ED16E}" type="presOf" srcId="{5D3F0ED0-2EB6-453D-BE4B-4BBCD8987238}" destId="{0B6BA5DE-E17F-4226-899C-67B474FE383C}" srcOrd="0" destOrd="0" presId="urn:microsoft.com/office/officeart/2018/5/layout/IconCircleLabelList"/>
    <dgm:cxn modelId="{BADB28D8-F92E-4EEE-BCC3-74945763BCFD}" type="presOf" srcId="{BE3AF4B6-F5EC-44DF-9BDC-CB79D95FB3F4}" destId="{C0AFD7ED-7EA4-4F7B-9F57-8E3622F21CDA}" srcOrd="0" destOrd="0" presId="urn:microsoft.com/office/officeart/2018/5/layout/IconCircleLabelList"/>
    <dgm:cxn modelId="{66708CE2-9EFF-43B2-BC5C-8CB49923FB20}" type="presOf" srcId="{00C4C7D7-43FB-4C62-B653-0BAA02E17855}" destId="{9A6D43D9-B46C-4A8E-8FA0-7728BC4D62CD}" srcOrd="0" destOrd="0" presId="urn:microsoft.com/office/officeart/2018/5/layout/IconCircleLabelList"/>
    <dgm:cxn modelId="{7CF129E7-6629-483E-B315-D03090FF6F31}" type="presParOf" srcId="{8113D328-D741-4546-88EE-270C594CD2B6}" destId="{913FCFA9-E236-460B-9323-77A748DA63FA}" srcOrd="0" destOrd="0" presId="urn:microsoft.com/office/officeart/2018/5/layout/IconCircleLabelList"/>
    <dgm:cxn modelId="{C893487F-8A41-441B-85D1-10B59AC7EFC2}" type="presParOf" srcId="{913FCFA9-E236-460B-9323-77A748DA63FA}" destId="{5CEC2045-19E5-4586-8A82-0ED5BA73E61C}" srcOrd="0" destOrd="0" presId="urn:microsoft.com/office/officeart/2018/5/layout/IconCircleLabelList"/>
    <dgm:cxn modelId="{9493DB11-8AC7-4994-8180-FEA32682E8A6}" type="presParOf" srcId="{913FCFA9-E236-460B-9323-77A748DA63FA}" destId="{AE752F1E-D28D-45DC-8754-597002C8C39B}" srcOrd="1" destOrd="0" presId="urn:microsoft.com/office/officeart/2018/5/layout/IconCircleLabelList"/>
    <dgm:cxn modelId="{C0B78EF1-BA5C-48D6-B7A8-0E419C5B83BB}" type="presParOf" srcId="{913FCFA9-E236-460B-9323-77A748DA63FA}" destId="{917D6720-883B-4B00-981C-9A29F036F4D1}" srcOrd="2" destOrd="0" presId="urn:microsoft.com/office/officeart/2018/5/layout/IconCircleLabelList"/>
    <dgm:cxn modelId="{95400945-5457-4F8D-B27B-8DAA221B8F76}" type="presParOf" srcId="{913FCFA9-E236-460B-9323-77A748DA63FA}" destId="{0B6BA5DE-E17F-4226-899C-67B474FE383C}" srcOrd="3" destOrd="0" presId="urn:microsoft.com/office/officeart/2018/5/layout/IconCircleLabelList"/>
    <dgm:cxn modelId="{2583B2E9-F83F-40E4-8125-FA35D7F89EBF}" type="presParOf" srcId="{8113D328-D741-4546-88EE-270C594CD2B6}" destId="{EE2788FC-712A-428D-8CA5-41AC46958FD3}" srcOrd="1" destOrd="0" presId="urn:microsoft.com/office/officeart/2018/5/layout/IconCircleLabelList"/>
    <dgm:cxn modelId="{A82C2822-6BC3-4221-9423-13255F3103ED}" type="presParOf" srcId="{8113D328-D741-4546-88EE-270C594CD2B6}" destId="{D6DBCA18-2696-4B56-A4FE-B5BD7EC6131C}" srcOrd="2" destOrd="0" presId="urn:microsoft.com/office/officeart/2018/5/layout/IconCircleLabelList"/>
    <dgm:cxn modelId="{986C60FF-8C76-4BF1-A3EA-2F6CF6D6DD27}" type="presParOf" srcId="{D6DBCA18-2696-4B56-A4FE-B5BD7EC6131C}" destId="{64207C47-3A14-45CE-AEBB-950AA7CB587D}" srcOrd="0" destOrd="0" presId="urn:microsoft.com/office/officeart/2018/5/layout/IconCircleLabelList"/>
    <dgm:cxn modelId="{16F34F05-D9BE-41AB-9B85-84F22C102E50}" type="presParOf" srcId="{D6DBCA18-2696-4B56-A4FE-B5BD7EC6131C}" destId="{DD1D6C1E-CBFF-474F-8D9C-E7009CFCAC74}" srcOrd="1" destOrd="0" presId="urn:microsoft.com/office/officeart/2018/5/layout/IconCircleLabelList"/>
    <dgm:cxn modelId="{FA4A0BFF-0F81-4ABF-A81E-0360A70CEEC2}" type="presParOf" srcId="{D6DBCA18-2696-4B56-A4FE-B5BD7EC6131C}" destId="{BDABE61C-80C0-4F1C-8D92-6CBC4FD7D160}" srcOrd="2" destOrd="0" presId="urn:microsoft.com/office/officeart/2018/5/layout/IconCircleLabelList"/>
    <dgm:cxn modelId="{BC5B2FC4-BD89-4A19-9550-6C188CBC13C2}" type="presParOf" srcId="{D6DBCA18-2696-4B56-A4FE-B5BD7EC6131C}" destId="{9A6D43D9-B46C-4A8E-8FA0-7728BC4D62CD}" srcOrd="3" destOrd="0" presId="urn:microsoft.com/office/officeart/2018/5/layout/IconCircleLabelList"/>
    <dgm:cxn modelId="{B6BDF174-470E-4421-8692-4400B1289ADC}" type="presParOf" srcId="{8113D328-D741-4546-88EE-270C594CD2B6}" destId="{3E7BD38E-9180-4737-B221-F6C5581EC0AC}" srcOrd="3" destOrd="0" presId="urn:microsoft.com/office/officeart/2018/5/layout/IconCircleLabelList"/>
    <dgm:cxn modelId="{2976A194-191F-4B16-99FF-652EAED42E5E}" type="presParOf" srcId="{8113D328-D741-4546-88EE-270C594CD2B6}" destId="{63F93E96-1801-4AD9-B896-6FF6EE228279}" srcOrd="4" destOrd="0" presId="urn:microsoft.com/office/officeart/2018/5/layout/IconCircleLabelList"/>
    <dgm:cxn modelId="{1A17D89A-CF17-4206-9DBF-64181ABF1582}" type="presParOf" srcId="{63F93E96-1801-4AD9-B896-6FF6EE228279}" destId="{41A1C510-2DCF-44FA-87F3-8423FF19B3AE}" srcOrd="0" destOrd="0" presId="urn:microsoft.com/office/officeart/2018/5/layout/IconCircleLabelList"/>
    <dgm:cxn modelId="{673FA7D1-B008-48ED-8464-57A36C5CCAFF}" type="presParOf" srcId="{63F93E96-1801-4AD9-B896-6FF6EE228279}" destId="{E15247F8-AB47-4E92-BDC5-412B72189390}" srcOrd="1" destOrd="0" presId="urn:microsoft.com/office/officeart/2018/5/layout/IconCircleLabelList"/>
    <dgm:cxn modelId="{2E706CD7-D43C-421C-883E-4D819944775C}" type="presParOf" srcId="{63F93E96-1801-4AD9-B896-6FF6EE228279}" destId="{6921A4A6-2E31-4E00-87B8-F9FF92E32385}" srcOrd="2" destOrd="0" presId="urn:microsoft.com/office/officeart/2018/5/layout/IconCircleLabelList"/>
    <dgm:cxn modelId="{A11A9E27-1293-46D7-84D8-B4B0F8679536}" type="presParOf" srcId="{63F93E96-1801-4AD9-B896-6FF6EE228279}" destId="{C0AFD7ED-7EA4-4F7B-9F57-8E3622F21CDA}" srcOrd="3" destOrd="0" presId="urn:microsoft.com/office/officeart/2018/5/layout/IconCircleLabelList"/>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5A9632-4EB0-4862-92FF-00CF01BE2205}"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pt>
    <dgm:pt modelId="{8113D328-D741-4546-88EE-270C594CD2B6}" type="pres">
      <dgm:prSet presAssocID="{D75A9632-4EB0-4862-92FF-00CF01BE2205}" presName="root" presStyleCnt="0">
        <dgm:presLayoutVars>
          <dgm:dir/>
          <dgm:resizeHandles val="exact"/>
        </dgm:presLayoutVars>
      </dgm:prSet>
      <dgm:spPr/>
    </dgm:pt>
  </dgm:ptLst>
  <dgm:cxnLst>
    <dgm:cxn modelId="{D0ACC338-D34E-44DB-B0C0-C03DE22E9A8B}" type="presOf" srcId="{D75A9632-4EB0-4862-92FF-00CF01BE2205}" destId="{8113D328-D741-4546-88EE-270C594CD2B6}" srcOrd="0" destOrd="0" presId="urn:microsoft.com/office/officeart/2018/5/layout/IconCircleLabel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C2045-19E5-4586-8A82-0ED5BA73E61C}">
      <dsp:nvSpPr>
        <dsp:cNvPr id="0" name=""/>
        <dsp:cNvSpPr/>
      </dsp:nvSpPr>
      <dsp:spPr>
        <a:xfrm>
          <a:off x="474670" y="1222729"/>
          <a:ext cx="1303875" cy="1303875"/>
        </a:xfrm>
        <a:prstGeom prst="ellipse">
          <a:avLst/>
        </a:prstGeom>
        <a:noFill/>
        <a:ln>
          <a:noFill/>
        </a:ln>
        <a:effectLst/>
      </dsp:spPr>
      <dsp:style>
        <a:lnRef idx="0">
          <a:scrgbClr r="0" g="0" b="0"/>
        </a:lnRef>
        <a:fillRef idx="1">
          <a:scrgbClr r="0" g="0" b="0"/>
        </a:fillRef>
        <a:effectRef idx="0">
          <a:scrgbClr r="0" g="0" b="0"/>
        </a:effectRef>
        <a:fontRef idx="minor"/>
      </dsp:style>
    </dsp:sp>
    <dsp:sp modelId="{AE752F1E-D28D-45DC-8754-597002C8C39B}">
      <dsp:nvSpPr>
        <dsp:cNvPr id="0" name=""/>
        <dsp:cNvSpPr/>
      </dsp:nvSpPr>
      <dsp:spPr>
        <a:xfrm>
          <a:off x="459246" y="1148233"/>
          <a:ext cx="1388617" cy="1331954"/>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t="-2000" b="-2000"/>
          </a:stretch>
        </a:blipFill>
        <a:ln w="10795" cap="flat" cmpd="sng" algn="ctr">
          <a:solidFill>
            <a:schemeClr val="lt2">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6BA5DE-E17F-4226-899C-67B474FE383C}">
      <dsp:nvSpPr>
        <dsp:cNvPr id="0" name=""/>
        <dsp:cNvSpPr/>
      </dsp:nvSpPr>
      <dsp:spPr>
        <a:xfrm>
          <a:off x="88252" y="2558422"/>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t>Kiran lama</a:t>
          </a:r>
        </a:p>
      </dsp:txBody>
      <dsp:txXfrm>
        <a:off x="88252" y="2558422"/>
        <a:ext cx="2137500" cy="720000"/>
      </dsp:txXfrm>
    </dsp:sp>
    <dsp:sp modelId="{64207C47-3A14-45CE-AEBB-950AA7CB587D}">
      <dsp:nvSpPr>
        <dsp:cNvPr id="0" name=""/>
        <dsp:cNvSpPr/>
      </dsp:nvSpPr>
      <dsp:spPr>
        <a:xfrm>
          <a:off x="2986232" y="1222729"/>
          <a:ext cx="1303875" cy="1303875"/>
        </a:xfrm>
        <a:prstGeom prst="ellipse">
          <a:avLst/>
        </a:prstGeom>
        <a:noFill/>
        <a:ln>
          <a:noFill/>
        </a:ln>
        <a:effectLst/>
      </dsp:spPr>
      <dsp:style>
        <a:lnRef idx="0">
          <a:scrgbClr r="0" g="0" b="0"/>
        </a:lnRef>
        <a:fillRef idx="1">
          <a:scrgbClr r="0" g="0" b="0"/>
        </a:fillRef>
        <a:effectRef idx="0">
          <a:scrgbClr r="0" g="0" b="0"/>
        </a:effectRef>
        <a:fontRef idx="minor"/>
      </dsp:style>
    </dsp:sp>
    <dsp:sp modelId="{DD1D6C1E-CBFF-474F-8D9C-E7009CFCAC74}">
      <dsp:nvSpPr>
        <dsp:cNvPr id="0" name=""/>
        <dsp:cNvSpPr/>
      </dsp:nvSpPr>
      <dsp:spPr>
        <a:xfrm>
          <a:off x="2947085" y="1168111"/>
          <a:ext cx="1345465" cy="1331954"/>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000" b="-1000"/>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6D43D9-B46C-4A8E-8FA0-7728BC4D62CD}">
      <dsp:nvSpPr>
        <dsp:cNvPr id="0" name=""/>
        <dsp:cNvSpPr/>
      </dsp:nvSpPr>
      <dsp:spPr>
        <a:xfrm>
          <a:off x="2551058" y="2558422"/>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t> Jangbu Sherpa</a:t>
          </a:r>
        </a:p>
      </dsp:txBody>
      <dsp:txXfrm>
        <a:off x="2551058" y="2558422"/>
        <a:ext cx="2137500" cy="720000"/>
      </dsp:txXfrm>
    </dsp:sp>
    <dsp:sp modelId="{41A1C510-2DCF-44FA-87F3-8423FF19B3AE}">
      <dsp:nvSpPr>
        <dsp:cNvPr id="0" name=""/>
        <dsp:cNvSpPr/>
      </dsp:nvSpPr>
      <dsp:spPr>
        <a:xfrm>
          <a:off x="5497795" y="1235509"/>
          <a:ext cx="1303875" cy="1303875"/>
        </a:xfrm>
        <a:prstGeom prst="ellipse">
          <a:avLst/>
        </a:prstGeom>
        <a:noFill/>
        <a:ln>
          <a:noFill/>
        </a:ln>
        <a:effectLst/>
      </dsp:spPr>
      <dsp:style>
        <a:lnRef idx="0">
          <a:scrgbClr r="0" g="0" b="0"/>
        </a:lnRef>
        <a:fillRef idx="1">
          <a:scrgbClr r="0" g="0" b="0"/>
        </a:fillRef>
        <a:effectRef idx="0">
          <a:scrgbClr r="0" g="0" b="0"/>
        </a:effectRef>
        <a:fontRef idx="minor"/>
      </dsp:style>
    </dsp:sp>
    <dsp:sp modelId="{E15247F8-AB47-4E92-BDC5-412B72189390}">
      <dsp:nvSpPr>
        <dsp:cNvPr id="0" name=""/>
        <dsp:cNvSpPr/>
      </dsp:nvSpPr>
      <dsp:spPr>
        <a:xfrm>
          <a:off x="5434640" y="1122354"/>
          <a:ext cx="1358572" cy="1383073"/>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0AFD7ED-7EA4-4F7B-9F57-8E3622F21CDA}">
      <dsp:nvSpPr>
        <dsp:cNvPr id="0" name=""/>
        <dsp:cNvSpPr/>
      </dsp:nvSpPr>
      <dsp:spPr>
        <a:xfrm>
          <a:off x="5113964" y="2558422"/>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t>Sujan Shrestha</a:t>
          </a:r>
        </a:p>
      </dsp:txBody>
      <dsp:txXfrm>
        <a:off x="5113964" y="2558422"/>
        <a:ext cx="2137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9A7646-64A1-4BED-BA0B-77C27DE51A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ABEFC0-5AA8-4302-B8B2-9ACD77A2E1D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82F98B-3DC8-431B-BBBF-B7C2B94E730B}" type="datetimeFigureOut">
              <a:rPr lang="en-US" smtClean="0"/>
              <a:t>3/3/2020</a:t>
            </a:fld>
            <a:endParaRPr lang="en-US" dirty="0"/>
          </a:p>
        </p:txBody>
      </p:sp>
      <p:sp>
        <p:nvSpPr>
          <p:cNvPr id="4" name="Footer Placeholder 3">
            <a:extLst>
              <a:ext uri="{FF2B5EF4-FFF2-40B4-BE49-F238E27FC236}">
                <a16:creationId xmlns:a16="http://schemas.microsoft.com/office/drawing/2014/main" id="{016656EA-4150-44D1-821F-53CA0DBA1A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6184F06-C917-4D16-B46F-633E54CA499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1F4691-38BC-4357-BA2E-AC7731A10A45}" type="slidenum">
              <a:rPr lang="en-US" smtClean="0"/>
              <a:t>‹#›</a:t>
            </a:fld>
            <a:endParaRPr lang="en-US" dirty="0"/>
          </a:p>
        </p:txBody>
      </p:sp>
    </p:spTree>
    <p:extLst>
      <p:ext uri="{BB962C8B-B14F-4D97-AF65-F5344CB8AC3E}">
        <p14:creationId xmlns:p14="http://schemas.microsoft.com/office/powerpoint/2010/main" val="32900607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7300D2-6E0D-49B5-9AB1-C6683F5C846D}" type="datetimeFigureOut">
              <a:rPr lang="en-US" smtClean="0"/>
              <a:t>3/3/2020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025FD9-6782-4777-BD37-B8EEBEF1E497}" type="slidenum">
              <a:rPr lang="en-US" smtClean="0"/>
              <a:t>‹#›</a:t>
            </a:fld>
            <a:endParaRPr lang="en-US" dirty="0"/>
          </a:p>
        </p:txBody>
      </p:sp>
    </p:spTree>
    <p:extLst>
      <p:ext uri="{BB962C8B-B14F-4D97-AF65-F5344CB8AC3E}">
        <p14:creationId xmlns:p14="http://schemas.microsoft.com/office/powerpoint/2010/main" val="3720810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1</a:t>
            </a:fld>
            <a:endParaRPr lang="en-US" dirty="0"/>
          </a:p>
        </p:txBody>
      </p:sp>
    </p:spTree>
    <p:extLst>
      <p:ext uri="{BB962C8B-B14F-4D97-AF65-F5344CB8AC3E}">
        <p14:creationId xmlns:p14="http://schemas.microsoft.com/office/powerpoint/2010/main" val="2793835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2</a:t>
            </a:fld>
            <a:endParaRPr lang="en-US" dirty="0"/>
          </a:p>
        </p:txBody>
      </p:sp>
    </p:spTree>
    <p:extLst>
      <p:ext uri="{BB962C8B-B14F-4D97-AF65-F5344CB8AC3E}">
        <p14:creationId xmlns:p14="http://schemas.microsoft.com/office/powerpoint/2010/main" val="742883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23</a:t>
            </a:fld>
            <a:endParaRPr lang="en-US" dirty="0"/>
          </a:p>
        </p:txBody>
      </p:sp>
    </p:spTree>
    <p:extLst>
      <p:ext uri="{BB962C8B-B14F-4D97-AF65-F5344CB8AC3E}">
        <p14:creationId xmlns:p14="http://schemas.microsoft.com/office/powerpoint/2010/main" val="2822790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5A5C8C-534C-43D4-8665-D477FA168996}" type="datetime1">
              <a:rPr lang="en-US" smtClean="0"/>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54660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7FD0F9-9019-4CFE-A4F0-90A7B9341DB5}" type="datetime1">
              <a:rPr lang="en-US" smtClean="0"/>
              <a:t>3/3/2020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3974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0CD484-0F4B-4306-B2E2-15001428D085}" type="datetime1">
              <a:rPr lang="en-US" smtClean="0"/>
              <a:t>3/3/2020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97192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0E7409-DCB6-4401-AEAF-CDF286A0721D}" type="datetime1">
              <a:rPr lang="en-US" smtClean="0"/>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81794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A3C2AB-FA4D-442D-BC24-9C59E03989B0}" type="datetime1">
              <a:rPr lang="en-US" smtClean="0"/>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0662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CD8CC09-A6EF-4502-956E-5EAD2329BEB9}" type="datetime1">
              <a:rPr lang="en-US" smtClean="0"/>
              <a:t>3/3/2020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13777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F66BD90E-7111-4148-A535-A8DEB4C8D086}" type="datetime1">
              <a:rPr lang="en-US" smtClean="0"/>
              <a:t>3/3/2020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94660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97645B8C-FB3F-484C-B615-4AD47CADDC48}" type="datetime1">
              <a:rPr lang="en-US" smtClean="0"/>
              <a:t>3/3/2020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3204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6C89208-143C-4D27-8C0A-E0EFF7323471}" type="datetime1">
              <a:rPr lang="en-US" smtClean="0"/>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64920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906981" y="1852122"/>
            <a:ext cx="2458230" cy="2008678"/>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283B1DB-EB3D-4BEE-AE1E-912B90D954C5}" type="datetime1">
              <a:rPr lang="en-US" smtClean="0"/>
              <a:t>3/3/2020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Content Placeholder 2">
            <a:extLst>
              <a:ext uri="{FF2B5EF4-FFF2-40B4-BE49-F238E27FC236}">
                <a16:creationId xmlns:a16="http://schemas.microsoft.com/office/drawing/2014/main" id="{87B0DF2F-DAFD-4616-9E25-0C28D75BF306}"/>
              </a:ext>
            </a:extLst>
          </p:cNvPr>
          <p:cNvSpPr>
            <a:spLocks noGrp="1"/>
          </p:cNvSpPr>
          <p:nvPr>
            <p:ph idx="13"/>
          </p:nvPr>
        </p:nvSpPr>
        <p:spPr>
          <a:xfrm>
            <a:off x="6491805" y="1852122"/>
            <a:ext cx="2458230" cy="2008678"/>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336DA0F9-D851-437C-A45B-EC125A3D3DB3}"/>
              </a:ext>
            </a:extLst>
          </p:cNvPr>
          <p:cNvSpPr>
            <a:spLocks noGrp="1"/>
          </p:cNvSpPr>
          <p:nvPr>
            <p:ph idx="14"/>
          </p:nvPr>
        </p:nvSpPr>
        <p:spPr>
          <a:xfrm>
            <a:off x="9076629" y="1852122"/>
            <a:ext cx="2458230" cy="2008678"/>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a:extLst>
              <a:ext uri="{FF2B5EF4-FFF2-40B4-BE49-F238E27FC236}">
                <a16:creationId xmlns:a16="http://schemas.microsoft.com/office/drawing/2014/main" id="{0FF0BA98-3AB4-4D88-B1C2-6279BCACFAD9}"/>
              </a:ext>
            </a:extLst>
          </p:cNvPr>
          <p:cNvSpPr>
            <a:spLocks noGrp="1"/>
          </p:cNvSpPr>
          <p:nvPr>
            <p:ph type="body" sz="quarter" idx="15"/>
          </p:nvPr>
        </p:nvSpPr>
        <p:spPr>
          <a:xfrm>
            <a:off x="3887792" y="3971924"/>
            <a:ext cx="2477419" cy="80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5">
            <a:extLst>
              <a:ext uri="{FF2B5EF4-FFF2-40B4-BE49-F238E27FC236}">
                <a16:creationId xmlns:a16="http://schemas.microsoft.com/office/drawing/2014/main" id="{D9DEF72B-B924-4A0D-8C83-3B370632C0D3}"/>
              </a:ext>
            </a:extLst>
          </p:cNvPr>
          <p:cNvSpPr>
            <a:spLocks noGrp="1"/>
          </p:cNvSpPr>
          <p:nvPr>
            <p:ph type="body" sz="quarter" idx="16"/>
          </p:nvPr>
        </p:nvSpPr>
        <p:spPr>
          <a:xfrm>
            <a:off x="6472616" y="3971925"/>
            <a:ext cx="2477419" cy="80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5">
            <a:extLst>
              <a:ext uri="{FF2B5EF4-FFF2-40B4-BE49-F238E27FC236}">
                <a16:creationId xmlns:a16="http://schemas.microsoft.com/office/drawing/2014/main" id="{E9D30C54-E9E8-4300-8DA4-352DB3A71A4F}"/>
              </a:ext>
            </a:extLst>
          </p:cNvPr>
          <p:cNvSpPr>
            <a:spLocks noGrp="1"/>
          </p:cNvSpPr>
          <p:nvPr>
            <p:ph type="body" sz="quarter" idx="17"/>
          </p:nvPr>
        </p:nvSpPr>
        <p:spPr>
          <a:xfrm>
            <a:off x="9070240" y="3971924"/>
            <a:ext cx="2458230" cy="80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5080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8E45AE3-FE71-4C7B-88EA-44B18030CC45}" type="datetime1">
              <a:rPr lang="en-US" smtClean="0"/>
              <a:t>3/3/2020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59410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DDE3F92E-CDF0-406A-B3A7-AEE7703D4989}" type="datetime1">
              <a:rPr lang="en-US" smtClean="0"/>
              <a:t>3/3/2020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35939692"/>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69841E-71E7-4F51-8E6F-5E8A5E375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Plans">
            <a:extLst>
              <a:ext uri="{FF2B5EF4-FFF2-40B4-BE49-F238E27FC236}">
                <a16:creationId xmlns:a16="http://schemas.microsoft.com/office/drawing/2014/main" id="{A3A2E0DA-DA21-447D-AD1F-3DB915DD051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0" y="-1"/>
            <a:ext cx="12188932" cy="6858000"/>
          </a:xfrm>
          <a:prstGeom prst="rect">
            <a:avLst/>
          </a:prstGeom>
        </p:spPr>
      </p:pic>
      <p:sp>
        <p:nvSpPr>
          <p:cNvPr id="12" name="Rectangle 11">
            <a:extLst>
              <a:ext uri="{FF2B5EF4-FFF2-40B4-BE49-F238E27FC236}">
                <a16:creationId xmlns:a16="http://schemas.microsoft.com/office/drawing/2014/main" id="{594B067E-A161-4B29-A8FA-FEEB19449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D6CA50C-1A88-4B3F-A34F-FE199F4205A2}"/>
              </a:ext>
            </a:extLst>
          </p:cNvPr>
          <p:cNvSpPr>
            <a:spLocks noGrp="1"/>
          </p:cNvSpPr>
          <p:nvPr>
            <p:ph type="ctrTitle"/>
          </p:nvPr>
        </p:nvSpPr>
        <p:spPr>
          <a:xfrm>
            <a:off x="415251" y="1299539"/>
            <a:ext cx="3685070" cy="2130552"/>
          </a:xfrm>
        </p:spPr>
        <p:txBody>
          <a:bodyPr>
            <a:normAutofit/>
          </a:bodyPr>
          <a:lstStyle/>
          <a:p>
            <a:pPr algn="ctr"/>
            <a:r>
              <a:rPr lang="en-US" sz="4800" dirty="0"/>
              <a:t>ELE Management System</a:t>
            </a:r>
          </a:p>
        </p:txBody>
      </p:sp>
      <p:sp>
        <p:nvSpPr>
          <p:cNvPr id="3" name="Subtitle 2">
            <a:extLst>
              <a:ext uri="{FF2B5EF4-FFF2-40B4-BE49-F238E27FC236}">
                <a16:creationId xmlns:a16="http://schemas.microsoft.com/office/drawing/2014/main" id="{C9CC2D51-705E-403A-AC0E-9157DC5513A8}"/>
              </a:ext>
            </a:extLst>
          </p:cNvPr>
          <p:cNvSpPr>
            <a:spLocks noGrp="1"/>
          </p:cNvSpPr>
          <p:nvPr>
            <p:ph type="subTitle" idx="1"/>
          </p:nvPr>
        </p:nvSpPr>
        <p:spPr>
          <a:xfrm>
            <a:off x="0" y="4192090"/>
            <a:ext cx="4642228" cy="1590830"/>
          </a:xfrm>
        </p:spPr>
        <p:txBody>
          <a:bodyPr>
            <a:normAutofit/>
          </a:bodyPr>
          <a:lstStyle/>
          <a:p>
            <a:pPr algn="ctr">
              <a:lnSpc>
                <a:spcPct val="150000"/>
              </a:lnSpc>
              <a:spcBef>
                <a:spcPts val="0"/>
              </a:spcBef>
            </a:pPr>
            <a:r>
              <a:rPr lang="en-US" dirty="0"/>
              <a:t>A system designing project  in </a:t>
            </a:r>
          </a:p>
          <a:p>
            <a:pPr algn="ctr">
              <a:lnSpc>
                <a:spcPct val="150000"/>
              </a:lnSpc>
              <a:spcBef>
                <a:spcPts val="0"/>
              </a:spcBef>
            </a:pPr>
            <a:r>
              <a:rPr lang="en-US" dirty="0"/>
              <a:t>Visual Basic . Net</a:t>
            </a:r>
          </a:p>
        </p:txBody>
      </p:sp>
      <p:sp>
        <p:nvSpPr>
          <p:cNvPr id="14" name="Rectangle 13">
            <a:extLst>
              <a:ext uri="{FF2B5EF4-FFF2-40B4-BE49-F238E27FC236}">
                <a16:creationId xmlns:a16="http://schemas.microsoft.com/office/drawing/2014/main" id="{C20C741F-0826-4AB6-A92E-AB4EB5021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424B6AEB-CCD5-4B81-9EBD-0CF457C66B46}"/>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2745828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AA7EA-FE7D-48DC-8A72-088A00C27D00}"/>
              </a:ext>
            </a:extLst>
          </p:cNvPr>
          <p:cNvSpPr>
            <a:spLocks noGrp="1"/>
          </p:cNvSpPr>
          <p:nvPr>
            <p:ph type="title"/>
          </p:nvPr>
        </p:nvSpPr>
        <p:spPr/>
        <p:txBody>
          <a:bodyPr/>
          <a:lstStyle/>
          <a:p>
            <a:pPr algn="ctr"/>
            <a:r>
              <a:rPr lang="en-US" dirty="0"/>
              <a:t>Designing </a:t>
            </a:r>
            <a:br>
              <a:rPr lang="en-US" dirty="0"/>
            </a:br>
            <a:r>
              <a:rPr lang="en-US" dirty="0"/>
              <a:t>the</a:t>
            </a:r>
            <a:br>
              <a:rPr lang="en-US" dirty="0"/>
            </a:br>
            <a:r>
              <a:rPr lang="en-US" dirty="0"/>
              <a:t>Database</a:t>
            </a:r>
            <a:br>
              <a:rPr lang="en-US" dirty="0"/>
            </a:br>
            <a:br>
              <a:rPr lang="en-US" dirty="0"/>
            </a:br>
            <a:br>
              <a:rPr lang="en-US" dirty="0"/>
            </a:br>
            <a:br>
              <a:rPr lang="en-US" dirty="0"/>
            </a:br>
            <a:r>
              <a:rPr lang="en-US" sz="2000" dirty="0"/>
              <a:t>Relationships</a:t>
            </a:r>
            <a:endParaRPr lang="en-US" dirty="0"/>
          </a:p>
        </p:txBody>
      </p:sp>
      <p:sp>
        <p:nvSpPr>
          <p:cNvPr id="3" name="Content Placeholder 2">
            <a:extLst>
              <a:ext uri="{FF2B5EF4-FFF2-40B4-BE49-F238E27FC236}">
                <a16:creationId xmlns:a16="http://schemas.microsoft.com/office/drawing/2014/main" id="{A9ADA9C0-FF09-4325-AEC2-795B8EE16DB5}"/>
              </a:ext>
            </a:extLst>
          </p:cNvPr>
          <p:cNvSpPr>
            <a:spLocks noGrp="1"/>
          </p:cNvSpPr>
          <p:nvPr>
            <p:ph idx="1"/>
          </p:nvPr>
        </p:nvSpPr>
        <p:spPr>
          <a:xfrm>
            <a:off x="3750361" y="808035"/>
            <a:ext cx="7938053" cy="5851530"/>
          </a:xfrm>
        </p:spPr>
        <p:txBody>
          <a:bodyPr>
            <a:normAutofit/>
          </a:bodyPr>
          <a:lstStyle/>
          <a:p>
            <a:pPr marL="457200" indent="-457200">
              <a:buFont typeface="+mj-lt"/>
              <a:buAutoNum type="arabicPeriod"/>
            </a:pPr>
            <a:r>
              <a:rPr lang="en-US" sz="2400" dirty="0"/>
              <a:t>One to One Relationship (1:1)</a:t>
            </a:r>
          </a:p>
          <a:p>
            <a:pPr>
              <a:buFont typeface="Wingdings" panose="05000000000000000000" pitchFamily="2" charset="2"/>
              <a:buChar char="§"/>
            </a:pPr>
            <a:r>
              <a:rPr lang="en-US" dirty="0"/>
              <a:t>One student receives ELE points once after taking part in an event.   </a:t>
            </a:r>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a:p>
            <a:pPr marL="0" indent="0">
              <a:buNone/>
            </a:pPr>
            <a:endParaRPr lang="en-US" sz="2400" dirty="0"/>
          </a:p>
          <a:p>
            <a:pPr>
              <a:buFont typeface="Wingdings" panose="05000000000000000000" pitchFamily="2" charset="2"/>
              <a:buChar char="§"/>
            </a:pPr>
            <a:r>
              <a:rPr lang="en-US" dirty="0"/>
              <a:t>After the occurrence of One event, One report should be submitted in order to gain ELE points</a:t>
            </a:r>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a:p>
            <a:endParaRPr lang="en-US" sz="2400" dirty="0"/>
          </a:p>
        </p:txBody>
      </p:sp>
      <p:grpSp>
        <p:nvGrpSpPr>
          <p:cNvPr id="4" name="Group 3">
            <a:extLst>
              <a:ext uri="{FF2B5EF4-FFF2-40B4-BE49-F238E27FC236}">
                <a16:creationId xmlns:a16="http://schemas.microsoft.com/office/drawing/2014/main" id="{C67F3228-60A9-4D1D-934F-A7A942D57665}"/>
              </a:ext>
            </a:extLst>
          </p:cNvPr>
          <p:cNvGrpSpPr/>
          <p:nvPr/>
        </p:nvGrpSpPr>
        <p:grpSpPr>
          <a:xfrm>
            <a:off x="5031107" y="1795864"/>
            <a:ext cx="5159811" cy="1440951"/>
            <a:chOff x="-330443" y="0"/>
            <a:chExt cx="5039288" cy="1440951"/>
          </a:xfrm>
        </p:grpSpPr>
        <p:pic>
          <p:nvPicPr>
            <p:cNvPr id="5" name="Picture 4">
              <a:extLst>
                <a:ext uri="{FF2B5EF4-FFF2-40B4-BE49-F238E27FC236}">
                  <a16:creationId xmlns:a16="http://schemas.microsoft.com/office/drawing/2014/main" id="{81EBE1C7-C18D-4765-8114-D6B6DC9BB0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23335" cy="851535"/>
            </a:xfrm>
            <a:prstGeom prst="rect">
              <a:avLst/>
            </a:prstGeom>
            <a:noFill/>
            <a:ln>
              <a:noFill/>
            </a:ln>
          </p:spPr>
        </p:pic>
        <p:sp>
          <p:nvSpPr>
            <p:cNvPr id="6" name="Text Box 11">
              <a:extLst>
                <a:ext uri="{FF2B5EF4-FFF2-40B4-BE49-F238E27FC236}">
                  <a16:creationId xmlns:a16="http://schemas.microsoft.com/office/drawing/2014/main" id="{C2FDEA4F-2726-4206-922E-C0FE933A7D5E}"/>
                </a:ext>
              </a:extLst>
            </p:cNvPr>
            <p:cNvSpPr txBox="1"/>
            <p:nvPr/>
          </p:nvSpPr>
          <p:spPr>
            <a:xfrm>
              <a:off x="-330443" y="1021851"/>
              <a:ext cx="5039288" cy="4191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1000"/>
                </a:spcAft>
              </a:pPr>
              <a:r>
                <a:rPr lang="en-US" sz="1200"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Figure 4 : ER diagram showing 1:1 relationship between Students and ELE points</a:t>
              </a:r>
              <a:endParaRPr lang="en-US" sz="1100"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grpSp>
        <p:nvGrpSpPr>
          <p:cNvPr id="7" name="Group 6">
            <a:extLst>
              <a:ext uri="{FF2B5EF4-FFF2-40B4-BE49-F238E27FC236}">
                <a16:creationId xmlns:a16="http://schemas.microsoft.com/office/drawing/2014/main" id="{0F9900AE-3238-4223-844B-0D611E52234C}"/>
              </a:ext>
            </a:extLst>
          </p:cNvPr>
          <p:cNvGrpSpPr/>
          <p:nvPr/>
        </p:nvGrpSpPr>
        <p:grpSpPr>
          <a:xfrm>
            <a:off x="5308656" y="4566947"/>
            <a:ext cx="4821465" cy="1088857"/>
            <a:chOff x="-294818" y="0"/>
            <a:chExt cx="4821465" cy="1088857"/>
          </a:xfrm>
        </p:grpSpPr>
        <p:pic>
          <p:nvPicPr>
            <p:cNvPr id="8" name="Picture 7">
              <a:extLst>
                <a:ext uri="{FF2B5EF4-FFF2-40B4-BE49-F238E27FC236}">
                  <a16:creationId xmlns:a16="http://schemas.microsoft.com/office/drawing/2014/main" id="{C0F37606-3EDD-4B8D-8486-004876FD4C9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648075" cy="744220"/>
            </a:xfrm>
            <a:prstGeom prst="rect">
              <a:avLst/>
            </a:prstGeom>
            <a:noFill/>
            <a:ln>
              <a:noFill/>
            </a:ln>
          </p:spPr>
        </p:pic>
        <p:sp>
          <p:nvSpPr>
            <p:cNvPr id="9" name="Text Box 13">
              <a:extLst>
                <a:ext uri="{FF2B5EF4-FFF2-40B4-BE49-F238E27FC236}">
                  <a16:creationId xmlns:a16="http://schemas.microsoft.com/office/drawing/2014/main" id="{D06499D3-D16A-4B6F-9EE1-31A88A2D35F1}"/>
                </a:ext>
              </a:extLst>
            </p:cNvPr>
            <p:cNvSpPr txBox="1"/>
            <p:nvPr/>
          </p:nvSpPr>
          <p:spPr>
            <a:xfrm>
              <a:off x="-294818" y="904191"/>
              <a:ext cx="4821465" cy="184666"/>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en-US" sz="1200"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Figure 5: ER diagram showing 1:1 relationship between Events and Reports</a:t>
              </a:r>
              <a:endParaRPr lang="en-US" sz="1100"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sp>
        <p:nvSpPr>
          <p:cNvPr id="10" name="Slide Number Placeholder 9">
            <a:extLst>
              <a:ext uri="{FF2B5EF4-FFF2-40B4-BE49-F238E27FC236}">
                <a16:creationId xmlns:a16="http://schemas.microsoft.com/office/drawing/2014/main" id="{A0309BD7-8AF4-4EB9-9459-9659D88343CF}"/>
              </a:ext>
            </a:extLst>
          </p:cNvPr>
          <p:cNvSpPr>
            <a:spLocks noGrp="1"/>
          </p:cNvSpPr>
          <p:nvPr>
            <p:ph type="sldNum" sz="quarter" idx="12"/>
          </p:nvPr>
        </p:nvSpPr>
        <p:spPr/>
        <p:txBody>
          <a:bodyPr/>
          <a:lstStyle/>
          <a:p>
            <a:fld id="{4FAB73BC-B049-4115-A692-8D63A059BFB8}" type="slidenum">
              <a:rPr lang="en-US" smtClean="0"/>
              <a:pPr/>
              <a:t>10</a:t>
            </a:fld>
            <a:endParaRPr lang="en-US" dirty="0"/>
          </a:p>
        </p:txBody>
      </p:sp>
    </p:spTree>
    <p:extLst>
      <p:ext uri="{BB962C8B-B14F-4D97-AF65-F5344CB8AC3E}">
        <p14:creationId xmlns:p14="http://schemas.microsoft.com/office/powerpoint/2010/main" val="1575399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7F436-FF1E-42F3-8083-6A2CE94C94D4}"/>
              </a:ext>
            </a:extLst>
          </p:cNvPr>
          <p:cNvSpPr>
            <a:spLocks noGrp="1"/>
          </p:cNvSpPr>
          <p:nvPr>
            <p:ph type="title"/>
          </p:nvPr>
        </p:nvSpPr>
        <p:spPr/>
        <p:txBody>
          <a:bodyPr/>
          <a:lstStyle/>
          <a:p>
            <a:pPr algn="ctr"/>
            <a:r>
              <a:rPr lang="en-US" dirty="0"/>
              <a:t>Designing </a:t>
            </a:r>
            <a:br>
              <a:rPr lang="en-US" dirty="0"/>
            </a:br>
            <a:r>
              <a:rPr lang="en-US" dirty="0"/>
              <a:t>the</a:t>
            </a:r>
            <a:br>
              <a:rPr lang="en-US" dirty="0"/>
            </a:br>
            <a:r>
              <a:rPr lang="en-US" dirty="0"/>
              <a:t>Database</a:t>
            </a:r>
            <a:br>
              <a:rPr lang="en-US" dirty="0"/>
            </a:br>
            <a:br>
              <a:rPr lang="en-US" dirty="0"/>
            </a:br>
            <a:br>
              <a:rPr lang="en-US" dirty="0"/>
            </a:br>
            <a:br>
              <a:rPr lang="en-US" dirty="0"/>
            </a:br>
            <a:r>
              <a:rPr lang="en-US" sz="2000" dirty="0"/>
              <a:t>Relationships</a:t>
            </a:r>
            <a:endParaRPr lang="en-US" dirty="0"/>
          </a:p>
        </p:txBody>
      </p:sp>
      <p:sp>
        <p:nvSpPr>
          <p:cNvPr id="3" name="Content Placeholder 2">
            <a:extLst>
              <a:ext uri="{FF2B5EF4-FFF2-40B4-BE49-F238E27FC236}">
                <a16:creationId xmlns:a16="http://schemas.microsoft.com/office/drawing/2014/main" id="{3B0BEAC2-30BB-44DB-B134-9629A772E173}"/>
              </a:ext>
            </a:extLst>
          </p:cNvPr>
          <p:cNvSpPr>
            <a:spLocks noGrp="1"/>
          </p:cNvSpPr>
          <p:nvPr>
            <p:ph idx="1"/>
          </p:nvPr>
        </p:nvSpPr>
        <p:spPr/>
        <p:txBody>
          <a:bodyPr/>
          <a:lstStyle/>
          <a:p>
            <a:pPr>
              <a:buFont typeface="Wingdings" panose="05000000000000000000" pitchFamily="2" charset="2"/>
              <a:buChar char="§"/>
            </a:pPr>
            <a:r>
              <a:rPr lang="en-US" dirty="0"/>
              <a:t>After submitting One ELE report the students secure ELE points for one time.</a:t>
            </a:r>
          </a:p>
          <a:p>
            <a:pPr marL="0" indent="0">
              <a:buNone/>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r>
              <a:rPr lang="en-US" dirty="0"/>
              <a:t>The Admin assigns new Course instructor when the teacher is changed or on when required.</a:t>
            </a:r>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grpSp>
        <p:nvGrpSpPr>
          <p:cNvPr id="4" name="Group 3">
            <a:extLst>
              <a:ext uri="{FF2B5EF4-FFF2-40B4-BE49-F238E27FC236}">
                <a16:creationId xmlns:a16="http://schemas.microsoft.com/office/drawing/2014/main" id="{EC3DD5AB-EFF7-4EEB-8DEB-DBDE48809971}"/>
              </a:ext>
            </a:extLst>
          </p:cNvPr>
          <p:cNvGrpSpPr/>
          <p:nvPr/>
        </p:nvGrpSpPr>
        <p:grpSpPr>
          <a:xfrm>
            <a:off x="5005226" y="1612473"/>
            <a:ext cx="5043281" cy="1270257"/>
            <a:chOff x="-279535" y="0"/>
            <a:chExt cx="4839504" cy="1080656"/>
          </a:xfrm>
        </p:grpSpPr>
        <p:pic>
          <p:nvPicPr>
            <p:cNvPr id="5" name="Picture 4">
              <a:extLst>
                <a:ext uri="{FF2B5EF4-FFF2-40B4-BE49-F238E27FC236}">
                  <a16:creationId xmlns:a16="http://schemas.microsoft.com/office/drawing/2014/main" id="{C60E1ACB-5D75-4DC2-A11E-1324CA25EB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83660" cy="752475"/>
            </a:xfrm>
            <a:prstGeom prst="rect">
              <a:avLst/>
            </a:prstGeom>
            <a:noFill/>
            <a:ln>
              <a:noFill/>
            </a:ln>
          </p:spPr>
        </p:pic>
        <p:sp>
          <p:nvSpPr>
            <p:cNvPr id="6" name="Text Box 15">
              <a:extLst>
                <a:ext uri="{FF2B5EF4-FFF2-40B4-BE49-F238E27FC236}">
                  <a16:creationId xmlns:a16="http://schemas.microsoft.com/office/drawing/2014/main" id="{93334400-8E52-4758-BE05-D75168F9C1D5}"/>
                </a:ext>
              </a:extLst>
            </p:cNvPr>
            <p:cNvSpPr txBox="1"/>
            <p:nvPr/>
          </p:nvSpPr>
          <p:spPr>
            <a:xfrm>
              <a:off x="-279535" y="923554"/>
              <a:ext cx="4839504" cy="157102"/>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en-US" sz="1200"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Figure 6: ER diagram showing 1:1 relationship between Reports and ELE points</a:t>
              </a:r>
              <a:endParaRPr lang="en-US" sz="1100"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grpSp>
        <p:nvGrpSpPr>
          <p:cNvPr id="7" name="Group 6">
            <a:extLst>
              <a:ext uri="{FF2B5EF4-FFF2-40B4-BE49-F238E27FC236}">
                <a16:creationId xmlns:a16="http://schemas.microsoft.com/office/drawing/2014/main" id="{5FDC2D5A-4C3E-4F0A-BF1B-315A7281BDAC}"/>
              </a:ext>
            </a:extLst>
          </p:cNvPr>
          <p:cNvGrpSpPr/>
          <p:nvPr/>
        </p:nvGrpSpPr>
        <p:grpSpPr>
          <a:xfrm>
            <a:off x="4762949" y="4334299"/>
            <a:ext cx="5527836" cy="1390721"/>
            <a:chOff x="-144095" y="0"/>
            <a:chExt cx="5331469" cy="1251166"/>
          </a:xfrm>
        </p:grpSpPr>
        <p:pic>
          <p:nvPicPr>
            <p:cNvPr id="8" name="Picture 7">
              <a:extLst>
                <a:ext uri="{FF2B5EF4-FFF2-40B4-BE49-F238E27FC236}">
                  <a16:creationId xmlns:a16="http://schemas.microsoft.com/office/drawing/2014/main" id="{34C940C7-B046-41A0-AD70-D2B1A483D9C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7175" y="0"/>
              <a:ext cx="4123690" cy="685800"/>
            </a:xfrm>
            <a:prstGeom prst="rect">
              <a:avLst/>
            </a:prstGeom>
            <a:noFill/>
            <a:ln>
              <a:noFill/>
            </a:ln>
          </p:spPr>
        </p:pic>
        <p:sp>
          <p:nvSpPr>
            <p:cNvPr id="9" name="Text Box 30">
              <a:extLst>
                <a:ext uri="{FF2B5EF4-FFF2-40B4-BE49-F238E27FC236}">
                  <a16:creationId xmlns:a16="http://schemas.microsoft.com/office/drawing/2014/main" id="{E7E2C083-180C-402B-BA8D-FDD6F8C9CFA8}"/>
                </a:ext>
              </a:extLst>
            </p:cNvPr>
            <p:cNvSpPr txBox="1"/>
            <p:nvPr/>
          </p:nvSpPr>
          <p:spPr>
            <a:xfrm>
              <a:off x="-144095" y="832066"/>
              <a:ext cx="5331469" cy="4191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1000"/>
                </a:spcAft>
              </a:pPr>
              <a:r>
                <a:rPr lang="en-US" sz="1200"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Figure 7: ER diagram showing 1:1 relationship between Admin and course Instructor</a:t>
              </a:r>
              <a:endParaRPr lang="en-US" sz="1100"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sp>
        <p:nvSpPr>
          <p:cNvPr id="10" name="Slide Number Placeholder 9">
            <a:extLst>
              <a:ext uri="{FF2B5EF4-FFF2-40B4-BE49-F238E27FC236}">
                <a16:creationId xmlns:a16="http://schemas.microsoft.com/office/drawing/2014/main" id="{A1091081-EEDC-4EDD-9BC2-D99FD49F2B5A}"/>
              </a:ext>
            </a:extLst>
          </p:cNvPr>
          <p:cNvSpPr>
            <a:spLocks noGrp="1"/>
          </p:cNvSpPr>
          <p:nvPr>
            <p:ph type="sldNum" sz="quarter" idx="12"/>
          </p:nvPr>
        </p:nvSpPr>
        <p:spPr/>
        <p:txBody>
          <a:bodyPr/>
          <a:lstStyle/>
          <a:p>
            <a:fld id="{4FAB73BC-B049-4115-A692-8D63A059BFB8}" type="slidenum">
              <a:rPr lang="en-US" smtClean="0"/>
              <a:pPr/>
              <a:t>11</a:t>
            </a:fld>
            <a:endParaRPr lang="en-US" dirty="0"/>
          </a:p>
        </p:txBody>
      </p:sp>
    </p:spTree>
    <p:extLst>
      <p:ext uri="{BB962C8B-B14F-4D97-AF65-F5344CB8AC3E}">
        <p14:creationId xmlns:p14="http://schemas.microsoft.com/office/powerpoint/2010/main" val="3953237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A0E4B-52B0-462A-A84F-49DFA760D6D1}"/>
              </a:ext>
            </a:extLst>
          </p:cNvPr>
          <p:cNvSpPr>
            <a:spLocks noGrp="1"/>
          </p:cNvSpPr>
          <p:nvPr>
            <p:ph type="title"/>
          </p:nvPr>
        </p:nvSpPr>
        <p:spPr/>
        <p:txBody>
          <a:bodyPr/>
          <a:lstStyle/>
          <a:p>
            <a:pPr algn="ctr"/>
            <a:r>
              <a:rPr lang="en-US" dirty="0"/>
              <a:t>Designing </a:t>
            </a:r>
            <a:br>
              <a:rPr lang="en-US" dirty="0"/>
            </a:br>
            <a:r>
              <a:rPr lang="en-US" dirty="0"/>
              <a:t>the</a:t>
            </a:r>
            <a:br>
              <a:rPr lang="en-US" dirty="0"/>
            </a:br>
            <a:r>
              <a:rPr lang="en-US" dirty="0"/>
              <a:t>Database</a:t>
            </a:r>
            <a:br>
              <a:rPr lang="en-US" dirty="0"/>
            </a:br>
            <a:br>
              <a:rPr lang="en-US" dirty="0"/>
            </a:br>
            <a:br>
              <a:rPr lang="en-US" dirty="0"/>
            </a:br>
            <a:br>
              <a:rPr lang="en-US" dirty="0"/>
            </a:br>
            <a:r>
              <a:rPr lang="en-US" sz="2000" dirty="0"/>
              <a:t>Relationships</a:t>
            </a:r>
            <a:endParaRPr lang="en-US" dirty="0"/>
          </a:p>
        </p:txBody>
      </p:sp>
      <p:sp>
        <p:nvSpPr>
          <p:cNvPr id="3" name="Content Placeholder 2">
            <a:extLst>
              <a:ext uri="{FF2B5EF4-FFF2-40B4-BE49-F238E27FC236}">
                <a16:creationId xmlns:a16="http://schemas.microsoft.com/office/drawing/2014/main" id="{3271E21F-D8A5-4413-8FC1-49A102D465EE}"/>
              </a:ext>
            </a:extLst>
          </p:cNvPr>
          <p:cNvSpPr>
            <a:spLocks noGrp="1"/>
          </p:cNvSpPr>
          <p:nvPr>
            <p:ph idx="1"/>
          </p:nvPr>
        </p:nvSpPr>
        <p:spPr>
          <a:xfrm>
            <a:off x="3869268" y="629577"/>
            <a:ext cx="7699880" cy="5589701"/>
          </a:xfrm>
        </p:spPr>
        <p:txBody>
          <a:bodyPr>
            <a:normAutofit/>
          </a:bodyPr>
          <a:lstStyle/>
          <a:p>
            <a:pPr marL="457200" indent="-457200">
              <a:buFont typeface="+mj-lt"/>
              <a:buAutoNum type="arabicPeriod" startAt="2"/>
            </a:pPr>
            <a:r>
              <a:rPr lang="en-US" sz="2400" dirty="0"/>
              <a:t>One to Many Relationship (1:m)</a:t>
            </a:r>
          </a:p>
          <a:p>
            <a:pPr>
              <a:buFont typeface="Wingdings" panose="05000000000000000000" pitchFamily="2" charset="2"/>
              <a:buChar char="§"/>
            </a:pPr>
            <a:r>
              <a:rPr lang="en-US" dirty="0"/>
              <a:t>At the beginning of each year, the Admin adds a list of students to the system.</a:t>
            </a:r>
          </a:p>
          <a:p>
            <a:endParaRPr lang="en-US" dirty="0"/>
          </a:p>
          <a:p>
            <a:endParaRPr lang="en-US" dirty="0"/>
          </a:p>
          <a:p>
            <a:endParaRPr lang="en-US" dirty="0"/>
          </a:p>
          <a:p>
            <a:pPr marL="0" indent="0">
              <a:buNone/>
            </a:pPr>
            <a:endParaRPr lang="en-US" dirty="0"/>
          </a:p>
          <a:p>
            <a:pPr>
              <a:buFont typeface="Wingdings" panose="05000000000000000000" pitchFamily="2" charset="2"/>
              <a:buChar char="§"/>
            </a:pPr>
            <a:r>
              <a:rPr lang="en-US" dirty="0"/>
              <a:t>The course instructor validates the reports that many students submit after the events.</a:t>
            </a:r>
          </a:p>
          <a:p>
            <a:pPr>
              <a:buFont typeface="Wingdings" panose="05000000000000000000" pitchFamily="2" charset="2"/>
              <a:buChar char="§"/>
            </a:pPr>
            <a:endParaRPr lang="en-US" dirty="0"/>
          </a:p>
          <a:p>
            <a:endParaRPr lang="en-US" dirty="0"/>
          </a:p>
          <a:p>
            <a:endParaRPr lang="en-US" dirty="0"/>
          </a:p>
          <a:p>
            <a:endParaRPr lang="en-US" dirty="0"/>
          </a:p>
        </p:txBody>
      </p:sp>
      <p:grpSp>
        <p:nvGrpSpPr>
          <p:cNvPr id="4" name="Group 3">
            <a:extLst>
              <a:ext uri="{FF2B5EF4-FFF2-40B4-BE49-F238E27FC236}">
                <a16:creationId xmlns:a16="http://schemas.microsoft.com/office/drawing/2014/main" id="{043D713E-C025-4365-9579-17182DB27BE3}"/>
              </a:ext>
            </a:extLst>
          </p:cNvPr>
          <p:cNvGrpSpPr/>
          <p:nvPr/>
        </p:nvGrpSpPr>
        <p:grpSpPr>
          <a:xfrm>
            <a:off x="5292921" y="1739774"/>
            <a:ext cx="4852574" cy="1274953"/>
            <a:chOff x="-346518" y="0"/>
            <a:chExt cx="4808471" cy="1183207"/>
          </a:xfrm>
        </p:grpSpPr>
        <p:pic>
          <p:nvPicPr>
            <p:cNvPr id="5" name="Picture 4">
              <a:extLst>
                <a:ext uri="{FF2B5EF4-FFF2-40B4-BE49-F238E27FC236}">
                  <a16:creationId xmlns:a16="http://schemas.microsoft.com/office/drawing/2014/main" id="{5F7B3CBD-72CA-4BC6-A902-3B47F3569A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3810635" cy="800100"/>
            </a:xfrm>
            <a:prstGeom prst="rect">
              <a:avLst/>
            </a:prstGeom>
            <a:noFill/>
            <a:ln>
              <a:noFill/>
            </a:ln>
          </p:spPr>
        </p:pic>
        <p:sp>
          <p:nvSpPr>
            <p:cNvPr id="6" name="Text Box 17">
              <a:extLst>
                <a:ext uri="{FF2B5EF4-FFF2-40B4-BE49-F238E27FC236}">
                  <a16:creationId xmlns:a16="http://schemas.microsoft.com/office/drawing/2014/main" id="{7938BADD-859D-4B4A-854C-28EB2EDE9A5E}"/>
                </a:ext>
              </a:extLst>
            </p:cNvPr>
            <p:cNvSpPr txBox="1"/>
            <p:nvPr/>
          </p:nvSpPr>
          <p:spPr>
            <a:xfrm>
              <a:off x="-346518" y="1011830"/>
              <a:ext cx="4808471" cy="171377"/>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en-US" sz="1200"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Figure 8: ER diagram showing 1:m relationship between Admin and Students</a:t>
              </a:r>
              <a:endParaRPr lang="en-US" sz="1100"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grpSp>
        <p:nvGrpSpPr>
          <p:cNvPr id="7" name="Group 6">
            <a:extLst>
              <a:ext uri="{FF2B5EF4-FFF2-40B4-BE49-F238E27FC236}">
                <a16:creationId xmlns:a16="http://schemas.microsoft.com/office/drawing/2014/main" id="{B4369D36-7E03-49F6-A10F-ADBAF9E1C4A4}"/>
              </a:ext>
            </a:extLst>
          </p:cNvPr>
          <p:cNvGrpSpPr/>
          <p:nvPr/>
        </p:nvGrpSpPr>
        <p:grpSpPr>
          <a:xfrm>
            <a:off x="5003863" y="4396040"/>
            <a:ext cx="5430689" cy="1147280"/>
            <a:chOff x="-515281" y="0"/>
            <a:chExt cx="5240611" cy="1029180"/>
          </a:xfrm>
        </p:grpSpPr>
        <p:pic>
          <p:nvPicPr>
            <p:cNvPr id="8" name="Picture 7">
              <a:extLst>
                <a:ext uri="{FF2B5EF4-FFF2-40B4-BE49-F238E27FC236}">
                  <a16:creationId xmlns:a16="http://schemas.microsoft.com/office/drawing/2014/main" id="{EFE0B876-A86C-4B38-AA35-A0A521AC522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210050" cy="719455"/>
            </a:xfrm>
            <a:prstGeom prst="rect">
              <a:avLst/>
            </a:prstGeom>
            <a:noFill/>
            <a:ln>
              <a:noFill/>
            </a:ln>
          </p:spPr>
        </p:pic>
        <p:sp>
          <p:nvSpPr>
            <p:cNvPr id="9" name="Text Box 19">
              <a:extLst>
                <a:ext uri="{FF2B5EF4-FFF2-40B4-BE49-F238E27FC236}">
                  <a16:creationId xmlns:a16="http://schemas.microsoft.com/office/drawing/2014/main" id="{F477D315-53FB-4F37-8198-DF28D8C06427}"/>
                </a:ext>
              </a:extLst>
            </p:cNvPr>
            <p:cNvSpPr txBox="1"/>
            <p:nvPr/>
          </p:nvSpPr>
          <p:spPr>
            <a:xfrm>
              <a:off x="-515281" y="863523"/>
              <a:ext cx="5240611" cy="165657"/>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en-US" sz="1200"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Figure 9: ER diagram showing 1:m relationship between Course instructor and Reports</a:t>
              </a:r>
              <a:endParaRPr lang="en-US" sz="1100"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sp>
        <p:nvSpPr>
          <p:cNvPr id="10" name="Slide Number Placeholder 9">
            <a:extLst>
              <a:ext uri="{FF2B5EF4-FFF2-40B4-BE49-F238E27FC236}">
                <a16:creationId xmlns:a16="http://schemas.microsoft.com/office/drawing/2014/main" id="{8C134B53-06D2-40E7-BAE7-D1848D511CBF}"/>
              </a:ext>
            </a:extLst>
          </p:cNvPr>
          <p:cNvSpPr>
            <a:spLocks noGrp="1"/>
          </p:cNvSpPr>
          <p:nvPr>
            <p:ph type="sldNum" sz="quarter" idx="12"/>
          </p:nvPr>
        </p:nvSpPr>
        <p:spPr/>
        <p:txBody>
          <a:bodyPr/>
          <a:lstStyle/>
          <a:p>
            <a:fld id="{4FAB73BC-B049-4115-A692-8D63A059BFB8}" type="slidenum">
              <a:rPr lang="en-US" smtClean="0"/>
              <a:pPr/>
              <a:t>12</a:t>
            </a:fld>
            <a:endParaRPr lang="en-US" dirty="0"/>
          </a:p>
        </p:txBody>
      </p:sp>
    </p:spTree>
    <p:extLst>
      <p:ext uri="{BB962C8B-B14F-4D97-AF65-F5344CB8AC3E}">
        <p14:creationId xmlns:p14="http://schemas.microsoft.com/office/powerpoint/2010/main" val="3610930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E1420-66E5-4E0D-AFE5-A1A5FE9EC3AB}"/>
              </a:ext>
            </a:extLst>
          </p:cNvPr>
          <p:cNvSpPr>
            <a:spLocks noGrp="1"/>
          </p:cNvSpPr>
          <p:nvPr>
            <p:ph type="title"/>
          </p:nvPr>
        </p:nvSpPr>
        <p:spPr/>
        <p:txBody>
          <a:bodyPr/>
          <a:lstStyle/>
          <a:p>
            <a:pPr algn="ctr"/>
            <a:r>
              <a:rPr lang="en-US" dirty="0"/>
              <a:t>Designing </a:t>
            </a:r>
            <a:br>
              <a:rPr lang="en-US" dirty="0"/>
            </a:br>
            <a:r>
              <a:rPr lang="en-US" dirty="0"/>
              <a:t>the</a:t>
            </a:r>
            <a:br>
              <a:rPr lang="en-US" dirty="0"/>
            </a:br>
            <a:r>
              <a:rPr lang="en-US" dirty="0"/>
              <a:t>Database</a:t>
            </a:r>
            <a:br>
              <a:rPr lang="en-US" dirty="0"/>
            </a:br>
            <a:br>
              <a:rPr lang="en-US" dirty="0"/>
            </a:br>
            <a:br>
              <a:rPr lang="en-US" dirty="0"/>
            </a:br>
            <a:br>
              <a:rPr lang="en-US" dirty="0"/>
            </a:br>
            <a:r>
              <a:rPr lang="en-US" sz="2000" dirty="0"/>
              <a:t>Relationships</a:t>
            </a:r>
            <a:endParaRPr lang="en-US" dirty="0"/>
          </a:p>
        </p:txBody>
      </p:sp>
      <p:sp>
        <p:nvSpPr>
          <p:cNvPr id="3" name="Content Placeholder 2">
            <a:extLst>
              <a:ext uri="{FF2B5EF4-FFF2-40B4-BE49-F238E27FC236}">
                <a16:creationId xmlns:a16="http://schemas.microsoft.com/office/drawing/2014/main" id="{652691C8-1926-4FC5-A82D-3CEF2A2E9FD6}"/>
              </a:ext>
            </a:extLst>
          </p:cNvPr>
          <p:cNvSpPr>
            <a:spLocks noGrp="1"/>
          </p:cNvSpPr>
          <p:nvPr>
            <p:ph idx="1"/>
          </p:nvPr>
        </p:nvSpPr>
        <p:spPr>
          <a:xfrm>
            <a:off x="3519688" y="872046"/>
            <a:ext cx="7949612" cy="4601183"/>
          </a:xfrm>
        </p:spPr>
        <p:txBody>
          <a:bodyPr/>
          <a:lstStyle/>
          <a:p>
            <a:pPr>
              <a:buFont typeface="Wingdings" panose="05000000000000000000" pitchFamily="2" charset="2"/>
              <a:buChar char="§"/>
            </a:pPr>
            <a:r>
              <a:rPr lang="en-US" dirty="0"/>
              <a:t>The Course instructor uploads the ELE points of many students involved in event in the system.</a:t>
            </a:r>
          </a:p>
          <a:p>
            <a:pPr>
              <a:buFont typeface="Wingdings" panose="05000000000000000000" pitchFamily="2" charset="2"/>
              <a:buChar char="§"/>
            </a:pPr>
            <a:endParaRPr lang="en-US" dirty="0"/>
          </a:p>
          <a:p>
            <a:pPr marL="0" indent="0">
              <a:buNone/>
            </a:pPr>
            <a:endParaRPr lang="en-US" dirty="0"/>
          </a:p>
          <a:p>
            <a:pPr marL="0" indent="0">
              <a:buNone/>
            </a:pPr>
            <a:endParaRPr lang="en-US" dirty="0"/>
          </a:p>
          <a:p>
            <a:pPr marL="0" indent="0">
              <a:buNone/>
            </a:pPr>
            <a:endParaRPr lang="en-US" dirty="0"/>
          </a:p>
          <a:p>
            <a:pPr>
              <a:buFont typeface="Wingdings" panose="05000000000000000000" pitchFamily="2" charset="2"/>
              <a:buChar char="§"/>
            </a:pPr>
            <a:r>
              <a:rPr lang="en-US" dirty="0"/>
              <a:t>After the completion of the events, students submit their different reports.</a:t>
            </a:r>
          </a:p>
          <a:p>
            <a:pPr marL="0" indent="0">
              <a:buNone/>
            </a:pPr>
            <a:endParaRPr lang="en-US" dirty="0"/>
          </a:p>
          <a:p>
            <a:pPr marL="0" indent="0">
              <a:buNone/>
            </a:pPr>
            <a:endParaRPr lang="en-US" dirty="0"/>
          </a:p>
          <a:p>
            <a:pPr>
              <a:buFont typeface="Wingdings" panose="05000000000000000000" pitchFamily="2" charset="2"/>
              <a:buChar char="§"/>
            </a:pPr>
            <a:endParaRPr lang="en-US" dirty="0"/>
          </a:p>
        </p:txBody>
      </p:sp>
      <p:grpSp>
        <p:nvGrpSpPr>
          <p:cNvPr id="4" name="Group 3">
            <a:extLst>
              <a:ext uri="{FF2B5EF4-FFF2-40B4-BE49-F238E27FC236}">
                <a16:creationId xmlns:a16="http://schemas.microsoft.com/office/drawing/2014/main" id="{9BD4B722-E40E-45E1-9DA2-CCBF0FC6B93A}"/>
              </a:ext>
            </a:extLst>
          </p:cNvPr>
          <p:cNvGrpSpPr/>
          <p:nvPr/>
        </p:nvGrpSpPr>
        <p:grpSpPr>
          <a:xfrm>
            <a:off x="4510971" y="1938581"/>
            <a:ext cx="5967045" cy="1194256"/>
            <a:chOff x="-453018" y="0"/>
            <a:chExt cx="5773859" cy="1034277"/>
          </a:xfrm>
        </p:grpSpPr>
        <p:pic>
          <p:nvPicPr>
            <p:cNvPr id="5" name="Picture 4">
              <a:extLst>
                <a:ext uri="{FF2B5EF4-FFF2-40B4-BE49-F238E27FC236}">
                  <a16:creationId xmlns:a16="http://schemas.microsoft.com/office/drawing/2014/main" id="{B192D8C5-1D21-4024-8295-7F5A9B6D9B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181475" cy="724535"/>
            </a:xfrm>
            <a:prstGeom prst="rect">
              <a:avLst/>
            </a:prstGeom>
            <a:noFill/>
            <a:ln>
              <a:noFill/>
            </a:ln>
          </p:spPr>
        </p:pic>
        <p:sp>
          <p:nvSpPr>
            <p:cNvPr id="6" name="Text Box 21">
              <a:extLst>
                <a:ext uri="{FF2B5EF4-FFF2-40B4-BE49-F238E27FC236}">
                  <a16:creationId xmlns:a16="http://schemas.microsoft.com/office/drawing/2014/main" id="{838872AD-D695-4262-B6C2-8B5FAA806D24}"/>
                </a:ext>
              </a:extLst>
            </p:cNvPr>
            <p:cNvSpPr txBox="1"/>
            <p:nvPr/>
          </p:nvSpPr>
          <p:spPr>
            <a:xfrm>
              <a:off x="-453018" y="875592"/>
              <a:ext cx="5773859" cy="158685"/>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en-US" sz="1200"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Figure 10: ER diagram showing 1:m relationship between Course Instructor and ELE points</a:t>
              </a:r>
              <a:endParaRPr lang="en-US" sz="1100"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grpSp>
        <p:nvGrpSpPr>
          <p:cNvPr id="10" name="Group 9">
            <a:extLst>
              <a:ext uri="{FF2B5EF4-FFF2-40B4-BE49-F238E27FC236}">
                <a16:creationId xmlns:a16="http://schemas.microsoft.com/office/drawing/2014/main" id="{28474A3E-2115-4F0F-9842-384246B4186C}"/>
              </a:ext>
            </a:extLst>
          </p:cNvPr>
          <p:cNvGrpSpPr/>
          <p:nvPr/>
        </p:nvGrpSpPr>
        <p:grpSpPr>
          <a:xfrm>
            <a:off x="4979146" y="4074546"/>
            <a:ext cx="4961889" cy="1135852"/>
            <a:chOff x="-1" y="-360654"/>
            <a:chExt cx="4962639" cy="1135852"/>
          </a:xfrm>
        </p:grpSpPr>
        <p:pic>
          <p:nvPicPr>
            <p:cNvPr id="11" name="Picture 10">
              <a:extLst>
                <a:ext uri="{FF2B5EF4-FFF2-40B4-BE49-F238E27FC236}">
                  <a16:creationId xmlns:a16="http://schemas.microsoft.com/office/drawing/2014/main" id="{596FA665-A987-4C06-AD85-92CAFBF5180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auto">
            <a:xfrm>
              <a:off x="60423" y="-360654"/>
              <a:ext cx="4081639" cy="859790"/>
            </a:xfrm>
            <a:prstGeom prst="rect">
              <a:avLst/>
            </a:prstGeom>
            <a:noFill/>
            <a:ln>
              <a:noFill/>
            </a:ln>
          </p:spPr>
        </p:pic>
        <p:sp>
          <p:nvSpPr>
            <p:cNvPr id="12" name="Text Box 25">
              <a:extLst>
                <a:ext uri="{FF2B5EF4-FFF2-40B4-BE49-F238E27FC236}">
                  <a16:creationId xmlns:a16="http://schemas.microsoft.com/office/drawing/2014/main" id="{4CA8994E-50ED-4C71-821E-BC357F382E03}"/>
                </a:ext>
              </a:extLst>
            </p:cNvPr>
            <p:cNvSpPr txBox="1"/>
            <p:nvPr/>
          </p:nvSpPr>
          <p:spPr>
            <a:xfrm>
              <a:off x="-1" y="590532"/>
              <a:ext cx="4962639" cy="184666"/>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en-US" sz="1200"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Figure 11: ER diagram showing m:n relationship between Students and Reports</a:t>
              </a:r>
              <a:endParaRPr lang="en-US" sz="1100"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sp>
        <p:nvSpPr>
          <p:cNvPr id="13" name="Slide Number Placeholder 12">
            <a:extLst>
              <a:ext uri="{FF2B5EF4-FFF2-40B4-BE49-F238E27FC236}">
                <a16:creationId xmlns:a16="http://schemas.microsoft.com/office/drawing/2014/main" id="{F3FDC13B-B49F-48E8-8096-41D317823613}"/>
              </a:ext>
            </a:extLst>
          </p:cNvPr>
          <p:cNvSpPr>
            <a:spLocks noGrp="1"/>
          </p:cNvSpPr>
          <p:nvPr>
            <p:ph type="sldNum" sz="quarter" idx="12"/>
          </p:nvPr>
        </p:nvSpPr>
        <p:spPr/>
        <p:txBody>
          <a:bodyPr/>
          <a:lstStyle/>
          <a:p>
            <a:fld id="{4FAB73BC-B049-4115-A692-8D63A059BFB8}" type="slidenum">
              <a:rPr lang="en-US" smtClean="0"/>
              <a:pPr/>
              <a:t>13</a:t>
            </a:fld>
            <a:endParaRPr lang="en-US" dirty="0"/>
          </a:p>
        </p:txBody>
      </p:sp>
    </p:spTree>
    <p:extLst>
      <p:ext uri="{BB962C8B-B14F-4D97-AF65-F5344CB8AC3E}">
        <p14:creationId xmlns:p14="http://schemas.microsoft.com/office/powerpoint/2010/main" val="1491547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78FA9-EA40-4D48-BA1B-DE843B3365F6}"/>
              </a:ext>
            </a:extLst>
          </p:cNvPr>
          <p:cNvSpPr>
            <a:spLocks noGrp="1"/>
          </p:cNvSpPr>
          <p:nvPr>
            <p:ph type="title"/>
          </p:nvPr>
        </p:nvSpPr>
        <p:spPr/>
        <p:txBody>
          <a:bodyPr/>
          <a:lstStyle/>
          <a:p>
            <a:pPr algn="ctr"/>
            <a:r>
              <a:rPr lang="en-US" dirty="0"/>
              <a:t>Designing </a:t>
            </a:r>
            <a:br>
              <a:rPr lang="en-US" dirty="0"/>
            </a:br>
            <a:r>
              <a:rPr lang="en-US" dirty="0"/>
              <a:t>the</a:t>
            </a:r>
            <a:br>
              <a:rPr lang="en-US" dirty="0"/>
            </a:br>
            <a:r>
              <a:rPr lang="en-US" dirty="0"/>
              <a:t>Database</a:t>
            </a:r>
            <a:br>
              <a:rPr lang="en-US" dirty="0"/>
            </a:br>
            <a:br>
              <a:rPr lang="en-US" dirty="0"/>
            </a:br>
            <a:br>
              <a:rPr lang="en-US" dirty="0"/>
            </a:br>
            <a:br>
              <a:rPr lang="en-US" dirty="0"/>
            </a:br>
            <a:r>
              <a:rPr lang="en-US" sz="2000" dirty="0"/>
              <a:t>Relationships</a:t>
            </a:r>
            <a:endParaRPr lang="en-US" dirty="0"/>
          </a:p>
        </p:txBody>
      </p:sp>
      <p:sp>
        <p:nvSpPr>
          <p:cNvPr id="3" name="Content Placeholder 2">
            <a:extLst>
              <a:ext uri="{FF2B5EF4-FFF2-40B4-BE49-F238E27FC236}">
                <a16:creationId xmlns:a16="http://schemas.microsoft.com/office/drawing/2014/main" id="{18E66091-F7A3-4D1A-9155-E3770284F2D5}"/>
              </a:ext>
            </a:extLst>
          </p:cNvPr>
          <p:cNvSpPr>
            <a:spLocks noGrp="1"/>
          </p:cNvSpPr>
          <p:nvPr>
            <p:ph idx="1"/>
          </p:nvPr>
        </p:nvSpPr>
        <p:spPr/>
        <p:txBody>
          <a:bodyPr/>
          <a:lstStyle/>
          <a:p>
            <a:pPr marL="457200" indent="-457200">
              <a:buFont typeface="+mj-lt"/>
              <a:buAutoNum type="arabicPeriod" startAt="3"/>
            </a:pPr>
            <a:r>
              <a:rPr lang="en-US" b="1" dirty="0"/>
              <a:t>Many to One Relationship (m:1)</a:t>
            </a:r>
            <a:endParaRPr lang="en-US" dirty="0"/>
          </a:p>
          <a:p>
            <a:pPr>
              <a:buFont typeface="Wingdings" panose="05000000000000000000" pitchFamily="2" charset="2"/>
              <a:buChar char="§"/>
            </a:pPr>
            <a:r>
              <a:rPr lang="en-US" dirty="0"/>
              <a:t>There are many students attending a single event.</a:t>
            </a:r>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endParaRPr lang="en-US" dirty="0"/>
          </a:p>
        </p:txBody>
      </p:sp>
      <p:grpSp>
        <p:nvGrpSpPr>
          <p:cNvPr id="4" name="Group 3">
            <a:extLst>
              <a:ext uri="{FF2B5EF4-FFF2-40B4-BE49-F238E27FC236}">
                <a16:creationId xmlns:a16="http://schemas.microsoft.com/office/drawing/2014/main" id="{44460EB1-D300-4015-9086-ED1D7D1BD177}"/>
              </a:ext>
            </a:extLst>
          </p:cNvPr>
          <p:cNvGrpSpPr/>
          <p:nvPr/>
        </p:nvGrpSpPr>
        <p:grpSpPr>
          <a:xfrm>
            <a:off x="5108737" y="2088411"/>
            <a:ext cx="4836262" cy="1060133"/>
            <a:chOff x="-166558" y="0"/>
            <a:chExt cx="4670062" cy="926289"/>
          </a:xfrm>
        </p:grpSpPr>
        <p:pic>
          <p:nvPicPr>
            <p:cNvPr id="5" name="Picture 4">
              <a:extLst>
                <a:ext uri="{FF2B5EF4-FFF2-40B4-BE49-F238E27FC236}">
                  <a16:creationId xmlns:a16="http://schemas.microsoft.com/office/drawing/2014/main" id="{7F9BCE3D-C908-452B-A639-D873ABEB2B4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87470" cy="638175"/>
            </a:xfrm>
            <a:prstGeom prst="rect">
              <a:avLst/>
            </a:prstGeom>
            <a:noFill/>
            <a:ln>
              <a:noFill/>
            </a:ln>
          </p:spPr>
        </p:pic>
        <p:sp>
          <p:nvSpPr>
            <p:cNvPr id="6" name="Text Box 23">
              <a:extLst>
                <a:ext uri="{FF2B5EF4-FFF2-40B4-BE49-F238E27FC236}">
                  <a16:creationId xmlns:a16="http://schemas.microsoft.com/office/drawing/2014/main" id="{CA19D43E-9580-4192-973E-5DF16E6ECED5}"/>
                </a:ext>
              </a:extLst>
            </p:cNvPr>
            <p:cNvSpPr txBox="1"/>
            <p:nvPr/>
          </p:nvSpPr>
          <p:spPr>
            <a:xfrm>
              <a:off x="-166558" y="764937"/>
              <a:ext cx="4670062" cy="161352"/>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en-US" sz="1200"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Figure 12: ER diagram showing m:1 relationship between Students and Events</a:t>
              </a:r>
              <a:endParaRPr lang="en-US" sz="1100"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sp>
        <p:nvSpPr>
          <p:cNvPr id="7" name="Slide Number Placeholder 6">
            <a:extLst>
              <a:ext uri="{FF2B5EF4-FFF2-40B4-BE49-F238E27FC236}">
                <a16:creationId xmlns:a16="http://schemas.microsoft.com/office/drawing/2014/main" id="{85F8C3FF-3190-4398-81D7-81563F3FFB63}"/>
              </a:ext>
            </a:extLst>
          </p:cNvPr>
          <p:cNvSpPr>
            <a:spLocks noGrp="1"/>
          </p:cNvSpPr>
          <p:nvPr>
            <p:ph type="sldNum" sz="quarter" idx="12"/>
          </p:nvPr>
        </p:nvSpPr>
        <p:spPr/>
        <p:txBody>
          <a:bodyPr/>
          <a:lstStyle/>
          <a:p>
            <a:fld id="{4FAB73BC-B049-4115-A692-8D63A059BFB8}" type="slidenum">
              <a:rPr lang="en-US" smtClean="0"/>
              <a:pPr/>
              <a:t>14</a:t>
            </a:fld>
            <a:endParaRPr lang="en-US" dirty="0"/>
          </a:p>
        </p:txBody>
      </p:sp>
    </p:spTree>
    <p:extLst>
      <p:ext uri="{BB962C8B-B14F-4D97-AF65-F5344CB8AC3E}">
        <p14:creationId xmlns:p14="http://schemas.microsoft.com/office/powerpoint/2010/main" val="777763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9C723-84A1-4B5A-BBDD-B5A74964EBB7}"/>
              </a:ext>
            </a:extLst>
          </p:cNvPr>
          <p:cNvSpPr>
            <a:spLocks noGrp="1"/>
          </p:cNvSpPr>
          <p:nvPr>
            <p:ph type="title"/>
          </p:nvPr>
        </p:nvSpPr>
        <p:spPr/>
        <p:txBody>
          <a:bodyPr/>
          <a:lstStyle/>
          <a:p>
            <a:pPr algn="ctr"/>
            <a:r>
              <a:rPr lang="en-US" dirty="0"/>
              <a:t>Designing </a:t>
            </a:r>
            <a:br>
              <a:rPr lang="en-US" dirty="0"/>
            </a:br>
            <a:r>
              <a:rPr lang="en-US" dirty="0"/>
              <a:t>the</a:t>
            </a:r>
            <a:br>
              <a:rPr lang="en-US" dirty="0"/>
            </a:br>
            <a:r>
              <a:rPr lang="en-US" dirty="0"/>
              <a:t>Database</a:t>
            </a:r>
            <a:br>
              <a:rPr lang="en-US" dirty="0"/>
            </a:br>
            <a:br>
              <a:rPr lang="en-US" dirty="0"/>
            </a:br>
            <a:br>
              <a:rPr lang="en-US" dirty="0"/>
            </a:br>
            <a:br>
              <a:rPr lang="en-US" dirty="0"/>
            </a:br>
            <a:r>
              <a:rPr lang="en-US" sz="2000" dirty="0"/>
              <a:t>E-R Diagram</a:t>
            </a:r>
            <a:endParaRPr lang="en-US" dirty="0"/>
          </a:p>
        </p:txBody>
      </p:sp>
      <p:grpSp>
        <p:nvGrpSpPr>
          <p:cNvPr id="4" name="Group 3">
            <a:extLst>
              <a:ext uri="{FF2B5EF4-FFF2-40B4-BE49-F238E27FC236}">
                <a16:creationId xmlns:a16="http://schemas.microsoft.com/office/drawing/2014/main" id="{4BB1A2C3-1ED0-4A13-BF76-4891FB368E6F}"/>
              </a:ext>
            </a:extLst>
          </p:cNvPr>
          <p:cNvGrpSpPr/>
          <p:nvPr/>
        </p:nvGrpSpPr>
        <p:grpSpPr>
          <a:xfrm>
            <a:off x="4288936" y="588467"/>
            <a:ext cx="7876126" cy="5767883"/>
            <a:chOff x="0" y="76200"/>
            <a:chExt cx="6475730" cy="4122977"/>
          </a:xfrm>
        </p:grpSpPr>
        <p:sp>
          <p:nvSpPr>
            <p:cNvPr id="5" name="Text Box 274">
              <a:extLst>
                <a:ext uri="{FF2B5EF4-FFF2-40B4-BE49-F238E27FC236}">
                  <a16:creationId xmlns:a16="http://schemas.microsoft.com/office/drawing/2014/main" id="{6D4FD8B3-00E5-4AA9-9747-554C6C8C0F7A}"/>
                </a:ext>
              </a:extLst>
            </p:cNvPr>
            <p:cNvSpPr txBox="1"/>
            <p:nvPr/>
          </p:nvSpPr>
          <p:spPr>
            <a:xfrm>
              <a:off x="0" y="4067175"/>
              <a:ext cx="6475730" cy="132002"/>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en-US" sz="1200"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Figure 13: ER diagram for the system</a:t>
              </a:r>
              <a:endParaRPr lang="en-US" sz="1100"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1F91663B-9BDD-44CC-81EA-FB53C45B2232}"/>
                </a:ext>
              </a:extLst>
            </p:cNvPr>
            <p:cNvPicPr>
              <a:picLocks noChangeAspect="1"/>
            </p:cNvPicPr>
            <p:nvPr/>
          </p:nvPicPr>
          <p:blipFill rotWithShape="1">
            <a:blip r:embed="rId2">
              <a:extLst>
                <a:ext uri="{28A0092B-C50C-407E-A947-70E740481C1C}">
                  <a14:useLocalDpi xmlns:a14="http://schemas.microsoft.com/office/drawing/2010/main" val="0"/>
                </a:ext>
              </a:extLst>
            </a:blip>
            <a:srcRect t="6749"/>
            <a:stretch/>
          </p:blipFill>
          <p:spPr bwMode="auto">
            <a:xfrm>
              <a:off x="0" y="76200"/>
              <a:ext cx="5943600" cy="3553460"/>
            </a:xfrm>
            <a:prstGeom prst="rect">
              <a:avLst/>
            </a:prstGeom>
            <a:noFill/>
            <a:ln>
              <a:noFill/>
            </a:ln>
          </p:spPr>
        </p:pic>
      </p:grpSp>
      <p:sp>
        <p:nvSpPr>
          <p:cNvPr id="7" name="Slide Number Placeholder 6">
            <a:extLst>
              <a:ext uri="{FF2B5EF4-FFF2-40B4-BE49-F238E27FC236}">
                <a16:creationId xmlns:a16="http://schemas.microsoft.com/office/drawing/2014/main" id="{6F7C5211-E4E5-4458-95C7-5A9A687018A7}"/>
              </a:ext>
            </a:extLst>
          </p:cNvPr>
          <p:cNvSpPr>
            <a:spLocks noGrp="1"/>
          </p:cNvSpPr>
          <p:nvPr>
            <p:ph type="sldNum" sz="quarter" idx="12"/>
          </p:nvPr>
        </p:nvSpPr>
        <p:spPr/>
        <p:txBody>
          <a:bodyPr/>
          <a:lstStyle/>
          <a:p>
            <a:fld id="{4FAB73BC-B049-4115-A692-8D63A059BFB8}" type="slidenum">
              <a:rPr lang="en-US" smtClean="0"/>
              <a:pPr/>
              <a:t>15</a:t>
            </a:fld>
            <a:endParaRPr lang="en-US" dirty="0"/>
          </a:p>
        </p:txBody>
      </p:sp>
    </p:spTree>
    <p:extLst>
      <p:ext uri="{BB962C8B-B14F-4D97-AF65-F5344CB8AC3E}">
        <p14:creationId xmlns:p14="http://schemas.microsoft.com/office/powerpoint/2010/main" val="971345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F2139-4D85-479E-8E2A-CE7E86018607}"/>
              </a:ext>
            </a:extLst>
          </p:cNvPr>
          <p:cNvSpPr>
            <a:spLocks noGrp="1"/>
          </p:cNvSpPr>
          <p:nvPr>
            <p:ph type="title"/>
          </p:nvPr>
        </p:nvSpPr>
        <p:spPr>
          <a:xfrm>
            <a:off x="252919" y="1123838"/>
            <a:ext cx="2947482" cy="1831398"/>
          </a:xfrm>
        </p:spPr>
        <p:txBody>
          <a:bodyPr/>
          <a:lstStyle/>
          <a:p>
            <a:r>
              <a:rPr lang="en-US" dirty="0"/>
              <a:t>Assumptions</a:t>
            </a:r>
          </a:p>
        </p:txBody>
      </p:sp>
      <p:sp>
        <p:nvSpPr>
          <p:cNvPr id="3" name="Content Placeholder 2">
            <a:extLst>
              <a:ext uri="{FF2B5EF4-FFF2-40B4-BE49-F238E27FC236}">
                <a16:creationId xmlns:a16="http://schemas.microsoft.com/office/drawing/2014/main" id="{6575299B-CF4D-4B57-9C69-49B4D3582153}"/>
              </a:ext>
            </a:extLst>
          </p:cNvPr>
          <p:cNvSpPr>
            <a:spLocks noGrp="1"/>
          </p:cNvSpPr>
          <p:nvPr>
            <p:ph idx="1"/>
          </p:nvPr>
        </p:nvSpPr>
        <p:spPr>
          <a:xfrm>
            <a:off x="3816258" y="771244"/>
            <a:ext cx="7315200" cy="4367983"/>
          </a:xfrm>
        </p:spPr>
        <p:txBody>
          <a:bodyPr>
            <a:normAutofit/>
          </a:bodyPr>
          <a:lstStyle/>
          <a:p>
            <a:pPr lvl="0">
              <a:buFont typeface="Wingdings" panose="05000000000000000000" pitchFamily="2" charset="2"/>
              <a:buChar char="§"/>
            </a:pPr>
            <a:r>
              <a:rPr lang="en-US" sz="2200" dirty="0"/>
              <a:t>The reports are submitted by the students in a physical form.</a:t>
            </a:r>
          </a:p>
          <a:p>
            <a:pPr lvl="0">
              <a:buFont typeface="Wingdings" panose="05000000000000000000" pitchFamily="2" charset="2"/>
              <a:buChar char="§"/>
            </a:pPr>
            <a:r>
              <a:rPr lang="en-US" sz="2200" dirty="0"/>
              <a:t>The Attendance of  students are taken after the completion of events.</a:t>
            </a:r>
          </a:p>
          <a:p>
            <a:pPr lvl="0">
              <a:buFont typeface="Wingdings" panose="05000000000000000000" pitchFamily="2" charset="2"/>
              <a:buChar char="§"/>
            </a:pPr>
            <a:r>
              <a:rPr lang="en-US" sz="2200" dirty="0"/>
              <a:t>The Admin of the system adds newly enrolled students every year.</a:t>
            </a:r>
          </a:p>
          <a:p>
            <a:pPr lvl="0">
              <a:buFont typeface="Wingdings" panose="05000000000000000000" pitchFamily="2" charset="2"/>
              <a:buChar char="§"/>
            </a:pPr>
            <a:r>
              <a:rPr lang="en-US" sz="2200" dirty="0"/>
              <a:t>The Admin of the system mostly remains same.   </a:t>
            </a:r>
          </a:p>
          <a:p>
            <a:pPr lvl="0">
              <a:buFont typeface="Wingdings" panose="05000000000000000000" pitchFamily="2" charset="2"/>
              <a:buChar char="§"/>
            </a:pPr>
            <a:r>
              <a:rPr lang="en-US" sz="2200" dirty="0"/>
              <a:t>There can be only one event in a day. </a:t>
            </a:r>
          </a:p>
          <a:p>
            <a:pPr>
              <a:buFont typeface="Wingdings" panose="05000000000000000000" pitchFamily="2" charset="2"/>
              <a:buChar char="§"/>
            </a:pPr>
            <a:endParaRPr lang="en-US" sz="2200" dirty="0"/>
          </a:p>
        </p:txBody>
      </p:sp>
      <p:sp>
        <p:nvSpPr>
          <p:cNvPr id="4" name="Slide Number Placeholder 3">
            <a:extLst>
              <a:ext uri="{FF2B5EF4-FFF2-40B4-BE49-F238E27FC236}">
                <a16:creationId xmlns:a16="http://schemas.microsoft.com/office/drawing/2014/main" id="{63B45219-7A36-4FEB-A068-268DB55DE98C}"/>
              </a:ext>
            </a:extLst>
          </p:cNvPr>
          <p:cNvSpPr>
            <a:spLocks noGrp="1"/>
          </p:cNvSpPr>
          <p:nvPr>
            <p:ph type="sldNum" sz="quarter" idx="12"/>
          </p:nvPr>
        </p:nvSpPr>
        <p:spPr/>
        <p:txBody>
          <a:bodyPr/>
          <a:lstStyle/>
          <a:p>
            <a:fld id="{4FAB73BC-B049-4115-A692-8D63A059BFB8}" type="slidenum">
              <a:rPr lang="en-US" smtClean="0"/>
              <a:pPr/>
              <a:t>16</a:t>
            </a:fld>
            <a:endParaRPr lang="en-US" dirty="0"/>
          </a:p>
        </p:txBody>
      </p:sp>
    </p:spTree>
    <p:extLst>
      <p:ext uri="{BB962C8B-B14F-4D97-AF65-F5344CB8AC3E}">
        <p14:creationId xmlns:p14="http://schemas.microsoft.com/office/powerpoint/2010/main" val="1740314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1AAE0-5C69-4E09-B401-0EA58D3C1CAD}"/>
              </a:ext>
            </a:extLst>
          </p:cNvPr>
          <p:cNvSpPr>
            <a:spLocks noGrp="1"/>
          </p:cNvSpPr>
          <p:nvPr>
            <p:ph type="title"/>
          </p:nvPr>
        </p:nvSpPr>
        <p:spPr>
          <a:xfrm>
            <a:off x="292108" y="864108"/>
            <a:ext cx="2947482" cy="1945933"/>
          </a:xfrm>
        </p:spPr>
        <p:txBody>
          <a:bodyPr/>
          <a:lstStyle/>
          <a:p>
            <a:pPr algn="ctr"/>
            <a:r>
              <a:rPr lang="en-US" dirty="0"/>
              <a:t>System Generated Report</a:t>
            </a:r>
          </a:p>
        </p:txBody>
      </p:sp>
      <p:sp>
        <p:nvSpPr>
          <p:cNvPr id="3" name="Content Placeholder 2">
            <a:extLst>
              <a:ext uri="{FF2B5EF4-FFF2-40B4-BE49-F238E27FC236}">
                <a16:creationId xmlns:a16="http://schemas.microsoft.com/office/drawing/2014/main" id="{31A46CD2-47A4-4713-A884-B7A60443A11D}"/>
              </a:ext>
            </a:extLst>
          </p:cNvPr>
          <p:cNvSpPr>
            <a:spLocks noGrp="1"/>
          </p:cNvSpPr>
          <p:nvPr>
            <p:ph idx="1"/>
          </p:nvPr>
        </p:nvSpPr>
        <p:spPr>
          <a:xfrm>
            <a:off x="3842952" y="480468"/>
            <a:ext cx="7315200" cy="4075612"/>
          </a:xfrm>
        </p:spPr>
        <p:txBody>
          <a:bodyPr/>
          <a:lstStyle/>
          <a:p>
            <a:pPr marL="457200" indent="-457200">
              <a:buFont typeface="+mj-lt"/>
              <a:buAutoNum type="arabicPeriod"/>
            </a:pPr>
            <a:r>
              <a:rPr lang="en-US" sz="2400" dirty="0"/>
              <a:t>Student’s ELE Points Details</a:t>
            </a:r>
          </a:p>
          <a:p>
            <a:pPr algn="just">
              <a:buFont typeface="Wingdings" panose="05000000000000000000" pitchFamily="2" charset="2"/>
              <a:buChar char="§"/>
            </a:pPr>
            <a:r>
              <a:rPr lang="en-US" sz="2200" dirty="0"/>
              <a:t>This view is generated by the form in student’s view when the student tries to see his/her ELE points. </a:t>
            </a:r>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
        <p:nvSpPr>
          <p:cNvPr id="4" name="Slide Number Placeholder 3">
            <a:extLst>
              <a:ext uri="{FF2B5EF4-FFF2-40B4-BE49-F238E27FC236}">
                <a16:creationId xmlns:a16="http://schemas.microsoft.com/office/drawing/2014/main" id="{072E4F8E-3132-4B01-8F12-B0C918ACB561}"/>
              </a:ext>
            </a:extLst>
          </p:cNvPr>
          <p:cNvSpPr>
            <a:spLocks noGrp="1"/>
          </p:cNvSpPr>
          <p:nvPr>
            <p:ph type="sldNum" sz="quarter" idx="12"/>
          </p:nvPr>
        </p:nvSpPr>
        <p:spPr/>
        <p:txBody>
          <a:bodyPr/>
          <a:lstStyle/>
          <a:p>
            <a:fld id="{4FAB73BC-B049-4115-A692-8D63A059BFB8}" type="slidenum">
              <a:rPr lang="en-US" smtClean="0"/>
              <a:pPr/>
              <a:t>17</a:t>
            </a:fld>
            <a:endParaRPr lang="en-US" dirty="0"/>
          </a:p>
        </p:txBody>
      </p:sp>
      <p:grpSp>
        <p:nvGrpSpPr>
          <p:cNvPr id="6" name="Group 5">
            <a:extLst>
              <a:ext uri="{FF2B5EF4-FFF2-40B4-BE49-F238E27FC236}">
                <a16:creationId xmlns:a16="http://schemas.microsoft.com/office/drawing/2014/main" id="{01471872-01D5-41B7-9B68-A53A8630EEBF}"/>
              </a:ext>
            </a:extLst>
          </p:cNvPr>
          <p:cNvGrpSpPr/>
          <p:nvPr/>
        </p:nvGrpSpPr>
        <p:grpSpPr>
          <a:xfrm>
            <a:off x="4555761" y="2292987"/>
            <a:ext cx="5372010" cy="2889748"/>
            <a:chOff x="-534404" y="371320"/>
            <a:chExt cx="3553460" cy="1941474"/>
          </a:xfrm>
        </p:grpSpPr>
        <p:pic>
          <p:nvPicPr>
            <p:cNvPr id="7" name="Picture 6">
              <a:extLst>
                <a:ext uri="{FF2B5EF4-FFF2-40B4-BE49-F238E27FC236}">
                  <a16:creationId xmlns:a16="http://schemas.microsoft.com/office/drawing/2014/main" id="{8D219CA9-B246-438B-B046-76CDD03C7EBD}"/>
                </a:ext>
              </a:extLst>
            </p:cNvPr>
            <p:cNvPicPr>
              <a:picLocks noChangeAspect="1"/>
            </p:cNvPicPr>
            <p:nvPr/>
          </p:nvPicPr>
          <p:blipFill rotWithShape="1">
            <a:blip r:embed="rId2">
              <a:extLst>
                <a:ext uri="{28A0092B-C50C-407E-A947-70E740481C1C}">
                  <a14:useLocalDpi xmlns:a14="http://schemas.microsoft.com/office/drawing/2010/main" val="0"/>
                </a:ext>
              </a:extLst>
            </a:blip>
            <a:srcRect l="7240" t="14023" r="40681" b="29885"/>
            <a:stretch/>
          </p:blipFill>
          <p:spPr>
            <a:xfrm>
              <a:off x="257306" y="371320"/>
              <a:ext cx="1850623" cy="1485281"/>
            </a:xfrm>
            <a:prstGeom prst="rect">
              <a:avLst/>
            </a:prstGeom>
          </p:spPr>
        </p:pic>
        <p:sp>
          <p:nvSpPr>
            <p:cNvPr id="8" name="Text Box 375">
              <a:extLst>
                <a:ext uri="{FF2B5EF4-FFF2-40B4-BE49-F238E27FC236}">
                  <a16:creationId xmlns:a16="http://schemas.microsoft.com/office/drawing/2014/main" id="{F0EE24E8-6227-45CA-949D-31AFC8AFD4B6}"/>
                </a:ext>
              </a:extLst>
            </p:cNvPr>
            <p:cNvSpPr txBox="1"/>
            <p:nvPr/>
          </p:nvSpPr>
          <p:spPr>
            <a:xfrm>
              <a:off x="-534404" y="2039744"/>
              <a:ext cx="3553460" cy="27305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1000"/>
                </a:spcAft>
              </a:pPr>
              <a:r>
                <a:rPr lang="en-US" sz="1200"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Figure 14: ELE Detail page on student’s Panel</a:t>
              </a:r>
              <a:endParaRPr lang="en-US" sz="1100"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1903601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E980E93-6D4F-461A-BEC5-EF8EF55C72D4}"/>
              </a:ext>
            </a:extLst>
          </p:cNvPr>
          <p:cNvSpPr>
            <a:spLocks noGrp="1"/>
          </p:cNvSpPr>
          <p:nvPr>
            <p:ph type="sldNum" sz="quarter" idx="12"/>
          </p:nvPr>
        </p:nvSpPr>
        <p:spPr/>
        <p:txBody>
          <a:bodyPr/>
          <a:lstStyle/>
          <a:p>
            <a:fld id="{4FAB73BC-B049-4115-A692-8D63A059BFB8}" type="slidenum">
              <a:rPr lang="en-US" smtClean="0"/>
              <a:pPr/>
              <a:t>18</a:t>
            </a:fld>
            <a:endParaRPr lang="en-US" dirty="0"/>
          </a:p>
        </p:txBody>
      </p:sp>
      <p:sp>
        <p:nvSpPr>
          <p:cNvPr id="5" name="Content Placeholder 2">
            <a:extLst>
              <a:ext uri="{FF2B5EF4-FFF2-40B4-BE49-F238E27FC236}">
                <a16:creationId xmlns:a16="http://schemas.microsoft.com/office/drawing/2014/main" id="{42125D9D-9C69-4546-A207-51A748E2A1D8}"/>
              </a:ext>
            </a:extLst>
          </p:cNvPr>
          <p:cNvSpPr txBox="1">
            <a:spLocks/>
          </p:cNvSpPr>
          <p:nvPr/>
        </p:nvSpPr>
        <p:spPr>
          <a:xfrm>
            <a:off x="797681" y="640080"/>
            <a:ext cx="10567005" cy="5538651"/>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457200" indent="-457200">
              <a:buFont typeface="+mj-lt"/>
              <a:buAutoNum type="arabicPeriod" startAt="2"/>
            </a:pPr>
            <a:r>
              <a:rPr lang="en-US" sz="2400" dirty="0"/>
              <a:t>Event Details in student’s Panel</a:t>
            </a:r>
          </a:p>
          <a:p>
            <a:pPr algn="just">
              <a:buFont typeface="Wingdings" panose="05000000000000000000" pitchFamily="2" charset="2"/>
              <a:buChar char="§"/>
            </a:pPr>
            <a:r>
              <a:rPr lang="en-US" dirty="0"/>
              <a:t>The information about the events are posted by the teacher through his/her panel and this is the view that is generated in the user’s panel when they login through their account. It shows the information about the events that have occurred or can be participated in.</a:t>
            </a:r>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grpSp>
        <p:nvGrpSpPr>
          <p:cNvPr id="6" name="Group 5">
            <a:extLst>
              <a:ext uri="{FF2B5EF4-FFF2-40B4-BE49-F238E27FC236}">
                <a16:creationId xmlns:a16="http://schemas.microsoft.com/office/drawing/2014/main" id="{3364F1F2-7B9A-4D38-9CA9-B1EE9C5E29A7}"/>
              </a:ext>
            </a:extLst>
          </p:cNvPr>
          <p:cNvGrpSpPr/>
          <p:nvPr/>
        </p:nvGrpSpPr>
        <p:grpSpPr>
          <a:xfrm>
            <a:off x="3711936" y="2301738"/>
            <a:ext cx="4334783" cy="3358789"/>
            <a:chOff x="0" y="0"/>
            <a:chExt cx="2782570" cy="2207334"/>
          </a:xfrm>
        </p:grpSpPr>
        <p:pic>
          <p:nvPicPr>
            <p:cNvPr id="7" name="Picture 6">
              <a:extLst>
                <a:ext uri="{FF2B5EF4-FFF2-40B4-BE49-F238E27FC236}">
                  <a16:creationId xmlns:a16="http://schemas.microsoft.com/office/drawing/2014/main" id="{43E9B4E4-3D62-4DC4-84E7-469771E74C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782570" cy="2028825"/>
            </a:xfrm>
            <a:prstGeom prst="rect">
              <a:avLst/>
            </a:prstGeom>
          </p:spPr>
        </p:pic>
        <p:sp>
          <p:nvSpPr>
            <p:cNvPr id="8" name="Text Box 378">
              <a:extLst>
                <a:ext uri="{FF2B5EF4-FFF2-40B4-BE49-F238E27FC236}">
                  <a16:creationId xmlns:a16="http://schemas.microsoft.com/office/drawing/2014/main" id="{417A5765-2481-4FC1-B9AB-369CF9D89320}"/>
                </a:ext>
              </a:extLst>
            </p:cNvPr>
            <p:cNvSpPr txBox="1"/>
            <p:nvPr/>
          </p:nvSpPr>
          <p:spPr>
            <a:xfrm>
              <a:off x="0" y="2085975"/>
              <a:ext cx="2782570" cy="121359"/>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en-US" sz="1200"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Figure 15: Event details in Student’s Panel</a:t>
              </a:r>
              <a:endParaRPr lang="en-US" sz="1100"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139155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A58233-90D5-4B42-A796-3D8EE9EEF5D1}"/>
              </a:ext>
            </a:extLst>
          </p:cNvPr>
          <p:cNvSpPr>
            <a:spLocks noGrp="1"/>
          </p:cNvSpPr>
          <p:nvPr>
            <p:ph type="sldNum" sz="quarter" idx="12"/>
          </p:nvPr>
        </p:nvSpPr>
        <p:spPr/>
        <p:txBody>
          <a:bodyPr/>
          <a:lstStyle/>
          <a:p>
            <a:fld id="{4FAB73BC-B049-4115-A692-8D63A059BFB8}" type="slidenum">
              <a:rPr lang="en-US" smtClean="0"/>
              <a:pPr/>
              <a:t>19</a:t>
            </a:fld>
            <a:endParaRPr lang="en-US" dirty="0"/>
          </a:p>
        </p:txBody>
      </p:sp>
      <p:sp>
        <p:nvSpPr>
          <p:cNvPr id="6" name="Content Placeholder 2">
            <a:extLst>
              <a:ext uri="{FF2B5EF4-FFF2-40B4-BE49-F238E27FC236}">
                <a16:creationId xmlns:a16="http://schemas.microsoft.com/office/drawing/2014/main" id="{C3F792D8-3AB5-4197-8F59-2A5C66A5356C}"/>
              </a:ext>
            </a:extLst>
          </p:cNvPr>
          <p:cNvSpPr txBox="1">
            <a:spLocks/>
          </p:cNvSpPr>
          <p:nvPr/>
        </p:nvSpPr>
        <p:spPr>
          <a:xfrm>
            <a:off x="587829" y="509451"/>
            <a:ext cx="11051177" cy="5695405"/>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457200" lvl="0" indent="-457200">
              <a:buFont typeface="+mj-lt"/>
              <a:buAutoNum type="arabicPeriod" startAt="3"/>
            </a:pPr>
            <a:r>
              <a:rPr lang="en-US" sz="2400" dirty="0"/>
              <a:t>Student’s Proposal Details</a:t>
            </a:r>
          </a:p>
          <a:p>
            <a:pPr>
              <a:buFont typeface="Wingdings" panose="05000000000000000000" pitchFamily="2" charset="2"/>
              <a:buChar char="§"/>
            </a:pPr>
            <a:r>
              <a:rPr lang="en-US" dirty="0"/>
              <a:t>This view is shown in the teacher’s panel which shows the number of proposals that have been submitted by the students along with their names. We can get the view of the PDF document by clicking on the proposal name which is right next to the grid in the panel. </a:t>
            </a:r>
          </a:p>
          <a:p>
            <a:pPr>
              <a:buFont typeface="Wingdings" panose="05000000000000000000" pitchFamily="2" charset="2"/>
              <a:buChar char="§"/>
            </a:pPr>
            <a:endParaRPr lang="en-US" sz="2200" dirty="0"/>
          </a:p>
        </p:txBody>
      </p:sp>
      <p:grpSp>
        <p:nvGrpSpPr>
          <p:cNvPr id="7" name="Group 6">
            <a:extLst>
              <a:ext uri="{FF2B5EF4-FFF2-40B4-BE49-F238E27FC236}">
                <a16:creationId xmlns:a16="http://schemas.microsoft.com/office/drawing/2014/main" id="{44304AA6-78AC-4961-994A-3B1BEF034D44}"/>
              </a:ext>
            </a:extLst>
          </p:cNvPr>
          <p:cNvGrpSpPr/>
          <p:nvPr/>
        </p:nvGrpSpPr>
        <p:grpSpPr>
          <a:xfrm>
            <a:off x="2789464" y="2095590"/>
            <a:ext cx="6613072" cy="3907284"/>
            <a:chOff x="0" y="0"/>
            <a:chExt cx="4648200" cy="2759311"/>
          </a:xfrm>
        </p:grpSpPr>
        <p:grpSp>
          <p:nvGrpSpPr>
            <p:cNvPr id="8" name="Group 7">
              <a:extLst>
                <a:ext uri="{FF2B5EF4-FFF2-40B4-BE49-F238E27FC236}">
                  <a16:creationId xmlns:a16="http://schemas.microsoft.com/office/drawing/2014/main" id="{648B3C9C-5A72-4CCD-B5A0-AE970B94DF3E}"/>
                </a:ext>
              </a:extLst>
            </p:cNvPr>
            <p:cNvGrpSpPr/>
            <p:nvPr/>
          </p:nvGrpSpPr>
          <p:grpSpPr>
            <a:xfrm>
              <a:off x="0" y="0"/>
              <a:ext cx="4648200" cy="2502535"/>
              <a:chOff x="0" y="0"/>
              <a:chExt cx="4648200" cy="2502535"/>
            </a:xfrm>
          </p:grpSpPr>
          <p:pic>
            <p:nvPicPr>
              <p:cNvPr id="10" name="Picture 9">
                <a:extLst>
                  <a:ext uri="{FF2B5EF4-FFF2-40B4-BE49-F238E27FC236}">
                    <a16:creationId xmlns:a16="http://schemas.microsoft.com/office/drawing/2014/main" id="{63FE242F-C2C1-46C0-B666-742013F699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381250" cy="2502535"/>
              </a:xfrm>
              <a:prstGeom prst="rect">
                <a:avLst/>
              </a:prstGeom>
            </p:spPr>
          </p:pic>
          <p:pic>
            <p:nvPicPr>
              <p:cNvPr id="11" name="Picture 10">
                <a:extLst>
                  <a:ext uri="{FF2B5EF4-FFF2-40B4-BE49-F238E27FC236}">
                    <a16:creationId xmlns:a16="http://schemas.microsoft.com/office/drawing/2014/main" id="{1A71B604-312C-47BC-9CA7-561851B0404D}"/>
                  </a:ext>
                </a:extLst>
              </p:cNvPr>
              <p:cNvPicPr>
                <a:picLocks noChangeAspect="1"/>
              </p:cNvPicPr>
              <p:nvPr/>
            </p:nvPicPr>
            <p:blipFill rotWithShape="1">
              <a:blip r:embed="rId3">
                <a:extLst>
                  <a:ext uri="{28A0092B-C50C-407E-A947-70E740481C1C}">
                    <a14:useLocalDpi xmlns:a14="http://schemas.microsoft.com/office/drawing/2010/main" val="0"/>
                  </a:ext>
                </a:extLst>
              </a:blip>
              <a:srcRect l="67788" t="13128" r="1"/>
              <a:stretch/>
            </p:blipFill>
            <p:spPr bwMode="auto">
              <a:xfrm>
                <a:off x="2733675" y="28575"/>
                <a:ext cx="1914525" cy="2458085"/>
              </a:xfrm>
              <a:prstGeom prst="rect">
                <a:avLst/>
              </a:prstGeom>
              <a:ln>
                <a:noFill/>
              </a:ln>
              <a:extLst>
                <a:ext uri="{53640926-AAD7-44D8-BBD7-CCE9431645EC}">
                  <a14:shadowObscured xmlns:a14="http://schemas.microsoft.com/office/drawing/2010/main"/>
                </a:ext>
              </a:extLst>
            </p:spPr>
          </p:pic>
        </p:grpSp>
        <p:sp>
          <p:nvSpPr>
            <p:cNvPr id="9" name="Text Box 382">
              <a:extLst>
                <a:ext uri="{FF2B5EF4-FFF2-40B4-BE49-F238E27FC236}">
                  <a16:creationId xmlns:a16="http://schemas.microsoft.com/office/drawing/2014/main" id="{574AF2EE-8548-4C93-8027-736B5E172996}"/>
                </a:ext>
              </a:extLst>
            </p:cNvPr>
            <p:cNvSpPr txBox="1"/>
            <p:nvPr/>
          </p:nvSpPr>
          <p:spPr>
            <a:xfrm>
              <a:off x="0" y="2628900"/>
              <a:ext cx="4648200" cy="130411"/>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en-US" sz="1200"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Figure 16: Proposal details on Teacher’s Panel</a:t>
              </a:r>
              <a:endParaRPr lang="en-US" sz="1100"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2995554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DA178560-78C9-4CB5-BE46-05302CDA8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multiple people looking at blueprints&#10;">
            <a:extLst>
              <a:ext uri="{FF2B5EF4-FFF2-40B4-BE49-F238E27FC236}">
                <a16:creationId xmlns:a16="http://schemas.microsoft.com/office/drawing/2014/main" id="{DC582F7A-0108-4267-A3E3-CA43CDA209C6}"/>
              </a:ext>
            </a:extLst>
          </p:cNvPr>
          <p:cNvPicPr>
            <a:picLocks noChangeAspect="1"/>
          </p:cNvPicPr>
          <p:nvPr/>
        </p:nvPicPr>
        <p:blipFill rotWithShape="1">
          <a:blip r:embed="rId3"/>
          <a:srcRect l="25"/>
          <a:stretch/>
        </p:blipFill>
        <p:spPr>
          <a:xfrm>
            <a:off x="13272" y="26505"/>
            <a:ext cx="12188932" cy="6858000"/>
          </a:xfrm>
          <a:prstGeom prst="rect">
            <a:avLst/>
          </a:prstGeom>
        </p:spPr>
      </p:pic>
      <p:sp>
        <p:nvSpPr>
          <p:cNvPr id="34" name="Rectangle 33">
            <a:extLst>
              <a:ext uri="{FF2B5EF4-FFF2-40B4-BE49-F238E27FC236}">
                <a16:creationId xmlns:a16="http://schemas.microsoft.com/office/drawing/2014/main" id="{69461EC9-A94F-4225-B526-5C862F340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8492750-E12D-4995-ABCB-5BB846060890}"/>
              </a:ext>
            </a:extLst>
          </p:cNvPr>
          <p:cNvSpPr>
            <a:spLocks noGrp="1"/>
          </p:cNvSpPr>
          <p:nvPr>
            <p:ph type="title"/>
          </p:nvPr>
        </p:nvSpPr>
        <p:spPr>
          <a:xfrm>
            <a:off x="248055" y="1560255"/>
            <a:ext cx="2947482" cy="1868745"/>
          </a:xfrm>
        </p:spPr>
        <p:txBody>
          <a:bodyPr>
            <a:normAutofit/>
          </a:bodyPr>
          <a:lstStyle/>
          <a:p>
            <a:pPr algn="ctr"/>
            <a:r>
              <a:rPr lang="en-US" sz="4800" dirty="0"/>
              <a:t>Our Team</a:t>
            </a:r>
          </a:p>
        </p:txBody>
      </p:sp>
      <p:sp>
        <p:nvSpPr>
          <p:cNvPr id="36" name="Rectangle 35">
            <a:extLst>
              <a:ext uri="{FF2B5EF4-FFF2-40B4-BE49-F238E27FC236}">
                <a16:creationId xmlns:a16="http://schemas.microsoft.com/office/drawing/2014/main" id="{D87160F7-FCB2-48B7-8BB8-BEFF45F6BF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97130" y="754144"/>
            <a:ext cx="7865196" cy="5335760"/>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E9282B84-621E-4580-80B7-222118AE4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0" name="Content Placeholder 3" descr="Icon SmartArt placeholder ">
            <a:extLst>
              <a:ext uri="{FF2B5EF4-FFF2-40B4-BE49-F238E27FC236}">
                <a16:creationId xmlns:a16="http://schemas.microsoft.com/office/drawing/2014/main" id="{57F20B08-AC96-40DB-ABBD-849F55BABDFD}"/>
              </a:ext>
            </a:extLst>
          </p:cNvPr>
          <p:cNvGraphicFramePr>
            <a:graphicFrameLocks noGrp="1"/>
          </p:cNvGraphicFramePr>
          <p:nvPr>
            <p:ph idx="1"/>
            <p:extLst>
              <p:ext uri="{D42A27DB-BD31-4B8C-83A1-F6EECF244321}">
                <p14:modId xmlns:p14="http://schemas.microsoft.com/office/powerpoint/2010/main" val="823067131"/>
              </p:ext>
            </p:extLst>
          </p:nvPr>
        </p:nvGraphicFramePr>
        <p:xfrm>
          <a:off x="3868738" y="863601"/>
          <a:ext cx="7276340" cy="48614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9" name="Content Placeholder 3" descr="Icon SmartArt placeholder ">
            <a:extLst>
              <a:ext uri="{FF2B5EF4-FFF2-40B4-BE49-F238E27FC236}">
                <a16:creationId xmlns:a16="http://schemas.microsoft.com/office/drawing/2014/main" id="{63808EDC-EFDB-4F33-96BC-BC0092B83BED}"/>
              </a:ext>
            </a:extLst>
          </p:cNvPr>
          <p:cNvGraphicFramePr>
            <a:graphicFrameLocks/>
          </p:cNvGraphicFramePr>
          <p:nvPr>
            <p:extLst>
              <p:ext uri="{D42A27DB-BD31-4B8C-83A1-F6EECF244321}">
                <p14:modId xmlns:p14="http://schemas.microsoft.com/office/powerpoint/2010/main" val="1679348872"/>
              </p:ext>
            </p:extLst>
          </p:nvPr>
        </p:nvGraphicFramePr>
        <p:xfrm>
          <a:off x="4044986" y="2916459"/>
          <a:ext cx="7169484" cy="438549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3" name="Slide Number Placeholder 2">
            <a:extLst>
              <a:ext uri="{FF2B5EF4-FFF2-40B4-BE49-F238E27FC236}">
                <a16:creationId xmlns:a16="http://schemas.microsoft.com/office/drawing/2014/main" id="{E6DA6968-54F3-46BC-884E-2244506F3977}"/>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1115916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06355-AEE6-4BE0-898C-2EB130D3133B}"/>
              </a:ext>
            </a:extLst>
          </p:cNvPr>
          <p:cNvSpPr>
            <a:spLocks noGrp="1"/>
          </p:cNvSpPr>
          <p:nvPr>
            <p:ph type="title"/>
          </p:nvPr>
        </p:nvSpPr>
        <p:spPr>
          <a:xfrm>
            <a:off x="252919" y="1123837"/>
            <a:ext cx="2947482" cy="1318917"/>
          </a:xfrm>
        </p:spPr>
        <p:txBody>
          <a:bodyPr/>
          <a:lstStyle/>
          <a:p>
            <a:r>
              <a:rPr lang="en-US" dirty="0"/>
              <a:t>Time Schedule</a:t>
            </a:r>
          </a:p>
        </p:txBody>
      </p:sp>
      <p:sp>
        <p:nvSpPr>
          <p:cNvPr id="4" name="Slide Number Placeholder 3">
            <a:extLst>
              <a:ext uri="{FF2B5EF4-FFF2-40B4-BE49-F238E27FC236}">
                <a16:creationId xmlns:a16="http://schemas.microsoft.com/office/drawing/2014/main" id="{AAD5CA4E-AB8E-4087-9621-03AC63834A0B}"/>
              </a:ext>
            </a:extLst>
          </p:cNvPr>
          <p:cNvSpPr>
            <a:spLocks noGrp="1"/>
          </p:cNvSpPr>
          <p:nvPr>
            <p:ph type="sldNum" sz="quarter" idx="12"/>
          </p:nvPr>
        </p:nvSpPr>
        <p:spPr/>
        <p:txBody>
          <a:bodyPr/>
          <a:lstStyle/>
          <a:p>
            <a:fld id="{4FAB73BC-B049-4115-A692-8D63A059BFB8}" type="slidenum">
              <a:rPr lang="en-US" smtClean="0"/>
              <a:pPr/>
              <a:t>20</a:t>
            </a:fld>
            <a:endParaRPr lang="en-US" dirty="0"/>
          </a:p>
        </p:txBody>
      </p:sp>
      <p:grpSp>
        <p:nvGrpSpPr>
          <p:cNvPr id="5" name="Group 4">
            <a:extLst>
              <a:ext uri="{FF2B5EF4-FFF2-40B4-BE49-F238E27FC236}">
                <a16:creationId xmlns:a16="http://schemas.microsoft.com/office/drawing/2014/main" id="{32D3BACB-29E8-403C-A457-B53199339921}"/>
              </a:ext>
            </a:extLst>
          </p:cNvPr>
          <p:cNvGrpSpPr/>
          <p:nvPr/>
        </p:nvGrpSpPr>
        <p:grpSpPr>
          <a:xfrm>
            <a:off x="3540034" y="895620"/>
            <a:ext cx="8074270" cy="5039871"/>
            <a:chOff x="0" y="0"/>
            <a:chExt cx="5944870" cy="2683783"/>
          </a:xfrm>
        </p:grpSpPr>
        <p:pic>
          <p:nvPicPr>
            <p:cNvPr id="6" name="Picture 5">
              <a:extLst>
                <a:ext uri="{FF2B5EF4-FFF2-40B4-BE49-F238E27FC236}">
                  <a16:creationId xmlns:a16="http://schemas.microsoft.com/office/drawing/2014/main" id="{0B6CDD9F-9D96-4F85-8DCE-7E579D228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943600" cy="2634615"/>
            </a:xfrm>
            <a:prstGeom prst="rect">
              <a:avLst/>
            </a:prstGeom>
            <a:ln>
              <a:noFill/>
            </a:ln>
          </p:spPr>
        </p:pic>
        <p:sp>
          <p:nvSpPr>
            <p:cNvPr id="7" name="Text Box 353">
              <a:extLst>
                <a:ext uri="{FF2B5EF4-FFF2-40B4-BE49-F238E27FC236}">
                  <a16:creationId xmlns:a16="http://schemas.microsoft.com/office/drawing/2014/main" id="{CF707F0E-E66C-4ED2-A9E3-5CC75790A64B}"/>
                </a:ext>
              </a:extLst>
            </p:cNvPr>
            <p:cNvSpPr txBox="1"/>
            <p:nvPr/>
          </p:nvSpPr>
          <p:spPr>
            <a:xfrm>
              <a:off x="0" y="2585446"/>
              <a:ext cx="5944870" cy="98337"/>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en-US" sz="1200"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Figure 17: Timeline of the project shown in a Gantt Chart</a:t>
              </a:r>
              <a:endParaRPr lang="en-US" sz="1100"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3824679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18C7B-FDBD-42A5-BFF5-4B516F26858F}"/>
              </a:ext>
            </a:extLst>
          </p:cNvPr>
          <p:cNvSpPr>
            <a:spLocks noGrp="1"/>
          </p:cNvSpPr>
          <p:nvPr>
            <p:ph type="title"/>
          </p:nvPr>
        </p:nvSpPr>
        <p:spPr>
          <a:xfrm>
            <a:off x="252919" y="1123837"/>
            <a:ext cx="2947482" cy="2305163"/>
          </a:xfrm>
        </p:spPr>
        <p:txBody>
          <a:bodyPr/>
          <a:lstStyle/>
          <a:p>
            <a:pPr algn="ctr"/>
            <a:r>
              <a:rPr lang="en-US" sz="4000" dirty="0"/>
              <a:t>Limitations</a:t>
            </a:r>
            <a:br>
              <a:rPr lang="en-US" sz="4000" dirty="0"/>
            </a:br>
            <a:r>
              <a:rPr lang="en-US" sz="4000" dirty="0"/>
              <a:t>of </a:t>
            </a:r>
            <a:br>
              <a:rPr lang="en-US" sz="4000" dirty="0"/>
            </a:br>
            <a:r>
              <a:rPr lang="en-US" sz="4000" dirty="0"/>
              <a:t>the System</a:t>
            </a:r>
            <a:endParaRPr lang="en-US" dirty="0"/>
          </a:p>
        </p:txBody>
      </p:sp>
      <p:sp>
        <p:nvSpPr>
          <p:cNvPr id="3" name="Content Placeholder 2">
            <a:extLst>
              <a:ext uri="{FF2B5EF4-FFF2-40B4-BE49-F238E27FC236}">
                <a16:creationId xmlns:a16="http://schemas.microsoft.com/office/drawing/2014/main" id="{B5449A96-1094-43D9-8A94-BAC3A703944C}"/>
              </a:ext>
            </a:extLst>
          </p:cNvPr>
          <p:cNvSpPr>
            <a:spLocks noGrp="1"/>
          </p:cNvSpPr>
          <p:nvPr>
            <p:ph idx="1"/>
          </p:nvPr>
        </p:nvSpPr>
        <p:spPr/>
        <p:txBody>
          <a:bodyPr>
            <a:normAutofit/>
          </a:bodyPr>
          <a:lstStyle/>
          <a:p>
            <a:pPr>
              <a:lnSpc>
                <a:spcPct val="150000"/>
              </a:lnSpc>
              <a:spcBef>
                <a:spcPts val="0"/>
              </a:spcBef>
              <a:buFont typeface="Wingdings" panose="05000000000000000000" pitchFamily="2" charset="2"/>
              <a:buChar char="§"/>
            </a:pPr>
            <a:r>
              <a:rPr lang="en-US" sz="2200" dirty="0"/>
              <a:t>This system cannot be used online.</a:t>
            </a:r>
          </a:p>
          <a:p>
            <a:pPr>
              <a:lnSpc>
                <a:spcPct val="150000"/>
              </a:lnSpc>
              <a:spcBef>
                <a:spcPts val="0"/>
              </a:spcBef>
              <a:buFont typeface="Wingdings" panose="05000000000000000000" pitchFamily="2" charset="2"/>
              <a:buChar char="§"/>
            </a:pPr>
            <a:r>
              <a:rPr lang="en-US" sz="2200" dirty="0"/>
              <a:t>Because it can be only accessed offline, it does not have automation features and requires manual action to perform operations.</a:t>
            </a:r>
          </a:p>
          <a:p>
            <a:pPr>
              <a:lnSpc>
                <a:spcPct val="150000"/>
              </a:lnSpc>
              <a:spcBef>
                <a:spcPts val="0"/>
              </a:spcBef>
              <a:buFont typeface="Wingdings" panose="05000000000000000000" pitchFamily="2" charset="2"/>
              <a:buChar char="§"/>
            </a:pPr>
            <a:r>
              <a:rPr lang="en-US" sz="2200" dirty="0"/>
              <a:t>Unlike online systems that utilize cloud computing, this system stores data on computer's hard drive which increases the risk of data loss. </a:t>
            </a:r>
          </a:p>
          <a:p>
            <a:pPr>
              <a:lnSpc>
                <a:spcPct val="150000"/>
              </a:lnSpc>
              <a:spcBef>
                <a:spcPts val="0"/>
              </a:spcBef>
              <a:buFont typeface="Wingdings" panose="05000000000000000000" pitchFamily="2" charset="2"/>
              <a:buChar char="§"/>
            </a:pPr>
            <a:r>
              <a:rPr lang="en-US" sz="2200" dirty="0"/>
              <a:t>Additional hardware and software can make it more expensive.</a:t>
            </a:r>
          </a:p>
          <a:p>
            <a:pPr>
              <a:lnSpc>
                <a:spcPct val="150000"/>
              </a:lnSpc>
              <a:spcBef>
                <a:spcPts val="0"/>
              </a:spcBef>
              <a:buFont typeface="Wingdings" panose="05000000000000000000" pitchFamily="2" charset="2"/>
              <a:buChar char="§"/>
            </a:pPr>
            <a:r>
              <a:rPr lang="en-US" sz="2200" dirty="0"/>
              <a:t>Upgrading the system can be very tough. </a:t>
            </a:r>
          </a:p>
        </p:txBody>
      </p:sp>
      <p:sp>
        <p:nvSpPr>
          <p:cNvPr id="4" name="Slide Number Placeholder 3">
            <a:extLst>
              <a:ext uri="{FF2B5EF4-FFF2-40B4-BE49-F238E27FC236}">
                <a16:creationId xmlns:a16="http://schemas.microsoft.com/office/drawing/2014/main" id="{CB57E365-5076-45A2-9685-5866F70EF9DA}"/>
              </a:ext>
            </a:extLst>
          </p:cNvPr>
          <p:cNvSpPr>
            <a:spLocks noGrp="1"/>
          </p:cNvSpPr>
          <p:nvPr>
            <p:ph type="sldNum" sz="quarter" idx="12"/>
          </p:nvPr>
        </p:nvSpPr>
        <p:spPr/>
        <p:txBody>
          <a:bodyPr/>
          <a:lstStyle/>
          <a:p>
            <a:fld id="{4FAB73BC-B049-4115-A692-8D63A059BFB8}" type="slidenum">
              <a:rPr lang="en-US" smtClean="0"/>
              <a:pPr/>
              <a:t>21</a:t>
            </a:fld>
            <a:endParaRPr lang="en-US" dirty="0"/>
          </a:p>
        </p:txBody>
      </p:sp>
    </p:spTree>
    <p:extLst>
      <p:ext uri="{BB962C8B-B14F-4D97-AF65-F5344CB8AC3E}">
        <p14:creationId xmlns:p14="http://schemas.microsoft.com/office/powerpoint/2010/main" val="939706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71D34-9D47-4E38-AAEB-20FA8903CA2B}"/>
              </a:ext>
            </a:extLst>
          </p:cNvPr>
          <p:cNvSpPr>
            <a:spLocks noGrp="1"/>
          </p:cNvSpPr>
          <p:nvPr>
            <p:ph type="title"/>
          </p:nvPr>
        </p:nvSpPr>
        <p:spPr>
          <a:xfrm>
            <a:off x="252919" y="1123838"/>
            <a:ext cx="2947482" cy="1698875"/>
          </a:xfrm>
        </p:spPr>
        <p:txBody>
          <a:bodyPr/>
          <a:lstStyle/>
          <a:p>
            <a:r>
              <a:rPr lang="en-US" dirty="0"/>
              <a:t>Future Works</a:t>
            </a:r>
          </a:p>
        </p:txBody>
      </p:sp>
      <p:sp>
        <p:nvSpPr>
          <p:cNvPr id="3" name="Content Placeholder 2">
            <a:extLst>
              <a:ext uri="{FF2B5EF4-FFF2-40B4-BE49-F238E27FC236}">
                <a16:creationId xmlns:a16="http://schemas.microsoft.com/office/drawing/2014/main" id="{FA4E2FCA-DA2B-43AB-8093-C4A7F95AEE26}"/>
              </a:ext>
            </a:extLst>
          </p:cNvPr>
          <p:cNvSpPr>
            <a:spLocks noGrp="1"/>
          </p:cNvSpPr>
          <p:nvPr>
            <p:ph idx="1"/>
          </p:nvPr>
        </p:nvSpPr>
        <p:spPr>
          <a:xfrm>
            <a:off x="3828307" y="832892"/>
            <a:ext cx="7315200" cy="2965770"/>
          </a:xfrm>
        </p:spPr>
        <p:txBody>
          <a:bodyPr>
            <a:normAutofit/>
          </a:bodyPr>
          <a:lstStyle/>
          <a:p>
            <a:pPr>
              <a:buFont typeface="Wingdings" panose="05000000000000000000" pitchFamily="2" charset="2"/>
              <a:buChar char="§"/>
            </a:pPr>
            <a:r>
              <a:rPr lang="en-US" sz="2200" dirty="0"/>
              <a:t>Further functions such as submission of report, attendance can be added in the system. </a:t>
            </a:r>
          </a:p>
          <a:p>
            <a:pPr>
              <a:buFont typeface="Wingdings" panose="05000000000000000000" pitchFamily="2" charset="2"/>
              <a:buChar char="§"/>
            </a:pPr>
            <a:r>
              <a:rPr lang="en-US" sz="2200" dirty="0"/>
              <a:t>The application can be re-designed for online use. </a:t>
            </a:r>
          </a:p>
          <a:p>
            <a:pPr>
              <a:buFont typeface="Wingdings" panose="05000000000000000000" pitchFamily="2" charset="2"/>
              <a:buChar char="§"/>
            </a:pPr>
            <a:r>
              <a:rPr lang="en-US" sz="2200" dirty="0"/>
              <a:t>The build and the server can be changed so it can handle and store large amount of data.</a:t>
            </a:r>
          </a:p>
          <a:p>
            <a:pPr>
              <a:buFont typeface="Wingdings" panose="05000000000000000000" pitchFamily="2" charset="2"/>
              <a:buChar char="§"/>
            </a:pPr>
            <a:endParaRPr lang="en-US" sz="2200" dirty="0"/>
          </a:p>
        </p:txBody>
      </p:sp>
      <p:sp>
        <p:nvSpPr>
          <p:cNvPr id="4" name="Slide Number Placeholder 3">
            <a:extLst>
              <a:ext uri="{FF2B5EF4-FFF2-40B4-BE49-F238E27FC236}">
                <a16:creationId xmlns:a16="http://schemas.microsoft.com/office/drawing/2014/main" id="{4AC7AEE0-DA3A-4F5C-BD41-D32F56E5F0CF}"/>
              </a:ext>
            </a:extLst>
          </p:cNvPr>
          <p:cNvSpPr>
            <a:spLocks noGrp="1"/>
          </p:cNvSpPr>
          <p:nvPr>
            <p:ph type="sldNum" sz="quarter" idx="12"/>
          </p:nvPr>
        </p:nvSpPr>
        <p:spPr/>
        <p:txBody>
          <a:bodyPr/>
          <a:lstStyle/>
          <a:p>
            <a:fld id="{4FAB73BC-B049-4115-A692-8D63A059BFB8}" type="slidenum">
              <a:rPr lang="en-US" smtClean="0"/>
              <a:pPr/>
              <a:t>22</a:t>
            </a:fld>
            <a:endParaRPr lang="en-US" dirty="0"/>
          </a:p>
        </p:txBody>
      </p:sp>
    </p:spTree>
    <p:extLst>
      <p:ext uri="{BB962C8B-B14F-4D97-AF65-F5344CB8AC3E}">
        <p14:creationId xmlns:p14="http://schemas.microsoft.com/office/powerpoint/2010/main" val="265122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4A7FC5-56F0-4FE3-8383-04EE929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Working">
            <a:extLst>
              <a:ext uri="{FF2B5EF4-FFF2-40B4-BE49-F238E27FC236}">
                <a16:creationId xmlns:a16="http://schemas.microsoft.com/office/drawing/2014/main" id="{BC829010-59E7-4B6E-AE76-EEE7D0ED0D8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0" y="-1"/>
            <a:ext cx="12188932" cy="6858000"/>
          </a:xfrm>
          <a:prstGeom prst="rect">
            <a:avLst/>
          </a:prstGeom>
        </p:spPr>
      </p:pic>
      <p:sp>
        <p:nvSpPr>
          <p:cNvPr id="12" name="Rectangle 11">
            <a:extLst>
              <a:ext uri="{FF2B5EF4-FFF2-40B4-BE49-F238E27FC236}">
                <a16:creationId xmlns:a16="http://schemas.microsoft.com/office/drawing/2014/main" id="{DE6BEBC3-6A99-4A53-9835-9875E0841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993299F-3E8A-4BF7-9C3D-B9F22CF94C4E}"/>
              </a:ext>
            </a:extLst>
          </p:cNvPr>
          <p:cNvSpPr>
            <a:spLocks noGrp="1"/>
          </p:cNvSpPr>
          <p:nvPr>
            <p:ph type="ctrTitle"/>
          </p:nvPr>
        </p:nvSpPr>
        <p:spPr>
          <a:xfrm>
            <a:off x="2249292" y="2542761"/>
            <a:ext cx="5715265" cy="1772478"/>
          </a:xfrm>
        </p:spPr>
        <p:txBody>
          <a:bodyPr>
            <a:normAutofit/>
          </a:bodyPr>
          <a:lstStyle/>
          <a:p>
            <a:r>
              <a:rPr lang="en-US" sz="9600" dirty="0"/>
              <a:t>Thank You</a:t>
            </a:r>
          </a:p>
        </p:txBody>
      </p:sp>
      <p:sp>
        <p:nvSpPr>
          <p:cNvPr id="14" name="Rectangle 13">
            <a:extLst>
              <a:ext uri="{FF2B5EF4-FFF2-40B4-BE49-F238E27FC236}">
                <a16:creationId xmlns:a16="http://schemas.microsoft.com/office/drawing/2014/main" id="{D1006911-EDB8-4CDF-AEAA-A3FA06085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78C56E68-AB3C-444F-B13F-F4B141DF1A5B}"/>
              </a:ext>
            </a:extLst>
          </p:cNvPr>
          <p:cNvSpPr>
            <a:spLocks noGrp="1"/>
          </p:cNvSpPr>
          <p:nvPr>
            <p:ph type="sldNum" sz="quarter" idx="12"/>
          </p:nvPr>
        </p:nvSpPr>
        <p:spPr/>
        <p:txBody>
          <a:bodyPr/>
          <a:lstStyle/>
          <a:p>
            <a:fld id="{4FAB73BC-B049-4115-A692-8D63A059BFB8}" type="slidenum">
              <a:rPr lang="en-US" smtClean="0"/>
              <a:pPr/>
              <a:t>23</a:t>
            </a:fld>
            <a:endParaRPr lang="en-US" dirty="0"/>
          </a:p>
        </p:txBody>
      </p:sp>
    </p:spTree>
    <p:extLst>
      <p:ext uri="{BB962C8B-B14F-4D97-AF65-F5344CB8AC3E}">
        <p14:creationId xmlns:p14="http://schemas.microsoft.com/office/powerpoint/2010/main" val="295816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C76E2-AC01-4ABA-BC64-A5560DF4A601}"/>
              </a:ext>
            </a:extLst>
          </p:cNvPr>
          <p:cNvSpPr>
            <a:spLocks noGrp="1"/>
          </p:cNvSpPr>
          <p:nvPr>
            <p:ph type="title"/>
          </p:nvPr>
        </p:nvSpPr>
        <p:spPr>
          <a:xfrm>
            <a:off x="199911" y="956873"/>
            <a:ext cx="2947482" cy="2899509"/>
          </a:xfrm>
        </p:spPr>
        <p:txBody>
          <a:bodyPr>
            <a:normAutofit/>
          </a:bodyPr>
          <a:lstStyle/>
          <a:p>
            <a:pPr algn="ctr"/>
            <a:r>
              <a:rPr lang="en-US" sz="4000" dirty="0"/>
              <a:t>Introduction</a:t>
            </a:r>
            <a:br>
              <a:rPr lang="en-US" sz="4000" dirty="0"/>
            </a:br>
            <a:r>
              <a:rPr lang="en-US" sz="4000" dirty="0"/>
              <a:t>to</a:t>
            </a:r>
            <a:br>
              <a:rPr lang="en-US" sz="4000" dirty="0"/>
            </a:br>
            <a:r>
              <a:rPr lang="en-US" sz="4000" dirty="0"/>
              <a:t>the system</a:t>
            </a:r>
          </a:p>
        </p:txBody>
      </p:sp>
      <p:sp>
        <p:nvSpPr>
          <p:cNvPr id="3" name="Content Placeholder 2">
            <a:extLst>
              <a:ext uri="{FF2B5EF4-FFF2-40B4-BE49-F238E27FC236}">
                <a16:creationId xmlns:a16="http://schemas.microsoft.com/office/drawing/2014/main" id="{C769D54D-FA59-45A4-B92D-64E7962CC996}"/>
              </a:ext>
            </a:extLst>
          </p:cNvPr>
          <p:cNvSpPr>
            <a:spLocks noGrp="1"/>
          </p:cNvSpPr>
          <p:nvPr>
            <p:ph idx="1"/>
          </p:nvPr>
        </p:nvSpPr>
        <p:spPr>
          <a:xfrm>
            <a:off x="3670853" y="755374"/>
            <a:ext cx="7858537" cy="4840355"/>
          </a:xfrm>
        </p:spPr>
        <p:txBody>
          <a:bodyPr>
            <a:normAutofit/>
          </a:bodyPr>
          <a:lstStyle/>
          <a:p>
            <a:pPr>
              <a:lnSpc>
                <a:spcPct val="150000"/>
              </a:lnSpc>
              <a:spcBef>
                <a:spcPts val="0"/>
              </a:spcBef>
              <a:buFont typeface="Wingdings" panose="05000000000000000000" pitchFamily="2" charset="2"/>
              <a:buChar char="§"/>
            </a:pPr>
            <a:r>
              <a:rPr lang="en-US" sz="2400" dirty="0"/>
              <a:t>We have built a system that handles the tasks of managing the ELE (Extracurricular Learning Experience) points. </a:t>
            </a:r>
          </a:p>
          <a:p>
            <a:pPr>
              <a:lnSpc>
                <a:spcPct val="150000"/>
              </a:lnSpc>
              <a:spcBef>
                <a:spcPts val="0"/>
              </a:spcBef>
              <a:buFont typeface="Wingdings" panose="05000000000000000000" pitchFamily="2" charset="2"/>
              <a:buChar char="§"/>
            </a:pPr>
            <a:r>
              <a:rPr lang="en-US" sz="2400" dirty="0"/>
              <a:t>We used Visual Studio Code as our IDE and SQL Server as our database to create this system.</a:t>
            </a:r>
          </a:p>
          <a:p>
            <a:pPr>
              <a:lnSpc>
                <a:spcPct val="150000"/>
              </a:lnSpc>
              <a:spcBef>
                <a:spcPts val="0"/>
              </a:spcBef>
              <a:buFont typeface="Wingdings" panose="05000000000000000000" pitchFamily="2" charset="2"/>
              <a:buChar char="§"/>
            </a:pPr>
            <a:r>
              <a:rPr lang="en-US" sz="2400" dirty="0"/>
              <a:t>Our system consists of user friendly interfaces which helps the user to easily interact with the system. </a:t>
            </a:r>
          </a:p>
          <a:p>
            <a:pPr>
              <a:lnSpc>
                <a:spcPct val="150000"/>
              </a:lnSpc>
              <a:spcBef>
                <a:spcPts val="0"/>
              </a:spcBef>
              <a:buFont typeface="Wingdings" panose="05000000000000000000" pitchFamily="2" charset="2"/>
              <a:buChar char="§"/>
            </a:pPr>
            <a:r>
              <a:rPr lang="en-US" sz="2400" dirty="0"/>
              <a:t>Our system helps and guides the users  through different processes.</a:t>
            </a:r>
          </a:p>
        </p:txBody>
      </p:sp>
      <p:sp>
        <p:nvSpPr>
          <p:cNvPr id="4" name="Slide Number Placeholder 3">
            <a:extLst>
              <a:ext uri="{FF2B5EF4-FFF2-40B4-BE49-F238E27FC236}">
                <a16:creationId xmlns:a16="http://schemas.microsoft.com/office/drawing/2014/main" id="{AEDD1F9D-499F-417F-8833-4E1D7DA59E1D}"/>
              </a:ext>
            </a:extLst>
          </p:cNvPr>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1544527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79AC0-D393-4D0A-9F52-B403FFFA969A}"/>
              </a:ext>
            </a:extLst>
          </p:cNvPr>
          <p:cNvSpPr>
            <a:spLocks noGrp="1"/>
          </p:cNvSpPr>
          <p:nvPr>
            <p:ph type="title"/>
          </p:nvPr>
        </p:nvSpPr>
        <p:spPr>
          <a:xfrm>
            <a:off x="-69391" y="987285"/>
            <a:ext cx="3610851" cy="2020957"/>
          </a:xfrm>
        </p:spPr>
        <p:txBody>
          <a:bodyPr>
            <a:normAutofit/>
          </a:bodyPr>
          <a:lstStyle/>
          <a:p>
            <a:pPr algn="ctr"/>
            <a:r>
              <a:rPr lang="en-US" sz="4000" dirty="0"/>
              <a:t>Why this </a:t>
            </a:r>
            <a:br>
              <a:rPr lang="en-US" sz="4000" dirty="0"/>
            </a:br>
            <a:r>
              <a:rPr lang="en-US" sz="4000" dirty="0"/>
              <a:t>System</a:t>
            </a:r>
          </a:p>
        </p:txBody>
      </p:sp>
      <p:pic>
        <p:nvPicPr>
          <p:cNvPr id="9" name="Content Placeholder 8">
            <a:extLst>
              <a:ext uri="{FF2B5EF4-FFF2-40B4-BE49-F238E27FC236}">
                <a16:creationId xmlns:a16="http://schemas.microsoft.com/office/drawing/2014/main" id="{04CB53F1-3C3E-47B0-A5C3-E98B7FB229C0}"/>
              </a:ext>
            </a:extLst>
          </p:cNvPr>
          <p:cNvPicPr>
            <a:picLocks noGrp="1" noChangeAspect="1"/>
          </p:cNvPicPr>
          <p:nvPr>
            <p:ph idx="1"/>
          </p:nvPr>
        </p:nvPicPr>
        <p:blipFill>
          <a:blip r:embed="rId2"/>
          <a:stretch>
            <a:fillRect/>
          </a:stretch>
        </p:blipFill>
        <p:spPr>
          <a:xfrm>
            <a:off x="0" y="2185435"/>
            <a:ext cx="3369182" cy="3394902"/>
          </a:xfrm>
        </p:spPr>
      </p:pic>
      <p:sp>
        <p:nvSpPr>
          <p:cNvPr id="14" name="Content Placeholder 2">
            <a:extLst>
              <a:ext uri="{FF2B5EF4-FFF2-40B4-BE49-F238E27FC236}">
                <a16:creationId xmlns:a16="http://schemas.microsoft.com/office/drawing/2014/main" id="{F7B204C4-0001-43D1-9A8C-E89BC20BADF7}"/>
              </a:ext>
            </a:extLst>
          </p:cNvPr>
          <p:cNvSpPr txBox="1">
            <a:spLocks/>
          </p:cNvSpPr>
          <p:nvPr/>
        </p:nvSpPr>
        <p:spPr>
          <a:xfrm>
            <a:off x="3763251" y="530087"/>
            <a:ext cx="7315200" cy="5720366"/>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a:lnSpc>
                <a:spcPct val="150000"/>
              </a:lnSpc>
              <a:spcBef>
                <a:spcPts val="0"/>
              </a:spcBef>
              <a:buFont typeface="Wingdings" panose="05000000000000000000" pitchFamily="2" charset="2"/>
              <a:buChar char="§"/>
            </a:pPr>
            <a:endParaRPr lang="en-US" sz="2400" dirty="0"/>
          </a:p>
        </p:txBody>
      </p:sp>
      <p:sp>
        <p:nvSpPr>
          <p:cNvPr id="15" name="Content Placeholder 2">
            <a:extLst>
              <a:ext uri="{FF2B5EF4-FFF2-40B4-BE49-F238E27FC236}">
                <a16:creationId xmlns:a16="http://schemas.microsoft.com/office/drawing/2014/main" id="{E2BC14AD-5522-4C81-AB95-0D614D29D9A7}"/>
              </a:ext>
            </a:extLst>
          </p:cNvPr>
          <p:cNvSpPr txBox="1">
            <a:spLocks/>
          </p:cNvSpPr>
          <p:nvPr/>
        </p:nvSpPr>
        <p:spPr>
          <a:xfrm>
            <a:off x="3763251" y="530087"/>
            <a:ext cx="7315200" cy="5194852"/>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lnSpc>
                <a:spcPct val="150000"/>
              </a:lnSpc>
              <a:spcBef>
                <a:spcPts val="0"/>
              </a:spcBef>
              <a:buNone/>
            </a:pPr>
            <a:endParaRPr lang="en-US" sz="2400" dirty="0"/>
          </a:p>
          <a:p>
            <a:pPr>
              <a:lnSpc>
                <a:spcPct val="150000"/>
              </a:lnSpc>
              <a:spcBef>
                <a:spcPts val="0"/>
              </a:spcBef>
              <a:buFont typeface="Wingdings" panose="05000000000000000000" pitchFamily="2" charset="2"/>
              <a:buChar char="§"/>
            </a:pPr>
            <a:r>
              <a:rPr lang="en-US" sz="2400" dirty="0"/>
              <a:t>In our college, there are many events frequently being conducted and this system can help in the marking process.</a:t>
            </a:r>
          </a:p>
          <a:p>
            <a:pPr>
              <a:lnSpc>
                <a:spcPct val="150000"/>
              </a:lnSpc>
              <a:spcBef>
                <a:spcPts val="0"/>
              </a:spcBef>
              <a:buFont typeface="Wingdings" panose="05000000000000000000" pitchFamily="2" charset="2"/>
              <a:buChar char="§"/>
            </a:pPr>
            <a:r>
              <a:rPr lang="en-US" sz="2400" dirty="0"/>
              <a:t>The file-oriented method can have many chances of loss and misplacement of data.</a:t>
            </a:r>
          </a:p>
          <a:p>
            <a:pPr>
              <a:lnSpc>
                <a:spcPct val="150000"/>
              </a:lnSpc>
              <a:spcBef>
                <a:spcPts val="0"/>
              </a:spcBef>
              <a:buFont typeface="Wingdings" panose="05000000000000000000" pitchFamily="2" charset="2"/>
              <a:buChar char="§"/>
            </a:pPr>
            <a:r>
              <a:rPr lang="en-US" sz="2400" dirty="0"/>
              <a:t>By the use of this system, both the students and the Instructors will be benefited as it will help to reduce the mistakes and increase the efficiency of the process.          </a:t>
            </a:r>
          </a:p>
          <a:p>
            <a:pPr>
              <a:lnSpc>
                <a:spcPct val="150000"/>
              </a:lnSpc>
              <a:spcBef>
                <a:spcPts val="0"/>
              </a:spcBef>
              <a:buFont typeface="Wingdings" panose="05000000000000000000" pitchFamily="2" charset="2"/>
              <a:buChar char="§"/>
            </a:pPr>
            <a:endParaRPr lang="en-US" sz="2400" dirty="0"/>
          </a:p>
        </p:txBody>
      </p:sp>
      <p:sp>
        <p:nvSpPr>
          <p:cNvPr id="3" name="Slide Number Placeholder 2">
            <a:extLst>
              <a:ext uri="{FF2B5EF4-FFF2-40B4-BE49-F238E27FC236}">
                <a16:creationId xmlns:a16="http://schemas.microsoft.com/office/drawing/2014/main" id="{BAFB61CB-3CA9-4313-AA67-A4311694A717}"/>
              </a:ext>
            </a:extLst>
          </p:cNvPr>
          <p:cNvSpPr>
            <a:spLocks noGrp="1"/>
          </p:cNvSpPr>
          <p:nvPr>
            <p:ph type="sldNum" sz="quarter" idx="12"/>
          </p:nvPr>
        </p:nvSpPr>
        <p:spPr/>
        <p:txBody>
          <a:bodyPr/>
          <a:lstStyle/>
          <a:p>
            <a:fld id="{4FAB73BC-B049-4115-A692-8D63A059BFB8}" type="slidenum">
              <a:rPr lang="en-US" smtClean="0"/>
              <a:pPr/>
              <a:t>4</a:t>
            </a:fld>
            <a:endParaRPr lang="en-US" dirty="0"/>
          </a:p>
        </p:txBody>
      </p:sp>
    </p:spTree>
    <p:extLst>
      <p:ext uri="{BB962C8B-B14F-4D97-AF65-F5344CB8AC3E}">
        <p14:creationId xmlns:p14="http://schemas.microsoft.com/office/powerpoint/2010/main" val="210700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animEffect transition="in" filter="fade">
                                      <p:cBhvr>
                                        <p:cTn id="7" dur="500"/>
                                        <p:tgtEl>
                                          <p:spTgt spid="1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3" end="3"/>
                                            </p:txEl>
                                          </p:spTgt>
                                        </p:tgtEl>
                                        <p:attrNameLst>
                                          <p:attrName>style.visibility</p:attrName>
                                        </p:attrNameLst>
                                      </p:cBhvr>
                                      <p:to>
                                        <p:strVal val="visible"/>
                                      </p:to>
                                    </p:set>
                                    <p:animEffect transition="in" filter="fade">
                                      <p:cBhvr>
                                        <p:cTn id="12"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C5A63-F6A0-4224-B382-611FF2AD5EA5}"/>
              </a:ext>
            </a:extLst>
          </p:cNvPr>
          <p:cNvSpPr>
            <a:spLocks noGrp="1"/>
          </p:cNvSpPr>
          <p:nvPr>
            <p:ph type="title"/>
          </p:nvPr>
        </p:nvSpPr>
        <p:spPr>
          <a:xfrm>
            <a:off x="252919" y="1123837"/>
            <a:ext cx="2947482" cy="2666285"/>
          </a:xfrm>
        </p:spPr>
        <p:txBody>
          <a:bodyPr>
            <a:normAutofit/>
          </a:bodyPr>
          <a:lstStyle/>
          <a:p>
            <a:pPr algn="ctr"/>
            <a:r>
              <a:rPr lang="en-US" sz="4000" dirty="0"/>
              <a:t>Objectives </a:t>
            </a:r>
            <a:br>
              <a:rPr lang="en-US" sz="4000" dirty="0"/>
            </a:br>
            <a:r>
              <a:rPr lang="en-US" sz="4000" dirty="0"/>
              <a:t>of</a:t>
            </a:r>
            <a:br>
              <a:rPr lang="en-US" sz="4000" dirty="0"/>
            </a:br>
            <a:r>
              <a:rPr lang="en-US" sz="4000" dirty="0"/>
              <a:t> the System</a:t>
            </a:r>
          </a:p>
        </p:txBody>
      </p:sp>
      <p:sp>
        <p:nvSpPr>
          <p:cNvPr id="3" name="Content Placeholder 2">
            <a:extLst>
              <a:ext uri="{FF2B5EF4-FFF2-40B4-BE49-F238E27FC236}">
                <a16:creationId xmlns:a16="http://schemas.microsoft.com/office/drawing/2014/main" id="{7A88818C-8E71-4774-9B91-7FB3EE2DAA8A}"/>
              </a:ext>
            </a:extLst>
          </p:cNvPr>
          <p:cNvSpPr>
            <a:spLocks noGrp="1"/>
          </p:cNvSpPr>
          <p:nvPr>
            <p:ph idx="1"/>
          </p:nvPr>
        </p:nvSpPr>
        <p:spPr>
          <a:xfrm>
            <a:off x="3604590" y="580498"/>
            <a:ext cx="8150087" cy="4055164"/>
          </a:xfrm>
        </p:spPr>
        <p:txBody>
          <a:bodyPr>
            <a:normAutofit/>
          </a:bodyPr>
          <a:lstStyle/>
          <a:p>
            <a:pPr>
              <a:lnSpc>
                <a:spcPct val="150000"/>
              </a:lnSpc>
              <a:spcBef>
                <a:spcPts val="0"/>
              </a:spcBef>
              <a:buFont typeface="Wingdings" panose="05000000000000000000" pitchFamily="2" charset="2"/>
              <a:buChar char="§"/>
            </a:pPr>
            <a:r>
              <a:rPr lang="en-US" sz="2400" dirty="0"/>
              <a:t>To make user friendly interfaces which helps the user to easily interact with the system. </a:t>
            </a:r>
          </a:p>
          <a:p>
            <a:pPr>
              <a:lnSpc>
                <a:spcPct val="150000"/>
              </a:lnSpc>
              <a:spcBef>
                <a:spcPts val="0"/>
              </a:spcBef>
              <a:buFont typeface="Wingdings" panose="05000000000000000000" pitchFamily="2" charset="2"/>
              <a:buChar char="§"/>
            </a:pPr>
            <a:r>
              <a:rPr lang="en-US" sz="2400" dirty="0"/>
              <a:t>To make the process cost and  time effective.</a:t>
            </a:r>
          </a:p>
          <a:p>
            <a:pPr>
              <a:lnSpc>
                <a:spcPct val="150000"/>
              </a:lnSpc>
              <a:spcBef>
                <a:spcPts val="0"/>
              </a:spcBef>
              <a:buFont typeface="Wingdings" panose="05000000000000000000" pitchFamily="2" charset="2"/>
              <a:buChar char="§"/>
            </a:pPr>
            <a:r>
              <a:rPr lang="en-US" sz="2400" dirty="0"/>
              <a:t>To build a reliable data recording system to record the information about the students for the course securely.</a:t>
            </a:r>
          </a:p>
          <a:p>
            <a:pPr>
              <a:lnSpc>
                <a:spcPct val="150000"/>
              </a:lnSpc>
              <a:spcBef>
                <a:spcPts val="0"/>
              </a:spcBef>
              <a:buFont typeface="Wingdings" panose="05000000000000000000" pitchFamily="2" charset="2"/>
              <a:buChar char="§"/>
            </a:pPr>
            <a:r>
              <a:rPr lang="en-US" sz="2400" dirty="0"/>
              <a:t>To decrease the errors which come through the file-based system and make data recording process more effective. </a:t>
            </a:r>
          </a:p>
        </p:txBody>
      </p:sp>
      <p:sp>
        <p:nvSpPr>
          <p:cNvPr id="4" name="Slide Number Placeholder 3">
            <a:extLst>
              <a:ext uri="{FF2B5EF4-FFF2-40B4-BE49-F238E27FC236}">
                <a16:creationId xmlns:a16="http://schemas.microsoft.com/office/drawing/2014/main" id="{8A64655D-703A-4A5E-AE40-ABD7254C88B6}"/>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Tree>
    <p:extLst>
      <p:ext uri="{BB962C8B-B14F-4D97-AF65-F5344CB8AC3E}">
        <p14:creationId xmlns:p14="http://schemas.microsoft.com/office/powerpoint/2010/main" val="114032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B9009-C8FD-442D-8D60-E8EA3A830C03}"/>
              </a:ext>
            </a:extLst>
          </p:cNvPr>
          <p:cNvSpPr>
            <a:spLocks noGrp="1"/>
          </p:cNvSpPr>
          <p:nvPr>
            <p:ph type="title"/>
          </p:nvPr>
        </p:nvSpPr>
        <p:spPr>
          <a:xfrm>
            <a:off x="226414" y="864109"/>
            <a:ext cx="3007116" cy="3230814"/>
          </a:xfrm>
        </p:spPr>
        <p:txBody>
          <a:bodyPr/>
          <a:lstStyle/>
          <a:p>
            <a:pPr algn="ctr"/>
            <a:r>
              <a:rPr lang="en-US" dirty="0"/>
              <a:t>Connection</a:t>
            </a:r>
            <a:br>
              <a:rPr lang="en-US" dirty="0"/>
            </a:br>
            <a:r>
              <a:rPr lang="en-US" dirty="0"/>
              <a:t>to </a:t>
            </a:r>
            <a:br>
              <a:rPr lang="en-US" dirty="0"/>
            </a:br>
            <a:r>
              <a:rPr lang="en-US" dirty="0"/>
              <a:t>the Database</a:t>
            </a:r>
          </a:p>
        </p:txBody>
      </p:sp>
      <p:sp>
        <p:nvSpPr>
          <p:cNvPr id="3" name="Content Placeholder 2">
            <a:extLst>
              <a:ext uri="{FF2B5EF4-FFF2-40B4-BE49-F238E27FC236}">
                <a16:creationId xmlns:a16="http://schemas.microsoft.com/office/drawing/2014/main" id="{CD03AC3D-6478-4571-B12C-92468B9E3E83}"/>
              </a:ext>
            </a:extLst>
          </p:cNvPr>
          <p:cNvSpPr>
            <a:spLocks noGrp="1"/>
          </p:cNvSpPr>
          <p:nvPr>
            <p:ph idx="1"/>
          </p:nvPr>
        </p:nvSpPr>
        <p:spPr>
          <a:xfrm>
            <a:off x="3869268" y="864109"/>
            <a:ext cx="7315200" cy="3548866"/>
          </a:xfrm>
        </p:spPr>
        <p:txBody>
          <a:bodyPr>
            <a:normAutofit/>
          </a:bodyPr>
          <a:lstStyle/>
          <a:p>
            <a:pPr>
              <a:lnSpc>
                <a:spcPct val="150000"/>
              </a:lnSpc>
              <a:spcBef>
                <a:spcPts val="0"/>
              </a:spcBef>
              <a:buFont typeface="Wingdings" panose="05000000000000000000" pitchFamily="2" charset="2"/>
              <a:buChar char="§"/>
            </a:pPr>
            <a:r>
              <a:rPr lang="en-US" sz="2200" dirty="0"/>
              <a:t>We have connected our system to a database (SQL Server) through the help of the features in Visual Studio Code.</a:t>
            </a:r>
          </a:p>
          <a:p>
            <a:pPr>
              <a:lnSpc>
                <a:spcPct val="150000"/>
              </a:lnSpc>
              <a:spcBef>
                <a:spcPts val="0"/>
              </a:spcBef>
              <a:buFont typeface="Wingdings" panose="05000000000000000000" pitchFamily="2" charset="2"/>
              <a:buChar char="§"/>
            </a:pPr>
            <a:r>
              <a:rPr lang="en-US" sz="2200" dirty="0"/>
              <a:t>The database is only present in the user’s computer so the user can only get access to the database through that specific computer.</a:t>
            </a:r>
          </a:p>
          <a:p>
            <a:endParaRPr lang="en-US" sz="2200" dirty="0"/>
          </a:p>
        </p:txBody>
      </p:sp>
      <p:sp>
        <p:nvSpPr>
          <p:cNvPr id="4" name="Slide Number Placeholder 3">
            <a:extLst>
              <a:ext uri="{FF2B5EF4-FFF2-40B4-BE49-F238E27FC236}">
                <a16:creationId xmlns:a16="http://schemas.microsoft.com/office/drawing/2014/main" id="{698A386E-8631-4D31-A145-B127A35CD553}"/>
              </a:ext>
            </a:extLst>
          </p:cNvPr>
          <p:cNvSpPr>
            <a:spLocks noGrp="1"/>
          </p:cNvSpPr>
          <p:nvPr>
            <p:ph type="sldNum" sz="quarter" idx="12"/>
          </p:nvPr>
        </p:nvSpPr>
        <p:spPr/>
        <p:txBody>
          <a:bodyPr/>
          <a:lstStyle/>
          <a:p>
            <a:fld id="{4FAB73BC-B049-4115-A692-8D63A059BFB8}" type="slidenum">
              <a:rPr lang="en-US" smtClean="0"/>
              <a:pPr/>
              <a:t>6</a:t>
            </a:fld>
            <a:endParaRPr lang="en-US" dirty="0"/>
          </a:p>
        </p:txBody>
      </p:sp>
    </p:spTree>
    <p:extLst>
      <p:ext uri="{BB962C8B-B14F-4D97-AF65-F5344CB8AC3E}">
        <p14:creationId xmlns:p14="http://schemas.microsoft.com/office/powerpoint/2010/main" val="2187653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374C3-E45B-434C-BC5B-8D3D046FC34A}"/>
              </a:ext>
            </a:extLst>
          </p:cNvPr>
          <p:cNvSpPr>
            <a:spLocks noGrp="1"/>
          </p:cNvSpPr>
          <p:nvPr>
            <p:ph type="title"/>
          </p:nvPr>
        </p:nvSpPr>
        <p:spPr>
          <a:xfrm>
            <a:off x="-22284" y="868732"/>
            <a:ext cx="3472069" cy="4816450"/>
          </a:xfrm>
        </p:spPr>
        <p:txBody>
          <a:bodyPr>
            <a:normAutofit/>
          </a:bodyPr>
          <a:lstStyle/>
          <a:p>
            <a:pPr algn="ctr"/>
            <a:r>
              <a:rPr lang="en-US" sz="4000" dirty="0"/>
              <a:t>Designing </a:t>
            </a:r>
            <a:br>
              <a:rPr lang="en-US" sz="4000" dirty="0"/>
            </a:br>
            <a:r>
              <a:rPr lang="en-US" sz="4000" dirty="0"/>
              <a:t>the</a:t>
            </a:r>
            <a:br>
              <a:rPr lang="en-US" sz="4000" dirty="0"/>
            </a:br>
            <a:r>
              <a:rPr lang="en-US" sz="4000" dirty="0"/>
              <a:t>Database</a:t>
            </a:r>
            <a:br>
              <a:rPr lang="en-US" sz="4000" dirty="0"/>
            </a:br>
            <a:br>
              <a:rPr lang="en-US" sz="4000" dirty="0"/>
            </a:br>
            <a:br>
              <a:rPr lang="en-US" sz="4000" dirty="0"/>
            </a:br>
            <a:br>
              <a:rPr lang="en-US" sz="4000" dirty="0"/>
            </a:br>
            <a:r>
              <a:rPr lang="en-US" sz="2400" dirty="0"/>
              <a:t>Data Dictionary</a:t>
            </a:r>
            <a:endParaRPr lang="en-US" sz="4000" dirty="0"/>
          </a:p>
        </p:txBody>
      </p:sp>
      <p:sp>
        <p:nvSpPr>
          <p:cNvPr id="3" name="Content Placeholder 2">
            <a:extLst>
              <a:ext uri="{FF2B5EF4-FFF2-40B4-BE49-F238E27FC236}">
                <a16:creationId xmlns:a16="http://schemas.microsoft.com/office/drawing/2014/main" id="{C42330D2-01AE-4A5E-9987-3EEB89E126A8}"/>
              </a:ext>
            </a:extLst>
          </p:cNvPr>
          <p:cNvSpPr>
            <a:spLocks noGrp="1"/>
          </p:cNvSpPr>
          <p:nvPr>
            <p:ph idx="1"/>
          </p:nvPr>
        </p:nvSpPr>
        <p:spPr>
          <a:xfrm>
            <a:off x="3763251" y="634149"/>
            <a:ext cx="7885410" cy="5589701"/>
          </a:xfrm>
        </p:spPr>
        <p:txBody>
          <a:bodyPr>
            <a:normAutofit/>
          </a:bodyPr>
          <a:lstStyle/>
          <a:p>
            <a:pPr>
              <a:lnSpc>
                <a:spcPct val="150000"/>
              </a:lnSpc>
              <a:spcBef>
                <a:spcPts val="0"/>
              </a:spcBef>
              <a:buFont typeface="Wingdings" panose="05000000000000000000" pitchFamily="2" charset="2"/>
              <a:buChar char="§"/>
            </a:pPr>
            <a:r>
              <a:rPr lang="en-US" sz="2200" dirty="0"/>
              <a:t>The three Main schemas in the database are:</a:t>
            </a:r>
          </a:p>
          <a:p>
            <a:pPr>
              <a:lnSpc>
                <a:spcPct val="150000"/>
              </a:lnSpc>
              <a:spcBef>
                <a:spcPts val="0"/>
              </a:spcBef>
              <a:buFont typeface="Wingdings" panose="05000000000000000000" pitchFamily="2" charset="2"/>
              <a:buChar char="§"/>
            </a:pPr>
            <a:r>
              <a:rPr lang="en-US" sz="2200" dirty="0"/>
              <a:t>ADMIN Table</a:t>
            </a:r>
          </a:p>
          <a:p>
            <a:pPr>
              <a:lnSpc>
                <a:spcPct val="150000"/>
              </a:lnSpc>
              <a:spcBef>
                <a:spcPts val="0"/>
              </a:spcBef>
              <a:buFont typeface="Wingdings" panose="05000000000000000000" pitchFamily="2" charset="2"/>
              <a:buChar char="§"/>
            </a:pPr>
            <a:endParaRPr lang="en-US" sz="2200" dirty="0"/>
          </a:p>
          <a:p>
            <a:pPr>
              <a:lnSpc>
                <a:spcPct val="150000"/>
              </a:lnSpc>
              <a:spcBef>
                <a:spcPts val="0"/>
              </a:spcBef>
              <a:buFont typeface="Wingdings" panose="05000000000000000000" pitchFamily="2" charset="2"/>
              <a:buChar char="§"/>
            </a:pPr>
            <a:endParaRPr lang="en-US" sz="2200" dirty="0"/>
          </a:p>
          <a:p>
            <a:pPr>
              <a:lnSpc>
                <a:spcPct val="150000"/>
              </a:lnSpc>
              <a:spcBef>
                <a:spcPts val="0"/>
              </a:spcBef>
              <a:buFont typeface="Wingdings" panose="05000000000000000000" pitchFamily="2" charset="2"/>
              <a:buChar char="§"/>
            </a:pPr>
            <a:endParaRPr lang="en-US" sz="2200" dirty="0"/>
          </a:p>
          <a:p>
            <a:pPr>
              <a:lnSpc>
                <a:spcPct val="150000"/>
              </a:lnSpc>
              <a:spcBef>
                <a:spcPts val="0"/>
              </a:spcBef>
              <a:buFont typeface="Wingdings" panose="05000000000000000000" pitchFamily="2" charset="2"/>
              <a:buChar char="§"/>
            </a:pPr>
            <a:endParaRPr lang="en-US" sz="2200" dirty="0"/>
          </a:p>
          <a:p>
            <a:pPr>
              <a:lnSpc>
                <a:spcPct val="150000"/>
              </a:lnSpc>
              <a:spcBef>
                <a:spcPts val="0"/>
              </a:spcBef>
              <a:buFont typeface="Wingdings" panose="05000000000000000000" pitchFamily="2" charset="2"/>
              <a:buChar char="§"/>
            </a:pPr>
            <a:endParaRPr lang="en-US" sz="2200" dirty="0"/>
          </a:p>
          <a:p>
            <a:pPr>
              <a:lnSpc>
                <a:spcPct val="150000"/>
              </a:lnSpc>
              <a:spcBef>
                <a:spcPts val="0"/>
              </a:spcBef>
              <a:buFont typeface="Wingdings" panose="05000000000000000000" pitchFamily="2" charset="2"/>
              <a:buChar char="§"/>
            </a:pPr>
            <a:endParaRPr lang="en-US" sz="2200" dirty="0"/>
          </a:p>
          <a:p>
            <a:pPr>
              <a:lnSpc>
                <a:spcPct val="150000"/>
              </a:lnSpc>
              <a:spcBef>
                <a:spcPts val="0"/>
              </a:spcBef>
              <a:buFont typeface="Wingdings" panose="05000000000000000000" pitchFamily="2" charset="2"/>
              <a:buChar char="§"/>
            </a:pPr>
            <a:r>
              <a:rPr lang="en-US" sz="2200" dirty="0"/>
              <a:t>In the Admin Table, we have used the admin’s Username as the Primary key</a:t>
            </a:r>
          </a:p>
          <a:p>
            <a:pPr marL="0" indent="0">
              <a:lnSpc>
                <a:spcPct val="150000"/>
              </a:lnSpc>
              <a:spcBef>
                <a:spcPts val="0"/>
              </a:spcBef>
              <a:buNone/>
            </a:pPr>
            <a:r>
              <a:rPr lang="en-US" sz="2200" dirty="0"/>
              <a:t> </a:t>
            </a:r>
          </a:p>
        </p:txBody>
      </p:sp>
      <p:grpSp>
        <p:nvGrpSpPr>
          <p:cNvPr id="4" name="Group 3">
            <a:extLst>
              <a:ext uri="{FF2B5EF4-FFF2-40B4-BE49-F238E27FC236}">
                <a16:creationId xmlns:a16="http://schemas.microsoft.com/office/drawing/2014/main" id="{B2A9591A-D50E-4742-8DD7-E95DBFBD6A3A}"/>
              </a:ext>
            </a:extLst>
          </p:cNvPr>
          <p:cNvGrpSpPr/>
          <p:nvPr/>
        </p:nvGrpSpPr>
        <p:grpSpPr>
          <a:xfrm>
            <a:off x="4933663" y="1875963"/>
            <a:ext cx="5544586" cy="2414866"/>
            <a:chOff x="0" y="0"/>
            <a:chExt cx="3800475" cy="1567681"/>
          </a:xfrm>
        </p:grpSpPr>
        <p:pic>
          <p:nvPicPr>
            <p:cNvPr id="5" name="Picture 4">
              <a:extLst>
                <a:ext uri="{FF2B5EF4-FFF2-40B4-BE49-F238E27FC236}">
                  <a16:creationId xmlns:a16="http://schemas.microsoft.com/office/drawing/2014/main" id="{3C67DAE0-E317-4221-B7B7-983D5390EC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800475" cy="1314450"/>
            </a:xfrm>
            <a:prstGeom prst="rect">
              <a:avLst/>
            </a:prstGeom>
          </p:spPr>
        </p:pic>
        <p:sp>
          <p:nvSpPr>
            <p:cNvPr id="6" name="Text Box 365">
              <a:extLst>
                <a:ext uri="{FF2B5EF4-FFF2-40B4-BE49-F238E27FC236}">
                  <a16:creationId xmlns:a16="http://schemas.microsoft.com/office/drawing/2014/main" id="{3703213B-A8B8-4932-AB84-8A84C89AC95C}"/>
                </a:ext>
              </a:extLst>
            </p:cNvPr>
            <p:cNvSpPr txBox="1"/>
            <p:nvPr/>
          </p:nvSpPr>
          <p:spPr>
            <a:xfrm>
              <a:off x="0" y="1447800"/>
              <a:ext cx="3800475" cy="119881"/>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en-US" sz="1200"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Figure 1: Meta-data of Admin Table</a:t>
              </a:r>
              <a:endParaRPr lang="en-US" sz="1100"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sp>
        <p:nvSpPr>
          <p:cNvPr id="7" name="Slide Number Placeholder 6">
            <a:extLst>
              <a:ext uri="{FF2B5EF4-FFF2-40B4-BE49-F238E27FC236}">
                <a16:creationId xmlns:a16="http://schemas.microsoft.com/office/drawing/2014/main" id="{95628662-FA9C-49DA-8B8E-1E731D465FCA}"/>
              </a:ext>
            </a:extLst>
          </p:cNvPr>
          <p:cNvSpPr>
            <a:spLocks noGrp="1"/>
          </p:cNvSpPr>
          <p:nvPr>
            <p:ph type="sldNum" sz="quarter" idx="12"/>
          </p:nvPr>
        </p:nvSpPr>
        <p:spPr/>
        <p:txBody>
          <a:bodyPr/>
          <a:lstStyle/>
          <a:p>
            <a:fld id="{4FAB73BC-B049-4115-A692-8D63A059BFB8}" type="slidenum">
              <a:rPr lang="en-US" smtClean="0"/>
              <a:pPr/>
              <a:t>7</a:t>
            </a:fld>
            <a:endParaRPr lang="en-US" dirty="0"/>
          </a:p>
        </p:txBody>
      </p:sp>
    </p:spTree>
    <p:extLst>
      <p:ext uri="{BB962C8B-B14F-4D97-AF65-F5344CB8AC3E}">
        <p14:creationId xmlns:p14="http://schemas.microsoft.com/office/powerpoint/2010/main" val="2342562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9BFAB69-A4CE-48AB-A8B6-1A5FAC950645}"/>
              </a:ext>
            </a:extLst>
          </p:cNvPr>
          <p:cNvSpPr txBox="1">
            <a:spLocks/>
          </p:cNvSpPr>
          <p:nvPr/>
        </p:nvSpPr>
        <p:spPr>
          <a:xfrm>
            <a:off x="344557" y="291549"/>
            <a:ext cx="11304104" cy="6308034"/>
          </a:xfrm>
          <a:prstGeom prst="rect">
            <a:avLst/>
          </a:prstGeom>
        </p:spPr>
        <p:txBody>
          <a:bodyPr>
            <a:normAutofit fontScale="92500" lnSpcReduction="1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a:lnSpc>
                <a:spcPct val="150000"/>
              </a:lnSpc>
              <a:spcBef>
                <a:spcPts val="0"/>
              </a:spcBef>
              <a:buFont typeface="Wingdings" panose="05000000000000000000" pitchFamily="2" charset="2"/>
              <a:buChar char="§"/>
            </a:pPr>
            <a:r>
              <a:rPr lang="en-US" sz="2200" dirty="0"/>
              <a:t>STUDENTS Table</a:t>
            </a:r>
          </a:p>
          <a:p>
            <a:pPr>
              <a:lnSpc>
                <a:spcPct val="150000"/>
              </a:lnSpc>
              <a:spcBef>
                <a:spcPts val="0"/>
              </a:spcBef>
              <a:buFont typeface="Wingdings" panose="05000000000000000000" pitchFamily="2" charset="2"/>
              <a:buChar char="§"/>
            </a:pPr>
            <a:endParaRPr lang="en-US" sz="2200" dirty="0"/>
          </a:p>
          <a:p>
            <a:pPr>
              <a:lnSpc>
                <a:spcPct val="150000"/>
              </a:lnSpc>
              <a:spcBef>
                <a:spcPts val="0"/>
              </a:spcBef>
              <a:buFont typeface="Wingdings" panose="05000000000000000000" pitchFamily="2" charset="2"/>
              <a:buChar char="§"/>
            </a:pPr>
            <a:endParaRPr lang="en-US" sz="2200" dirty="0"/>
          </a:p>
          <a:p>
            <a:pPr>
              <a:lnSpc>
                <a:spcPct val="150000"/>
              </a:lnSpc>
              <a:spcBef>
                <a:spcPts val="0"/>
              </a:spcBef>
              <a:buFont typeface="Wingdings" panose="05000000000000000000" pitchFamily="2" charset="2"/>
              <a:buChar char="§"/>
            </a:pPr>
            <a:endParaRPr lang="en-US" sz="2200" dirty="0"/>
          </a:p>
          <a:p>
            <a:pPr>
              <a:lnSpc>
                <a:spcPct val="150000"/>
              </a:lnSpc>
              <a:spcBef>
                <a:spcPts val="0"/>
              </a:spcBef>
              <a:buFont typeface="Wingdings" panose="05000000000000000000" pitchFamily="2" charset="2"/>
              <a:buChar char="§"/>
            </a:pPr>
            <a:endParaRPr lang="en-US" sz="2200" dirty="0"/>
          </a:p>
          <a:p>
            <a:pPr>
              <a:lnSpc>
                <a:spcPct val="150000"/>
              </a:lnSpc>
              <a:spcBef>
                <a:spcPts val="0"/>
              </a:spcBef>
              <a:buFont typeface="Wingdings" panose="05000000000000000000" pitchFamily="2" charset="2"/>
              <a:buChar char="§"/>
            </a:pPr>
            <a:endParaRPr lang="en-US" sz="2200" dirty="0"/>
          </a:p>
          <a:p>
            <a:pPr>
              <a:lnSpc>
                <a:spcPct val="150000"/>
              </a:lnSpc>
              <a:spcBef>
                <a:spcPts val="0"/>
              </a:spcBef>
              <a:buFont typeface="Wingdings" panose="05000000000000000000" pitchFamily="2" charset="2"/>
              <a:buChar char="§"/>
            </a:pPr>
            <a:endParaRPr lang="en-US" sz="2200" dirty="0"/>
          </a:p>
          <a:p>
            <a:pPr>
              <a:lnSpc>
                <a:spcPct val="150000"/>
              </a:lnSpc>
              <a:spcBef>
                <a:spcPts val="0"/>
              </a:spcBef>
              <a:buFont typeface="Wingdings" panose="05000000000000000000" pitchFamily="2" charset="2"/>
              <a:buChar char="§"/>
            </a:pPr>
            <a:endParaRPr lang="en-US" sz="2200" dirty="0"/>
          </a:p>
          <a:p>
            <a:pPr>
              <a:lnSpc>
                <a:spcPct val="150000"/>
              </a:lnSpc>
              <a:spcBef>
                <a:spcPts val="0"/>
              </a:spcBef>
              <a:buFont typeface="Wingdings" panose="05000000000000000000" pitchFamily="2" charset="2"/>
              <a:buChar char="§"/>
            </a:pPr>
            <a:endParaRPr lang="en-US" sz="2200" dirty="0"/>
          </a:p>
          <a:p>
            <a:pPr>
              <a:lnSpc>
                <a:spcPct val="150000"/>
              </a:lnSpc>
              <a:spcBef>
                <a:spcPts val="0"/>
              </a:spcBef>
              <a:buFont typeface="Wingdings" panose="05000000000000000000" pitchFamily="2" charset="2"/>
              <a:buChar char="§"/>
            </a:pPr>
            <a:endParaRPr lang="en-US" sz="2200" dirty="0"/>
          </a:p>
          <a:p>
            <a:pPr>
              <a:lnSpc>
                <a:spcPct val="150000"/>
              </a:lnSpc>
              <a:spcBef>
                <a:spcPts val="0"/>
              </a:spcBef>
              <a:buFont typeface="Wingdings" panose="05000000000000000000" pitchFamily="2" charset="2"/>
              <a:buChar char="§"/>
            </a:pPr>
            <a:endParaRPr lang="en-US" sz="2200" dirty="0"/>
          </a:p>
          <a:p>
            <a:pPr>
              <a:lnSpc>
                <a:spcPct val="150000"/>
              </a:lnSpc>
              <a:spcBef>
                <a:spcPts val="0"/>
              </a:spcBef>
              <a:buFont typeface="Wingdings" panose="05000000000000000000" pitchFamily="2" charset="2"/>
              <a:buChar char="§"/>
            </a:pPr>
            <a:endParaRPr lang="en-US" sz="2200" dirty="0"/>
          </a:p>
          <a:p>
            <a:pPr>
              <a:lnSpc>
                <a:spcPct val="150000"/>
              </a:lnSpc>
              <a:spcBef>
                <a:spcPts val="0"/>
              </a:spcBef>
              <a:buFont typeface="Wingdings" panose="05000000000000000000" pitchFamily="2" charset="2"/>
              <a:buChar char="§"/>
            </a:pPr>
            <a:r>
              <a:rPr lang="en-US" sz="2200" dirty="0"/>
              <a:t>In the Student Table, we have used the student’s ID number as the Primary key</a:t>
            </a:r>
          </a:p>
          <a:p>
            <a:pPr marL="0" indent="0">
              <a:lnSpc>
                <a:spcPct val="150000"/>
              </a:lnSpc>
              <a:spcBef>
                <a:spcPts val="0"/>
              </a:spcBef>
              <a:buFont typeface="Wingdings 2" pitchFamily="18" charset="2"/>
              <a:buNone/>
            </a:pPr>
            <a:r>
              <a:rPr lang="en-US" sz="2200" dirty="0"/>
              <a:t> </a:t>
            </a:r>
          </a:p>
        </p:txBody>
      </p:sp>
      <p:grpSp>
        <p:nvGrpSpPr>
          <p:cNvPr id="6" name="Group 5">
            <a:extLst>
              <a:ext uri="{FF2B5EF4-FFF2-40B4-BE49-F238E27FC236}">
                <a16:creationId xmlns:a16="http://schemas.microsoft.com/office/drawing/2014/main" id="{92AF0818-6BBD-4B14-8DF2-AC02A7B9A81C}"/>
              </a:ext>
            </a:extLst>
          </p:cNvPr>
          <p:cNvGrpSpPr/>
          <p:nvPr/>
        </p:nvGrpSpPr>
        <p:grpSpPr>
          <a:xfrm>
            <a:off x="2973042" y="885940"/>
            <a:ext cx="5336071" cy="4211788"/>
            <a:chOff x="0" y="0"/>
            <a:chExt cx="3838575" cy="3327233"/>
          </a:xfrm>
        </p:grpSpPr>
        <p:pic>
          <p:nvPicPr>
            <p:cNvPr id="7" name="Picture 6">
              <a:extLst>
                <a:ext uri="{FF2B5EF4-FFF2-40B4-BE49-F238E27FC236}">
                  <a16:creationId xmlns:a16="http://schemas.microsoft.com/office/drawing/2014/main" id="{4707C959-73F2-40BC-A9AB-AD615F147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838575" cy="3086100"/>
            </a:xfrm>
            <a:prstGeom prst="rect">
              <a:avLst/>
            </a:prstGeom>
          </p:spPr>
        </p:pic>
        <p:sp>
          <p:nvSpPr>
            <p:cNvPr id="8" name="Text Box 371">
              <a:extLst>
                <a:ext uri="{FF2B5EF4-FFF2-40B4-BE49-F238E27FC236}">
                  <a16:creationId xmlns:a16="http://schemas.microsoft.com/office/drawing/2014/main" id="{4095D555-FB1B-4B17-B3E3-1EC336AF35F3}"/>
                </a:ext>
              </a:extLst>
            </p:cNvPr>
            <p:cNvSpPr txBox="1"/>
            <p:nvPr/>
          </p:nvSpPr>
          <p:spPr>
            <a:xfrm>
              <a:off x="0" y="3181350"/>
              <a:ext cx="3838575" cy="145883"/>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en-US" sz="1200"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Figure 2: Meta-data of  Student Table</a:t>
              </a:r>
              <a:endParaRPr lang="en-US" sz="1100"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sp>
        <p:nvSpPr>
          <p:cNvPr id="2" name="Slide Number Placeholder 1">
            <a:extLst>
              <a:ext uri="{FF2B5EF4-FFF2-40B4-BE49-F238E27FC236}">
                <a16:creationId xmlns:a16="http://schemas.microsoft.com/office/drawing/2014/main" id="{362B7B98-ED6C-438F-8C84-46A6680C7232}"/>
              </a:ext>
            </a:extLst>
          </p:cNvPr>
          <p:cNvSpPr>
            <a:spLocks noGrp="1"/>
          </p:cNvSpPr>
          <p:nvPr>
            <p:ph type="sldNum" sz="quarter" idx="12"/>
          </p:nvPr>
        </p:nvSpPr>
        <p:spPr/>
        <p:txBody>
          <a:bodyPr/>
          <a:lstStyle/>
          <a:p>
            <a:fld id="{4FAB73BC-B049-4115-A692-8D63A059BFB8}" type="slidenum">
              <a:rPr lang="en-US" smtClean="0"/>
              <a:pPr/>
              <a:t>8</a:t>
            </a:fld>
            <a:endParaRPr lang="en-US" dirty="0"/>
          </a:p>
        </p:txBody>
      </p:sp>
    </p:spTree>
    <p:extLst>
      <p:ext uri="{BB962C8B-B14F-4D97-AF65-F5344CB8AC3E}">
        <p14:creationId xmlns:p14="http://schemas.microsoft.com/office/powerpoint/2010/main" val="502274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F760191-DC9C-459C-806B-638AE4C6CB25}"/>
              </a:ext>
            </a:extLst>
          </p:cNvPr>
          <p:cNvSpPr txBox="1">
            <a:spLocks/>
          </p:cNvSpPr>
          <p:nvPr/>
        </p:nvSpPr>
        <p:spPr>
          <a:xfrm>
            <a:off x="344557" y="291549"/>
            <a:ext cx="11304104" cy="6308034"/>
          </a:xfrm>
          <a:prstGeom prst="rect">
            <a:avLst/>
          </a:prstGeom>
        </p:spPr>
        <p:txBody>
          <a:bodyPr>
            <a:normAutofit fontScale="92500" lnSpcReduction="1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a:lnSpc>
                <a:spcPct val="150000"/>
              </a:lnSpc>
              <a:spcBef>
                <a:spcPts val="0"/>
              </a:spcBef>
              <a:buFont typeface="Wingdings" panose="05000000000000000000" pitchFamily="2" charset="2"/>
              <a:buChar char="§"/>
            </a:pPr>
            <a:r>
              <a:rPr lang="en-US" sz="2200" dirty="0"/>
              <a:t>TEACHERS Table</a:t>
            </a:r>
          </a:p>
          <a:p>
            <a:pPr>
              <a:lnSpc>
                <a:spcPct val="150000"/>
              </a:lnSpc>
              <a:spcBef>
                <a:spcPts val="0"/>
              </a:spcBef>
              <a:buFont typeface="Wingdings" panose="05000000000000000000" pitchFamily="2" charset="2"/>
              <a:buChar char="§"/>
            </a:pPr>
            <a:endParaRPr lang="en-US" sz="2200" dirty="0"/>
          </a:p>
          <a:p>
            <a:pPr>
              <a:lnSpc>
                <a:spcPct val="150000"/>
              </a:lnSpc>
              <a:spcBef>
                <a:spcPts val="0"/>
              </a:spcBef>
              <a:buFont typeface="Wingdings" panose="05000000000000000000" pitchFamily="2" charset="2"/>
              <a:buChar char="§"/>
            </a:pPr>
            <a:endParaRPr lang="en-US" sz="2200" dirty="0"/>
          </a:p>
          <a:p>
            <a:pPr>
              <a:lnSpc>
                <a:spcPct val="150000"/>
              </a:lnSpc>
              <a:spcBef>
                <a:spcPts val="0"/>
              </a:spcBef>
              <a:buFont typeface="Wingdings" panose="05000000000000000000" pitchFamily="2" charset="2"/>
              <a:buChar char="§"/>
            </a:pPr>
            <a:endParaRPr lang="en-US" sz="2200" dirty="0"/>
          </a:p>
          <a:p>
            <a:pPr>
              <a:lnSpc>
                <a:spcPct val="150000"/>
              </a:lnSpc>
              <a:spcBef>
                <a:spcPts val="0"/>
              </a:spcBef>
              <a:buFont typeface="Wingdings" panose="05000000000000000000" pitchFamily="2" charset="2"/>
              <a:buChar char="§"/>
            </a:pPr>
            <a:endParaRPr lang="en-US" sz="2200" dirty="0"/>
          </a:p>
          <a:p>
            <a:pPr>
              <a:lnSpc>
                <a:spcPct val="150000"/>
              </a:lnSpc>
              <a:spcBef>
                <a:spcPts val="0"/>
              </a:spcBef>
              <a:buFont typeface="Wingdings" panose="05000000000000000000" pitchFamily="2" charset="2"/>
              <a:buChar char="§"/>
            </a:pPr>
            <a:endParaRPr lang="en-US" sz="2200" dirty="0"/>
          </a:p>
          <a:p>
            <a:pPr>
              <a:lnSpc>
                <a:spcPct val="150000"/>
              </a:lnSpc>
              <a:spcBef>
                <a:spcPts val="0"/>
              </a:spcBef>
              <a:buFont typeface="Wingdings" panose="05000000000000000000" pitchFamily="2" charset="2"/>
              <a:buChar char="§"/>
            </a:pPr>
            <a:endParaRPr lang="en-US" sz="2200" dirty="0"/>
          </a:p>
          <a:p>
            <a:pPr>
              <a:lnSpc>
                <a:spcPct val="150000"/>
              </a:lnSpc>
              <a:spcBef>
                <a:spcPts val="0"/>
              </a:spcBef>
              <a:buFont typeface="Wingdings" panose="05000000000000000000" pitchFamily="2" charset="2"/>
              <a:buChar char="§"/>
            </a:pPr>
            <a:endParaRPr lang="en-US" sz="2200" dirty="0"/>
          </a:p>
          <a:p>
            <a:pPr>
              <a:lnSpc>
                <a:spcPct val="150000"/>
              </a:lnSpc>
              <a:spcBef>
                <a:spcPts val="0"/>
              </a:spcBef>
              <a:buFont typeface="Wingdings" panose="05000000000000000000" pitchFamily="2" charset="2"/>
              <a:buChar char="§"/>
            </a:pPr>
            <a:endParaRPr lang="en-US" sz="2200" dirty="0"/>
          </a:p>
          <a:p>
            <a:pPr>
              <a:lnSpc>
                <a:spcPct val="150000"/>
              </a:lnSpc>
              <a:spcBef>
                <a:spcPts val="0"/>
              </a:spcBef>
              <a:buFont typeface="Wingdings" panose="05000000000000000000" pitchFamily="2" charset="2"/>
              <a:buChar char="§"/>
            </a:pPr>
            <a:endParaRPr lang="en-US" sz="2200" dirty="0"/>
          </a:p>
          <a:p>
            <a:pPr>
              <a:lnSpc>
                <a:spcPct val="150000"/>
              </a:lnSpc>
              <a:spcBef>
                <a:spcPts val="0"/>
              </a:spcBef>
              <a:buFont typeface="Wingdings" panose="05000000000000000000" pitchFamily="2" charset="2"/>
              <a:buChar char="§"/>
            </a:pPr>
            <a:endParaRPr lang="en-US" sz="2200" dirty="0"/>
          </a:p>
          <a:p>
            <a:pPr>
              <a:lnSpc>
                <a:spcPct val="150000"/>
              </a:lnSpc>
              <a:spcBef>
                <a:spcPts val="0"/>
              </a:spcBef>
              <a:buFont typeface="Wingdings" panose="05000000000000000000" pitchFamily="2" charset="2"/>
              <a:buChar char="§"/>
            </a:pPr>
            <a:endParaRPr lang="en-US" sz="2200" dirty="0"/>
          </a:p>
          <a:p>
            <a:pPr>
              <a:lnSpc>
                <a:spcPct val="150000"/>
              </a:lnSpc>
              <a:spcBef>
                <a:spcPts val="0"/>
              </a:spcBef>
              <a:buFont typeface="Wingdings" panose="05000000000000000000" pitchFamily="2" charset="2"/>
              <a:buChar char="§"/>
            </a:pPr>
            <a:r>
              <a:rPr lang="en-US" sz="2200" dirty="0"/>
              <a:t>In the Teachers Table, we have used the Teacher’s ID number as the Primary key</a:t>
            </a:r>
          </a:p>
          <a:p>
            <a:pPr marL="0" indent="0">
              <a:lnSpc>
                <a:spcPct val="150000"/>
              </a:lnSpc>
              <a:spcBef>
                <a:spcPts val="0"/>
              </a:spcBef>
              <a:buFont typeface="Wingdings 2" pitchFamily="18" charset="2"/>
              <a:buNone/>
            </a:pPr>
            <a:r>
              <a:rPr lang="en-US" sz="2200" dirty="0"/>
              <a:t> </a:t>
            </a:r>
          </a:p>
        </p:txBody>
      </p:sp>
      <p:grpSp>
        <p:nvGrpSpPr>
          <p:cNvPr id="3" name="Group 2">
            <a:extLst>
              <a:ext uri="{FF2B5EF4-FFF2-40B4-BE49-F238E27FC236}">
                <a16:creationId xmlns:a16="http://schemas.microsoft.com/office/drawing/2014/main" id="{0812A5F3-7D2B-4A7D-A6EB-311201E0E706}"/>
              </a:ext>
            </a:extLst>
          </p:cNvPr>
          <p:cNvGrpSpPr/>
          <p:nvPr/>
        </p:nvGrpSpPr>
        <p:grpSpPr>
          <a:xfrm>
            <a:off x="2935357" y="768626"/>
            <a:ext cx="5519530" cy="4464404"/>
            <a:chOff x="0" y="0"/>
            <a:chExt cx="3857625" cy="3278878"/>
          </a:xfrm>
        </p:grpSpPr>
        <p:pic>
          <p:nvPicPr>
            <p:cNvPr id="4" name="Picture 3">
              <a:extLst>
                <a:ext uri="{FF2B5EF4-FFF2-40B4-BE49-F238E27FC236}">
                  <a16:creationId xmlns:a16="http://schemas.microsoft.com/office/drawing/2014/main" id="{711467B5-F84C-4562-B89E-7D1AA32450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857625" cy="3028950"/>
            </a:xfrm>
            <a:prstGeom prst="rect">
              <a:avLst/>
            </a:prstGeom>
          </p:spPr>
        </p:pic>
        <p:sp>
          <p:nvSpPr>
            <p:cNvPr id="5" name="Text Box 373">
              <a:extLst>
                <a:ext uri="{FF2B5EF4-FFF2-40B4-BE49-F238E27FC236}">
                  <a16:creationId xmlns:a16="http://schemas.microsoft.com/office/drawing/2014/main" id="{7182C23A-7CDA-4365-A14D-37B68B6FEE69}"/>
                </a:ext>
              </a:extLst>
            </p:cNvPr>
            <p:cNvSpPr txBox="1"/>
            <p:nvPr/>
          </p:nvSpPr>
          <p:spPr>
            <a:xfrm>
              <a:off x="0" y="3143250"/>
              <a:ext cx="3857625" cy="135628"/>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en-US" sz="1200"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Figure 3: Meta-data of Teacher Table</a:t>
              </a:r>
              <a:endParaRPr lang="en-US" sz="1100"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sp>
        <p:nvSpPr>
          <p:cNvPr id="6" name="Slide Number Placeholder 5">
            <a:extLst>
              <a:ext uri="{FF2B5EF4-FFF2-40B4-BE49-F238E27FC236}">
                <a16:creationId xmlns:a16="http://schemas.microsoft.com/office/drawing/2014/main" id="{7A40ED3D-A27F-4249-822E-8F96FFE8F807}"/>
              </a:ext>
            </a:extLst>
          </p:cNvPr>
          <p:cNvSpPr>
            <a:spLocks noGrp="1"/>
          </p:cNvSpPr>
          <p:nvPr>
            <p:ph type="sldNum" sz="quarter" idx="12"/>
          </p:nvPr>
        </p:nvSpPr>
        <p:spPr/>
        <p:txBody>
          <a:bodyPr/>
          <a:lstStyle/>
          <a:p>
            <a:fld id="{4FAB73BC-B049-4115-A692-8D63A059BFB8}" type="slidenum">
              <a:rPr lang="en-US" smtClean="0"/>
              <a:pPr/>
              <a:t>9</a:t>
            </a:fld>
            <a:endParaRPr lang="en-US" dirty="0"/>
          </a:p>
        </p:txBody>
      </p:sp>
    </p:spTree>
    <p:extLst>
      <p:ext uri="{BB962C8B-B14F-4D97-AF65-F5344CB8AC3E}">
        <p14:creationId xmlns:p14="http://schemas.microsoft.com/office/powerpoint/2010/main" val="386016917"/>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TM44567466_Architecture Frame design_SL_V1.pptx" id="{C682F7F7-472B-43B5-B4B9-7C20C5565507}" vid="{60A07E3C-0E63-4AF0-8291-98470A21A23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B7BB97-A62F-4534-888F-505637578A57}">
  <ds:schemaRefs>
    <ds:schemaRef ds:uri="http://purl.org/dc/dcmitype/"/>
    <ds:schemaRef ds:uri="http://schemas.microsoft.com/office/infopath/2007/PartnerControls"/>
    <ds:schemaRef ds:uri="http://purl.org/dc/terms/"/>
    <ds:schemaRef ds:uri="http://schemas.microsoft.com/office/2006/metadata/properties"/>
    <ds:schemaRef ds:uri="http://purl.org/dc/elements/1.1/"/>
    <ds:schemaRef ds:uri="http://schemas.microsoft.com/office/2006/documentManagement/types"/>
    <ds:schemaRef ds:uri="16c05727-aa75-4e4a-9b5f-8a80a1165891"/>
    <ds:schemaRef ds:uri="http://schemas.openxmlformats.org/package/2006/metadata/core-properties"/>
    <ds:schemaRef ds:uri="71af3243-3dd4-4a8d-8c0d-dd76da1f02a5"/>
    <ds:schemaRef ds:uri="http://www.w3.org/XML/1998/namespace"/>
  </ds:schemaRefs>
</ds:datastoreItem>
</file>

<file path=customXml/itemProps2.xml><?xml version="1.0" encoding="utf-8"?>
<ds:datastoreItem xmlns:ds="http://schemas.openxmlformats.org/officeDocument/2006/customXml" ds:itemID="{88A236E1-64DF-4E50-A38B-2C17C1880F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62D4C9-FB7C-42A5-9239-CABAB80115F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Architecture Frame design</Template>
  <TotalTime>0</TotalTime>
  <Words>1120</Words>
  <Application>Microsoft Office PowerPoint</Application>
  <PresentationFormat>Widescreen</PresentationFormat>
  <Paragraphs>188</Paragraphs>
  <Slides>23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Calibri</vt:lpstr>
      <vt:lpstr>Corbel</vt:lpstr>
      <vt:lpstr>Times New Roman</vt:lpstr>
      <vt:lpstr>Wingdings</vt:lpstr>
      <vt:lpstr>Wingdings 2</vt:lpstr>
      <vt:lpstr>Frame</vt:lpstr>
      <vt:lpstr>ELE Management System</vt:lpstr>
      <vt:lpstr>Our Team</vt:lpstr>
      <vt:lpstr>Introduction to the system</vt:lpstr>
      <vt:lpstr>Why this  System</vt:lpstr>
      <vt:lpstr>Objectives  of  the System</vt:lpstr>
      <vt:lpstr>Connection to  the Database</vt:lpstr>
      <vt:lpstr>Designing  the Database    Data Dictionary</vt:lpstr>
      <vt:lpstr>PowerPoint Presentation</vt:lpstr>
      <vt:lpstr>PowerPoint Presentation</vt:lpstr>
      <vt:lpstr>Designing  the Database    Relationships</vt:lpstr>
      <vt:lpstr>Designing  the Database    Relationships</vt:lpstr>
      <vt:lpstr>Designing  the Database    Relationships</vt:lpstr>
      <vt:lpstr>Designing  the Database    Relationships</vt:lpstr>
      <vt:lpstr>Designing  the Database    Relationships</vt:lpstr>
      <vt:lpstr>Designing  the Database    E-R Diagram</vt:lpstr>
      <vt:lpstr>Assumptions</vt:lpstr>
      <vt:lpstr>System Generated Report</vt:lpstr>
      <vt:lpstr>PowerPoint Presentation</vt:lpstr>
      <vt:lpstr>PowerPoint Presentation</vt:lpstr>
      <vt:lpstr>Time Schedule</vt:lpstr>
      <vt:lpstr>Limitations of  the System</vt:lpstr>
      <vt:lpstr>Future Works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2019-07-12T03:42:30Z</dcterms:created>
  <dcterms:modified xsi:type="dcterms:W3CDTF">2020-03-03T06:01:57Z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