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59" r:id="rId2"/>
    <p:sldId id="284" r:id="rId3"/>
    <p:sldId id="261" r:id="rId4"/>
    <p:sldId id="298" r:id="rId5"/>
    <p:sldId id="299" r:id="rId6"/>
    <p:sldId id="306" r:id="rId7"/>
    <p:sldId id="317" r:id="rId8"/>
    <p:sldId id="313" r:id="rId9"/>
    <p:sldId id="318" r:id="rId10"/>
    <p:sldId id="319" r:id="rId11"/>
    <p:sldId id="301" r:id="rId12"/>
    <p:sldId id="315" r:id="rId13"/>
    <p:sldId id="302" r:id="rId14"/>
    <p:sldId id="300" r:id="rId15"/>
    <p:sldId id="303" r:id="rId16"/>
    <p:sldId id="278" r:id="rId17"/>
  </p:sldIdLst>
  <p:sldSz cx="9144000" cy="5143500" type="screen16x9"/>
  <p:notesSz cx="6858000" cy="9144000"/>
  <p:embeddedFontLst>
    <p:embeddedFont>
      <p:font typeface="Arvo" panose="020B0604020202020204" charset="0"/>
      <p:regular r:id="rId19"/>
      <p:bold r:id="rId20"/>
      <p:italic r:id="rId21"/>
      <p:boldItalic r:id="rId22"/>
    </p:embeddedFont>
    <p:embeddedFont>
      <p:font typeface="Roboto Condensed" panose="02000000000000000000" pitchFamily="2" charset="0"/>
      <p:regular r:id="rId23"/>
      <p:bold r:id="rId24"/>
      <p:italic r:id="rId25"/>
      <p:boldItalic r:id="rId26"/>
    </p:embeddedFont>
    <p:embeddedFont>
      <p:font typeface="Roboto Condensed Light"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8" d="100"/>
          <a:sy n="108" d="100"/>
        </p:scale>
        <p:origin x="7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523739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3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82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76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48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942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44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85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13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ebaa7b3a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ebaa7b3a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8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60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91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45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85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22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85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28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6" name="Google Shape;184;p11"/>
          <p:cNvSpPr txBox="1">
            <a:spLocks/>
          </p:cNvSpPr>
          <p:nvPr/>
        </p:nvSpPr>
        <p:spPr>
          <a:xfrm>
            <a:off x="463525" y="794862"/>
            <a:ext cx="6713652" cy="1408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9pPr>
          </a:lstStyle>
          <a:p>
            <a:r>
              <a:rPr lang="en-GB" sz="4000" dirty="0">
                <a:solidFill>
                  <a:schemeClr val="tx1"/>
                </a:solidFill>
              </a:rPr>
              <a:t>USED CARS PRICE PREDICTION USING MACHINE LEARNING</a:t>
            </a:r>
          </a:p>
        </p:txBody>
      </p:sp>
      <p:sp>
        <p:nvSpPr>
          <p:cNvPr id="3" name="Google Shape;237;p16">
            <a:extLst>
              <a:ext uri="{FF2B5EF4-FFF2-40B4-BE49-F238E27FC236}">
                <a16:creationId xmlns:a16="http://schemas.microsoft.com/office/drawing/2014/main" id="{07E9DD08-8597-43A9-884E-B635F16C8568}"/>
              </a:ext>
            </a:extLst>
          </p:cNvPr>
          <p:cNvSpPr txBox="1">
            <a:spLocks/>
          </p:cNvSpPr>
          <p:nvPr/>
        </p:nvSpPr>
        <p:spPr>
          <a:xfrm>
            <a:off x="216209" y="3271024"/>
            <a:ext cx="2897105" cy="1240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9pPr>
          </a:lstStyle>
          <a:p>
            <a:pPr marL="0" lvl="0" indent="0" algn="l" rtl="0">
              <a:spcBef>
                <a:spcPts val="0"/>
              </a:spcBef>
              <a:spcAft>
                <a:spcPts val="0"/>
              </a:spcAft>
              <a:buNone/>
            </a:pPr>
            <a:r>
              <a:rPr lang="cy" sz="1600" dirty="0">
                <a:solidFill>
                  <a:schemeClr val="bg1"/>
                </a:solidFill>
                <a:latin typeface="Times New Roman" panose="02020603050405020304" pitchFamily="18" charset="0"/>
                <a:cs typeface="Times New Roman" panose="02020603050405020304" pitchFamily="18" charset="0"/>
              </a:rPr>
              <a:t>Under the Guidance of :                                                                           </a:t>
            </a:r>
            <a:endParaRPr lang="cy" sz="1600" dirty="0">
              <a:solidFill>
                <a:schemeClr val="tx2">
                  <a:lumMod val="10000"/>
                </a:schemeClr>
              </a:solidFill>
              <a:latin typeface="Times New Roman" panose="02020603050405020304" pitchFamily="18" charset="0"/>
              <a:cs typeface="Times New Roman" panose="02020603050405020304" pitchFamily="18" charset="0"/>
            </a:endParaRPr>
          </a:p>
          <a:p>
            <a:pPr marL="127000">
              <a:lnSpc>
                <a:spcPts val="1395"/>
              </a:lnSpc>
              <a:spcBef>
                <a:spcPts val="540"/>
              </a:spcBef>
            </a:pP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Mr. Suhas K C ,</a:t>
            </a:r>
            <a:r>
              <a:rPr lang="en-US"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M.tech</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7000">
              <a:lnSpc>
                <a:spcPts val="1395"/>
              </a:lnSpc>
              <a:spcBef>
                <a:spcPts val="540"/>
              </a:spcBef>
            </a:pPr>
            <a:r>
              <a:rPr lang="en-IN" sz="1800" dirty="0">
                <a:latin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Asst. Prof., Dept. </a:t>
            </a:r>
            <a:r>
              <a:rPr lang="en-US" sz="18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3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CSE                                               </a:t>
            </a:r>
            <a:endParaRPr lang="en-IN" sz="1800" dirty="0">
              <a:latin typeface="Times New Roman" panose="02020603050405020304" pitchFamily="18" charset="0"/>
              <a:cs typeface="Times New Roman" panose="02020603050405020304" pitchFamily="18" charset="0"/>
            </a:endParaRPr>
          </a:p>
          <a:p>
            <a:pPr marL="127000">
              <a:lnSpc>
                <a:spcPts val="1395"/>
              </a:lnSpc>
              <a:spcBef>
                <a:spcPts val="540"/>
              </a:spcBef>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CIT, Gubbi, Tumkur.</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67E968-5795-4CBD-82D5-C3EBE5FB54F0}"/>
              </a:ext>
            </a:extLst>
          </p:cNvPr>
          <p:cNvPicPr>
            <a:picLocks noChangeAspect="1"/>
          </p:cNvPicPr>
          <p:nvPr/>
        </p:nvPicPr>
        <p:blipFill rotWithShape="1">
          <a:blip r:embed="rId3"/>
          <a:srcRect l="13509" t="2122" r="12249"/>
          <a:stretch/>
        </p:blipFill>
        <p:spPr>
          <a:xfrm>
            <a:off x="0" y="14816"/>
            <a:ext cx="1322987" cy="780046"/>
          </a:xfrm>
          <a:prstGeom prst="rect">
            <a:avLst/>
          </a:prstGeom>
        </p:spPr>
      </p:pic>
      <p:sp>
        <p:nvSpPr>
          <p:cNvPr id="7" name="TextBox 6">
            <a:extLst>
              <a:ext uri="{FF2B5EF4-FFF2-40B4-BE49-F238E27FC236}">
                <a16:creationId xmlns:a16="http://schemas.microsoft.com/office/drawing/2014/main" id="{67453CB0-A4FF-49C0-9375-04715FBEA032}"/>
              </a:ext>
            </a:extLst>
          </p:cNvPr>
          <p:cNvSpPr txBox="1"/>
          <p:nvPr/>
        </p:nvSpPr>
        <p:spPr>
          <a:xfrm>
            <a:off x="6570921" y="2203672"/>
            <a:ext cx="3085306" cy="2308324"/>
          </a:xfrm>
          <a:prstGeom prst="rect">
            <a:avLst/>
          </a:prstGeom>
          <a:noFill/>
        </p:spPr>
        <p:txBody>
          <a:bodyPr wrap="square" rtlCol="0">
            <a:spAutoFit/>
          </a:bodyPr>
          <a:lstStyle/>
          <a:p>
            <a:r>
              <a:rPr lang="en-IN" sz="1600" u="sng" dirty="0">
                <a:solidFill>
                  <a:srgbClr val="C00000"/>
                </a:solidFill>
                <a:latin typeface="Times New Roman" panose="02020603050405020304" pitchFamily="18" charset="0"/>
                <a:cs typeface="Times New Roman" panose="02020603050405020304" pitchFamily="18" charset="0"/>
              </a:rPr>
              <a:t>Presented By:</a:t>
            </a:r>
          </a:p>
          <a:p>
            <a:r>
              <a:rPr lang="en-IN" sz="1600" dirty="0">
                <a:latin typeface="Times New Roman" panose="02020603050405020304" pitchFamily="18" charset="0"/>
                <a:cs typeface="Times New Roman" panose="02020603050405020304" pitchFamily="18" charset="0"/>
              </a:rPr>
              <a:t>     Kiran M</a:t>
            </a:r>
          </a:p>
          <a:p>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(1CG17CS044)</a:t>
            </a:r>
          </a:p>
          <a:p>
            <a:r>
              <a:rPr lang="en-IN" sz="1600" dirty="0">
                <a:latin typeface="Times New Roman" panose="02020603050405020304" pitchFamily="18" charset="0"/>
                <a:cs typeface="Times New Roman" panose="02020603050405020304" pitchFamily="18" charset="0"/>
              </a:rPr>
              <a:t>     Manoj G S</a:t>
            </a:r>
          </a:p>
          <a:p>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(1CG17CS052)</a:t>
            </a:r>
          </a:p>
          <a:p>
            <a:r>
              <a:rPr lang="en-IN" sz="1600" dirty="0">
                <a:latin typeface="Times New Roman" panose="02020603050405020304" pitchFamily="18" charset="0"/>
                <a:cs typeface="Times New Roman" panose="02020603050405020304" pitchFamily="18" charset="0"/>
              </a:rPr>
              <a:t>     Manoj Kumar D</a:t>
            </a:r>
          </a:p>
          <a:p>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(1CG17CS053)</a:t>
            </a:r>
          </a:p>
          <a:p>
            <a:r>
              <a:rPr lang="en-IN" sz="1600" dirty="0">
                <a:latin typeface="Times New Roman" panose="02020603050405020304" pitchFamily="18" charset="0"/>
                <a:cs typeface="Times New Roman" panose="02020603050405020304" pitchFamily="18" charset="0"/>
              </a:rPr>
              <a:t>     Nandan Kumar T N</a:t>
            </a:r>
          </a:p>
          <a:p>
            <a:r>
              <a:rPr lang="en-IN" dirty="0">
                <a:latin typeface="Times New Roman" panose="02020603050405020304" pitchFamily="18" charset="0"/>
                <a:cs typeface="Times New Roman" panose="02020603050405020304" pitchFamily="18" charset="0"/>
              </a:rPr>
              <a:t>         (1CG17CS060)</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DATA VISUALIZATION</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A8F088B-1832-447D-AD44-963C1637637F}"/>
              </a:ext>
            </a:extLst>
          </p:cNvPr>
          <p:cNvPicPr>
            <a:picLocks noChangeAspect="1"/>
          </p:cNvPicPr>
          <p:nvPr/>
        </p:nvPicPr>
        <p:blipFill rotWithShape="1">
          <a:blip r:embed="rId3"/>
          <a:srcRect t="26593" r="56977"/>
          <a:stretch/>
        </p:blipFill>
        <p:spPr>
          <a:xfrm>
            <a:off x="4820093" y="1455157"/>
            <a:ext cx="3934047" cy="2969038"/>
          </a:xfrm>
          <a:prstGeom prst="rect">
            <a:avLst/>
          </a:prstGeom>
        </p:spPr>
      </p:pic>
      <p:pic>
        <p:nvPicPr>
          <p:cNvPr id="5" name="Picture 4">
            <a:extLst>
              <a:ext uri="{FF2B5EF4-FFF2-40B4-BE49-F238E27FC236}">
                <a16:creationId xmlns:a16="http://schemas.microsoft.com/office/drawing/2014/main" id="{8152FDEE-4A92-476C-85E3-10D5C50BB88D}"/>
              </a:ext>
            </a:extLst>
          </p:cNvPr>
          <p:cNvPicPr>
            <a:picLocks noChangeAspect="1"/>
          </p:cNvPicPr>
          <p:nvPr/>
        </p:nvPicPr>
        <p:blipFill rotWithShape="1">
          <a:blip r:embed="rId4"/>
          <a:srcRect t="20553" r="40422"/>
          <a:stretch/>
        </p:blipFill>
        <p:spPr>
          <a:xfrm>
            <a:off x="92512" y="1391222"/>
            <a:ext cx="4635432" cy="3640926"/>
          </a:xfrm>
          <a:prstGeom prst="rect">
            <a:avLst/>
          </a:prstGeom>
        </p:spPr>
      </p:pic>
    </p:spTree>
    <p:extLst>
      <p:ext uri="{BB962C8B-B14F-4D97-AF65-F5344CB8AC3E}">
        <p14:creationId xmlns:p14="http://schemas.microsoft.com/office/powerpoint/2010/main" val="175698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IMPLEMENTATION</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56726" y="1367250"/>
            <a:ext cx="6010982" cy="4247317"/>
          </a:xfrm>
          <a:prstGeom prst="rect">
            <a:avLst/>
          </a:prstGeom>
        </p:spPr>
        <p:txBody>
          <a:bodyPr wrap="square">
            <a:spAutoFit/>
          </a:bodyPr>
          <a:lstStyle/>
          <a:p>
            <a:pPr marL="76200" lvl="1">
              <a:buClr>
                <a:schemeClr val="bg1">
                  <a:lumMod val="75000"/>
                </a:schemeClr>
              </a:buClr>
              <a:buSzPts val="2400"/>
            </a:pPr>
            <a:r>
              <a:rPr lang="en-GB" sz="1600" u="sng" dirty="0">
                <a:latin typeface="Times New Roman" panose="02020603050405020304" pitchFamily="18" charset="0"/>
                <a:ea typeface="Roboto Condensed" panose="020B0604020202020204" charset="0"/>
                <a:cs typeface="Times New Roman" panose="02020603050405020304" pitchFamily="18" charset="0"/>
              </a:rPr>
              <a:t>Linear Regression:</a:t>
            </a:r>
          </a:p>
          <a:p>
            <a:pPr marL="76200" lvl="1">
              <a:buClr>
                <a:schemeClr val="bg1">
                  <a:lumMod val="75000"/>
                </a:schemeClr>
              </a:buClr>
              <a:buSzPts val="2400"/>
            </a:pPr>
            <a:endParaRPr lang="en-IN" sz="1000" b="1" dirty="0">
              <a:latin typeface="Times New Roman" pitchFamily="18" charset="0"/>
              <a:cs typeface="Times New Roman" pitchFamily="18" charset="0"/>
            </a:endParaRPr>
          </a:p>
          <a:p>
            <a:pPr marL="285750" indent="-285750" algn="just">
              <a:buFont typeface="Arial" panose="020B0604020202020204" pitchFamily="34" charset="0"/>
              <a:buChar char="•"/>
            </a:pP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Linear regression is one of the easiest and most popular Machine Learning algorithms. It is a statistical method that is used for predictive analysis. </a:t>
            </a:r>
          </a:p>
          <a:p>
            <a:pPr algn="just"/>
            <a:endParaRPr lang="en-US" sz="800" b="0" i="0" dirty="0">
              <a:solidFill>
                <a:schemeClr val="accent4">
                  <a:lumMod val="10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Linear regression algorithm shows a linear relationship between a dependent (y) and one or more independent (y) variables, hence called as linear regression. </a:t>
            </a:r>
          </a:p>
          <a:p>
            <a:pPr algn="just"/>
            <a:endParaRPr lang="en-US" sz="800" b="0" i="0" dirty="0">
              <a:solidFill>
                <a:schemeClr val="accent4">
                  <a:lumMod val="10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Since linear regression shows the linear relationship, which means it finds how the value of the dependent variable is changing according to the value of the independent variable.</a:t>
            </a:r>
          </a:p>
          <a:p>
            <a:pPr marL="285750" indent="-285750" algn="just">
              <a:buFont typeface="Arial" panose="020B0604020202020204" pitchFamily="34" charset="0"/>
              <a:buChar char="•"/>
            </a:pPr>
            <a:endParaRPr lang="en-US" sz="1000" dirty="0">
              <a:solidFill>
                <a:schemeClr val="accent4">
                  <a:lumMod val="10000"/>
                </a:schemeClr>
              </a:solidFill>
              <a:latin typeface="Times New Roman" panose="02020603050405020304" pitchFamily="18" charset="0"/>
              <a:cs typeface="Times New Roman" panose="02020603050405020304" pitchFamily="18" charset="0"/>
            </a:endParaRPr>
          </a:p>
          <a:p>
            <a:pPr algn="just"/>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y= a</a:t>
            </a:r>
            <a:r>
              <a:rPr kumimoji="0" lang="en-US" altLang="en-US" sz="1400" b="0" i="0" u="none" strike="noStrike" cap="none" normalizeH="0" baseline="-30000" dirty="0">
                <a:ln>
                  <a:noFill/>
                </a:ln>
                <a:solidFill>
                  <a:schemeClr val="accent4">
                    <a:lumMod val="10000"/>
                  </a:schemeClr>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+a</a:t>
            </a:r>
            <a:r>
              <a:rPr kumimoji="0" lang="en-US" altLang="en-US" sz="1400" b="0" i="0" u="none" strike="noStrike" cap="none" normalizeH="0" baseline="-30000" dirty="0">
                <a:ln>
                  <a:noFill/>
                </a:ln>
                <a:solidFill>
                  <a:schemeClr val="accent4">
                    <a:lumMod val="10000"/>
                  </a:schemeClr>
                </a:solidFill>
                <a:effectLst/>
                <a:latin typeface="Times New Roman" panose="02020603050405020304" pitchFamily="18" charset="0"/>
                <a:cs typeface="Times New Roman" panose="02020603050405020304" pitchFamily="18" charset="0"/>
              </a:rPr>
              <a:t>1</a:t>
            </a:r>
            <a:r>
              <a:rPr kumimoji="0" lang="en-US" altLang="en-US" sz="1400" b="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x+ ε</a:t>
            </a:r>
            <a:r>
              <a:rPr kumimoji="0" lang="en-US" altLang="en-US" sz="700" b="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 </a:t>
            </a:r>
          </a:p>
          <a:p>
            <a:pPr algn="just"/>
            <a:r>
              <a:rPr lang="en-US" dirty="0">
                <a:solidFill>
                  <a:schemeClr val="accent4">
                    <a:lumMod val="10000"/>
                  </a:schemeClr>
                </a:solidFill>
                <a:latin typeface="Times New Roman" panose="02020603050405020304" pitchFamily="18" charset="0"/>
                <a:cs typeface="Times New Roman" panose="02020603050405020304" pitchFamily="18" charset="0"/>
              </a:rPr>
              <a:t>             y </a:t>
            </a: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 dependent variable (target variable)</a:t>
            </a:r>
          </a:p>
          <a:p>
            <a:pPr algn="just"/>
            <a:r>
              <a:rPr lang="en-US" dirty="0">
                <a:solidFill>
                  <a:schemeClr val="accent4">
                    <a:lumMod val="10000"/>
                  </a:schemeClr>
                </a:solidFill>
                <a:latin typeface="Times New Roman" panose="02020603050405020304" pitchFamily="18" charset="0"/>
                <a:cs typeface="Times New Roman" panose="02020603050405020304" pitchFamily="18" charset="0"/>
              </a:rPr>
              <a:t>             x = </a:t>
            </a:r>
            <a:r>
              <a:rPr lang="en-IN" b="0" i="0" dirty="0">
                <a:solidFill>
                  <a:schemeClr val="accent4">
                    <a:lumMod val="10000"/>
                  </a:schemeClr>
                </a:solidFill>
                <a:effectLst/>
                <a:latin typeface="Times New Roman" panose="02020603050405020304" pitchFamily="18" charset="0"/>
                <a:cs typeface="Times New Roman" panose="02020603050405020304" pitchFamily="18" charset="0"/>
              </a:rPr>
              <a:t>Independent Variable (predictor variable)</a:t>
            </a: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 </a:t>
            </a:r>
          </a:p>
          <a:p>
            <a:pPr algn="just"/>
            <a:r>
              <a:rPr lang="en-US" dirty="0">
                <a:solidFill>
                  <a:schemeClr val="accent4">
                    <a:lumMod val="10000"/>
                  </a:schemeClr>
                </a:solidFill>
                <a:latin typeface="Times New Roman" panose="02020603050405020304" pitchFamily="18" charset="0"/>
                <a:cs typeface="Times New Roman" panose="02020603050405020304" pitchFamily="18" charset="0"/>
              </a:rPr>
              <a:t>             a</a:t>
            </a:r>
            <a:r>
              <a:rPr lang="en-US" sz="600" b="0" i="0" dirty="0">
                <a:solidFill>
                  <a:schemeClr val="accent4">
                    <a:lumMod val="10000"/>
                  </a:schemeClr>
                </a:solidFill>
                <a:effectLst/>
                <a:latin typeface="Times New Roman" panose="02020603050405020304" pitchFamily="18" charset="0"/>
                <a:cs typeface="Times New Roman" panose="02020603050405020304" pitchFamily="18" charset="0"/>
              </a:rPr>
              <a:t>0</a:t>
            </a: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 intercept of the line (Gives an additional degree of freedom)</a:t>
            </a:r>
          </a:p>
          <a:p>
            <a:pPr marL="76200" lvl="1">
              <a:buClr>
                <a:schemeClr val="bg1">
                  <a:lumMod val="75000"/>
                </a:schemeClr>
              </a:buClr>
              <a:buSzPts val="2400"/>
            </a:pPr>
            <a:r>
              <a:rPr lang="en-US" altLang="en-US" dirty="0">
                <a:solidFill>
                  <a:schemeClr val="accent4">
                    <a:lumMod val="10000"/>
                  </a:schemeClr>
                </a:solidFill>
                <a:latin typeface="Times New Roman" panose="02020603050405020304" pitchFamily="18" charset="0"/>
                <a:ea typeface="Roboto Condensed" panose="020B0604020202020204" charset="0"/>
                <a:cs typeface="Times New Roman" panose="02020603050405020304" pitchFamily="18" charset="0"/>
              </a:rPr>
              <a:t>           </a:t>
            </a: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a</a:t>
            </a:r>
            <a:r>
              <a:rPr lang="en-US" sz="700" b="0" i="0" dirty="0">
                <a:solidFill>
                  <a:schemeClr val="accent4">
                    <a:lumMod val="10000"/>
                  </a:schemeClr>
                </a:solidFill>
                <a:effectLst/>
                <a:latin typeface="Times New Roman" panose="02020603050405020304" pitchFamily="18" charset="0"/>
                <a:cs typeface="Times New Roman" panose="02020603050405020304" pitchFamily="18" charset="0"/>
              </a:rPr>
              <a:t>1</a:t>
            </a:r>
            <a:r>
              <a:rPr lang="en-US" b="0" i="0" dirty="0">
                <a:solidFill>
                  <a:schemeClr val="accent4">
                    <a:lumMod val="10000"/>
                  </a:schemeClr>
                </a:solidFill>
                <a:effectLst/>
                <a:latin typeface="Times New Roman" panose="02020603050405020304" pitchFamily="18" charset="0"/>
                <a:cs typeface="Times New Roman" panose="02020603050405020304" pitchFamily="18" charset="0"/>
              </a:rPr>
              <a:t>= Linear regression coefficient (scale factor to each input value).</a:t>
            </a:r>
            <a:endParaRPr lang="en-US" altLang="en-US" dirty="0">
              <a:solidFill>
                <a:schemeClr val="accent4">
                  <a:lumMod val="10000"/>
                </a:schemeClr>
              </a:solidFill>
              <a:latin typeface="Times New Roman" panose="02020603050405020304" pitchFamily="18" charset="0"/>
              <a:ea typeface="Roboto Condensed" panose="020B0604020202020204" charset="0"/>
              <a:cs typeface="Times New Roman" panose="02020603050405020304" pitchFamily="18" charset="0"/>
            </a:endParaRPr>
          </a:p>
          <a:p>
            <a:pPr marL="76200" lvl="1">
              <a:buClr>
                <a:schemeClr val="bg1">
                  <a:lumMod val="75000"/>
                </a:schemeClr>
              </a:buClr>
              <a:buSzPts val="2400"/>
            </a:pPr>
            <a:endParaRPr lang="en-US" altLang="en-US" sz="1600" dirty="0">
              <a:solidFill>
                <a:schemeClr val="tx1"/>
              </a:solidFill>
              <a:latin typeface="Roboto Condensed" panose="020B0604020202020204" charset="0"/>
              <a:ea typeface="Roboto Condensed" panose="020B0604020202020204" charset="0"/>
            </a:endParaRPr>
          </a:p>
          <a:p>
            <a:pPr marL="76200" lvl="1">
              <a:buClr>
                <a:schemeClr val="bg1">
                  <a:lumMod val="75000"/>
                </a:schemeClr>
              </a:buClr>
              <a:buSzPts val="2400"/>
            </a:pPr>
            <a:endParaRPr lang="en-GB" sz="1600" dirty="0">
              <a:latin typeface="Roboto Condensed" panose="020B0604020202020204" charset="0"/>
              <a:ea typeface="Roboto Condensed" panose="020B0604020202020204" charset="0"/>
            </a:endParaRPr>
          </a:p>
        </p:txBody>
      </p:sp>
      <p:pic>
        <p:nvPicPr>
          <p:cNvPr id="5" name="Picture 4">
            <a:extLst>
              <a:ext uri="{FF2B5EF4-FFF2-40B4-BE49-F238E27FC236}">
                <a16:creationId xmlns:a16="http://schemas.microsoft.com/office/drawing/2014/main" id="{2EB97B53-6A9C-4D1B-9A78-DE830154D197}"/>
              </a:ext>
            </a:extLst>
          </p:cNvPr>
          <p:cNvPicPr>
            <a:picLocks noChangeAspect="1"/>
          </p:cNvPicPr>
          <p:nvPr/>
        </p:nvPicPr>
        <p:blipFill>
          <a:blip r:embed="rId3"/>
          <a:stretch>
            <a:fillRect/>
          </a:stretch>
        </p:blipFill>
        <p:spPr>
          <a:xfrm>
            <a:off x="6467708" y="1684070"/>
            <a:ext cx="2290236" cy="2290236"/>
          </a:xfrm>
          <a:prstGeom prst="rect">
            <a:avLst/>
          </a:prstGeom>
        </p:spPr>
      </p:pic>
    </p:spTree>
    <p:extLst>
      <p:ext uri="{BB962C8B-B14F-4D97-AF65-F5344CB8AC3E}">
        <p14:creationId xmlns:p14="http://schemas.microsoft.com/office/powerpoint/2010/main" val="174406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IMPLEMENTATION</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56726" y="1367250"/>
            <a:ext cx="5849949" cy="3493264"/>
          </a:xfrm>
          <a:prstGeom prst="rect">
            <a:avLst/>
          </a:prstGeom>
        </p:spPr>
        <p:txBody>
          <a:bodyPr wrap="square">
            <a:spAutoFit/>
          </a:bodyPr>
          <a:lstStyle/>
          <a:p>
            <a:pPr marL="76200" lvl="1">
              <a:buClr>
                <a:schemeClr val="bg1">
                  <a:lumMod val="75000"/>
                </a:schemeClr>
              </a:buClr>
              <a:buSzPts val="2400"/>
            </a:pPr>
            <a:r>
              <a:rPr lang="en-GB" sz="1600" u="sng" dirty="0">
                <a:latin typeface="Times New Roman" panose="02020603050405020304" pitchFamily="18" charset="0"/>
                <a:ea typeface="Roboto Condensed" panose="020B0604020202020204" charset="0"/>
                <a:cs typeface="Times New Roman" panose="02020603050405020304" pitchFamily="18" charset="0"/>
              </a:rPr>
              <a:t>K-Nearest </a:t>
            </a:r>
            <a:r>
              <a:rPr lang="en-GB" sz="1600" u="sng" dirty="0" err="1">
                <a:latin typeface="Times New Roman" panose="02020603050405020304" pitchFamily="18" charset="0"/>
                <a:ea typeface="Roboto Condensed" panose="020B0604020202020204" charset="0"/>
                <a:cs typeface="Times New Roman" panose="02020603050405020304" pitchFamily="18" charset="0"/>
              </a:rPr>
              <a:t>Neighbors</a:t>
            </a: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marL="76200" lvl="1">
              <a:buClr>
                <a:schemeClr val="bg1">
                  <a:lumMod val="75000"/>
                </a:schemeClr>
              </a:buClr>
              <a:buSzPts val="2400"/>
            </a:pPr>
            <a:endParaRPr lang="en-IN" sz="700" b="1"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sz="7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K-Nearest Neighbour is one of the simplest Machine Learning algorithms based on Supervised Learning technique.</a:t>
            </a:r>
          </a:p>
          <a:p>
            <a:pPr algn="just"/>
            <a:endParaRPr lang="en-US" sz="1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endParaRPr lang="en-US" sz="1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endParaRPr lang="en-US" sz="1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marL="76200" lvl="1">
              <a:buClr>
                <a:schemeClr val="bg1">
                  <a:lumMod val="75000"/>
                </a:schemeClr>
              </a:buClr>
              <a:buSzPts val="2400"/>
            </a:pPr>
            <a:endParaRPr lang="en-US" altLang="en-US" sz="1100" dirty="0">
              <a:solidFill>
                <a:schemeClr val="tx1"/>
              </a:solidFill>
              <a:latin typeface="Roboto Condensed" panose="020B0604020202020204" charset="0"/>
              <a:ea typeface="Roboto Condensed" panose="020B0604020202020204" charset="0"/>
            </a:endParaRPr>
          </a:p>
          <a:p>
            <a:pPr marL="76200" lvl="1">
              <a:buClr>
                <a:schemeClr val="bg1">
                  <a:lumMod val="75000"/>
                </a:schemeClr>
              </a:buClr>
              <a:buSzPts val="2400"/>
            </a:pPr>
            <a:endParaRPr lang="en-GB" sz="1100" dirty="0">
              <a:latin typeface="Roboto Condensed" panose="020B0604020202020204" charset="0"/>
              <a:ea typeface="Roboto Condensed" panose="020B0604020202020204" charset="0"/>
            </a:endParaRPr>
          </a:p>
        </p:txBody>
      </p:sp>
      <p:pic>
        <p:nvPicPr>
          <p:cNvPr id="10" name="Picture 9">
            <a:extLst>
              <a:ext uri="{FF2B5EF4-FFF2-40B4-BE49-F238E27FC236}">
                <a16:creationId xmlns:a16="http://schemas.microsoft.com/office/drawing/2014/main" id="{A450536D-C817-4C1F-A1F7-51C34C2A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768" y="1570506"/>
            <a:ext cx="2841376" cy="2273101"/>
          </a:xfrm>
          <a:prstGeom prst="rect">
            <a:avLst/>
          </a:prstGeom>
        </p:spPr>
      </p:pic>
    </p:spTree>
    <p:extLst>
      <p:ext uri="{BB962C8B-B14F-4D97-AF65-F5344CB8AC3E}">
        <p14:creationId xmlns:p14="http://schemas.microsoft.com/office/powerpoint/2010/main" val="35936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RESULTS</a:t>
            </a:r>
            <a:endParaRPr sz="2800" dirty="0"/>
          </a:p>
        </p:txBody>
      </p:sp>
      <p:sp>
        <p:nvSpPr>
          <p:cNvPr id="237" name="Google Shape;237;p16"/>
          <p:cNvSpPr txBox="1">
            <a:spLocks noGrp="1"/>
          </p:cNvSpPr>
          <p:nvPr>
            <p:ph type="body" idx="1"/>
          </p:nvPr>
        </p:nvSpPr>
        <p:spPr>
          <a:xfrm>
            <a:off x="361296" y="802283"/>
            <a:ext cx="6132600" cy="40820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 sz="2000" dirty="0">
                <a:solidFill>
                  <a:schemeClr val="accent4">
                    <a:lumMod val="10000"/>
                  </a:schemeClr>
                </a:solidFill>
                <a:latin typeface="Times New Roman" panose="02020603050405020304" pitchFamily="18" charset="0"/>
                <a:cs typeface="Times New Roman" panose="02020603050405020304" pitchFamily="18" charset="0"/>
              </a:rPr>
              <a:t>Linear Regression</a:t>
            </a:r>
          </a:p>
          <a:p>
            <a:pPr marL="457200" lvl="0" indent="-381000" algn="l" rtl="0">
              <a:spcBef>
                <a:spcPts val="0"/>
              </a:spcBef>
              <a:spcAft>
                <a:spcPts val="0"/>
              </a:spcAft>
              <a:buSzPts val="2400"/>
              <a:buChar char="▰"/>
            </a:pPr>
            <a:endParaRPr lang="en" dirty="0">
              <a:solidFill>
                <a:schemeClr val="accent4">
                  <a:lumMod val="10000"/>
                </a:schemeClr>
              </a:solidFill>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endParaRPr lang="en" dirty="0">
              <a:solidFill>
                <a:schemeClr val="accent4">
                  <a:lumMod val="10000"/>
                </a:schemeClr>
              </a:solidFill>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endParaRPr lang="en" sz="2000" dirty="0">
              <a:solidFill>
                <a:schemeClr val="accent4">
                  <a:lumMod val="10000"/>
                </a:schemeClr>
              </a:solidFill>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endParaRPr lang="en" sz="2000" dirty="0">
              <a:solidFill>
                <a:schemeClr val="accent4">
                  <a:lumMod val="10000"/>
                </a:schemeClr>
              </a:solidFill>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r>
              <a:rPr lang="en" sz="2000" dirty="0">
                <a:solidFill>
                  <a:schemeClr val="accent4">
                    <a:lumMod val="10000"/>
                  </a:schemeClr>
                </a:solidFill>
                <a:latin typeface="Times New Roman" panose="02020603050405020304" pitchFamily="18" charset="0"/>
                <a:cs typeface="Times New Roman" panose="02020603050405020304" pitchFamily="18" charset="0"/>
              </a:rPr>
              <a:t>K-Neighbours Regression</a:t>
            </a:r>
          </a:p>
          <a:p>
            <a:pPr marL="457200" lvl="0" indent="-381000" algn="l" rtl="0">
              <a:spcBef>
                <a:spcPts val="0"/>
              </a:spcBef>
              <a:spcAft>
                <a:spcPts val="0"/>
              </a:spcAft>
              <a:buSzPts val="2400"/>
              <a:buChar char="▰"/>
            </a:pPr>
            <a:endParaRPr lang="en"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dirty="0">
              <a:latin typeface="Times New Roman" panose="02020603050405020304" pitchFamily="18" charset="0"/>
              <a:cs typeface="Times New Roman" panose="02020603050405020304" pitchFamily="18" charset="0"/>
            </a:endParaRPr>
          </a:p>
        </p:txBody>
      </p:sp>
      <p:sp>
        <p:nvSpPr>
          <p:cNvPr id="238" name="Google Shape;238;p16"/>
          <p:cNvSpPr txBox="1">
            <a:spLocks noGrp="1"/>
          </p:cNvSpPr>
          <p:nvPr>
            <p:ph type="sldNum" idx="12"/>
          </p:nvPr>
        </p:nvSpPr>
        <p:spPr>
          <a:xfrm>
            <a:off x="76566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10</a:t>
            </a:r>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987E008A-7D56-49A2-A73C-D7123B7C41E0}"/>
              </a:ext>
            </a:extLst>
          </p:cNvPr>
          <p:cNvPicPr>
            <a:picLocks noChangeAspect="1"/>
          </p:cNvPicPr>
          <p:nvPr/>
        </p:nvPicPr>
        <p:blipFill rotWithShape="1">
          <a:blip r:embed="rId3"/>
          <a:srcRect b="52828"/>
          <a:stretch/>
        </p:blipFill>
        <p:spPr>
          <a:xfrm>
            <a:off x="1593356" y="1839004"/>
            <a:ext cx="4752673" cy="1329069"/>
          </a:xfrm>
          <a:prstGeom prst="rect">
            <a:avLst/>
          </a:prstGeom>
        </p:spPr>
      </p:pic>
      <p:pic>
        <p:nvPicPr>
          <p:cNvPr id="7" name="Picture 6">
            <a:extLst>
              <a:ext uri="{FF2B5EF4-FFF2-40B4-BE49-F238E27FC236}">
                <a16:creationId xmlns:a16="http://schemas.microsoft.com/office/drawing/2014/main" id="{24CE0602-5286-4467-9B30-0788225C67CE}"/>
              </a:ext>
            </a:extLst>
          </p:cNvPr>
          <p:cNvPicPr>
            <a:picLocks noChangeAspect="1"/>
          </p:cNvPicPr>
          <p:nvPr/>
        </p:nvPicPr>
        <p:blipFill rotWithShape="1">
          <a:blip r:embed="rId3"/>
          <a:srcRect t="51407"/>
          <a:stretch/>
        </p:blipFill>
        <p:spPr>
          <a:xfrm>
            <a:off x="1593356" y="3515277"/>
            <a:ext cx="4752672" cy="1369089"/>
          </a:xfrm>
          <a:prstGeom prst="rect">
            <a:avLst/>
          </a:prstGeom>
        </p:spPr>
      </p:pic>
    </p:spTree>
    <p:extLst>
      <p:ext uri="{BB962C8B-B14F-4D97-AF65-F5344CB8AC3E}">
        <p14:creationId xmlns:p14="http://schemas.microsoft.com/office/powerpoint/2010/main" val="63002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CONCLUSION</a:t>
            </a:r>
            <a:endParaRPr sz="2800" dirty="0"/>
          </a:p>
        </p:txBody>
      </p:sp>
      <p:sp>
        <p:nvSpPr>
          <p:cNvPr id="237" name="Google Shape;237;p16"/>
          <p:cNvSpPr txBox="1">
            <a:spLocks noGrp="1"/>
          </p:cNvSpPr>
          <p:nvPr>
            <p:ph type="body" idx="1"/>
          </p:nvPr>
        </p:nvSpPr>
        <p:spPr>
          <a:xfrm>
            <a:off x="282216" y="1057165"/>
            <a:ext cx="8764437" cy="3642426"/>
          </a:xfrm>
          <a:prstGeom prst="rect">
            <a:avLst/>
          </a:prstGeom>
        </p:spPr>
        <p:txBody>
          <a:bodyPr spcFirstLastPara="1" wrap="square" lIns="91425" tIns="91425" rIns="91425" bIns="91425" anchor="ctr" anchorCtr="0">
            <a:noAutofit/>
          </a:bodyPr>
          <a:lstStyle/>
          <a:p>
            <a:pPr lvl="0">
              <a:spcBef>
                <a:spcPts val="0"/>
              </a:spcBef>
            </a:pPr>
            <a:r>
              <a:rPr lang="en-GB" sz="1500" dirty="0">
                <a:solidFill>
                  <a:schemeClr val="accent4">
                    <a:lumMod val="10000"/>
                  </a:schemeClr>
                </a:solidFill>
                <a:latin typeface="Times New Roman" panose="02020603050405020304" pitchFamily="18" charset="0"/>
                <a:cs typeface="Times New Roman" panose="02020603050405020304"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p>
          <a:p>
            <a:pPr marL="76200" lvl="0" indent="0">
              <a:spcBef>
                <a:spcPts val="0"/>
              </a:spcBef>
              <a:buNone/>
            </a:pPr>
            <a:endParaRPr lang="en-GB" sz="1000" dirty="0">
              <a:solidFill>
                <a:schemeClr val="accent4">
                  <a:lumMod val="10000"/>
                </a:schemeClr>
              </a:solidFill>
              <a:latin typeface="Times New Roman" panose="02020603050405020304" pitchFamily="18" charset="0"/>
              <a:cs typeface="Times New Roman" panose="02020603050405020304" pitchFamily="18" charset="0"/>
            </a:endParaRPr>
          </a:p>
          <a:p>
            <a:pPr lvl="0">
              <a:spcBef>
                <a:spcPts val="0"/>
              </a:spcBef>
            </a:pPr>
            <a:r>
              <a:rPr lang="en-GB" sz="1500" dirty="0">
                <a:solidFill>
                  <a:schemeClr val="accent4">
                    <a:lumMod val="10000"/>
                  </a:schemeClr>
                </a:solidFill>
                <a:latin typeface="Times New Roman" panose="02020603050405020304" pitchFamily="18" charset="0"/>
                <a:cs typeface="Times New Roman" panose="02020603050405020304" pitchFamily="18" charset="0"/>
              </a:rPr>
              <a:t>K-</a:t>
            </a:r>
            <a:r>
              <a:rPr lang="en-GB" sz="1500" dirty="0" err="1">
                <a:solidFill>
                  <a:schemeClr val="accent4">
                    <a:lumMod val="10000"/>
                  </a:schemeClr>
                </a:solidFill>
                <a:latin typeface="Times New Roman" panose="02020603050405020304" pitchFamily="18" charset="0"/>
                <a:cs typeface="Times New Roman" panose="02020603050405020304" pitchFamily="18" charset="0"/>
              </a:rPr>
              <a:t>Neighbors</a:t>
            </a:r>
            <a:r>
              <a:rPr lang="en-GB" sz="1500" dirty="0">
                <a:solidFill>
                  <a:schemeClr val="accent4">
                    <a:lumMod val="10000"/>
                  </a:schemeClr>
                </a:solidFill>
                <a:latin typeface="Times New Roman" panose="02020603050405020304" pitchFamily="18" charset="0"/>
                <a:cs typeface="Times New Roman" panose="02020603050405020304" pitchFamily="18" charset="0"/>
              </a:rPr>
              <a:t> Regressor gives best accurate model when compared with Linear regression. Here you have a list of items</a:t>
            </a:r>
          </a:p>
          <a:p>
            <a:pPr lvl="0">
              <a:spcBef>
                <a:spcPts val="1000"/>
              </a:spcBef>
            </a:pPr>
            <a:r>
              <a:rPr lang="en-GB" sz="1500" dirty="0">
                <a:solidFill>
                  <a:schemeClr val="accent4">
                    <a:lumMod val="10000"/>
                  </a:schemeClr>
                </a:solidFill>
                <a:latin typeface="Times New Roman" panose="02020603050405020304" pitchFamily="18" charset="0"/>
                <a:cs typeface="Times New Roman" panose="02020603050405020304" pitchFamily="18" charset="0"/>
              </a:rPr>
              <a:t>Data Cleaning played a major role in achieving better accuracy and Visualizing Data helped us a lot to identify the patterns of data .</a:t>
            </a:r>
          </a:p>
          <a:p>
            <a:pPr lvl="0">
              <a:spcBef>
                <a:spcPts val="1000"/>
              </a:spcBef>
            </a:pPr>
            <a:r>
              <a:rPr lang="en-GB" sz="1500" dirty="0">
                <a:solidFill>
                  <a:schemeClr val="accent4">
                    <a:lumMod val="10000"/>
                  </a:schemeClr>
                </a:solidFill>
                <a:latin typeface="Times New Roman" panose="02020603050405020304" pitchFamily="18" charset="0"/>
                <a:cs typeface="Times New Roman" panose="02020603050405020304" pitchFamily="18" charset="0"/>
              </a:rPr>
              <a:t>Removing the outliers increased the model accuracy, which is a huge improvement </a:t>
            </a:r>
          </a:p>
          <a:p>
            <a:pPr lvl="0">
              <a:spcBef>
                <a:spcPts val="1000"/>
              </a:spcBef>
            </a:pPr>
            <a:r>
              <a:rPr lang="en-GB" sz="1500" dirty="0">
                <a:solidFill>
                  <a:schemeClr val="accent4">
                    <a:lumMod val="10000"/>
                  </a:schemeClr>
                </a:solidFill>
                <a:latin typeface="Times New Roman" panose="02020603050405020304" pitchFamily="18" charset="0"/>
                <a:cs typeface="Times New Roman" panose="02020603050405020304" pitchFamily="18" charset="0"/>
              </a:rPr>
              <a:t>Successfully obtained a K-</a:t>
            </a:r>
            <a:r>
              <a:rPr lang="en-GB" sz="1500" dirty="0" err="1">
                <a:solidFill>
                  <a:schemeClr val="accent4">
                    <a:lumMod val="10000"/>
                  </a:schemeClr>
                </a:solidFill>
                <a:latin typeface="Times New Roman" panose="02020603050405020304" pitchFamily="18" charset="0"/>
                <a:cs typeface="Times New Roman" panose="02020603050405020304" pitchFamily="18" charset="0"/>
              </a:rPr>
              <a:t>Neighbors</a:t>
            </a:r>
            <a:r>
              <a:rPr lang="en-GB" sz="1500" dirty="0">
                <a:solidFill>
                  <a:schemeClr val="accent4">
                    <a:lumMod val="10000"/>
                  </a:schemeClr>
                </a:solidFill>
                <a:latin typeface="Times New Roman" panose="02020603050405020304" pitchFamily="18" charset="0"/>
                <a:cs typeface="Times New Roman" panose="02020603050405020304" pitchFamily="18" charset="0"/>
              </a:rPr>
              <a:t> regressor model with 84.4% of accuracy from the data given.</a:t>
            </a: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843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FUTURE WORK</a:t>
            </a:r>
            <a:endParaRPr sz="2800" dirty="0"/>
          </a:p>
        </p:txBody>
      </p:sp>
      <p:sp>
        <p:nvSpPr>
          <p:cNvPr id="237" name="Google Shape;237;p16"/>
          <p:cNvSpPr txBox="1">
            <a:spLocks noGrp="1"/>
          </p:cNvSpPr>
          <p:nvPr>
            <p:ph type="body" idx="1"/>
          </p:nvPr>
        </p:nvSpPr>
        <p:spPr>
          <a:xfrm>
            <a:off x="361295" y="1057165"/>
            <a:ext cx="8351383" cy="3145500"/>
          </a:xfrm>
          <a:prstGeom prst="rect">
            <a:avLst/>
          </a:prstGeom>
        </p:spPr>
        <p:txBody>
          <a:bodyPr spcFirstLastPara="1" wrap="square" lIns="91425" tIns="91425" rIns="91425" bIns="91425" anchor="ctr" anchorCtr="0">
            <a:noAutofit/>
          </a:bodyPr>
          <a:lstStyle/>
          <a:p>
            <a:pPr lvl="0">
              <a:spcBef>
                <a:spcPts val="0"/>
              </a:spcBef>
            </a:pPr>
            <a:r>
              <a:rPr lang="en-GB" sz="1800" dirty="0">
                <a:solidFill>
                  <a:schemeClr val="accent4">
                    <a:lumMod val="10000"/>
                  </a:schemeClr>
                </a:solidFill>
                <a:latin typeface="Times New Roman" panose="02020603050405020304" pitchFamily="18" charset="0"/>
                <a:cs typeface="Times New Roman" panose="02020603050405020304" pitchFamily="18" charset="0"/>
              </a:rPr>
              <a:t> In future this machine learning model may bind with various website which can provide real time    data for price prediction. Also we may add large historical data of car price which can help to improve accuracy of the machine learning model. </a:t>
            </a:r>
          </a:p>
          <a:p>
            <a:pPr marL="76200" lvl="0" indent="0">
              <a:spcBef>
                <a:spcPts val="0"/>
              </a:spcBef>
              <a:buNone/>
            </a:pPr>
            <a:endParaRPr lang="en-GB" sz="1800" dirty="0">
              <a:solidFill>
                <a:schemeClr val="accent4">
                  <a:lumMod val="10000"/>
                </a:schemeClr>
              </a:solidFill>
              <a:latin typeface="Times New Roman" panose="02020603050405020304" pitchFamily="18" charset="0"/>
              <a:cs typeface="Times New Roman" panose="02020603050405020304" pitchFamily="18" charset="0"/>
            </a:endParaRPr>
          </a:p>
          <a:p>
            <a:pPr lvl="0">
              <a:spcBef>
                <a:spcPts val="0"/>
              </a:spcBef>
            </a:pPr>
            <a:r>
              <a:rPr lang="en-GB" sz="1800" dirty="0">
                <a:solidFill>
                  <a:schemeClr val="accent4">
                    <a:lumMod val="10000"/>
                  </a:schemeClr>
                </a:solidFill>
                <a:latin typeface="Times New Roman" panose="02020603050405020304" pitchFamily="18" charset="0"/>
                <a:cs typeface="Times New Roman" panose="02020603050405020304" pitchFamily="18" charset="0"/>
              </a:rPr>
              <a:t>We can build an android app as user interface for interacting with user. For better performance, we plan to judiciously design deep learning network structures, use adaptive learning rates and train on clusters of data rather than the whole dataset.</a:t>
            </a:r>
            <a:endParaRPr sz="1800" dirty="0">
              <a:solidFill>
                <a:schemeClr val="accent4">
                  <a:lumMod val="10000"/>
                </a:schemeClr>
              </a:solidFill>
              <a:latin typeface="Times New Roman" panose="02020603050405020304" pitchFamily="18" charset="0"/>
              <a:cs typeface="Times New Roman" panose="02020603050405020304" pitchFamily="18"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993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23780" y="194316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 YOU !</a:t>
            </a:r>
            <a:endParaRPr sz="6000"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CONTENTS</a:t>
            </a:r>
            <a:endParaRPr sz="2800" dirty="0"/>
          </a:p>
        </p:txBody>
      </p:sp>
      <p:sp>
        <p:nvSpPr>
          <p:cNvPr id="643" name="Google Shape;643;p39"/>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731402" y="1474225"/>
            <a:ext cx="2502451" cy="3354765"/>
          </a:xfrm>
          <a:prstGeom prst="rect">
            <a:avLst/>
          </a:prstGeom>
          <a:noFill/>
        </p:spPr>
        <p:txBody>
          <a:bodyPr wrap="square" rtlCol="0">
            <a:spAutoFit/>
          </a:bodyPr>
          <a:lstStyle/>
          <a:p>
            <a:r>
              <a:rPr lang="en-US" sz="1600" b="1" dirty="0">
                <a:solidFill>
                  <a:schemeClr val="tx1">
                    <a:lumMod val="50000"/>
                  </a:schemeClr>
                </a:solidFill>
                <a:latin typeface="Roboto Condensed" panose="020B0604020202020204" charset="0"/>
                <a:ea typeface="Roboto Condensed" panose="020B0604020202020204" charset="0"/>
                <a:cs typeface="Times New Roman" panose="02020603050405020304" pitchFamily="18" charset="0"/>
              </a:rPr>
              <a:t>1</a:t>
            </a:r>
            <a:r>
              <a:rPr lang="en-US"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 Introduction</a:t>
            </a:r>
            <a:endPar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2. Business Understanding</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3. Methodology</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4. Implementation</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5. Results</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6. Conclusion</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7. Future Work</a:t>
            </a:r>
          </a:p>
          <a:p>
            <a:endParaRPr lang="en-GB" sz="12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a:p>
            <a:r>
              <a:rPr lang="en-GB"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rPr>
              <a:t>8. References</a:t>
            </a:r>
            <a:endParaRPr lang="en-US" sz="1600" b="1" dirty="0">
              <a:solidFill>
                <a:schemeClr val="tx1">
                  <a:lumMod val="50000"/>
                </a:schemeClr>
              </a:solidFill>
              <a:latin typeface="Times New Roman" panose="02020603050405020304" pitchFamily="18" charset="0"/>
              <a:ea typeface="Roboto Condensed" panose="020B060402020202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INTRODUCTION</a:t>
            </a:r>
            <a:endParaRPr sz="2800" dirty="0"/>
          </a:p>
        </p:txBody>
      </p:sp>
      <p:sp>
        <p:nvSpPr>
          <p:cNvPr id="237" name="Google Shape;237;p16"/>
          <p:cNvSpPr txBox="1">
            <a:spLocks noGrp="1"/>
          </p:cNvSpPr>
          <p:nvPr>
            <p:ph type="body" idx="1"/>
          </p:nvPr>
        </p:nvSpPr>
        <p:spPr>
          <a:xfrm>
            <a:off x="498708" y="1656272"/>
            <a:ext cx="8139944" cy="3138028"/>
          </a:xfrm>
          <a:prstGeom prst="rect">
            <a:avLst/>
          </a:prstGeom>
        </p:spPr>
        <p:txBody>
          <a:bodyPr spcFirstLastPara="1" wrap="square" lIns="91425" tIns="91425" rIns="91425" bIns="91425" anchor="ctr" anchorCtr="0">
            <a:noAutofit/>
          </a:bodyPr>
          <a:lstStyle/>
          <a:p>
            <a:pPr>
              <a:spcBef>
                <a:spcPts val="0"/>
              </a:spcBef>
            </a:pPr>
            <a:r>
              <a:rPr lang="en-US" sz="1600" b="0" i="0" dirty="0">
                <a:effectLst/>
                <a:latin typeface="Times New Roman" panose="02020603050405020304" pitchFamily="18" charset="0"/>
                <a:cs typeface="Times New Roman" panose="02020603050405020304" pitchFamily="18" charset="0"/>
              </a:rPr>
              <a:t>The prices of new cars in the industry is fixed by the manufacturer with some additional costs incurred by the Government in the form of taxes. </a:t>
            </a:r>
          </a:p>
          <a:p>
            <a:pPr marL="0" indent="0">
              <a:spcBef>
                <a:spcPts val="0"/>
              </a:spcBef>
              <a:buNone/>
            </a:pPr>
            <a:endParaRPr lang="en-US" sz="700" b="0" i="0" dirty="0">
              <a:effectLst/>
              <a:latin typeface="Times New Roman" panose="02020603050405020304" pitchFamily="18" charset="0"/>
              <a:cs typeface="Times New Roman" panose="02020603050405020304" pitchFamily="18" charset="0"/>
            </a:endParaRPr>
          </a:p>
          <a:p>
            <a:pPr>
              <a:spcBef>
                <a:spcPts val="0"/>
              </a:spcBef>
            </a:pPr>
            <a:r>
              <a:rPr lang="en-US" sz="1600" b="0" i="0" dirty="0">
                <a:effectLst/>
                <a:latin typeface="Times New Roman" panose="02020603050405020304" pitchFamily="18" charset="0"/>
                <a:cs typeface="Times New Roman" panose="02020603050405020304" pitchFamily="18" charset="0"/>
              </a:rPr>
              <a:t>But due to the increased price of new cars and the incapability of customers to buy new cars due to the lack of funds, used cars sales are on a global increase.</a:t>
            </a:r>
          </a:p>
          <a:p>
            <a:pPr>
              <a:spcBef>
                <a:spcPts val="0"/>
              </a:spcBef>
            </a:pPr>
            <a:endParaRPr lang="en-US" sz="700" b="0" i="0" dirty="0">
              <a:effectLst/>
              <a:latin typeface="Times New Roman" panose="02020603050405020304" pitchFamily="18" charset="0"/>
              <a:cs typeface="Times New Roman" panose="02020603050405020304" pitchFamily="18" charset="0"/>
            </a:endParaRPr>
          </a:p>
          <a:p>
            <a:pPr>
              <a:spcBef>
                <a:spcPts val="0"/>
              </a:spcBef>
            </a:pPr>
            <a:r>
              <a:rPr lang="en-US" sz="1600" b="0" i="0" dirty="0">
                <a:effectLst/>
                <a:latin typeface="Times New Roman" panose="02020603050405020304" pitchFamily="18" charset="0"/>
                <a:cs typeface="Times New Roman" panose="02020603050405020304" pitchFamily="18" charset="0"/>
              </a:rPr>
              <a:t>There is a need for a used car price prediction system to effectively determine the worthiness of the car using a variety of features. Even though there are websites that offers this service, their prediction method may not be the best. </a:t>
            </a:r>
          </a:p>
          <a:p>
            <a:pPr>
              <a:spcBef>
                <a:spcPts val="0"/>
              </a:spcBef>
            </a:pPr>
            <a:endParaRPr lang="en-US" sz="700" b="0" i="0" dirty="0">
              <a:effectLst/>
              <a:latin typeface="Times New Roman" panose="02020603050405020304" pitchFamily="18" charset="0"/>
              <a:cs typeface="Times New Roman" panose="02020603050405020304" pitchFamily="18" charset="0"/>
            </a:endParaRPr>
          </a:p>
          <a:p>
            <a:pPr>
              <a:spcBef>
                <a:spcPts val="0"/>
              </a:spcBef>
            </a:pPr>
            <a:r>
              <a:rPr lang="en-US" sz="1600" b="0" i="0" dirty="0">
                <a:effectLst/>
                <a:latin typeface="Times New Roman" panose="02020603050405020304" pitchFamily="18" charset="0"/>
                <a:cs typeface="Times New Roman" panose="02020603050405020304" pitchFamily="18" charset="0"/>
              </a:rPr>
              <a:t>Besides, different models and systems may contribute on predicting power for a used car’s actual market value. It is important to know their actual market value while both buying and selling.</a:t>
            </a:r>
            <a:endParaRPr lang="en-IN" sz="1600" dirty="0">
              <a:latin typeface="Times New Roman" panose="02020603050405020304" pitchFamily="18" charset="0"/>
              <a:cs typeface="Times New Roman" panose="02020603050405020304" pitchFamily="18" charset="0"/>
            </a:endParaRPr>
          </a:p>
          <a:p>
            <a:pPr marL="76200" lvl="0" indent="0" algn="l" rtl="0">
              <a:spcBef>
                <a:spcPts val="1000"/>
              </a:spcBef>
              <a:spcAft>
                <a:spcPts val="0"/>
              </a:spcAft>
              <a:buSzPts val="2400"/>
              <a:buNone/>
            </a:pPr>
            <a:endParaRPr sz="20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BUSINESS UNDERSTANDING</a:t>
            </a:r>
            <a:endParaRPr sz="2800" dirty="0"/>
          </a:p>
        </p:txBody>
      </p:sp>
      <p:sp>
        <p:nvSpPr>
          <p:cNvPr id="237" name="Google Shape;237;p16"/>
          <p:cNvSpPr txBox="1">
            <a:spLocks noGrp="1"/>
          </p:cNvSpPr>
          <p:nvPr>
            <p:ph type="body" idx="1"/>
          </p:nvPr>
        </p:nvSpPr>
        <p:spPr>
          <a:xfrm>
            <a:off x="577767" y="1215572"/>
            <a:ext cx="8001921" cy="3145500"/>
          </a:xfrm>
          <a:prstGeom prst="rect">
            <a:avLst/>
          </a:prstGeom>
        </p:spPr>
        <p:txBody>
          <a:bodyPr spcFirstLastPara="1" wrap="square" lIns="91425" tIns="91425" rIns="91425" bIns="91425" anchor="ctr" anchorCtr="0">
            <a:noAutofit/>
          </a:bodyPr>
          <a:lstStyle/>
          <a:p>
            <a:r>
              <a:rPr lang="en-US" sz="1800" b="0" i="0" u="none" strike="noStrike" baseline="0" dirty="0">
                <a:latin typeface="Times New Roman" panose="02020603050405020304" pitchFamily="18" charset="0"/>
                <a:cs typeface="Times New Roman" panose="02020603050405020304" pitchFamily="18" charset="0"/>
              </a:rPr>
              <a:t>Companies can restrict the selling price of the used car being posted by the customer in their respective websites. </a:t>
            </a:r>
          </a:p>
          <a:p>
            <a:r>
              <a:rPr lang="en-US" sz="1800" b="0" i="0" u="none" strike="noStrike" baseline="0" dirty="0">
                <a:latin typeface="Times New Roman" panose="02020603050405020304" pitchFamily="18" charset="0"/>
                <a:cs typeface="Times New Roman" panose="02020603050405020304" pitchFamily="18" charset="0"/>
              </a:rPr>
              <a:t>Companies can provide a visualization to customers for a better understanding of their car selling price. </a:t>
            </a:r>
          </a:p>
          <a:p>
            <a:r>
              <a:rPr lang="en-US" sz="1800" b="0" i="0" u="none" strike="noStrike" baseline="0" dirty="0">
                <a:latin typeface="Times New Roman" panose="02020603050405020304" pitchFamily="18" charset="0"/>
                <a:cs typeface="Times New Roman" panose="02020603050405020304" pitchFamily="18" charset="0"/>
              </a:rPr>
              <a:t>Companies can have Fraud Customers who are posting cars for higher prices. </a:t>
            </a:r>
          </a:p>
          <a:p>
            <a:r>
              <a:rPr lang="en-US" sz="1800" b="0" i="0" u="none" strike="noStrike" baseline="0" dirty="0">
                <a:latin typeface="Times New Roman" panose="02020603050405020304" pitchFamily="18" charset="0"/>
                <a:cs typeface="Times New Roman" panose="02020603050405020304" pitchFamily="18" charset="0"/>
              </a:rPr>
              <a:t>Companies can expand their network based on the number of cars being sold the next year by prediction. </a:t>
            </a:r>
          </a:p>
          <a:p>
            <a:pPr lvl="0">
              <a:spcBef>
                <a:spcPts val="0"/>
              </a:spcBef>
            </a:pPr>
            <a:endParaRPr sz="1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218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METHODOLOGY</a:t>
            </a:r>
            <a:endParaRPr sz="2800" dirty="0"/>
          </a:p>
        </p:txBody>
      </p:sp>
      <p:sp>
        <p:nvSpPr>
          <p:cNvPr id="237" name="Google Shape;237;p16"/>
          <p:cNvSpPr txBox="1">
            <a:spLocks noGrp="1"/>
          </p:cNvSpPr>
          <p:nvPr>
            <p:ph type="body" idx="1"/>
          </p:nvPr>
        </p:nvSpPr>
        <p:spPr>
          <a:xfrm>
            <a:off x="340042" y="1327350"/>
            <a:ext cx="8579671" cy="3145500"/>
          </a:xfrm>
          <a:prstGeom prst="rect">
            <a:avLst/>
          </a:prstGeom>
        </p:spPr>
        <p:txBody>
          <a:bodyPr spcFirstLastPara="1" wrap="square" lIns="91425" tIns="91425" rIns="91425" bIns="91425" anchor="ctr" anchorCtr="0">
            <a:noAutofit/>
          </a:bodyPr>
          <a:lstStyle/>
          <a:p>
            <a:pPr marL="76200" lvl="0" indent="0">
              <a:spcBef>
                <a:spcPts val="0"/>
              </a:spcBef>
              <a:buNone/>
            </a:pPr>
            <a:r>
              <a:rPr lang="en-GB" sz="1600" dirty="0">
                <a:latin typeface="Times New Roman" panose="02020603050405020304" pitchFamily="18" charset="0"/>
                <a:cs typeface="Times New Roman" panose="02020603050405020304" pitchFamily="18" charset="0"/>
              </a:rPr>
              <a:t>There are two primary phases in the system: </a:t>
            </a:r>
          </a:p>
          <a:p>
            <a:pPr>
              <a:spcBef>
                <a:spcPts val="0"/>
              </a:spcBef>
              <a:buFont typeface="Courier New" panose="02070309020205020404" pitchFamily="49" charset="0"/>
              <a:buChar char="o"/>
            </a:pPr>
            <a:r>
              <a:rPr lang="en-GB" sz="1600" u="sng" dirty="0">
                <a:latin typeface="Times New Roman" panose="02020603050405020304" pitchFamily="18" charset="0"/>
                <a:cs typeface="Times New Roman" panose="02020603050405020304" pitchFamily="18" charset="0"/>
              </a:rPr>
              <a:t>Training phase</a:t>
            </a:r>
            <a:r>
              <a:rPr lang="en-GB" sz="1600" dirty="0">
                <a:latin typeface="Times New Roman" panose="02020603050405020304" pitchFamily="18" charset="0"/>
                <a:cs typeface="Times New Roman" panose="02020603050405020304" pitchFamily="18" charset="0"/>
              </a:rPr>
              <a:t>: The system is trained by using the data in the data set and fits a model               (line/curve) based on the algorithm chosen accordingly. </a:t>
            </a:r>
          </a:p>
          <a:p>
            <a:pPr>
              <a:spcBef>
                <a:spcPts val="0"/>
              </a:spcBef>
              <a:buFont typeface="Courier New" panose="02070309020205020404" pitchFamily="49" charset="0"/>
              <a:buChar char="o"/>
            </a:pPr>
            <a:endParaRPr lang="en-GB" sz="800" dirty="0">
              <a:latin typeface="Times New Roman" panose="02020603050405020304" pitchFamily="18" charset="0"/>
              <a:cs typeface="Times New Roman" panose="02020603050405020304" pitchFamily="18" charset="0"/>
            </a:endParaRPr>
          </a:p>
          <a:p>
            <a:pPr>
              <a:spcBef>
                <a:spcPts val="0"/>
              </a:spcBef>
              <a:buFont typeface="Courier New" panose="02070309020205020404" pitchFamily="49" charset="0"/>
              <a:buChar char="o"/>
            </a:pPr>
            <a:r>
              <a:rPr lang="en-GB" sz="1600" u="sng" dirty="0">
                <a:latin typeface="Times New Roman" panose="02020603050405020304" pitchFamily="18" charset="0"/>
                <a:cs typeface="Times New Roman" panose="02020603050405020304" pitchFamily="18" charset="0"/>
              </a:rPr>
              <a:t>Testing phase</a:t>
            </a:r>
            <a:r>
              <a:rPr lang="en-GB" sz="1600" dirty="0">
                <a:latin typeface="Times New Roman" panose="02020603050405020304" pitchFamily="18" charset="0"/>
                <a:cs typeface="Times New Roman" panose="02020603050405020304" pitchFamily="18" charset="0"/>
              </a:rPr>
              <a:t>: the system is provided with the inputs and is tested for its working. The accuracy is checked. And therefore, the data that is used to train the model or test it, has to be appropriate.</a:t>
            </a:r>
          </a:p>
          <a:p>
            <a:pPr marL="76200" lvl="0" indent="0">
              <a:spcBef>
                <a:spcPts val="0"/>
              </a:spcBef>
              <a:buNone/>
            </a:pPr>
            <a:endParaRPr lang="en-GB" sz="1600" dirty="0">
              <a:latin typeface="Times New Roman" panose="02020603050405020304" pitchFamily="18" charset="0"/>
              <a:cs typeface="Times New Roman" panose="02020603050405020304" pitchFamily="18" charset="0"/>
            </a:endParaRPr>
          </a:p>
          <a:p>
            <a:pPr marL="76200" lvl="0" indent="0">
              <a:spcBef>
                <a:spcPts val="0"/>
              </a:spcBef>
              <a:buNone/>
            </a:pPr>
            <a:r>
              <a:rPr lang="en-GB" sz="1600" dirty="0">
                <a:latin typeface="Times New Roman" panose="02020603050405020304" pitchFamily="18" charset="0"/>
                <a:cs typeface="Times New Roman" panose="02020603050405020304" pitchFamily="18" charset="0"/>
              </a:rPr>
              <a:t>The system is designed to detect and predict price of used car and hence appropriate algorithms must be used to do the two different tasks. Before the algorithms are selected for further use, different algorithms were compared for its accuracy. The well-suited one for the task was chosen.</a:t>
            </a:r>
            <a:endParaRPr sz="1600" dirty="0">
              <a:latin typeface="Times New Roman" panose="02020603050405020304" pitchFamily="18" charset="0"/>
              <a:cs typeface="Times New Roman" panose="02020603050405020304" pitchFamily="18"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409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TECHNOLOGY USED</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064E3D0D-E976-4C22-A422-4E1B0112E4A3}"/>
              </a:ext>
            </a:extLst>
          </p:cNvPr>
          <p:cNvSpPr txBox="1"/>
          <p:nvPr/>
        </p:nvSpPr>
        <p:spPr>
          <a:xfrm>
            <a:off x="968823" y="371612"/>
            <a:ext cx="5557204" cy="5139869"/>
          </a:xfrm>
          <a:prstGeom prst="rect">
            <a:avLst/>
          </a:prstGeom>
          <a:noFill/>
        </p:spPr>
        <p:txBody>
          <a:bodyPr wrap="square">
            <a:spAutoFit/>
          </a:bodyPr>
          <a:lstStyle/>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r>
              <a:rPr lang="en-GB" sz="1600" u="sng" dirty="0">
                <a:latin typeface="Times New Roman" panose="02020603050405020304" pitchFamily="18" charset="0"/>
                <a:ea typeface="Roboto Condensed" panose="020B0604020202020204" charset="0"/>
                <a:cs typeface="Times New Roman" panose="02020603050405020304" pitchFamily="18" charset="0"/>
              </a:rPr>
              <a:t>Libraries used:</a:t>
            </a:r>
          </a:p>
          <a:p>
            <a:pPr marL="76200">
              <a:buClr>
                <a:schemeClr val="bg1">
                  <a:lumMod val="75000"/>
                </a:schemeClr>
              </a:buClr>
            </a:pPr>
            <a:endParaRPr lang="en-GB" sz="800" dirty="0">
              <a:latin typeface="Times New Roman" panose="02020603050405020304" pitchFamily="18" charset="0"/>
              <a:ea typeface="Roboto Condensed" panose="020B0604020202020204" charset="0"/>
              <a:cs typeface="Times New Roman" panose="02020603050405020304" pitchFamily="18" charset="0"/>
            </a:endParaRPr>
          </a:p>
          <a:p>
            <a:pPr marL="285750" lvl="0" indent="-285750">
              <a:spcBef>
                <a:spcPts val="0"/>
              </a:spcBef>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NumPy (for Numerical Analysis) </a:t>
            </a:r>
          </a:p>
          <a:p>
            <a:pPr marL="285750" lvl="0" indent="-285750">
              <a:spcBef>
                <a:spcPts val="0"/>
              </a:spcBef>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Pandas (for handling data files)</a:t>
            </a:r>
          </a:p>
          <a:p>
            <a:pPr marL="285750" lvl="0" indent="-285750">
              <a:spcBef>
                <a:spcPts val="0"/>
              </a:spcBef>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Matplotlib (for visualizations inline &amp; figure settings) </a:t>
            </a:r>
          </a:p>
          <a:p>
            <a:pPr marL="285750" lvl="0" indent="-285750">
              <a:spcBef>
                <a:spcPts val="0"/>
              </a:spcBef>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Seabon (for better relational visualization)</a:t>
            </a:r>
          </a:p>
          <a:p>
            <a:pPr marL="285750" lvl="0" indent="-285750">
              <a:spcBef>
                <a:spcPts val="0"/>
              </a:spcBef>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Scikit Learn (for model building &amp; data pre-processing)</a:t>
            </a: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lvl="1"/>
            <a:r>
              <a:rPr lang="en-GB" sz="1600" u="sng" dirty="0">
                <a:latin typeface="Times New Roman" panose="02020603050405020304" pitchFamily="18" charset="0"/>
                <a:ea typeface="Roboto Condensed" panose="020B0604020202020204" charset="0"/>
                <a:cs typeface="Times New Roman" panose="02020603050405020304" pitchFamily="18" charset="0"/>
              </a:rPr>
              <a:t>Algorithm Used:</a:t>
            </a:r>
          </a:p>
          <a:p>
            <a:pPr lvl="1"/>
            <a:endParaRPr lang="en-GB" sz="1050" u="sng" dirty="0">
              <a:latin typeface="Times New Roman" panose="02020603050405020304" pitchFamily="18" charset="0"/>
              <a:ea typeface="Roboto Condensed" panose="020B0604020202020204" charset="0"/>
              <a:cs typeface="Times New Roman" panose="02020603050405020304" pitchFamily="18" charset="0"/>
            </a:endParaRPr>
          </a:p>
          <a:p>
            <a:pPr marL="285750" lvl="1" indent="-285750">
              <a:buFont typeface="Wingdings" pitchFamily="2" charset="2"/>
              <a:buChar char="Ø"/>
            </a:pPr>
            <a:r>
              <a:rPr lang="en-GB" sz="1600" dirty="0">
                <a:latin typeface="Times New Roman" panose="02020603050405020304" pitchFamily="18" charset="0"/>
                <a:ea typeface="Roboto Condensed" panose="020B0604020202020204" charset="0"/>
                <a:cs typeface="Times New Roman" panose="02020603050405020304" pitchFamily="18" charset="0"/>
              </a:rPr>
              <a:t>Linear Regression</a:t>
            </a:r>
          </a:p>
          <a:p>
            <a:pPr marL="285750" lvl="1" indent="-285750">
              <a:buFont typeface="Wingdings" pitchFamily="2" charset="2"/>
              <a:buChar char="Ø"/>
            </a:pPr>
            <a:r>
              <a:rPr lang="en-GB" sz="1600" dirty="0">
                <a:latin typeface="Times New Roman" panose="02020603050405020304" pitchFamily="18" charset="0"/>
                <a:ea typeface="Roboto Condensed" panose="020B0604020202020204" charset="0"/>
                <a:cs typeface="Times New Roman" panose="02020603050405020304" pitchFamily="18" charset="0"/>
              </a:rPr>
              <a:t>K- Neighbours Regression</a:t>
            </a: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lvl="1"/>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buFont typeface="Arial"/>
              <a:buChar char="▰"/>
            </a:pPr>
            <a:endParaRPr lang="en-GB" sz="1600" dirty="0">
              <a:latin typeface="Times New Roman" panose="02020603050405020304" pitchFamily="18"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273493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DATA</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6BC8BC46-5CB5-4C9D-AC18-13AD485AC85C}"/>
              </a:ext>
            </a:extLst>
          </p:cNvPr>
          <p:cNvPicPr>
            <a:picLocks noChangeAspect="1"/>
          </p:cNvPicPr>
          <p:nvPr/>
        </p:nvPicPr>
        <p:blipFill>
          <a:blip r:embed="rId3"/>
          <a:stretch>
            <a:fillRect/>
          </a:stretch>
        </p:blipFill>
        <p:spPr>
          <a:xfrm>
            <a:off x="814275" y="1421596"/>
            <a:ext cx="4934395" cy="3541566"/>
          </a:xfrm>
          <a:prstGeom prst="rect">
            <a:avLst/>
          </a:prstGeom>
        </p:spPr>
      </p:pic>
    </p:spTree>
    <p:extLst>
      <p:ext uri="{BB962C8B-B14F-4D97-AF65-F5344CB8AC3E}">
        <p14:creationId xmlns:p14="http://schemas.microsoft.com/office/powerpoint/2010/main" val="128325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DATA CLEANING</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064E3D0D-E976-4C22-A422-4E1B0112E4A3}"/>
              </a:ext>
            </a:extLst>
          </p:cNvPr>
          <p:cNvSpPr txBox="1"/>
          <p:nvPr/>
        </p:nvSpPr>
        <p:spPr>
          <a:xfrm>
            <a:off x="498203" y="371612"/>
            <a:ext cx="7679358" cy="5293757"/>
          </a:xfrm>
          <a:prstGeom prst="rect">
            <a:avLst/>
          </a:prstGeom>
          <a:noFill/>
        </p:spPr>
        <p:txBody>
          <a:bodyPr wrap="square">
            <a:spAutoFit/>
          </a:bodyPr>
          <a:lstStyle/>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endParaRPr lang="en-GB" u="sng"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pPr>
            <a:r>
              <a:rPr lang="en-US" sz="1800" i="0" dirty="0">
                <a:solidFill>
                  <a:srgbClr val="202124"/>
                </a:solidFill>
                <a:effectLst/>
                <a:latin typeface="Times New Roman" panose="02020603050405020304" pitchFamily="18" charset="0"/>
                <a:cs typeface="Times New Roman" panose="02020603050405020304" pitchFamily="18" charset="0"/>
              </a:rPr>
              <a:t>Data cleaning is the process of ensuring data is correct, consistent and usable. You can clean data by identifying errors or corruptions, correcting or deleting them, or manually processing data as needed to prevent the same errors from occurring.</a:t>
            </a:r>
          </a:p>
          <a:p>
            <a:pPr>
              <a:buClr>
                <a:schemeClr val="bg1">
                  <a:lumMod val="75000"/>
                </a:schemeClr>
              </a:buClr>
            </a:pPr>
            <a:endParaRPr lang="en-GB" sz="1800" dirty="0">
              <a:latin typeface="Times New Roman" panose="02020603050405020304" pitchFamily="18" charset="0"/>
              <a:ea typeface="Roboto Condensed" panose="020B0604020202020204" charset="0"/>
              <a:cs typeface="Times New Roman" panose="02020603050405020304" pitchFamily="18" charset="0"/>
            </a:endParaRPr>
          </a:p>
          <a:p>
            <a:pPr marL="285750" indent="-285750" algn="l">
              <a:buFont typeface="Arial" panose="020B0604020202020204" pitchFamily="34" charset="0"/>
              <a:buChar char="•"/>
            </a:pPr>
            <a:r>
              <a:rPr lang="en-IN" sz="1800" i="0" dirty="0">
                <a:solidFill>
                  <a:schemeClr val="accent4">
                    <a:lumMod val="10000"/>
                  </a:schemeClr>
                </a:solidFill>
                <a:effectLst/>
                <a:latin typeface="Times New Roman" panose="02020603050405020304" pitchFamily="18" charset="0"/>
                <a:cs typeface="Times New Roman" panose="02020603050405020304" pitchFamily="18" charset="0"/>
              </a:rPr>
              <a:t>Remove Irrelevant Values</a:t>
            </a:r>
          </a:p>
          <a:p>
            <a:pPr marL="285750" indent="-285750" algn="l">
              <a:buFont typeface="Arial" panose="020B0604020202020204" pitchFamily="34" charset="0"/>
              <a:buChar char="•"/>
            </a:pPr>
            <a:r>
              <a:rPr lang="en-US" sz="1800" i="0" dirty="0">
                <a:solidFill>
                  <a:schemeClr val="accent4">
                    <a:lumMod val="10000"/>
                  </a:schemeClr>
                </a:solidFill>
                <a:effectLst/>
                <a:latin typeface="Times New Roman" panose="02020603050405020304" pitchFamily="18" charset="0"/>
                <a:cs typeface="Times New Roman" panose="02020603050405020304" pitchFamily="18" charset="0"/>
              </a:rPr>
              <a:t>Get Rid of Duplicate Values</a:t>
            </a:r>
          </a:p>
          <a:p>
            <a:pPr marL="285750" indent="-285750" algn="l">
              <a:buFont typeface="Arial" panose="020B0604020202020204" pitchFamily="34" charset="0"/>
              <a:buChar char="•"/>
            </a:pPr>
            <a:r>
              <a:rPr lang="en-IN" sz="1800" i="0" dirty="0">
                <a:solidFill>
                  <a:schemeClr val="accent4">
                    <a:lumMod val="10000"/>
                  </a:schemeClr>
                </a:solidFill>
                <a:effectLst/>
                <a:latin typeface="Times New Roman" panose="02020603050405020304" pitchFamily="18" charset="0"/>
                <a:cs typeface="Times New Roman" panose="02020603050405020304" pitchFamily="18" charset="0"/>
              </a:rPr>
              <a:t>Convert Data Types</a:t>
            </a:r>
          </a:p>
          <a:p>
            <a:pPr marL="285750" indent="-285750" algn="l">
              <a:buFont typeface="Arial" panose="020B0604020202020204" pitchFamily="34" charset="0"/>
              <a:buChar char="•"/>
            </a:pPr>
            <a:r>
              <a:rPr lang="en-US" sz="1800" i="0" dirty="0">
                <a:solidFill>
                  <a:schemeClr val="accent4">
                    <a:lumMod val="10000"/>
                  </a:schemeClr>
                </a:solidFill>
                <a:effectLst/>
                <a:latin typeface="Times New Roman" panose="02020603050405020304" pitchFamily="18" charset="0"/>
                <a:cs typeface="Times New Roman" panose="02020603050405020304" pitchFamily="18" charset="0"/>
              </a:rPr>
              <a:t>Take Care of Missing Values</a:t>
            </a:r>
          </a:p>
          <a:p>
            <a:pPr marL="285750" lvl="0" indent="-285750">
              <a:spcBef>
                <a:spcPts val="0"/>
              </a:spcBef>
              <a:buFont typeface="Arial" panose="020B0604020202020204" pitchFamily="34" charset="0"/>
              <a:buChar char="•"/>
            </a:pPr>
            <a:r>
              <a:rPr lang="en-GB" sz="1800" dirty="0">
                <a:solidFill>
                  <a:schemeClr val="accent4">
                    <a:lumMod val="10000"/>
                  </a:schemeClr>
                </a:solidFill>
                <a:latin typeface="Times New Roman" panose="02020603050405020304" pitchFamily="18" charset="0"/>
                <a:cs typeface="Times New Roman" panose="02020603050405020304" pitchFamily="18" charset="0"/>
              </a:rPr>
              <a:t>Removing outliers</a:t>
            </a: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lvl="1"/>
            <a:endParaRPr lang="en-GB" sz="1600" u="sng" dirty="0">
              <a:latin typeface="Times New Roman" panose="02020603050405020304" pitchFamily="18" charset="0"/>
              <a:ea typeface="Roboto Condensed" panose="020B0604020202020204" charset="0"/>
              <a:cs typeface="Times New Roman" panose="02020603050405020304" pitchFamily="18" charset="0"/>
            </a:endParaRPr>
          </a:p>
          <a:p>
            <a:pPr lvl="1"/>
            <a:endParaRPr lang="en-GB" sz="1600" dirty="0">
              <a:latin typeface="Times New Roman" panose="02020603050405020304" pitchFamily="18" charset="0"/>
              <a:ea typeface="Roboto Condensed" panose="020B0604020202020204" charset="0"/>
              <a:cs typeface="Times New Roman" panose="02020603050405020304" pitchFamily="18" charset="0"/>
            </a:endParaRPr>
          </a:p>
          <a:p>
            <a:pPr>
              <a:buClr>
                <a:schemeClr val="bg1">
                  <a:lumMod val="75000"/>
                </a:schemeClr>
              </a:buClr>
              <a:buFont typeface="Arial"/>
              <a:buChar char="▰"/>
            </a:pPr>
            <a:endParaRPr lang="en-GB" sz="1600" dirty="0">
              <a:latin typeface="Times New Roman" panose="02020603050405020304" pitchFamily="18"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23450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DATA VISUALIZATION</a:t>
            </a:r>
            <a:endParaRPr sz="2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678BF1F-08DB-416C-B7F3-57D8CDDA6670}"/>
              </a:ext>
            </a:extLst>
          </p:cNvPr>
          <p:cNvPicPr>
            <a:picLocks noChangeAspect="1"/>
          </p:cNvPicPr>
          <p:nvPr/>
        </p:nvPicPr>
        <p:blipFill rotWithShape="1">
          <a:blip r:embed="rId3"/>
          <a:srcRect t="21365" r="46302"/>
          <a:stretch/>
        </p:blipFill>
        <p:spPr>
          <a:xfrm>
            <a:off x="4197279" y="1467545"/>
            <a:ext cx="3927617" cy="3283380"/>
          </a:xfrm>
          <a:prstGeom prst="rect">
            <a:avLst/>
          </a:prstGeom>
        </p:spPr>
      </p:pic>
      <p:pic>
        <p:nvPicPr>
          <p:cNvPr id="10" name="Picture 9">
            <a:extLst>
              <a:ext uri="{FF2B5EF4-FFF2-40B4-BE49-F238E27FC236}">
                <a16:creationId xmlns:a16="http://schemas.microsoft.com/office/drawing/2014/main" id="{2FB3F6CE-301E-455C-AAFB-5B83794A5F62}"/>
              </a:ext>
            </a:extLst>
          </p:cNvPr>
          <p:cNvPicPr>
            <a:picLocks noChangeAspect="1"/>
          </p:cNvPicPr>
          <p:nvPr/>
        </p:nvPicPr>
        <p:blipFill rotWithShape="1">
          <a:blip r:embed="rId4"/>
          <a:srcRect t="20553" r="40249"/>
          <a:stretch/>
        </p:blipFill>
        <p:spPr>
          <a:xfrm>
            <a:off x="282216" y="1467545"/>
            <a:ext cx="3830366" cy="3028240"/>
          </a:xfrm>
          <a:prstGeom prst="rect">
            <a:avLst/>
          </a:prstGeom>
        </p:spPr>
      </p:pic>
    </p:spTree>
    <p:extLst>
      <p:ext uri="{BB962C8B-B14F-4D97-AF65-F5344CB8AC3E}">
        <p14:creationId xmlns:p14="http://schemas.microsoft.com/office/powerpoint/2010/main" val="3153045884"/>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1066</Words>
  <Application>Microsoft Office PowerPoint</Application>
  <PresentationFormat>On-screen Show (16:9)</PresentationFormat>
  <Paragraphs>134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Arvo</vt:lpstr>
      <vt:lpstr>Times New Roman</vt:lpstr>
      <vt:lpstr>Courier New</vt:lpstr>
      <vt:lpstr>Roboto Condensed Light</vt:lpstr>
      <vt:lpstr>Arial</vt:lpstr>
      <vt:lpstr>Wingdings</vt:lpstr>
      <vt:lpstr>Roboto Condensed</vt:lpstr>
      <vt:lpstr>Salerio template</vt:lpstr>
      <vt:lpstr>PowerPoint Presentation</vt:lpstr>
      <vt:lpstr>CONTENTS</vt:lpstr>
      <vt:lpstr>INTRODUCTION</vt:lpstr>
      <vt:lpstr>BUSINESS UNDERSTANDING</vt:lpstr>
      <vt:lpstr>METHODOLOGY</vt:lpstr>
      <vt:lpstr>TECHNOLOGY USED</vt:lpstr>
      <vt:lpstr>DATA</vt:lpstr>
      <vt:lpstr>DATA CLEANING</vt:lpstr>
      <vt:lpstr>DATA VISUALIZATION</vt:lpstr>
      <vt:lpstr>DATA VISUALIZATION</vt:lpstr>
      <vt:lpstr>IMPLEMENTATION</vt:lpstr>
      <vt:lpstr>IMPLEMENTATION</vt:lpstr>
      <vt:lpstr>RESULTS</vt:lpstr>
      <vt:lpstr>CONCLUSION</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Kiran M</dc:creator>
  <cp:lastModifiedBy>Manoj</cp:lastModifiedBy>
  <cp:revision>41</cp:revision>
  <dcterms:modified xsi:type="dcterms:W3CDTF">2021-08-11T16:02:48Z</dcterms:modified>
</cp:coreProperties>
</file>