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9" r:id="rId1"/>
  </p:sldMasterIdLst>
  <p:sldIdLst>
    <p:sldId id="256" r:id="rId2"/>
    <p:sldId id="258" r:id="rId3"/>
    <p:sldId id="260" r:id="rId4"/>
    <p:sldId id="261" r:id="rId5"/>
    <p:sldId id="262" r:id="rId6"/>
    <p:sldId id="263" r:id="rId7"/>
    <p:sldId id="264" r:id="rId8"/>
    <p:sldId id="265" r:id="rId9"/>
    <p:sldId id="268" r:id="rId10"/>
    <p:sldId id="269" r:id="rId11"/>
    <p:sldId id="270" r:id="rId12"/>
    <p:sldId id="273" r:id="rId13"/>
    <p:sldId id="271" r:id="rId14"/>
    <p:sldId id="272" r:id="rId15"/>
  </p:sldIdLst>
  <p:sldSz cx="18288000" cy="10287000"/>
  <p:notesSz cx="6858000" cy="9144000"/>
  <p:embeddedFontLst>
    <p:embeddedFont>
      <p:font typeface="Canva Sans" panose="020B0604020202020204" charset="0"/>
      <p:regular r:id="rId16"/>
    </p:embeddedFont>
    <p:embeddedFont>
      <p:font typeface="Canva Sans Bold" panose="020B0604020202020204" charset="0"/>
      <p:regular r:id="rId17"/>
    </p:embeddedFont>
    <p:embeddedFont>
      <p:font typeface="Open Sans" panose="020B0606030504020204" pitchFamily="34" charset="0"/>
      <p:regular r:id="rId18"/>
      <p:bold r:id="rId19"/>
      <p:italic r:id="rId20"/>
      <p:boldItalic r:id="rId21"/>
    </p:embeddedFont>
    <p:embeddedFont>
      <p:font typeface="Open Sans Bold" panose="020B0806030504020204" charset="0"/>
      <p:regular r:id="rId22"/>
    </p:embeddedFont>
    <p:embeddedFont>
      <p:font typeface="Times New Roman" panose="02020603050405020304" pitchFamily="18" charset="0"/>
      <p:regular r:id="rId23"/>
    </p:embeddedFont>
    <p:embeddedFont>
      <p:font typeface="Times New Roman Bold" panose="02020803070505020304" pitchFamily="18" charset="0"/>
      <p:regular r:id="rId24"/>
      <p:bold r:id="rId25"/>
    </p:embeddedFont>
    <p:embeddedFont>
      <p:font typeface="Trebuchet MS" panose="020B0603020202020204" pitchFamily="34" charset="0"/>
      <p:regular r:id="rId26"/>
      <p:bold r:id="rId27"/>
      <p:italic r:id="rId28"/>
      <p:boldItalic r:id="rId29"/>
    </p:embeddedFont>
    <p:embeddedFont>
      <p:font typeface="Wingdings 3" panose="050401020108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40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119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245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3758131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5751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765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5476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6959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9296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079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602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0759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302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699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649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607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845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1/11/2025</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769390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3170369" y="1586844"/>
            <a:ext cx="11836094" cy="2891433"/>
          </a:xfrm>
          <a:prstGeom prst="rect">
            <a:avLst/>
          </a:prstGeom>
        </p:spPr>
        <p:txBody>
          <a:bodyPr lIns="0" tIns="0" rIns="0" bIns="0" rtlCol="0" anchor="t">
            <a:spAutoFit/>
          </a:bodyPr>
          <a:lstStyle/>
          <a:p>
            <a:pPr algn="ctr">
              <a:lnSpc>
                <a:spcPts val="11999"/>
              </a:lnSpc>
            </a:pPr>
            <a:r>
              <a:rPr lang="en-US" sz="6600" b="1" dirty="0">
                <a:latin typeface="Times New Roman" panose="02020603050405020304" pitchFamily="18" charset="0"/>
                <a:ea typeface="Anton"/>
                <a:cs typeface="Times New Roman" panose="02020603050405020304" pitchFamily="18" charset="0"/>
                <a:sym typeface="Anton"/>
              </a:rPr>
              <a:t>E-COMMERCE </a:t>
            </a:r>
          </a:p>
          <a:p>
            <a:pPr algn="ctr">
              <a:lnSpc>
                <a:spcPts val="11999"/>
              </a:lnSpc>
            </a:pPr>
            <a:r>
              <a:rPr lang="en-US" sz="6600" b="1" dirty="0">
                <a:latin typeface="Times New Roman" panose="02020603050405020304" pitchFamily="18" charset="0"/>
                <a:ea typeface="Anton"/>
                <a:cs typeface="Times New Roman" panose="02020603050405020304" pitchFamily="18" charset="0"/>
                <a:sym typeface="Anton"/>
              </a:rPr>
              <a:t>OLIST STORE ANALYSIS</a:t>
            </a:r>
          </a:p>
        </p:txBody>
      </p:sp>
      <p:sp>
        <p:nvSpPr>
          <p:cNvPr id="22" name="TextBox 22"/>
          <p:cNvSpPr txBox="1"/>
          <p:nvPr/>
        </p:nvSpPr>
        <p:spPr>
          <a:xfrm>
            <a:off x="9969754" y="5534074"/>
            <a:ext cx="5665382" cy="4170822"/>
          </a:xfrm>
          <a:prstGeom prst="rect">
            <a:avLst/>
          </a:prstGeom>
        </p:spPr>
        <p:txBody>
          <a:bodyPr lIns="0" tIns="0" rIns="0" bIns="0" rtlCol="0" anchor="t">
            <a:spAutoFit/>
          </a:bodyPr>
          <a:lstStyle/>
          <a:p>
            <a:pPr algn="l">
              <a:lnSpc>
                <a:spcPts val="4059"/>
              </a:lnSpc>
              <a:spcBef>
                <a:spcPct val="0"/>
              </a:spcBef>
            </a:pPr>
            <a:r>
              <a:rPr lang="en-US" sz="2899" b="1" dirty="0">
                <a:latin typeface="Canva Sans Bold"/>
                <a:ea typeface="Canva Sans Bold"/>
                <a:cs typeface="Canva Sans Bold"/>
                <a:sym typeface="Canva Sans Bold"/>
              </a:rPr>
              <a:t>BY:</a:t>
            </a:r>
          </a:p>
          <a:p>
            <a:pPr algn="l">
              <a:lnSpc>
                <a:spcPts val="4059"/>
              </a:lnSpc>
              <a:spcBef>
                <a:spcPct val="0"/>
              </a:spcBef>
            </a:pPr>
            <a:r>
              <a:rPr lang="en-US" sz="2899" b="1" dirty="0">
                <a:latin typeface="Canva Sans Bold"/>
                <a:ea typeface="Canva Sans Bold"/>
                <a:cs typeface="Canva Sans Bold"/>
                <a:sym typeface="Canva Sans Bold"/>
              </a:rPr>
              <a:t>	</a:t>
            </a:r>
            <a:r>
              <a:rPr lang="en-US" sz="2899" b="1" dirty="0" err="1">
                <a:latin typeface="Canva Sans Bold"/>
                <a:ea typeface="Canva Sans Bold"/>
                <a:cs typeface="Canva Sans Bold"/>
                <a:sym typeface="Canva Sans Bold"/>
              </a:rPr>
              <a:t>Kiran.S</a:t>
            </a:r>
            <a:endParaRPr lang="en-US" sz="2899" b="1" dirty="0">
              <a:latin typeface="Canva Sans Bold"/>
              <a:ea typeface="Canva Sans Bold"/>
              <a:cs typeface="Canva Sans Bold"/>
              <a:sym typeface="Canva Sans Bold"/>
            </a:endParaRPr>
          </a:p>
          <a:p>
            <a:pPr algn="l">
              <a:lnSpc>
                <a:spcPts val="4059"/>
              </a:lnSpc>
              <a:spcBef>
                <a:spcPct val="0"/>
              </a:spcBef>
            </a:pPr>
            <a:r>
              <a:rPr lang="en-US" sz="2899" b="1" dirty="0">
                <a:latin typeface="Canva Sans Bold"/>
                <a:ea typeface="Canva Sans Bold"/>
                <a:cs typeface="Canva Sans Bold"/>
                <a:sym typeface="Canva Sans Bold"/>
              </a:rPr>
              <a:t>	</a:t>
            </a:r>
            <a:r>
              <a:rPr lang="en-US" sz="2899" b="1" dirty="0" err="1">
                <a:latin typeface="Canva Sans Bold"/>
                <a:ea typeface="Canva Sans Bold"/>
                <a:cs typeface="Canva Sans Bold"/>
                <a:sym typeface="Canva Sans Bold"/>
              </a:rPr>
              <a:t>Kaviti</a:t>
            </a:r>
            <a:r>
              <a:rPr lang="en-US" sz="2899" b="1" dirty="0">
                <a:latin typeface="Canva Sans Bold"/>
                <a:ea typeface="Canva Sans Bold"/>
                <a:cs typeface="Canva Sans Bold"/>
                <a:sym typeface="Canva Sans Bold"/>
              </a:rPr>
              <a:t> </a:t>
            </a:r>
            <a:r>
              <a:rPr lang="en-US" sz="2899" b="1" dirty="0" err="1">
                <a:latin typeface="Canva Sans Bold"/>
                <a:ea typeface="Canva Sans Bold"/>
                <a:cs typeface="Canva Sans Bold"/>
                <a:sym typeface="Canva Sans Bold"/>
              </a:rPr>
              <a:t>Menaka</a:t>
            </a:r>
            <a:endParaRPr lang="en-US" sz="2899" b="1" dirty="0">
              <a:latin typeface="Canva Sans Bold"/>
              <a:ea typeface="Canva Sans Bold"/>
              <a:cs typeface="Canva Sans Bold"/>
              <a:sym typeface="Canva Sans Bold"/>
            </a:endParaRPr>
          </a:p>
          <a:p>
            <a:pPr algn="l">
              <a:lnSpc>
                <a:spcPts val="4059"/>
              </a:lnSpc>
              <a:spcBef>
                <a:spcPct val="0"/>
              </a:spcBef>
            </a:pPr>
            <a:r>
              <a:rPr lang="en-US" sz="2899" b="1" dirty="0">
                <a:latin typeface="Canva Sans Bold"/>
                <a:ea typeface="Canva Sans Bold"/>
                <a:cs typeface="Canva Sans Bold"/>
                <a:sym typeface="Canva Sans Bold"/>
              </a:rPr>
              <a:t>	Konni Devi</a:t>
            </a:r>
          </a:p>
          <a:p>
            <a:pPr algn="l">
              <a:lnSpc>
                <a:spcPts val="4059"/>
              </a:lnSpc>
              <a:spcBef>
                <a:spcPct val="0"/>
              </a:spcBef>
            </a:pPr>
            <a:r>
              <a:rPr lang="en-US" sz="2899" b="1" dirty="0">
                <a:latin typeface="Canva Sans Bold"/>
                <a:ea typeface="Canva Sans Bold"/>
                <a:cs typeface="Canva Sans Bold"/>
                <a:sym typeface="Canva Sans Bold"/>
              </a:rPr>
              <a:t>	</a:t>
            </a:r>
            <a:r>
              <a:rPr lang="en-US" sz="2899" b="1" dirty="0" err="1">
                <a:latin typeface="Canva Sans Bold"/>
                <a:ea typeface="Canva Sans Bold"/>
                <a:cs typeface="Canva Sans Bold"/>
                <a:sym typeface="Canva Sans Bold"/>
              </a:rPr>
              <a:t>Praneeth</a:t>
            </a:r>
            <a:r>
              <a:rPr lang="en-US" sz="2899" b="1" dirty="0">
                <a:latin typeface="Canva Sans Bold"/>
                <a:ea typeface="Canva Sans Bold"/>
                <a:cs typeface="Canva Sans Bold"/>
                <a:sym typeface="Canva Sans Bold"/>
              </a:rPr>
              <a:t> Kumar</a:t>
            </a:r>
          </a:p>
          <a:p>
            <a:pPr algn="l">
              <a:lnSpc>
                <a:spcPts val="4059"/>
              </a:lnSpc>
              <a:spcBef>
                <a:spcPct val="0"/>
              </a:spcBef>
            </a:pPr>
            <a:r>
              <a:rPr lang="en-US" sz="2899" b="1" dirty="0">
                <a:latin typeface="Canva Sans Bold"/>
                <a:ea typeface="Canva Sans Bold"/>
                <a:cs typeface="Canva Sans Bold"/>
                <a:sym typeface="Canva Sans Bold"/>
              </a:rPr>
              <a:t>	</a:t>
            </a:r>
            <a:r>
              <a:rPr lang="en-US" sz="2899" b="1" dirty="0" err="1">
                <a:latin typeface="Canva Sans Bold"/>
                <a:ea typeface="Canva Sans Bold"/>
                <a:cs typeface="Canva Sans Bold"/>
                <a:sym typeface="Canva Sans Bold"/>
              </a:rPr>
              <a:t>Kamisetty</a:t>
            </a:r>
            <a:r>
              <a:rPr lang="en-US" sz="2899" b="1" dirty="0">
                <a:latin typeface="Canva Sans Bold"/>
                <a:ea typeface="Canva Sans Bold"/>
                <a:cs typeface="Canva Sans Bold"/>
                <a:sym typeface="Canva Sans Bold"/>
              </a:rPr>
              <a:t> </a:t>
            </a:r>
            <a:r>
              <a:rPr lang="en-US" sz="2899" b="1" dirty="0" err="1">
                <a:latin typeface="Canva Sans Bold"/>
                <a:ea typeface="Canva Sans Bold"/>
                <a:cs typeface="Canva Sans Bold"/>
                <a:sym typeface="Canva Sans Bold"/>
              </a:rPr>
              <a:t>Likhita</a:t>
            </a:r>
            <a:r>
              <a:rPr lang="en-US" sz="2899" b="1" dirty="0">
                <a:latin typeface="Canva Sans Bold"/>
                <a:ea typeface="Canva Sans Bold"/>
                <a:cs typeface="Canva Sans Bold"/>
                <a:sym typeface="Canva Sans Bold"/>
              </a:rPr>
              <a:t> Bhavani</a:t>
            </a:r>
          </a:p>
          <a:p>
            <a:pPr algn="l">
              <a:lnSpc>
                <a:spcPts val="4059"/>
              </a:lnSpc>
              <a:spcBef>
                <a:spcPct val="0"/>
              </a:spcBef>
            </a:pPr>
            <a:r>
              <a:rPr lang="en-US" sz="2899" b="1" dirty="0">
                <a:latin typeface="Canva Sans Bold"/>
                <a:ea typeface="Canva Sans Bold"/>
                <a:cs typeface="Canva Sans Bold"/>
                <a:sym typeface="Canva Sans Bold"/>
              </a:rPr>
              <a:t>	</a:t>
            </a:r>
            <a:r>
              <a:rPr lang="en-US" sz="2899" b="1" dirty="0" err="1">
                <a:latin typeface="Canva Sans Bold"/>
                <a:ea typeface="Canva Sans Bold"/>
                <a:cs typeface="Canva Sans Bold"/>
                <a:sym typeface="Canva Sans Bold"/>
              </a:rPr>
              <a:t>Sree</a:t>
            </a:r>
            <a:r>
              <a:rPr lang="en-US" sz="2899" b="1" dirty="0">
                <a:latin typeface="Canva Sans Bold"/>
                <a:ea typeface="Canva Sans Bold"/>
                <a:cs typeface="Canva Sans Bold"/>
                <a:sym typeface="Canva Sans Bold"/>
              </a:rPr>
              <a:t> Vishnu S.P</a:t>
            </a:r>
          </a:p>
          <a:p>
            <a:pPr algn="l">
              <a:lnSpc>
                <a:spcPts val="4059"/>
              </a:lnSpc>
              <a:spcBef>
                <a:spcPct val="0"/>
              </a:spcBef>
            </a:pPr>
            <a:endParaRPr lang="en-US" sz="2899" b="1" dirty="0">
              <a:latin typeface="Canva Sans Bold"/>
              <a:ea typeface="Canva Sans Bold"/>
              <a:cs typeface="Canva Sans Bold"/>
              <a:sym typeface="Canva San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6FC170-D083-4B48-AEBE-C4E4A5762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614"/>
            <a:ext cx="18557532" cy="102553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E20C42-2971-4D2B-A99B-E40F1D815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6"/>
            <a:ext cx="18288000" cy="102558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C0DDAB-C21A-46D5-B825-1FABECC45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54390"/>
          </a:xfrm>
          <a:prstGeom prst="rect">
            <a:avLst/>
          </a:prstGeom>
        </p:spPr>
      </p:pic>
    </p:spTree>
    <p:extLst>
      <p:ext uri="{BB962C8B-B14F-4D97-AF65-F5344CB8AC3E}">
        <p14:creationId xmlns:p14="http://schemas.microsoft.com/office/powerpoint/2010/main" val="4214450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8919193">
                <a:moveTo>
                  <a:pt x="0" y="0"/>
                </a:moveTo>
                <a:lnTo>
                  <a:pt x="18288000" y="0"/>
                </a:lnTo>
                <a:lnTo>
                  <a:pt x="18288000" y="8919193"/>
                </a:lnTo>
                <a:lnTo>
                  <a:pt x="0" y="8919193"/>
                </a:lnTo>
                <a:lnTo>
                  <a:pt x="0" y="0"/>
                </a:lnTo>
                <a:close/>
              </a:path>
            </a:pathLst>
          </a:custGeom>
          <a:blipFill>
            <a:blip r:embed="rId2"/>
            <a:stretch>
              <a:fillRect b="-500"/>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noFill/>
        </p:spPr>
      </p:sp>
      <p:sp>
        <p:nvSpPr>
          <p:cNvPr id="6" name="TextBox 6"/>
          <p:cNvSpPr txBox="1"/>
          <p:nvPr/>
        </p:nvSpPr>
        <p:spPr>
          <a:xfrm>
            <a:off x="0" y="1304432"/>
            <a:ext cx="18288000" cy="7707687"/>
          </a:xfrm>
          <a:prstGeom prst="rect">
            <a:avLst/>
          </a:prstGeom>
        </p:spPr>
        <p:txBody>
          <a:bodyPr lIns="0" tIns="0" rIns="0" bIns="0" rtlCol="0" anchor="t">
            <a:spAutoFit/>
          </a:bodyPr>
          <a:lstStyle/>
          <a:p>
            <a:pPr algn="ctr">
              <a:lnSpc>
                <a:spcPts val="30866"/>
              </a:lnSpc>
            </a:pPr>
            <a:r>
              <a:rPr lang="en-US" sz="25721" b="1" dirty="0">
                <a:latin typeface="Times New Roman Bold"/>
                <a:ea typeface="Times New Roman Bold"/>
                <a:cs typeface="Times New Roman Bold"/>
                <a:sym typeface="Times New Roman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extBox 19"/>
          <p:cNvSpPr txBox="1"/>
          <p:nvPr/>
        </p:nvSpPr>
        <p:spPr>
          <a:xfrm>
            <a:off x="2558539" y="209298"/>
            <a:ext cx="8656561" cy="1131335"/>
          </a:xfrm>
          <a:prstGeom prst="rect">
            <a:avLst/>
          </a:prstGeom>
        </p:spPr>
        <p:txBody>
          <a:bodyPr lIns="0" tIns="0" rIns="0" bIns="0" rtlCol="0" anchor="t">
            <a:spAutoFit/>
          </a:bodyPr>
          <a:lstStyle/>
          <a:p>
            <a:pPr algn="ctr">
              <a:lnSpc>
                <a:spcPts val="9715"/>
              </a:lnSpc>
            </a:pPr>
            <a:r>
              <a:rPr lang="en-US" sz="6600" b="1" dirty="0">
                <a:latin typeface="Times New Roman Bold"/>
                <a:ea typeface="Times New Roman Bold"/>
                <a:cs typeface="Times New Roman Bold"/>
                <a:sym typeface="Times New Roman Bold"/>
              </a:rPr>
              <a:t>INTRODUCTION</a:t>
            </a:r>
          </a:p>
        </p:txBody>
      </p:sp>
      <p:sp>
        <p:nvSpPr>
          <p:cNvPr id="20" name="TextBox 20"/>
          <p:cNvSpPr txBox="1"/>
          <p:nvPr/>
        </p:nvSpPr>
        <p:spPr>
          <a:xfrm>
            <a:off x="1663490" y="1718774"/>
            <a:ext cx="15481510" cy="2004780"/>
          </a:xfrm>
          <a:prstGeom prst="rect">
            <a:avLst/>
          </a:prstGeom>
        </p:spPr>
        <p:txBody>
          <a:bodyPr wrap="square" lIns="0" tIns="0" rIns="0" bIns="0" rtlCol="0" anchor="t">
            <a:spAutoFit/>
          </a:bodyPr>
          <a:lstStyle/>
          <a:p>
            <a:pPr marL="0" lvl="0" indent="0" algn="ctr">
              <a:lnSpc>
                <a:spcPts val="3968"/>
              </a:lnSpc>
            </a:pPr>
            <a:r>
              <a:rPr lang="en-US" sz="2699" dirty="0">
                <a:solidFill>
                  <a:schemeClr val="tx1">
                    <a:alpha val="80000"/>
                  </a:schemeClr>
                </a:solidFill>
                <a:latin typeface="Times New Roman"/>
                <a:ea typeface="Times New Roman"/>
                <a:cs typeface="Times New Roman"/>
                <a:sym typeface="Times New Roman"/>
              </a:rPr>
              <a:t>The presentation focuses on analyzing the </a:t>
            </a:r>
            <a:r>
              <a:rPr lang="en-US" sz="2699" dirty="0" err="1">
                <a:solidFill>
                  <a:schemeClr val="tx1">
                    <a:alpha val="80000"/>
                  </a:schemeClr>
                </a:solidFill>
                <a:latin typeface="Times New Roman"/>
                <a:ea typeface="Times New Roman"/>
                <a:cs typeface="Times New Roman"/>
                <a:sym typeface="Times New Roman"/>
              </a:rPr>
              <a:t>Olist</a:t>
            </a:r>
            <a:r>
              <a:rPr lang="en-US" sz="2699" dirty="0">
                <a:solidFill>
                  <a:schemeClr val="tx1">
                    <a:alpha val="80000"/>
                  </a:schemeClr>
                </a:solidFill>
                <a:latin typeface="Times New Roman"/>
                <a:ea typeface="Times New Roman"/>
                <a:cs typeface="Times New Roman"/>
                <a:sym typeface="Times New Roman"/>
              </a:rPr>
              <a:t> store, likely exploring its business performance, customer insights, and operational metrics. </a:t>
            </a:r>
            <a:r>
              <a:rPr lang="en-US" sz="2699" dirty="0" err="1">
                <a:solidFill>
                  <a:schemeClr val="tx1">
                    <a:alpha val="80000"/>
                  </a:schemeClr>
                </a:solidFill>
                <a:latin typeface="Times New Roman"/>
                <a:ea typeface="Times New Roman"/>
                <a:cs typeface="Times New Roman"/>
                <a:sym typeface="Times New Roman"/>
              </a:rPr>
              <a:t>Olist</a:t>
            </a:r>
            <a:r>
              <a:rPr lang="en-US" sz="2699" dirty="0">
                <a:solidFill>
                  <a:schemeClr val="tx1">
                    <a:alpha val="80000"/>
                  </a:schemeClr>
                </a:solidFill>
                <a:latin typeface="Times New Roman"/>
                <a:ea typeface="Times New Roman"/>
                <a:cs typeface="Times New Roman"/>
                <a:sym typeface="Times New Roman"/>
              </a:rPr>
              <a:t>, an online marketplace platform, is examined through aspects such as sales trends, customer feedback, product categories, and marketplace operations. The team's objective is to uncover actionable insights that can enhance business strategies and improve operational efficiency</a:t>
            </a:r>
            <a:r>
              <a:rPr lang="en-US" sz="2699" dirty="0">
                <a:solidFill>
                  <a:srgbClr val="FFFFFF">
                    <a:alpha val="80000"/>
                  </a:srgbClr>
                </a:solidFill>
                <a:latin typeface="Times New Roman"/>
                <a:ea typeface="Times New Roman"/>
                <a:cs typeface="Times New Roman"/>
                <a:sym typeface="Times New Roman"/>
              </a:rPr>
              <a:t>.</a:t>
            </a:r>
          </a:p>
        </p:txBody>
      </p:sp>
      <p:sp>
        <p:nvSpPr>
          <p:cNvPr id="21" name="TextBox 21"/>
          <p:cNvSpPr txBox="1"/>
          <p:nvPr/>
        </p:nvSpPr>
        <p:spPr>
          <a:xfrm>
            <a:off x="685800" y="5719412"/>
            <a:ext cx="13030200" cy="3473130"/>
          </a:xfrm>
          <a:prstGeom prst="rect">
            <a:avLst/>
          </a:prstGeom>
          <a:solidFill>
            <a:schemeClr val="bg1"/>
          </a:solidFill>
        </p:spPr>
        <p:txBody>
          <a:bodyPr wrap="square" lIns="0" tIns="0" rIns="0" bIns="0" rtlCol="0" anchor="t">
            <a:spAutoFit/>
          </a:bodyPr>
          <a:lstStyle/>
          <a:p>
            <a:pPr marL="1497327" lvl="3" indent="-291463">
              <a:lnSpc>
                <a:spcPts val="4589"/>
              </a:lnSpc>
              <a:spcBef>
                <a:spcPct val="0"/>
              </a:spcBef>
              <a:buFont typeface="Arial"/>
              <a:buChar char="•"/>
            </a:pPr>
            <a:r>
              <a:rPr lang="en-US" sz="2699" dirty="0">
                <a:solidFill>
                  <a:schemeClr val="tx1">
                    <a:alpha val="80000"/>
                  </a:schemeClr>
                </a:solidFill>
                <a:latin typeface="Times New Roman"/>
                <a:ea typeface="Times New Roman"/>
                <a:cs typeface="Times New Roman"/>
                <a:sym typeface="Times New Roman"/>
              </a:rPr>
              <a:t>T</a:t>
            </a:r>
            <a:r>
              <a:rPr lang="en-US" sz="2699" u="none" strike="noStrike" dirty="0">
                <a:solidFill>
                  <a:schemeClr val="tx1">
                    <a:alpha val="80000"/>
                  </a:schemeClr>
                </a:solidFill>
                <a:latin typeface="Times New Roman"/>
                <a:ea typeface="Times New Roman"/>
                <a:cs typeface="Times New Roman"/>
                <a:sym typeface="Times New Roman"/>
              </a:rPr>
              <a:t>o evaluate </a:t>
            </a:r>
            <a:r>
              <a:rPr lang="en-US" sz="2699" u="none" strike="noStrike" dirty="0" err="1">
                <a:solidFill>
                  <a:schemeClr val="tx1">
                    <a:alpha val="80000"/>
                  </a:schemeClr>
                </a:solidFill>
                <a:latin typeface="Times New Roman"/>
                <a:ea typeface="Times New Roman"/>
                <a:cs typeface="Times New Roman"/>
                <a:sym typeface="Times New Roman"/>
              </a:rPr>
              <a:t>Olist</a:t>
            </a:r>
            <a:r>
              <a:rPr lang="en-US" sz="2699" u="none" strike="noStrike" dirty="0">
                <a:solidFill>
                  <a:schemeClr val="tx1">
                    <a:alpha val="80000"/>
                  </a:schemeClr>
                </a:solidFill>
                <a:latin typeface="Times New Roman"/>
                <a:ea typeface="Times New Roman"/>
                <a:cs typeface="Times New Roman"/>
                <a:sym typeface="Times New Roman"/>
              </a:rPr>
              <a:t> store performance: Understanding its sales trends, customer behavior and market penetration.</a:t>
            </a:r>
          </a:p>
          <a:p>
            <a:pPr marL="1497327" lvl="3" indent="-291463">
              <a:lnSpc>
                <a:spcPts val="4589"/>
              </a:lnSpc>
              <a:spcBef>
                <a:spcPct val="0"/>
              </a:spcBef>
              <a:buFont typeface="Arial"/>
              <a:buChar char="•"/>
            </a:pPr>
            <a:r>
              <a:rPr lang="en-US" sz="2699" u="none" strike="noStrike" dirty="0">
                <a:solidFill>
                  <a:schemeClr val="tx1">
                    <a:alpha val="80000"/>
                  </a:schemeClr>
                </a:solidFill>
                <a:latin typeface="Times New Roman"/>
                <a:ea typeface="Times New Roman"/>
                <a:cs typeface="Times New Roman"/>
                <a:sym typeface="Times New Roman"/>
              </a:rPr>
              <a:t>To identify challenges: Highlighting areas of improvement in operations, customer satisfaction and revenue generation.</a:t>
            </a:r>
          </a:p>
          <a:p>
            <a:pPr marL="1497327" lvl="3" indent="-291463">
              <a:lnSpc>
                <a:spcPts val="4589"/>
              </a:lnSpc>
              <a:spcBef>
                <a:spcPct val="0"/>
              </a:spcBef>
              <a:buFont typeface="Arial"/>
              <a:buChar char="•"/>
            </a:pPr>
            <a:r>
              <a:rPr lang="en-US" sz="2699" u="none" strike="noStrike" dirty="0">
                <a:solidFill>
                  <a:schemeClr val="tx1">
                    <a:alpha val="80000"/>
                  </a:schemeClr>
                </a:solidFill>
                <a:latin typeface="Times New Roman"/>
                <a:ea typeface="Times New Roman"/>
                <a:cs typeface="Times New Roman"/>
                <a:sym typeface="Times New Roman"/>
              </a:rPr>
              <a:t>To provide actionable insights: Recommending strategies for growth, customer engagement and product optimization.</a:t>
            </a:r>
          </a:p>
        </p:txBody>
      </p:sp>
      <p:sp>
        <p:nvSpPr>
          <p:cNvPr id="22" name="TextBox 22"/>
          <p:cNvSpPr txBox="1"/>
          <p:nvPr/>
        </p:nvSpPr>
        <p:spPr>
          <a:xfrm>
            <a:off x="3048000" y="4381500"/>
            <a:ext cx="6773244" cy="1131335"/>
          </a:xfrm>
          <a:prstGeom prst="rect">
            <a:avLst/>
          </a:prstGeom>
        </p:spPr>
        <p:txBody>
          <a:bodyPr lIns="0" tIns="0" rIns="0" bIns="0" rtlCol="0" anchor="t">
            <a:spAutoFit/>
          </a:bodyPr>
          <a:lstStyle/>
          <a:p>
            <a:pPr algn="ctr">
              <a:lnSpc>
                <a:spcPts val="9715"/>
              </a:lnSpc>
            </a:pPr>
            <a:r>
              <a:rPr lang="en-US" sz="6600" b="1" dirty="0">
                <a:latin typeface="Times New Roman Bold"/>
                <a:cs typeface="Times New Roman Bold"/>
                <a:sym typeface="Times New Roman Bold"/>
              </a:rPr>
              <a:t>	OBJECTIVES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1"/>
          <p:cNvGrpSpPr/>
          <p:nvPr/>
        </p:nvGrpSpPr>
        <p:grpSpPr>
          <a:xfrm>
            <a:off x="743479" y="690861"/>
            <a:ext cx="1191540" cy="119154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50140">
                    <a:alpha val="100000"/>
                  </a:srgbClr>
                </a:gs>
                <a:gs pos="50000">
                  <a:srgbClr val="4E18B4">
                    <a:alpha val="100000"/>
                  </a:srgbClr>
                </a:gs>
                <a:gs pos="100000">
                  <a:srgbClr val="5A21E4">
                    <a:alpha val="100000"/>
                  </a:srgbClr>
                </a:gs>
              </a:gsLst>
              <a:lin ang="0"/>
            </a:gradFill>
          </p:spPr>
        </p:sp>
        <p:sp>
          <p:nvSpPr>
            <p:cNvPr id="13" name="TextBox 13"/>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26" name="TextBox 26"/>
          <p:cNvSpPr txBox="1"/>
          <p:nvPr/>
        </p:nvSpPr>
        <p:spPr>
          <a:xfrm>
            <a:off x="6661045" y="94757"/>
            <a:ext cx="4700281" cy="1243930"/>
          </a:xfrm>
          <a:prstGeom prst="rect">
            <a:avLst/>
          </a:prstGeom>
        </p:spPr>
        <p:txBody>
          <a:bodyPr lIns="0" tIns="0" rIns="0" bIns="0" rtlCol="0" anchor="t">
            <a:spAutoFit/>
          </a:bodyPr>
          <a:lstStyle/>
          <a:p>
            <a:pPr algn="l">
              <a:lnSpc>
                <a:spcPts val="9715"/>
              </a:lnSpc>
            </a:pPr>
            <a:r>
              <a:rPr lang="en-US" sz="8096" b="1" u="sng" dirty="0">
                <a:latin typeface="Times New Roman Bold"/>
                <a:ea typeface="Times New Roman Bold"/>
                <a:cs typeface="Times New Roman Bold"/>
                <a:sym typeface="Times New Roman Bold"/>
              </a:rPr>
              <a:t>INSIGHT</a:t>
            </a:r>
          </a:p>
        </p:txBody>
      </p:sp>
      <p:sp>
        <p:nvSpPr>
          <p:cNvPr id="27" name="TextBox 27"/>
          <p:cNvSpPr txBox="1"/>
          <p:nvPr/>
        </p:nvSpPr>
        <p:spPr>
          <a:xfrm>
            <a:off x="4540303" y="2399566"/>
            <a:ext cx="4241483" cy="2730500"/>
          </a:xfrm>
          <a:prstGeom prst="rect">
            <a:avLst/>
          </a:prstGeom>
        </p:spPr>
        <p:txBody>
          <a:bodyPr lIns="0" tIns="0" rIns="0" bIns="0" rtlCol="0" anchor="t">
            <a:spAutoFit/>
          </a:bodyPr>
          <a:lstStyle/>
          <a:p>
            <a:pPr algn="ctr">
              <a:lnSpc>
                <a:spcPts val="4200"/>
              </a:lnSpc>
            </a:pPr>
            <a:r>
              <a:rPr lang="en-US" sz="3000" b="1" dirty="0">
                <a:latin typeface="Canva Sans Bold"/>
                <a:ea typeface="Canva Sans Bold"/>
                <a:cs typeface="Canva Sans Bold"/>
                <a:sym typeface="Canva Sans Bold"/>
              </a:rPr>
              <a:t>Unique orders</a:t>
            </a:r>
          </a:p>
          <a:p>
            <a:pPr algn="ctr">
              <a:lnSpc>
                <a:spcPts val="4200"/>
              </a:lnSpc>
            </a:pPr>
            <a:endParaRPr lang="en-US" sz="3000" b="1" dirty="0">
              <a:latin typeface="Canva Sans Bold"/>
              <a:ea typeface="Canva Sans Bold"/>
              <a:cs typeface="Canva Sans Bold"/>
              <a:sym typeface="Canva Sans Bold"/>
            </a:endParaRPr>
          </a:p>
          <a:p>
            <a:pPr algn="ctr">
              <a:lnSpc>
                <a:spcPts val="13999"/>
              </a:lnSpc>
              <a:spcBef>
                <a:spcPct val="0"/>
              </a:spcBef>
            </a:pPr>
            <a:r>
              <a:rPr lang="en-US" sz="9999" b="1" dirty="0">
                <a:latin typeface="Canva Sans Bold"/>
                <a:ea typeface="Canva Sans Bold"/>
                <a:cs typeface="Canva Sans Bold"/>
                <a:sym typeface="Canva Sans Bold"/>
              </a:rPr>
              <a:t>99,441</a:t>
            </a:r>
          </a:p>
        </p:txBody>
      </p:sp>
      <p:sp>
        <p:nvSpPr>
          <p:cNvPr id="28" name="TextBox 28"/>
          <p:cNvSpPr txBox="1"/>
          <p:nvPr/>
        </p:nvSpPr>
        <p:spPr>
          <a:xfrm>
            <a:off x="4043181" y="6501666"/>
            <a:ext cx="5235727" cy="2730500"/>
          </a:xfrm>
          <a:prstGeom prst="rect">
            <a:avLst/>
          </a:prstGeom>
        </p:spPr>
        <p:txBody>
          <a:bodyPr lIns="0" tIns="0" rIns="0" bIns="0" rtlCol="0" anchor="t">
            <a:spAutoFit/>
          </a:bodyPr>
          <a:lstStyle/>
          <a:p>
            <a:pPr algn="ctr">
              <a:lnSpc>
                <a:spcPts val="4200"/>
              </a:lnSpc>
            </a:pPr>
            <a:r>
              <a:rPr lang="en-US" sz="3000" b="1" dirty="0">
                <a:latin typeface="Canva Sans Bold"/>
                <a:ea typeface="Canva Sans Bold"/>
                <a:cs typeface="Canva Sans Bold"/>
                <a:sym typeface="Canva Sans Bold"/>
              </a:rPr>
              <a:t>Total </a:t>
            </a:r>
            <a:r>
              <a:rPr lang="en-US" sz="3000" b="1" dirty="0">
                <a:latin typeface="Canva Sans Bold"/>
                <a:sym typeface="Canva Sans Bold"/>
              </a:rPr>
              <a:t>Price</a:t>
            </a:r>
          </a:p>
          <a:p>
            <a:pPr algn="ctr">
              <a:lnSpc>
                <a:spcPts val="4200"/>
              </a:lnSpc>
            </a:pPr>
            <a:endParaRPr lang="en-US" sz="3000" b="1" dirty="0">
              <a:latin typeface="Canva Sans Bold"/>
              <a:ea typeface="Canva Sans Bold"/>
              <a:cs typeface="Canva Sans Bold"/>
              <a:sym typeface="Canva Sans Bold"/>
            </a:endParaRPr>
          </a:p>
          <a:p>
            <a:pPr algn="ctr">
              <a:lnSpc>
                <a:spcPts val="13999"/>
              </a:lnSpc>
              <a:spcBef>
                <a:spcPct val="0"/>
              </a:spcBef>
            </a:pPr>
            <a:r>
              <a:rPr lang="en-US" sz="9999" b="1" dirty="0">
                <a:latin typeface="Canva Sans Bold"/>
                <a:ea typeface="Canva Sans Bold"/>
                <a:cs typeface="Canva Sans Bold"/>
                <a:sym typeface="Canva Sans Bold"/>
              </a:rPr>
              <a:t>13.59M</a:t>
            </a:r>
          </a:p>
        </p:txBody>
      </p:sp>
      <p:sp>
        <p:nvSpPr>
          <p:cNvPr id="29" name="TextBox 29"/>
          <p:cNvSpPr txBox="1"/>
          <p:nvPr/>
        </p:nvSpPr>
        <p:spPr>
          <a:xfrm>
            <a:off x="12499954" y="2457198"/>
            <a:ext cx="4568309" cy="2730500"/>
          </a:xfrm>
          <a:prstGeom prst="rect">
            <a:avLst/>
          </a:prstGeom>
        </p:spPr>
        <p:txBody>
          <a:bodyPr lIns="0" tIns="0" rIns="0" bIns="0" rtlCol="0" anchor="t">
            <a:spAutoFit/>
          </a:bodyPr>
          <a:lstStyle/>
          <a:p>
            <a:pPr algn="ctr">
              <a:lnSpc>
                <a:spcPts val="4200"/>
              </a:lnSpc>
            </a:pPr>
            <a:r>
              <a:rPr lang="en-US" sz="3000" b="1" dirty="0">
                <a:latin typeface="Canva Sans Bold"/>
                <a:ea typeface="Canva Sans Bold"/>
                <a:cs typeface="Canva Sans Bold"/>
                <a:sym typeface="Canva Sans Bold"/>
              </a:rPr>
              <a:t>Total payment Value</a:t>
            </a:r>
          </a:p>
          <a:p>
            <a:pPr algn="ctr">
              <a:lnSpc>
                <a:spcPts val="4200"/>
              </a:lnSpc>
            </a:pPr>
            <a:endParaRPr lang="en-US" sz="3000" b="1" dirty="0">
              <a:latin typeface="Canva Sans Bold"/>
              <a:ea typeface="Canva Sans Bold"/>
              <a:cs typeface="Canva Sans Bold"/>
              <a:sym typeface="Canva Sans Bold"/>
            </a:endParaRPr>
          </a:p>
          <a:p>
            <a:pPr algn="ctr">
              <a:lnSpc>
                <a:spcPts val="13999"/>
              </a:lnSpc>
              <a:spcBef>
                <a:spcPct val="0"/>
              </a:spcBef>
            </a:pPr>
            <a:r>
              <a:rPr lang="en-US" sz="9999" b="1" dirty="0">
                <a:latin typeface="Canva Sans Bold"/>
                <a:ea typeface="Canva Sans Bold"/>
                <a:cs typeface="Canva Sans Bold"/>
                <a:sym typeface="Canva Sans Bold"/>
              </a:rPr>
              <a:t>16.01M</a:t>
            </a:r>
          </a:p>
        </p:txBody>
      </p:sp>
      <p:sp>
        <p:nvSpPr>
          <p:cNvPr id="30" name="TextBox 30"/>
          <p:cNvSpPr txBox="1"/>
          <p:nvPr/>
        </p:nvSpPr>
        <p:spPr>
          <a:xfrm>
            <a:off x="12921316" y="6501666"/>
            <a:ext cx="3725585" cy="2730500"/>
          </a:xfrm>
          <a:prstGeom prst="rect">
            <a:avLst/>
          </a:prstGeom>
        </p:spPr>
        <p:txBody>
          <a:bodyPr lIns="0" tIns="0" rIns="0" bIns="0" rtlCol="0" anchor="t">
            <a:spAutoFit/>
          </a:bodyPr>
          <a:lstStyle/>
          <a:p>
            <a:pPr algn="ctr">
              <a:lnSpc>
                <a:spcPts val="4200"/>
              </a:lnSpc>
            </a:pPr>
            <a:r>
              <a:rPr lang="en-US" sz="3000" b="1" dirty="0">
                <a:latin typeface="Canva Sans Bold"/>
                <a:ea typeface="Canva Sans Bold"/>
                <a:cs typeface="Canva Sans Bold"/>
                <a:sym typeface="Canva Sans Bold"/>
              </a:rPr>
              <a:t>Total Profits </a:t>
            </a:r>
          </a:p>
          <a:p>
            <a:pPr algn="ctr">
              <a:lnSpc>
                <a:spcPts val="4200"/>
              </a:lnSpc>
            </a:pPr>
            <a:endParaRPr lang="en-US" sz="3000" b="1" dirty="0">
              <a:latin typeface="Canva Sans Bold"/>
              <a:ea typeface="Canva Sans Bold"/>
              <a:cs typeface="Canva Sans Bold"/>
              <a:sym typeface="Canva Sans Bold"/>
            </a:endParaRPr>
          </a:p>
          <a:p>
            <a:pPr algn="ctr">
              <a:lnSpc>
                <a:spcPts val="13999"/>
              </a:lnSpc>
              <a:spcBef>
                <a:spcPct val="0"/>
              </a:spcBef>
            </a:pPr>
            <a:r>
              <a:rPr lang="en-US" sz="9600" b="1" dirty="0">
                <a:latin typeface="Canva Sans Bold"/>
                <a:ea typeface="Canva Sans Bold"/>
                <a:cs typeface="Canva Sans Bold"/>
                <a:sym typeface="Canva Sans Bold"/>
              </a:rPr>
              <a:t>2.42M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6537705" y="2378850"/>
            <a:ext cx="10159967" cy="7724775"/>
          </a:xfrm>
          <a:prstGeom prst="rect">
            <a:avLst/>
          </a:prstGeom>
        </p:spPr>
        <p:txBody>
          <a:bodyPr lIns="0" tIns="0" rIns="0" bIns="0" rtlCol="0" anchor="t">
            <a:spAutoFit/>
          </a:bodyPr>
          <a:lstStyle/>
          <a:p>
            <a:pPr marL="647700" lvl="1" indent="-323850" algn="ctr">
              <a:lnSpc>
                <a:spcPts val="5100"/>
              </a:lnSpc>
              <a:buFont typeface="Arial"/>
              <a:buChar char="•"/>
            </a:pPr>
            <a:r>
              <a:rPr lang="en-US" sz="3000" dirty="0">
                <a:solidFill>
                  <a:schemeClr val="tx1">
                    <a:alpha val="80000"/>
                  </a:schemeClr>
                </a:solidFill>
                <a:latin typeface="Open Sans"/>
                <a:ea typeface="Open Sans"/>
                <a:cs typeface="Open Sans"/>
                <a:sym typeface="Open Sans"/>
              </a:rPr>
              <a:t>We loaded all the datasets into Excel and transformed the data using the Power Query Editor.</a:t>
            </a:r>
          </a:p>
          <a:p>
            <a:pPr marL="647700" lvl="1" indent="-323850" algn="ctr">
              <a:lnSpc>
                <a:spcPts val="5100"/>
              </a:lnSpc>
              <a:buFont typeface="Arial"/>
              <a:buChar char="•"/>
            </a:pPr>
            <a:r>
              <a:rPr lang="en-US" sz="3000" dirty="0">
                <a:solidFill>
                  <a:schemeClr val="tx1">
                    <a:alpha val="80000"/>
                  </a:schemeClr>
                </a:solidFill>
                <a:latin typeface="Open Sans"/>
                <a:ea typeface="Open Sans"/>
                <a:cs typeface="Open Sans"/>
                <a:sym typeface="Open Sans"/>
              </a:rPr>
              <a:t>We cleaned the data, removed duplicates, replaced null values with 0, and eliminated unnecessary columns.</a:t>
            </a:r>
          </a:p>
          <a:p>
            <a:pPr marL="647700" lvl="1" indent="-323850" algn="ctr">
              <a:lnSpc>
                <a:spcPts val="5100"/>
              </a:lnSpc>
              <a:buFont typeface="Arial"/>
              <a:buChar char="•"/>
            </a:pPr>
            <a:r>
              <a:rPr lang="en-US" sz="3000" dirty="0">
                <a:solidFill>
                  <a:schemeClr val="tx1">
                    <a:alpha val="80000"/>
                  </a:schemeClr>
                </a:solidFill>
                <a:latin typeface="Open Sans"/>
                <a:ea typeface="Open Sans"/>
                <a:cs typeface="Open Sans"/>
                <a:sym typeface="Open Sans"/>
              </a:rPr>
              <a:t>After completing the cleaning process, we established connections between the datasets and created a merged file.</a:t>
            </a:r>
          </a:p>
          <a:p>
            <a:pPr marL="647700" lvl="1" indent="-323850" algn="ctr">
              <a:lnSpc>
                <a:spcPts val="5100"/>
              </a:lnSpc>
              <a:buFont typeface="Arial"/>
              <a:buChar char="•"/>
            </a:pPr>
            <a:r>
              <a:rPr lang="en-US" sz="3000" dirty="0">
                <a:solidFill>
                  <a:schemeClr val="tx1">
                    <a:alpha val="80000"/>
                  </a:schemeClr>
                </a:solidFill>
                <a:latin typeface="Open Sans"/>
                <a:ea typeface="Open Sans"/>
                <a:cs typeface="Open Sans"/>
                <a:sym typeface="Open Sans"/>
              </a:rPr>
              <a:t>Finally, we extracted Weekday vs. Weekend data from the </a:t>
            </a:r>
            <a:r>
              <a:rPr lang="en-US" sz="3000" dirty="0" err="1">
                <a:solidFill>
                  <a:schemeClr val="tx1">
                    <a:alpha val="80000"/>
                  </a:schemeClr>
                </a:solidFill>
                <a:latin typeface="Open Sans"/>
                <a:ea typeface="Open Sans"/>
                <a:cs typeface="Open Sans"/>
                <a:sym typeface="Open Sans"/>
              </a:rPr>
              <a:t>order_purchase_timestamp</a:t>
            </a:r>
            <a:r>
              <a:rPr lang="en-US" sz="3000" dirty="0">
                <a:solidFill>
                  <a:schemeClr val="tx1">
                    <a:alpha val="80000"/>
                  </a:schemeClr>
                </a:solidFill>
                <a:latin typeface="Open Sans"/>
                <a:ea typeface="Open Sans"/>
                <a:cs typeface="Open Sans"/>
                <a:sym typeface="Open Sans"/>
              </a:rPr>
              <a:t> column.</a:t>
            </a:r>
          </a:p>
          <a:p>
            <a:pPr marL="647700" lvl="1" indent="-323850" algn="ctr">
              <a:lnSpc>
                <a:spcPts val="5100"/>
              </a:lnSpc>
              <a:buFont typeface="Arial"/>
              <a:buChar char="•"/>
            </a:pPr>
            <a:r>
              <a:rPr lang="en-US" sz="3000" dirty="0">
                <a:solidFill>
                  <a:schemeClr val="tx1">
                    <a:alpha val="80000"/>
                  </a:schemeClr>
                </a:solidFill>
                <a:latin typeface="Open Sans"/>
                <a:ea typeface="Open Sans"/>
                <a:cs typeface="Open Sans"/>
                <a:sym typeface="Open Sans"/>
              </a:rPr>
              <a:t>We used pivot tables to visualize the data through pivot charts.</a:t>
            </a:r>
          </a:p>
        </p:txBody>
      </p:sp>
      <p:grpSp>
        <p:nvGrpSpPr>
          <p:cNvPr id="12" name="Group 12"/>
          <p:cNvGrpSpPr/>
          <p:nvPr/>
        </p:nvGrpSpPr>
        <p:grpSpPr>
          <a:xfrm>
            <a:off x="1582199" y="7868753"/>
            <a:ext cx="399568" cy="39956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4101"/>
            </a:solidFill>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grpSp>
        <p:nvGrpSpPr>
          <p:cNvPr id="15" name="Group 15"/>
          <p:cNvGrpSpPr/>
          <p:nvPr/>
        </p:nvGrpSpPr>
        <p:grpSpPr>
          <a:xfrm>
            <a:off x="1582199" y="8551771"/>
            <a:ext cx="399568" cy="399568"/>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300"/>
            </a:solidFill>
          </p:spPr>
        </p:sp>
        <p:sp>
          <p:nvSpPr>
            <p:cNvPr id="17" name="TextBox 17"/>
            <p:cNvSpPr txBox="1"/>
            <p:nvPr/>
          </p:nvSpPr>
          <p:spPr>
            <a:xfrm>
              <a:off x="76200" y="47625"/>
              <a:ext cx="660400" cy="688975"/>
            </a:xfrm>
            <a:prstGeom prst="rect">
              <a:avLst/>
            </a:prstGeom>
          </p:spPr>
          <p:txBody>
            <a:bodyPr lIns="50800" tIns="50800" rIns="50800" bIns="50800" rtlCol="0" anchor="ctr"/>
            <a:lstStyle/>
            <a:p>
              <a:pPr algn="ctr">
                <a:lnSpc>
                  <a:spcPts val="2799"/>
                </a:lnSpc>
              </a:pPr>
              <a:endParaRPr/>
            </a:p>
          </p:txBody>
        </p:sp>
      </p:grpSp>
      <p:sp>
        <p:nvSpPr>
          <p:cNvPr id="18" name="TextBox 18"/>
          <p:cNvSpPr txBox="1"/>
          <p:nvPr/>
        </p:nvSpPr>
        <p:spPr>
          <a:xfrm>
            <a:off x="7099333" y="130950"/>
            <a:ext cx="9598339" cy="2390775"/>
          </a:xfrm>
          <a:prstGeom prst="rect">
            <a:avLst/>
          </a:prstGeom>
        </p:spPr>
        <p:txBody>
          <a:bodyPr lIns="0" tIns="0" rIns="0" bIns="0" rtlCol="0" anchor="t">
            <a:spAutoFit/>
          </a:bodyPr>
          <a:lstStyle/>
          <a:p>
            <a:pPr algn="ctr">
              <a:lnSpc>
                <a:spcPts val="6000"/>
              </a:lnSpc>
            </a:pPr>
            <a:r>
              <a:rPr lang="en-US" sz="5000" b="1" dirty="0">
                <a:latin typeface="Times New Roman Bold"/>
                <a:ea typeface="Times New Roman Bold"/>
                <a:cs typeface="Times New Roman Bold"/>
                <a:sym typeface="Times New Roman Bold"/>
              </a:rPr>
              <a:t>WEEKDAY VS WEEKEND (ORDER_PURCHASE_TIMESTAMP) PAYMENT STATISTICS</a:t>
            </a:r>
          </a:p>
        </p:txBody>
      </p:sp>
      <p:sp>
        <p:nvSpPr>
          <p:cNvPr id="19" name="TextBox 19"/>
          <p:cNvSpPr txBox="1"/>
          <p:nvPr/>
        </p:nvSpPr>
        <p:spPr>
          <a:xfrm>
            <a:off x="2449126" y="7810485"/>
            <a:ext cx="2317671" cy="448311"/>
          </a:xfrm>
          <a:prstGeom prst="rect">
            <a:avLst/>
          </a:prstGeom>
        </p:spPr>
        <p:txBody>
          <a:bodyPr lIns="0" tIns="0" rIns="0" bIns="0" rtlCol="0" anchor="t">
            <a:spAutoFit/>
          </a:bodyPr>
          <a:lstStyle/>
          <a:p>
            <a:pPr algn="ctr">
              <a:lnSpc>
                <a:spcPts val="3639"/>
              </a:lnSpc>
              <a:spcBef>
                <a:spcPct val="0"/>
              </a:spcBef>
            </a:pPr>
            <a:r>
              <a:rPr lang="en-US" sz="2599" dirty="0">
                <a:latin typeface="Canva Sans"/>
                <a:ea typeface="Canva Sans"/>
                <a:cs typeface="Canva Sans"/>
                <a:sym typeface="Canva Sans"/>
              </a:rPr>
              <a:t>WEEKDAY</a:t>
            </a:r>
          </a:p>
        </p:txBody>
      </p:sp>
      <p:sp>
        <p:nvSpPr>
          <p:cNvPr id="20" name="TextBox 20"/>
          <p:cNvSpPr txBox="1"/>
          <p:nvPr/>
        </p:nvSpPr>
        <p:spPr>
          <a:xfrm>
            <a:off x="2449126" y="8493504"/>
            <a:ext cx="2317671" cy="448311"/>
          </a:xfrm>
          <a:prstGeom prst="rect">
            <a:avLst/>
          </a:prstGeom>
        </p:spPr>
        <p:txBody>
          <a:bodyPr lIns="0" tIns="0" rIns="0" bIns="0" rtlCol="0" anchor="t">
            <a:spAutoFit/>
          </a:bodyPr>
          <a:lstStyle/>
          <a:p>
            <a:pPr algn="ctr">
              <a:lnSpc>
                <a:spcPts val="3639"/>
              </a:lnSpc>
              <a:spcBef>
                <a:spcPct val="0"/>
              </a:spcBef>
            </a:pPr>
            <a:r>
              <a:rPr lang="en-US" sz="2599" dirty="0">
                <a:latin typeface="Canva Sans"/>
                <a:ea typeface="Canva Sans"/>
                <a:cs typeface="Canva Sans"/>
                <a:sym typeface="Canva Sans"/>
              </a:rPr>
              <a:t>WEEKEND</a:t>
            </a:r>
          </a:p>
        </p:txBody>
      </p:sp>
      <p:pic>
        <p:nvPicPr>
          <p:cNvPr id="21" name="Picture 21"/>
          <p:cNvPicPr>
            <a:picLocks noChangeAspect="1"/>
          </p:cNvPicPr>
          <p:nvPr/>
        </p:nvPicPr>
        <p:blipFill>
          <a:blip r:embed="rId2"/>
          <a:stretch>
            <a:fillRect/>
          </a:stretch>
        </p:blipFill>
        <p:spPr>
          <a:xfrm>
            <a:off x="563933" y="1714500"/>
            <a:ext cx="5692958" cy="5450739"/>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4"/>
          <p:cNvGrpSpPr>
            <a:grpSpLocks noChangeAspect="1"/>
          </p:cNvGrpSpPr>
          <p:nvPr/>
        </p:nvGrpSpPr>
        <p:grpSpPr>
          <a:xfrm>
            <a:off x="1028700" y="2756855"/>
            <a:ext cx="4723607" cy="7129973"/>
            <a:chOff x="0" y="0"/>
            <a:chExt cx="4206875" cy="6350000"/>
          </a:xfrm>
        </p:grpSpPr>
        <p:sp>
          <p:nvSpPr>
            <p:cNvPr id="15" name="Freeform 15"/>
            <p:cNvSpPr/>
            <p:nvPr/>
          </p:nvSpPr>
          <p:spPr>
            <a:xfrm>
              <a:off x="13208" y="13208"/>
              <a:ext cx="4180459" cy="6323584"/>
            </a:xfrm>
            <a:custGeom>
              <a:avLst/>
              <a:gdLst/>
              <a:ahLst/>
              <a:cxnLst/>
              <a:rect l="l" t="t" r="r" b="b"/>
              <a:pathLst>
                <a:path w="4180459" h="6323584">
                  <a:moveTo>
                    <a:pt x="4180459" y="0"/>
                  </a:moveTo>
                  <a:lnTo>
                    <a:pt x="4180459" y="6323584"/>
                  </a:lnTo>
                  <a:lnTo>
                    <a:pt x="0" y="6323584"/>
                  </a:lnTo>
                  <a:lnTo>
                    <a:pt x="0" y="0"/>
                  </a:lnTo>
                  <a:lnTo>
                    <a:pt x="4180459" y="0"/>
                  </a:lnTo>
                  <a:close/>
                </a:path>
              </a:pathLst>
            </a:custGeom>
            <a:solidFill>
              <a:srgbClr val="FFFFFF"/>
            </a:solidFill>
            <a:ln w="12700">
              <a:solidFill>
                <a:srgbClr val="000000"/>
              </a:solidFill>
            </a:ln>
          </p:spPr>
        </p:sp>
        <p:sp>
          <p:nvSpPr>
            <p:cNvPr id="16" name="Freeform 16"/>
            <p:cNvSpPr/>
            <p:nvPr/>
          </p:nvSpPr>
          <p:spPr>
            <a:xfrm>
              <a:off x="0" y="0"/>
              <a:ext cx="4206875" cy="6350000"/>
            </a:xfrm>
            <a:custGeom>
              <a:avLst/>
              <a:gdLst/>
              <a:ahLst/>
              <a:cxnLst/>
              <a:rect l="l" t="t" r="r" b="b"/>
              <a:pathLst>
                <a:path w="4206875" h="6350000">
                  <a:moveTo>
                    <a:pt x="4206875" y="0"/>
                  </a:moveTo>
                  <a:lnTo>
                    <a:pt x="4206875" y="6350000"/>
                  </a:lnTo>
                  <a:lnTo>
                    <a:pt x="0" y="6350000"/>
                  </a:lnTo>
                  <a:lnTo>
                    <a:pt x="0" y="0"/>
                  </a:lnTo>
                  <a:lnTo>
                    <a:pt x="4206875" y="0"/>
                  </a:lnTo>
                  <a:close/>
                </a:path>
              </a:pathLst>
            </a:custGeom>
            <a:blipFill>
              <a:blip r:embed="rId2"/>
              <a:stretch>
                <a:fillRect l="-47" r="-47"/>
              </a:stretch>
            </a:blipFill>
          </p:spPr>
        </p:sp>
      </p:grpSp>
      <p:pic>
        <p:nvPicPr>
          <p:cNvPr id="17" name="Picture 17"/>
          <p:cNvPicPr>
            <a:picLocks noChangeAspect="1"/>
          </p:cNvPicPr>
          <p:nvPr/>
        </p:nvPicPr>
        <p:blipFill>
          <a:blip r:embed="rId3"/>
          <a:stretch>
            <a:fillRect/>
          </a:stretch>
        </p:blipFill>
        <p:spPr>
          <a:xfrm>
            <a:off x="533307" y="2488005"/>
            <a:ext cx="5693072" cy="7841934"/>
          </a:xfrm>
          <a:prstGeom prst="rect">
            <a:avLst/>
          </a:prstGeom>
        </p:spPr>
      </p:pic>
      <p:sp>
        <p:nvSpPr>
          <p:cNvPr id="18" name="TextBox 18"/>
          <p:cNvSpPr txBox="1"/>
          <p:nvPr/>
        </p:nvSpPr>
        <p:spPr>
          <a:xfrm>
            <a:off x="7943579" y="3480842"/>
            <a:ext cx="8531883" cy="5167953"/>
          </a:xfrm>
          <a:prstGeom prst="rect">
            <a:avLst/>
          </a:prstGeom>
        </p:spPr>
        <p:txBody>
          <a:bodyPr lIns="0" tIns="0" rIns="0" bIns="0" rtlCol="0" anchor="t">
            <a:spAutoFit/>
          </a:bodyPr>
          <a:lstStyle/>
          <a:p>
            <a:pPr marL="647695" lvl="1" indent="-323848" algn="ctr">
              <a:lnSpc>
                <a:spcPts val="5099"/>
              </a:lnSpc>
              <a:buFont typeface="Arial"/>
              <a:buChar char="•"/>
            </a:pPr>
            <a:r>
              <a:rPr lang="en-US" sz="2999" dirty="0">
                <a:solidFill>
                  <a:schemeClr val="tx1">
                    <a:alpha val="80000"/>
                  </a:schemeClr>
                </a:solidFill>
                <a:latin typeface="Open Sans"/>
                <a:ea typeface="Open Sans"/>
                <a:cs typeface="Open Sans"/>
                <a:sym typeface="Open Sans"/>
              </a:rPr>
              <a:t>We used the previously merged Excel file to create a Tableau chart.</a:t>
            </a:r>
          </a:p>
          <a:p>
            <a:pPr marL="647695" lvl="1" indent="-323848" algn="ctr">
              <a:lnSpc>
                <a:spcPts val="5099"/>
              </a:lnSpc>
              <a:buFont typeface="Arial"/>
              <a:buChar char="•"/>
            </a:pPr>
            <a:r>
              <a:rPr lang="en-US" sz="2999" dirty="0">
                <a:solidFill>
                  <a:schemeClr val="tx1">
                    <a:alpha val="80000"/>
                  </a:schemeClr>
                </a:solidFill>
                <a:latin typeface="Open Sans"/>
                <a:ea typeface="Open Sans"/>
                <a:cs typeface="Open Sans"/>
                <a:sym typeface="Open Sans"/>
              </a:rPr>
              <a:t>We placed Payment Type in the Rows and Order ID in the Columns.</a:t>
            </a:r>
          </a:p>
          <a:p>
            <a:pPr marL="647695" lvl="1" indent="-323848" algn="ctr">
              <a:lnSpc>
                <a:spcPts val="5099"/>
              </a:lnSpc>
              <a:buFont typeface="Arial"/>
              <a:buChar char="•"/>
            </a:pPr>
            <a:r>
              <a:rPr lang="en-US" sz="2999" dirty="0">
                <a:solidFill>
                  <a:schemeClr val="tx1">
                    <a:alpha val="80000"/>
                  </a:schemeClr>
                </a:solidFill>
                <a:latin typeface="Open Sans"/>
                <a:ea typeface="Open Sans"/>
                <a:cs typeface="Open Sans"/>
                <a:sym typeface="Open Sans"/>
              </a:rPr>
              <a:t>We added Review Score to the Filters and selected a range of values equal to 5.</a:t>
            </a:r>
          </a:p>
          <a:p>
            <a:pPr marL="647695" lvl="1" indent="-323848" algn="ctr">
              <a:lnSpc>
                <a:spcPts val="5099"/>
              </a:lnSpc>
              <a:buFont typeface="Arial"/>
              <a:buChar char="•"/>
            </a:pPr>
            <a:r>
              <a:rPr lang="en-US" sz="2999" dirty="0">
                <a:solidFill>
                  <a:schemeClr val="tx1">
                    <a:alpha val="80000"/>
                  </a:schemeClr>
                </a:solidFill>
                <a:latin typeface="Open Sans"/>
                <a:ea typeface="Open Sans"/>
                <a:cs typeface="Open Sans"/>
                <a:sym typeface="Open Sans"/>
              </a:rPr>
              <a:t>We also added Payment Type to the Filters and filtered only for Credit Card payments</a:t>
            </a:r>
            <a:r>
              <a:rPr lang="en-US" sz="2999" dirty="0">
                <a:solidFill>
                  <a:srgbClr val="FFFFFF">
                    <a:alpha val="80000"/>
                  </a:srgbClr>
                </a:solidFill>
                <a:latin typeface="Open Sans"/>
                <a:ea typeface="Open Sans"/>
                <a:cs typeface="Open Sans"/>
                <a:sym typeface="Open Sans"/>
              </a:rPr>
              <a:t>.</a:t>
            </a:r>
          </a:p>
        </p:txBody>
      </p:sp>
      <p:sp>
        <p:nvSpPr>
          <p:cNvPr id="19" name="TextBox 19"/>
          <p:cNvSpPr txBox="1"/>
          <p:nvPr/>
        </p:nvSpPr>
        <p:spPr>
          <a:xfrm>
            <a:off x="3655634" y="151907"/>
            <a:ext cx="10974784" cy="2390775"/>
          </a:xfrm>
          <a:prstGeom prst="rect">
            <a:avLst/>
          </a:prstGeom>
        </p:spPr>
        <p:txBody>
          <a:bodyPr lIns="0" tIns="0" rIns="0" bIns="0" rtlCol="0" anchor="t">
            <a:spAutoFit/>
          </a:bodyPr>
          <a:lstStyle/>
          <a:p>
            <a:pPr algn="ctr">
              <a:lnSpc>
                <a:spcPts val="6000"/>
              </a:lnSpc>
            </a:pPr>
            <a:r>
              <a:rPr lang="en-US" sz="5000" b="1" dirty="0">
                <a:latin typeface="Times New Roman Bold"/>
                <a:ea typeface="Times New Roman Bold"/>
                <a:cs typeface="Times New Roman Bold"/>
                <a:sym typeface="Times New Roman Bold"/>
              </a:rPr>
              <a:t>NUMBER OF ORDERS WITH REVIEW SCORE 5 AND PAYMENT TYPE AS CREDIT CARD</a:t>
            </a:r>
            <a:r>
              <a:rPr lang="en-US" sz="5000" b="1" dirty="0">
                <a:solidFill>
                  <a:srgbClr val="FF4454"/>
                </a:solidFill>
                <a:latin typeface="Times New Roman Bold"/>
                <a:ea typeface="Times New Roman Bold"/>
                <a:cs typeface="Times New Roman Bold"/>
                <a:sym typeface="Times New Roman Bold"/>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6938591" y="2813439"/>
            <a:ext cx="9415415" cy="5781675"/>
          </a:xfrm>
          <a:prstGeom prst="rect">
            <a:avLst/>
          </a:prstGeom>
        </p:spPr>
        <p:txBody>
          <a:bodyPr lIns="0" tIns="0" rIns="0" bIns="0" rtlCol="0" anchor="t">
            <a:spAutoFit/>
          </a:bodyPr>
          <a:lstStyle/>
          <a:p>
            <a:pPr marL="647700" lvl="1" indent="-323850" algn="ctr">
              <a:lnSpc>
                <a:spcPts val="5100"/>
              </a:lnSpc>
              <a:buFont typeface="Arial"/>
              <a:buChar char="•"/>
            </a:pPr>
            <a:r>
              <a:rPr lang="en-US" sz="3000" dirty="0">
                <a:solidFill>
                  <a:schemeClr val="tx1">
                    <a:alpha val="80000"/>
                  </a:schemeClr>
                </a:solidFill>
                <a:latin typeface="Open Sans"/>
                <a:ea typeface="Open Sans"/>
                <a:cs typeface="Open Sans"/>
                <a:sym typeface="Open Sans"/>
              </a:rPr>
              <a:t>We loaded all the datasets into Power BI and used Power Query to clean the data.</a:t>
            </a:r>
          </a:p>
          <a:p>
            <a:pPr marL="647700" lvl="1" indent="-323850" algn="ctr">
              <a:lnSpc>
                <a:spcPts val="5100"/>
              </a:lnSpc>
              <a:buFont typeface="Arial"/>
              <a:buChar char="•"/>
            </a:pPr>
            <a:r>
              <a:rPr lang="en-US" sz="3000" dirty="0">
                <a:solidFill>
                  <a:schemeClr val="tx1">
                    <a:alpha val="80000"/>
                  </a:schemeClr>
                </a:solidFill>
                <a:latin typeface="Open Sans"/>
                <a:ea typeface="Open Sans"/>
                <a:cs typeface="Open Sans"/>
                <a:sym typeface="Open Sans"/>
              </a:rPr>
              <a:t>We removed duplicates, replaced null values with 0, and eliminated unnecessary columns.</a:t>
            </a:r>
          </a:p>
          <a:p>
            <a:pPr marL="647700" lvl="1" indent="-323850" algn="ctr">
              <a:lnSpc>
                <a:spcPts val="5100"/>
              </a:lnSpc>
              <a:buFont typeface="Arial"/>
              <a:buChar char="•"/>
            </a:pPr>
            <a:r>
              <a:rPr lang="en-US" sz="3000" dirty="0">
                <a:solidFill>
                  <a:schemeClr val="tx1">
                    <a:alpha val="80000"/>
                  </a:schemeClr>
                </a:solidFill>
                <a:latin typeface="Open Sans"/>
                <a:ea typeface="Open Sans"/>
                <a:cs typeface="Open Sans"/>
                <a:sym typeface="Open Sans"/>
              </a:rPr>
              <a:t>We performed data modeling and filtered the data for São Paulo city using customer city column.</a:t>
            </a:r>
          </a:p>
          <a:p>
            <a:pPr marL="647700" lvl="1" indent="-323850" algn="ctr">
              <a:lnSpc>
                <a:spcPts val="5100"/>
              </a:lnSpc>
              <a:buFont typeface="Arial"/>
              <a:buChar char="•"/>
            </a:pPr>
            <a:r>
              <a:rPr lang="en-US" sz="3000" dirty="0">
                <a:solidFill>
                  <a:schemeClr val="tx1">
                    <a:alpha val="80000"/>
                  </a:schemeClr>
                </a:solidFill>
                <a:latin typeface="Open Sans"/>
                <a:ea typeface="Open Sans"/>
                <a:cs typeface="Open Sans"/>
                <a:sym typeface="Open Sans"/>
              </a:rPr>
              <a:t>Finally, we performed aggregations on Price and Payment Value, calculating their averages.</a:t>
            </a:r>
          </a:p>
        </p:txBody>
      </p:sp>
      <p:sp>
        <p:nvSpPr>
          <p:cNvPr id="15" name="TextBox 15"/>
          <p:cNvSpPr txBox="1"/>
          <p:nvPr/>
        </p:nvSpPr>
        <p:spPr>
          <a:xfrm>
            <a:off x="3655634" y="151907"/>
            <a:ext cx="10974784" cy="2390775"/>
          </a:xfrm>
          <a:prstGeom prst="rect">
            <a:avLst/>
          </a:prstGeom>
        </p:spPr>
        <p:txBody>
          <a:bodyPr lIns="0" tIns="0" rIns="0" bIns="0" rtlCol="0" anchor="t">
            <a:spAutoFit/>
          </a:bodyPr>
          <a:lstStyle/>
          <a:p>
            <a:pPr algn="ctr">
              <a:lnSpc>
                <a:spcPts val="6000"/>
              </a:lnSpc>
            </a:pPr>
            <a:r>
              <a:rPr lang="en-US" sz="5000" b="1" dirty="0">
                <a:latin typeface="Times New Roman Bold"/>
                <a:ea typeface="Times New Roman Bold"/>
                <a:cs typeface="Times New Roman Bold"/>
                <a:sym typeface="Times New Roman Bold"/>
              </a:rPr>
              <a:t>AVERAGE PRICE AND PAYMENT VALUES FROM CUSTOMERS OF SAO PAULO CITY</a:t>
            </a:r>
          </a:p>
        </p:txBody>
      </p:sp>
      <p:grpSp>
        <p:nvGrpSpPr>
          <p:cNvPr id="16" name="Group 16"/>
          <p:cNvGrpSpPr>
            <a:grpSpLocks noChangeAspect="1"/>
          </p:cNvGrpSpPr>
          <p:nvPr/>
        </p:nvGrpSpPr>
        <p:grpSpPr>
          <a:xfrm>
            <a:off x="1028700" y="2756855"/>
            <a:ext cx="4832505" cy="7294347"/>
            <a:chOff x="0" y="0"/>
            <a:chExt cx="4206875" cy="6350000"/>
          </a:xfrm>
        </p:grpSpPr>
        <p:sp>
          <p:nvSpPr>
            <p:cNvPr id="17" name="Freeform 17"/>
            <p:cNvSpPr/>
            <p:nvPr/>
          </p:nvSpPr>
          <p:spPr>
            <a:xfrm>
              <a:off x="13208" y="13208"/>
              <a:ext cx="4180459" cy="6323584"/>
            </a:xfrm>
            <a:custGeom>
              <a:avLst/>
              <a:gdLst/>
              <a:ahLst/>
              <a:cxnLst/>
              <a:rect l="l" t="t" r="r" b="b"/>
              <a:pathLst>
                <a:path w="4180459" h="6323584">
                  <a:moveTo>
                    <a:pt x="4180459" y="0"/>
                  </a:moveTo>
                  <a:lnTo>
                    <a:pt x="4180459" y="6323584"/>
                  </a:lnTo>
                  <a:lnTo>
                    <a:pt x="0" y="6323584"/>
                  </a:lnTo>
                  <a:lnTo>
                    <a:pt x="0" y="0"/>
                  </a:lnTo>
                  <a:lnTo>
                    <a:pt x="4180459" y="0"/>
                  </a:lnTo>
                  <a:close/>
                </a:path>
              </a:pathLst>
            </a:custGeom>
            <a:solidFill>
              <a:srgbClr val="FFFFFF"/>
            </a:solidFill>
            <a:ln w="12700">
              <a:solidFill>
                <a:srgbClr val="000000"/>
              </a:solidFill>
            </a:ln>
          </p:spPr>
        </p:sp>
        <p:sp>
          <p:nvSpPr>
            <p:cNvPr id="18" name="Freeform 18"/>
            <p:cNvSpPr/>
            <p:nvPr/>
          </p:nvSpPr>
          <p:spPr>
            <a:xfrm>
              <a:off x="0" y="0"/>
              <a:ext cx="4206875" cy="6350000"/>
            </a:xfrm>
            <a:custGeom>
              <a:avLst/>
              <a:gdLst/>
              <a:ahLst/>
              <a:cxnLst/>
              <a:rect l="l" t="t" r="r" b="b"/>
              <a:pathLst>
                <a:path w="4206875" h="6350000">
                  <a:moveTo>
                    <a:pt x="4206875" y="0"/>
                  </a:moveTo>
                  <a:lnTo>
                    <a:pt x="4206875" y="6350000"/>
                  </a:lnTo>
                  <a:lnTo>
                    <a:pt x="0" y="6350000"/>
                  </a:lnTo>
                  <a:lnTo>
                    <a:pt x="0" y="0"/>
                  </a:lnTo>
                  <a:lnTo>
                    <a:pt x="4206875" y="0"/>
                  </a:lnTo>
                  <a:close/>
                </a:path>
              </a:pathLst>
            </a:custGeom>
            <a:blipFill>
              <a:blip r:embed="rId2"/>
              <a:stretch>
                <a:fillRect l="-47" r="-47"/>
              </a:stretch>
            </a:blipFill>
          </p:spPr>
        </p:sp>
      </p:grpSp>
      <p:pic>
        <p:nvPicPr>
          <p:cNvPr id="19" name="Picture 19"/>
          <p:cNvPicPr>
            <a:picLocks noChangeAspect="1"/>
          </p:cNvPicPr>
          <p:nvPr/>
        </p:nvPicPr>
        <p:blipFill>
          <a:blip r:embed="rId3"/>
          <a:stretch>
            <a:fillRect/>
          </a:stretch>
        </p:blipFill>
        <p:spPr>
          <a:xfrm>
            <a:off x="395658" y="2282048"/>
            <a:ext cx="5943902" cy="80911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4"/>
          <p:cNvSpPr/>
          <p:nvPr/>
        </p:nvSpPr>
        <p:spPr>
          <a:xfrm>
            <a:off x="1339249" y="2709755"/>
            <a:ext cx="7804751" cy="7135773"/>
          </a:xfrm>
          <a:custGeom>
            <a:avLst/>
            <a:gdLst/>
            <a:ahLst/>
            <a:cxnLst/>
            <a:rect l="l" t="t" r="r" b="b"/>
            <a:pathLst>
              <a:path w="7804751" h="7135773">
                <a:moveTo>
                  <a:pt x="0" y="0"/>
                </a:moveTo>
                <a:lnTo>
                  <a:pt x="7804751" y="0"/>
                </a:lnTo>
                <a:lnTo>
                  <a:pt x="7804751" y="7135773"/>
                </a:lnTo>
                <a:lnTo>
                  <a:pt x="0" y="7135773"/>
                </a:lnTo>
                <a:lnTo>
                  <a:pt x="0" y="0"/>
                </a:lnTo>
                <a:close/>
              </a:path>
            </a:pathLst>
          </a:custGeom>
          <a:blipFill>
            <a:blip r:embed="rId2"/>
            <a:stretch>
              <a:fillRect/>
            </a:stretch>
          </a:blipFill>
        </p:spPr>
      </p:sp>
      <p:sp>
        <p:nvSpPr>
          <p:cNvPr id="15" name="TextBox 15"/>
          <p:cNvSpPr txBox="1"/>
          <p:nvPr/>
        </p:nvSpPr>
        <p:spPr>
          <a:xfrm>
            <a:off x="9935655" y="3271809"/>
            <a:ext cx="7503127" cy="5133975"/>
          </a:xfrm>
          <a:prstGeom prst="rect">
            <a:avLst/>
          </a:prstGeom>
        </p:spPr>
        <p:txBody>
          <a:bodyPr lIns="0" tIns="0" rIns="0" bIns="0" rtlCol="0" anchor="t">
            <a:spAutoFit/>
          </a:bodyPr>
          <a:lstStyle/>
          <a:p>
            <a:pPr marL="647700" lvl="1" indent="-323850" algn="ctr">
              <a:lnSpc>
                <a:spcPts val="5100"/>
              </a:lnSpc>
              <a:buFont typeface="Arial"/>
              <a:buChar char="•"/>
            </a:pPr>
            <a:r>
              <a:rPr lang="en-US" sz="3000" dirty="0">
                <a:solidFill>
                  <a:schemeClr val="tx1">
                    <a:alpha val="80000"/>
                  </a:schemeClr>
                </a:solidFill>
                <a:latin typeface="Open Sans"/>
                <a:ea typeface="Open Sans"/>
                <a:cs typeface="Open Sans"/>
                <a:sym typeface="Open Sans"/>
              </a:rPr>
              <a:t>We calculated Shipping Days by using the formula:</a:t>
            </a:r>
          </a:p>
          <a:p>
            <a:pPr marL="647700" lvl="1" indent="-323850" algn="ctr">
              <a:lnSpc>
                <a:spcPts val="5100"/>
              </a:lnSpc>
              <a:buFont typeface="Arial"/>
              <a:buChar char="•"/>
            </a:pPr>
            <a:r>
              <a:rPr lang="en-US" sz="3000" dirty="0">
                <a:solidFill>
                  <a:schemeClr val="tx1">
                    <a:alpha val="80000"/>
                  </a:schemeClr>
                </a:solidFill>
                <a:latin typeface="Open Sans"/>
                <a:ea typeface="Open Sans"/>
                <a:cs typeface="Open Sans"/>
                <a:sym typeface="Open Sans"/>
              </a:rPr>
              <a:t>(</a:t>
            </a:r>
            <a:r>
              <a:rPr lang="en-US" sz="3000" dirty="0" err="1">
                <a:solidFill>
                  <a:schemeClr val="tx1">
                    <a:alpha val="80000"/>
                  </a:schemeClr>
                </a:solidFill>
                <a:latin typeface="Open Sans"/>
                <a:ea typeface="Open Sans"/>
                <a:cs typeface="Open Sans"/>
                <a:sym typeface="Open Sans"/>
              </a:rPr>
              <a:t>order_delivered_customer_date</a:t>
            </a:r>
            <a:r>
              <a:rPr lang="en-US" sz="3000" dirty="0">
                <a:solidFill>
                  <a:schemeClr val="tx1">
                    <a:alpha val="80000"/>
                  </a:schemeClr>
                </a:solidFill>
                <a:latin typeface="Open Sans"/>
                <a:ea typeface="Open Sans"/>
                <a:cs typeface="Open Sans"/>
                <a:sym typeface="Open Sans"/>
              </a:rPr>
              <a:t> - </a:t>
            </a:r>
            <a:r>
              <a:rPr lang="en-US" sz="3000" dirty="0" err="1">
                <a:solidFill>
                  <a:schemeClr val="tx1">
                    <a:alpha val="80000"/>
                  </a:schemeClr>
                </a:solidFill>
                <a:latin typeface="Open Sans"/>
                <a:ea typeface="Open Sans"/>
                <a:cs typeface="Open Sans"/>
                <a:sym typeface="Open Sans"/>
              </a:rPr>
              <a:t>order_purchase_timestamp</a:t>
            </a:r>
            <a:r>
              <a:rPr lang="en-US" sz="3000" dirty="0">
                <a:solidFill>
                  <a:schemeClr val="tx1">
                    <a:alpha val="80000"/>
                  </a:schemeClr>
                </a:solidFill>
                <a:latin typeface="Open Sans"/>
                <a:ea typeface="Open Sans"/>
                <a:cs typeface="Open Sans"/>
                <a:sym typeface="Open Sans"/>
              </a:rPr>
              <a:t>) and calculated the average.</a:t>
            </a:r>
          </a:p>
          <a:p>
            <a:pPr marL="647700" lvl="1" indent="-323850" algn="ctr">
              <a:lnSpc>
                <a:spcPts val="5100"/>
              </a:lnSpc>
              <a:buFont typeface="Arial"/>
              <a:buChar char="•"/>
            </a:pPr>
            <a:r>
              <a:rPr lang="en-US" sz="3000" dirty="0">
                <a:solidFill>
                  <a:schemeClr val="tx1">
                    <a:alpha val="80000"/>
                  </a:schemeClr>
                </a:solidFill>
                <a:latin typeface="Open Sans"/>
                <a:ea typeface="Open Sans"/>
                <a:cs typeface="Open Sans"/>
                <a:sym typeface="Open Sans"/>
              </a:rPr>
              <a:t>We used an Inner Join to connect the </a:t>
            </a:r>
            <a:r>
              <a:rPr lang="en-US" sz="3000" dirty="0" err="1">
                <a:solidFill>
                  <a:schemeClr val="tx1">
                    <a:alpha val="80000"/>
                  </a:schemeClr>
                </a:solidFill>
                <a:latin typeface="Open Sans"/>
                <a:ea typeface="Open Sans"/>
                <a:cs typeface="Open Sans"/>
                <a:sym typeface="Open Sans"/>
              </a:rPr>
              <a:t>order_dataset</a:t>
            </a:r>
            <a:r>
              <a:rPr lang="en-US" sz="3000" dirty="0">
                <a:solidFill>
                  <a:schemeClr val="tx1">
                    <a:alpha val="80000"/>
                  </a:schemeClr>
                </a:solidFill>
                <a:latin typeface="Open Sans"/>
                <a:ea typeface="Open Sans"/>
                <a:cs typeface="Open Sans"/>
                <a:sym typeface="Open Sans"/>
              </a:rPr>
              <a:t> and </a:t>
            </a:r>
            <a:r>
              <a:rPr lang="en-US" sz="3000" dirty="0" err="1">
                <a:solidFill>
                  <a:schemeClr val="tx1">
                    <a:alpha val="80000"/>
                  </a:schemeClr>
                </a:solidFill>
                <a:latin typeface="Open Sans"/>
                <a:ea typeface="Open Sans"/>
                <a:cs typeface="Open Sans"/>
                <a:sym typeface="Open Sans"/>
              </a:rPr>
              <a:t>product_dataset</a:t>
            </a:r>
            <a:r>
              <a:rPr lang="en-US" sz="3000" dirty="0">
                <a:solidFill>
                  <a:schemeClr val="tx1">
                    <a:alpha val="80000"/>
                  </a:schemeClr>
                </a:solidFill>
                <a:latin typeface="Open Sans"/>
                <a:ea typeface="Open Sans"/>
                <a:cs typeface="Open Sans"/>
                <a:sym typeface="Open Sans"/>
              </a:rPr>
              <a:t>, applying the condition for </a:t>
            </a:r>
            <a:r>
              <a:rPr lang="en-US" sz="3000" dirty="0" err="1">
                <a:solidFill>
                  <a:schemeClr val="tx1">
                    <a:alpha val="80000"/>
                  </a:schemeClr>
                </a:solidFill>
                <a:latin typeface="Open Sans"/>
                <a:ea typeface="Open Sans"/>
                <a:cs typeface="Open Sans"/>
                <a:sym typeface="Open Sans"/>
              </a:rPr>
              <a:t>PetShop</a:t>
            </a:r>
            <a:endParaRPr lang="en-US" sz="3000" dirty="0">
              <a:solidFill>
                <a:schemeClr val="tx1">
                  <a:alpha val="80000"/>
                </a:schemeClr>
              </a:solidFill>
              <a:latin typeface="Open Sans"/>
              <a:ea typeface="Open Sans"/>
              <a:cs typeface="Open Sans"/>
              <a:sym typeface="Open Sans"/>
            </a:endParaRPr>
          </a:p>
        </p:txBody>
      </p:sp>
      <p:sp>
        <p:nvSpPr>
          <p:cNvPr id="16" name="TextBox 16"/>
          <p:cNvSpPr txBox="1"/>
          <p:nvPr/>
        </p:nvSpPr>
        <p:spPr>
          <a:xfrm>
            <a:off x="2735324" y="151907"/>
            <a:ext cx="13603666" cy="2390775"/>
          </a:xfrm>
          <a:prstGeom prst="rect">
            <a:avLst/>
          </a:prstGeom>
        </p:spPr>
        <p:txBody>
          <a:bodyPr lIns="0" tIns="0" rIns="0" bIns="0" rtlCol="0" anchor="t">
            <a:spAutoFit/>
          </a:bodyPr>
          <a:lstStyle/>
          <a:p>
            <a:pPr algn="ctr">
              <a:lnSpc>
                <a:spcPts val="6000"/>
              </a:lnSpc>
            </a:pPr>
            <a:r>
              <a:rPr lang="en-US" sz="5000" b="1" dirty="0">
                <a:latin typeface="Times New Roman Bold"/>
                <a:ea typeface="Times New Roman Bold"/>
                <a:cs typeface="Times New Roman Bold"/>
                <a:sym typeface="Times New Roman Bold"/>
              </a:rPr>
              <a:t>AVERAGE NUMBER OF DAYS TAKEN FOR ORDER_DELIVERED_CUSTOMER_DATE FOR PET_SHOP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4"/>
          <p:cNvSpPr txBox="1"/>
          <p:nvPr/>
        </p:nvSpPr>
        <p:spPr>
          <a:xfrm>
            <a:off x="7998072" y="4810473"/>
            <a:ext cx="8488487" cy="1895475"/>
          </a:xfrm>
          <a:prstGeom prst="rect">
            <a:avLst/>
          </a:prstGeom>
        </p:spPr>
        <p:txBody>
          <a:bodyPr lIns="0" tIns="0" rIns="0" bIns="0" rtlCol="0" anchor="t">
            <a:spAutoFit/>
          </a:bodyPr>
          <a:lstStyle/>
          <a:p>
            <a:pPr marL="647700" lvl="1" indent="-323850" algn="ctr">
              <a:lnSpc>
                <a:spcPts val="5100"/>
              </a:lnSpc>
              <a:buFont typeface="Arial"/>
              <a:buChar char="•"/>
            </a:pPr>
            <a:r>
              <a:rPr lang="en-US" sz="3000" dirty="0">
                <a:solidFill>
                  <a:schemeClr val="tx1">
                    <a:alpha val="80000"/>
                  </a:schemeClr>
                </a:solidFill>
                <a:latin typeface="Open Sans"/>
                <a:ea typeface="Open Sans"/>
                <a:cs typeface="Open Sans"/>
                <a:sym typeface="Open Sans"/>
              </a:rPr>
              <a:t>We placed Review Score in the Columns.</a:t>
            </a:r>
          </a:p>
          <a:p>
            <a:pPr marL="647700" lvl="1" indent="-323850" algn="ctr">
              <a:lnSpc>
                <a:spcPts val="5100"/>
              </a:lnSpc>
              <a:buFont typeface="Arial"/>
              <a:buChar char="•"/>
            </a:pPr>
            <a:r>
              <a:rPr lang="en-US" sz="3000" dirty="0">
                <a:solidFill>
                  <a:schemeClr val="tx1">
                    <a:alpha val="80000"/>
                  </a:schemeClr>
                </a:solidFill>
                <a:latin typeface="Open Sans"/>
                <a:ea typeface="Open Sans"/>
                <a:cs typeface="Open Sans"/>
                <a:sym typeface="Open Sans"/>
              </a:rPr>
              <a:t>We placed Shipping Days in the Rows.</a:t>
            </a:r>
          </a:p>
          <a:p>
            <a:pPr marL="647700" lvl="1" indent="-323850" algn="ctr">
              <a:lnSpc>
                <a:spcPts val="5100"/>
              </a:lnSpc>
              <a:buFont typeface="Arial"/>
              <a:buChar char="•"/>
            </a:pPr>
            <a:r>
              <a:rPr lang="en-US" sz="3000" dirty="0">
                <a:solidFill>
                  <a:schemeClr val="tx1">
                    <a:alpha val="80000"/>
                  </a:schemeClr>
                </a:solidFill>
                <a:latin typeface="Open Sans"/>
                <a:ea typeface="Open Sans"/>
                <a:cs typeface="Open Sans"/>
                <a:sym typeface="Open Sans"/>
              </a:rPr>
              <a:t>We selected the measure as Average.</a:t>
            </a:r>
          </a:p>
        </p:txBody>
      </p:sp>
      <p:sp>
        <p:nvSpPr>
          <p:cNvPr id="18" name="TextBox 18"/>
          <p:cNvSpPr txBox="1"/>
          <p:nvPr/>
        </p:nvSpPr>
        <p:spPr>
          <a:xfrm>
            <a:off x="2204065" y="253626"/>
            <a:ext cx="14282494" cy="3152775"/>
          </a:xfrm>
          <a:prstGeom prst="rect">
            <a:avLst/>
          </a:prstGeom>
        </p:spPr>
        <p:txBody>
          <a:bodyPr lIns="0" tIns="0" rIns="0" bIns="0" rtlCol="0" anchor="t">
            <a:spAutoFit/>
          </a:bodyPr>
          <a:lstStyle/>
          <a:p>
            <a:pPr algn="ctr">
              <a:lnSpc>
                <a:spcPts val="6000"/>
              </a:lnSpc>
            </a:pPr>
            <a:r>
              <a:rPr lang="en-US" sz="5000" b="1" dirty="0">
                <a:latin typeface="Times New Roman Bold"/>
                <a:ea typeface="Times New Roman Bold"/>
                <a:cs typeface="Times New Roman Bold"/>
                <a:sym typeface="Times New Roman Bold"/>
              </a:rPr>
              <a:t>RELATIONSHIP BETWEEN SHIPPING DAYS (ORDER_DELIVERED_CUSTOMER_DATE - ORDER_PURCHASE_TIMESTAMP) </a:t>
            </a:r>
          </a:p>
          <a:p>
            <a:pPr algn="ctr">
              <a:lnSpc>
                <a:spcPts val="6000"/>
              </a:lnSpc>
            </a:pPr>
            <a:r>
              <a:rPr lang="en-US" sz="5000" b="1" dirty="0">
                <a:latin typeface="Times New Roman Bold"/>
                <a:ea typeface="Times New Roman Bold"/>
                <a:cs typeface="Times New Roman Bold"/>
                <a:sym typeface="Times New Roman Bold"/>
              </a:rPr>
              <a:t>Vs review scores.</a:t>
            </a:r>
          </a:p>
        </p:txBody>
      </p:sp>
      <p:grpSp>
        <p:nvGrpSpPr>
          <p:cNvPr id="19" name="Group 19"/>
          <p:cNvGrpSpPr>
            <a:grpSpLocks noChangeAspect="1"/>
          </p:cNvGrpSpPr>
          <p:nvPr/>
        </p:nvGrpSpPr>
        <p:grpSpPr>
          <a:xfrm>
            <a:off x="743479" y="2746789"/>
            <a:ext cx="4995390" cy="7540211"/>
            <a:chOff x="0" y="0"/>
            <a:chExt cx="4206875" cy="6350000"/>
          </a:xfrm>
        </p:grpSpPr>
        <p:sp>
          <p:nvSpPr>
            <p:cNvPr id="20" name="Freeform 20"/>
            <p:cNvSpPr/>
            <p:nvPr/>
          </p:nvSpPr>
          <p:spPr>
            <a:xfrm>
              <a:off x="13208" y="13208"/>
              <a:ext cx="4180459" cy="6323584"/>
            </a:xfrm>
            <a:custGeom>
              <a:avLst/>
              <a:gdLst/>
              <a:ahLst/>
              <a:cxnLst/>
              <a:rect l="l" t="t" r="r" b="b"/>
              <a:pathLst>
                <a:path w="4180459" h="6323584">
                  <a:moveTo>
                    <a:pt x="4180459" y="0"/>
                  </a:moveTo>
                  <a:lnTo>
                    <a:pt x="4180459" y="6323584"/>
                  </a:lnTo>
                  <a:lnTo>
                    <a:pt x="0" y="6323584"/>
                  </a:lnTo>
                  <a:lnTo>
                    <a:pt x="0" y="0"/>
                  </a:lnTo>
                  <a:lnTo>
                    <a:pt x="4180459" y="0"/>
                  </a:lnTo>
                  <a:close/>
                </a:path>
              </a:pathLst>
            </a:custGeom>
            <a:solidFill>
              <a:srgbClr val="FFFFFF"/>
            </a:solidFill>
            <a:ln w="12700">
              <a:solidFill>
                <a:srgbClr val="000000"/>
              </a:solidFill>
            </a:ln>
          </p:spPr>
        </p:sp>
        <p:sp>
          <p:nvSpPr>
            <p:cNvPr id="21" name="Freeform 21"/>
            <p:cNvSpPr/>
            <p:nvPr/>
          </p:nvSpPr>
          <p:spPr>
            <a:xfrm>
              <a:off x="0" y="0"/>
              <a:ext cx="4206875" cy="6350000"/>
            </a:xfrm>
            <a:custGeom>
              <a:avLst/>
              <a:gdLst/>
              <a:ahLst/>
              <a:cxnLst/>
              <a:rect l="l" t="t" r="r" b="b"/>
              <a:pathLst>
                <a:path w="4206875" h="6350000">
                  <a:moveTo>
                    <a:pt x="4206875" y="0"/>
                  </a:moveTo>
                  <a:lnTo>
                    <a:pt x="4206875" y="6350000"/>
                  </a:lnTo>
                  <a:lnTo>
                    <a:pt x="0" y="6350000"/>
                  </a:lnTo>
                  <a:lnTo>
                    <a:pt x="0" y="0"/>
                  </a:lnTo>
                  <a:lnTo>
                    <a:pt x="4206875" y="0"/>
                  </a:lnTo>
                  <a:close/>
                </a:path>
              </a:pathLst>
            </a:custGeom>
            <a:blipFill>
              <a:blip r:embed="rId2"/>
              <a:stretch>
                <a:fillRect l="-47" r="-47"/>
              </a:stretch>
            </a:blipFill>
          </p:spPr>
        </p:sp>
      </p:grpSp>
      <p:pic>
        <p:nvPicPr>
          <p:cNvPr id="22" name="Picture 22"/>
          <p:cNvPicPr>
            <a:picLocks noChangeAspect="1"/>
          </p:cNvPicPr>
          <p:nvPr/>
        </p:nvPicPr>
        <p:blipFill>
          <a:blip r:embed="rId3"/>
          <a:stretch>
            <a:fillRect/>
          </a:stretch>
        </p:blipFill>
        <p:spPr>
          <a:xfrm>
            <a:off x="328652" y="2211822"/>
            <a:ext cx="5905222" cy="84005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12B6857F-1A2A-497F-8B0C-96C502B4E394}"/>
              </a:ext>
            </a:extLst>
          </p:cNvPr>
          <p:cNvSpPr/>
          <p:nvPr/>
        </p:nvSpPr>
        <p:spPr>
          <a:xfrm>
            <a:off x="304798" y="7207486"/>
            <a:ext cx="17239721" cy="3048847"/>
          </a:xfrm>
          <a:prstGeom prst="roundRect">
            <a:avLst/>
          </a:prstGeom>
          <a:gradFill>
            <a:gsLst>
              <a:gs pos="0">
                <a:schemeClr val="bg2">
                  <a:tint val="94000"/>
                  <a:satMod val="80000"/>
                  <a:lumMod val="106000"/>
                </a:schemeClr>
              </a:gs>
              <a:gs pos="100000">
                <a:schemeClr val="bg2">
                  <a:shade val="80000"/>
                </a:schemeClr>
              </a:gs>
            </a:gsLst>
            <a:path path="circle">
              <a:fillToRect l="43000" r="43000" b="100000"/>
            </a:path>
          </a:gra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C60C378E-8B06-44C3-8C41-FDC413A8572A}"/>
              </a:ext>
            </a:extLst>
          </p:cNvPr>
          <p:cNvSpPr/>
          <p:nvPr/>
        </p:nvSpPr>
        <p:spPr>
          <a:xfrm>
            <a:off x="304798" y="4807265"/>
            <a:ext cx="17239721" cy="2241235"/>
          </a:xfrm>
          <a:prstGeom prst="roundRect">
            <a:avLst/>
          </a:prstGeom>
          <a:gradFill>
            <a:gsLst>
              <a:gs pos="0">
                <a:schemeClr val="bg2">
                  <a:tint val="94000"/>
                  <a:satMod val="80000"/>
                  <a:lumMod val="106000"/>
                </a:schemeClr>
              </a:gs>
              <a:gs pos="100000">
                <a:schemeClr val="bg2">
                  <a:shade val="80000"/>
                </a:schemeClr>
              </a:gs>
            </a:gsLst>
            <a:path path="circle">
              <a:fillToRect l="43000" r="43000" b="100000"/>
            </a:path>
          </a:gra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63D6D04D-44F2-42A0-87D1-AC342966FCA9}"/>
              </a:ext>
            </a:extLst>
          </p:cNvPr>
          <p:cNvSpPr/>
          <p:nvPr/>
        </p:nvSpPr>
        <p:spPr>
          <a:xfrm>
            <a:off x="304799" y="1312366"/>
            <a:ext cx="17239721" cy="3117606"/>
          </a:xfrm>
          <a:prstGeom prst="roundRect">
            <a:avLst/>
          </a:prstGeom>
          <a:gradFill>
            <a:gsLst>
              <a:gs pos="0">
                <a:schemeClr val="bg2">
                  <a:tint val="94000"/>
                  <a:satMod val="80000"/>
                  <a:lumMod val="106000"/>
                </a:schemeClr>
              </a:gs>
              <a:gs pos="100000">
                <a:schemeClr val="bg2">
                  <a:shade val="80000"/>
                </a:schemeClr>
              </a:gs>
            </a:gsLst>
            <a:path path="circle">
              <a:fillToRect l="43000" r="43000" b="100000"/>
            </a:path>
          </a:gra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8"/>
          <p:cNvSpPr txBox="1"/>
          <p:nvPr/>
        </p:nvSpPr>
        <p:spPr>
          <a:xfrm>
            <a:off x="7049874" y="542925"/>
            <a:ext cx="4188252" cy="769441"/>
          </a:xfrm>
          <a:prstGeom prst="rect">
            <a:avLst/>
          </a:prstGeom>
        </p:spPr>
        <p:txBody>
          <a:bodyPr lIns="0" tIns="0" rIns="0" bIns="0" rtlCol="0" anchor="t">
            <a:spAutoFit/>
          </a:bodyPr>
          <a:lstStyle/>
          <a:p>
            <a:pPr algn="ctr">
              <a:lnSpc>
                <a:spcPts val="6000"/>
              </a:lnSpc>
            </a:pPr>
            <a:r>
              <a:rPr lang="en-US" sz="5000" b="1" dirty="0">
                <a:latin typeface="Times New Roman Bold"/>
                <a:ea typeface="Times New Roman Bold"/>
                <a:cs typeface="Times New Roman Bold"/>
                <a:sym typeface="Times New Roman Bold"/>
              </a:rPr>
              <a:t>SUMMARY</a:t>
            </a:r>
          </a:p>
        </p:txBody>
      </p:sp>
      <p:sp>
        <p:nvSpPr>
          <p:cNvPr id="19" name="TextBox 19"/>
          <p:cNvSpPr txBox="1"/>
          <p:nvPr/>
        </p:nvSpPr>
        <p:spPr>
          <a:xfrm>
            <a:off x="6629400" y="1381125"/>
            <a:ext cx="10058400" cy="3048848"/>
          </a:xfrm>
          <a:prstGeom prst="rect">
            <a:avLst/>
          </a:prstGeom>
        </p:spPr>
        <p:txBody>
          <a:bodyPr wrap="square" lIns="0" tIns="0" rIns="0" bIns="0" rtlCol="0" anchor="t">
            <a:spAutoFit/>
          </a:bodyPr>
          <a:lstStyle/>
          <a:p>
            <a:pPr algn="ctr">
              <a:lnSpc>
                <a:spcPts val="3990"/>
              </a:lnSpc>
            </a:pPr>
            <a:r>
              <a:rPr lang="en-US" sz="3000" dirty="0">
                <a:solidFill>
                  <a:schemeClr val="tx1">
                    <a:alpha val="80000"/>
                  </a:schemeClr>
                </a:solidFill>
                <a:latin typeface="Open Sans"/>
                <a:ea typeface="Open Sans"/>
                <a:cs typeface="Open Sans"/>
                <a:sym typeface="Open Sans"/>
              </a:rPr>
              <a:t>The analysis revealed that timely deliveries and credit card payments are linked to higher customer satisfaction, with São Paulo customers displaying distinct spending patterns. Category-specific insights, such as delivery metrics for "pet shop," further highlight operational performance trends.</a:t>
            </a:r>
          </a:p>
        </p:txBody>
      </p:sp>
      <p:sp>
        <p:nvSpPr>
          <p:cNvPr id="23" name="TextBox 23"/>
          <p:cNvSpPr txBox="1"/>
          <p:nvPr/>
        </p:nvSpPr>
        <p:spPr>
          <a:xfrm>
            <a:off x="6324600" y="4807266"/>
            <a:ext cx="10972800" cy="2022926"/>
          </a:xfrm>
          <a:prstGeom prst="rect">
            <a:avLst/>
          </a:prstGeom>
        </p:spPr>
        <p:txBody>
          <a:bodyPr wrap="square" lIns="0" tIns="0" rIns="0" bIns="0" rtlCol="0" anchor="t">
            <a:spAutoFit/>
          </a:bodyPr>
          <a:lstStyle/>
          <a:p>
            <a:pPr algn="ctr">
              <a:lnSpc>
                <a:spcPts val="3990"/>
              </a:lnSpc>
            </a:pPr>
            <a:r>
              <a:rPr lang="en-US" sz="3000" dirty="0">
                <a:solidFill>
                  <a:schemeClr val="tx1">
                    <a:alpha val="80000"/>
                  </a:schemeClr>
                </a:solidFill>
                <a:latin typeface="Open Sans"/>
                <a:ea typeface="Open Sans"/>
                <a:cs typeface="Open Sans"/>
                <a:sym typeface="Open Sans"/>
              </a:rPr>
              <a:t>Timely deliveries and the use of credit cards significantly improve customer satisfaction, as reflected in higher review scores. São Paulo customers and specific categories like "pet shop" exhibit unique spending and delivery patterns.</a:t>
            </a:r>
          </a:p>
        </p:txBody>
      </p:sp>
      <p:sp>
        <p:nvSpPr>
          <p:cNvPr id="24" name="TextBox 24"/>
          <p:cNvSpPr txBox="1"/>
          <p:nvPr/>
        </p:nvSpPr>
        <p:spPr>
          <a:xfrm>
            <a:off x="6019800" y="7207486"/>
            <a:ext cx="10972800" cy="3048848"/>
          </a:xfrm>
          <a:prstGeom prst="rect">
            <a:avLst/>
          </a:prstGeom>
        </p:spPr>
        <p:txBody>
          <a:bodyPr wrap="square" lIns="0" tIns="0" rIns="0" bIns="0" rtlCol="0" anchor="t">
            <a:spAutoFit/>
          </a:bodyPr>
          <a:lstStyle/>
          <a:p>
            <a:pPr marL="647700" lvl="1" indent="-323850" algn="ctr">
              <a:lnSpc>
                <a:spcPts val="3990"/>
              </a:lnSpc>
              <a:buFont typeface="Arial"/>
              <a:buChar char="•"/>
            </a:pPr>
            <a:r>
              <a:rPr lang="en-US" sz="3000" dirty="0">
                <a:solidFill>
                  <a:schemeClr val="tx1">
                    <a:alpha val="80000"/>
                  </a:schemeClr>
                </a:solidFill>
                <a:latin typeface="Open Sans"/>
                <a:ea typeface="Open Sans"/>
                <a:cs typeface="Open Sans"/>
                <a:sym typeface="Open Sans"/>
              </a:rPr>
              <a:t>Focus on delivering orders faster to improve customer satisfaction</a:t>
            </a:r>
          </a:p>
          <a:p>
            <a:pPr marL="647700" lvl="1" indent="-323850" algn="ctr">
              <a:lnSpc>
                <a:spcPts val="3990"/>
              </a:lnSpc>
              <a:buFont typeface="Arial"/>
              <a:buChar char="•"/>
            </a:pPr>
            <a:r>
              <a:rPr lang="en-US" sz="3000" dirty="0">
                <a:solidFill>
                  <a:schemeClr val="tx1">
                    <a:alpha val="80000"/>
                  </a:schemeClr>
                </a:solidFill>
                <a:latin typeface="Open Sans"/>
                <a:ea typeface="Open Sans"/>
                <a:cs typeface="Open Sans"/>
                <a:sym typeface="Open Sans"/>
              </a:rPr>
              <a:t>Encourage customers to use credit cards by offering rewards, as they are linked to better reviews.</a:t>
            </a:r>
          </a:p>
          <a:p>
            <a:pPr marL="647700" lvl="1" indent="-323850" algn="ctr">
              <a:lnSpc>
                <a:spcPts val="3990"/>
              </a:lnSpc>
              <a:buFont typeface="Arial"/>
              <a:buChar char="•"/>
            </a:pPr>
            <a:r>
              <a:rPr lang="en-US" sz="3000" dirty="0">
                <a:solidFill>
                  <a:schemeClr val="tx1">
                    <a:alpha val="80000"/>
                  </a:schemeClr>
                </a:solidFill>
                <a:latin typeface="Open Sans"/>
                <a:ea typeface="Open Sans"/>
                <a:cs typeface="Open Sans"/>
                <a:sym typeface="Open Sans"/>
              </a:rPr>
              <a:t>Develop targeted plans for cities like São Paulo based on their unique shopping habits.</a:t>
            </a:r>
          </a:p>
        </p:txBody>
      </p:sp>
      <p:sp>
        <p:nvSpPr>
          <p:cNvPr id="25" name="TextBox 25"/>
          <p:cNvSpPr txBox="1"/>
          <p:nvPr/>
        </p:nvSpPr>
        <p:spPr>
          <a:xfrm>
            <a:off x="743479" y="2154872"/>
            <a:ext cx="4344303" cy="793750"/>
          </a:xfrm>
          <a:prstGeom prst="rect">
            <a:avLst/>
          </a:prstGeom>
        </p:spPr>
        <p:txBody>
          <a:bodyPr lIns="0" tIns="0" rIns="0" bIns="0" rtlCol="0" anchor="t">
            <a:spAutoFit/>
          </a:bodyPr>
          <a:lstStyle/>
          <a:p>
            <a:pPr marL="431799" lvl="1" algn="l">
              <a:lnSpc>
                <a:spcPts val="6799"/>
              </a:lnSpc>
            </a:pPr>
            <a:r>
              <a:rPr lang="en-US" sz="3999" b="1" dirty="0">
                <a:solidFill>
                  <a:schemeClr val="tx1">
                    <a:alpha val="80000"/>
                  </a:schemeClr>
                </a:solidFill>
                <a:latin typeface="Open Sans Bold"/>
                <a:ea typeface="Open Sans Bold"/>
                <a:cs typeface="Open Sans Bold"/>
                <a:sym typeface="Open Sans Bold"/>
              </a:rPr>
              <a:t>		ANALYSIS :-</a:t>
            </a:r>
          </a:p>
        </p:txBody>
      </p:sp>
      <p:sp>
        <p:nvSpPr>
          <p:cNvPr id="26" name="TextBox 26"/>
          <p:cNvSpPr txBox="1"/>
          <p:nvPr/>
        </p:nvSpPr>
        <p:spPr>
          <a:xfrm>
            <a:off x="743479" y="4953000"/>
            <a:ext cx="4344303" cy="793750"/>
          </a:xfrm>
          <a:prstGeom prst="rect">
            <a:avLst/>
          </a:prstGeom>
        </p:spPr>
        <p:txBody>
          <a:bodyPr lIns="0" tIns="0" rIns="0" bIns="0" rtlCol="0" anchor="t">
            <a:spAutoFit/>
          </a:bodyPr>
          <a:lstStyle/>
          <a:p>
            <a:pPr marL="431799" lvl="1" algn="l">
              <a:lnSpc>
                <a:spcPts val="6799"/>
              </a:lnSpc>
            </a:pPr>
            <a:r>
              <a:rPr lang="en-US" sz="3999" b="1" dirty="0">
                <a:solidFill>
                  <a:schemeClr val="tx1">
                    <a:alpha val="80000"/>
                  </a:schemeClr>
                </a:solidFill>
                <a:latin typeface="Open Sans Bold"/>
                <a:ea typeface="Open Sans Bold"/>
                <a:cs typeface="Open Sans Bold"/>
                <a:sym typeface="Open Sans Bold"/>
              </a:rPr>
              <a:t>		INSIGHT :-</a:t>
            </a:r>
          </a:p>
        </p:txBody>
      </p:sp>
      <p:sp>
        <p:nvSpPr>
          <p:cNvPr id="27" name="TextBox 27"/>
          <p:cNvSpPr txBox="1"/>
          <p:nvPr/>
        </p:nvSpPr>
        <p:spPr>
          <a:xfrm>
            <a:off x="743479" y="7728661"/>
            <a:ext cx="4344303" cy="793750"/>
          </a:xfrm>
          <a:prstGeom prst="rect">
            <a:avLst/>
          </a:prstGeom>
        </p:spPr>
        <p:txBody>
          <a:bodyPr lIns="0" tIns="0" rIns="0" bIns="0" rtlCol="0" anchor="t">
            <a:spAutoFit/>
          </a:bodyPr>
          <a:lstStyle/>
          <a:p>
            <a:pPr marL="431799" lvl="1" algn="l">
              <a:lnSpc>
                <a:spcPts val="6799"/>
              </a:lnSpc>
            </a:pPr>
            <a:r>
              <a:rPr lang="en-US" sz="3999" b="1" dirty="0">
                <a:solidFill>
                  <a:schemeClr val="tx1">
                    <a:alpha val="80000"/>
                  </a:schemeClr>
                </a:solidFill>
                <a:latin typeface="Open Sans Bold"/>
                <a:ea typeface="Open Sans Bold"/>
                <a:cs typeface="Open Sans Bold"/>
                <a:sym typeface="Open Sans Bold"/>
              </a:rPr>
              <a:t>		NEXT STEP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58</TotalTime>
  <Words>662</Words>
  <Application>Microsoft Office PowerPoint</Application>
  <PresentationFormat>Custom</PresentationFormat>
  <Paragraphs>65</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Times New Roman</vt:lpstr>
      <vt:lpstr>Canva Sans Bold</vt:lpstr>
      <vt:lpstr>Open Sans</vt:lpstr>
      <vt:lpstr>Canva Sans</vt:lpstr>
      <vt:lpstr>Open Sans Bold</vt:lpstr>
      <vt:lpstr>Trebuchet MS</vt:lpstr>
      <vt:lpstr>Times New Roman Bold</vt:lpstr>
      <vt:lpstr>Wingdings 3</vt:lpstr>
      <vt:lpstr>Arial</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Data</dc:title>
  <cp:lastModifiedBy>kiranmagadi1995@gmail.com</cp:lastModifiedBy>
  <cp:revision>8</cp:revision>
  <dcterms:created xsi:type="dcterms:W3CDTF">2006-08-16T00:00:00Z</dcterms:created>
  <dcterms:modified xsi:type="dcterms:W3CDTF">2025-01-11T11:29:55Z</dcterms:modified>
  <dc:identifier>DAGXkDUw4-Q</dc:identifier>
</cp:coreProperties>
</file>