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vsdx" ContentType="application/vnd.ms-visio.drawing"/>
  <Default Extension="webp" ContentType="image/webp"/>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handoutMasterIdLst>
    <p:handoutMasterId r:id="rId56"/>
  </p:handoutMasterIdLst>
  <p:sldIdLst>
    <p:sldId id="256" r:id="rId2"/>
    <p:sldId id="286" r:id="rId3"/>
    <p:sldId id="288" r:id="rId4"/>
    <p:sldId id="397" r:id="rId5"/>
    <p:sldId id="488" r:id="rId6"/>
    <p:sldId id="512" r:id="rId7"/>
    <p:sldId id="507" r:id="rId8"/>
    <p:sldId id="508" r:id="rId9"/>
    <p:sldId id="509" r:id="rId10"/>
    <p:sldId id="516" r:id="rId11"/>
    <p:sldId id="501" r:id="rId12"/>
    <p:sldId id="502" r:id="rId13"/>
    <p:sldId id="513" r:id="rId14"/>
    <p:sldId id="515" r:id="rId15"/>
    <p:sldId id="506" r:id="rId16"/>
    <p:sldId id="505" r:id="rId17"/>
    <p:sldId id="503" r:id="rId18"/>
    <p:sldId id="510" r:id="rId19"/>
    <p:sldId id="518" r:id="rId20"/>
    <p:sldId id="284" r:id="rId21"/>
    <p:sldId id="514" r:id="rId22"/>
    <p:sldId id="438" r:id="rId23"/>
    <p:sldId id="402" r:id="rId24"/>
    <p:sldId id="485" r:id="rId25"/>
    <p:sldId id="464" r:id="rId26"/>
    <p:sldId id="439" r:id="rId27"/>
    <p:sldId id="478" r:id="rId28"/>
    <p:sldId id="480" r:id="rId29"/>
    <p:sldId id="470" r:id="rId30"/>
    <p:sldId id="373" r:id="rId31"/>
    <p:sldId id="458" r:id="rId32"/>
    <p:sldId id="479" r:id="rId33"/>
    <p:sldId id="466" r:id="rId34"/>
    <p:sldId id="534" r:id="rId35"/>
    <p:sldId id="407" r:id="rId36"/>
    <p:sldId id="420" r:id="rId37"/>
    <p:sldId id="418" r:id="rId38"/>
    <p:sldId id="496" r:id="rId39"/>
    <p:sldId id="535" r:id="rId40"/>
    <p:sldId id="481" r:id="rId41"/>
    <p:sldId id="524" r:id="rId42"/>
    <p:sldId id="526" r:id="rId43"/>
    <p:sldId id="525" r:id="rId44"/>
    <p:sldId id="463" r:id="rId45"/>
    <p:sldId id="361" r:id="rId46"/>
    <p:sldId id="445" r:id="rId47"/>
    <p:sldId id="529" r:id="rId48"/>
    <p:sldId id="530" r:id="rId49"/>
    <p:sldId id="531" r:id="rId50"/>
    <p:sldId id="434" r:id="rId51"/>
    <p:sldId id="533" r:id="rId52"/>
    <p:sldId id="532" r:id="rId53"/>
    <p:sldId id="487"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LS.SAI" initials="M" lastIdx="11" clrIdx="0">
    <p:extLst>
      <p:ext uri="{19B8F6BF-5375-455C-9EA6-DF929625EA0E}">
        <p15:presenceInfo xmlns:p15="http://schemas.microsoft.com/office/powerpoint/2012/main" userId="MLS.SAI" providerId="None"/>
      </p:ext>
    </p:extLst>
  </p:cmAuthor>
  <p:cmAuthor id="2" name="Kiran Mannem" initials="KM" lastIdx="1" clrIdx="1">
    <p:extLst>
      <p:ext uri="{19B8F6BF-5375-455C-9EA6-DF929625EA0E}">
        <p15:presenceInfo xmlns:p15="http://schemas.microsoft.com/office/powerpoint/2012/main" userId="87dc4891bcdc1303" providerId="Windows Live"/>
      </p:ext>
    </p:extLst>
  </p:cmAuthor>
  <p:cmAuthor id="3" name="kiran mannem" initials="km" lastIdx="2" clrIdx="2">
    <p:extLst>
      <p:ext uri="{19B8F6BF-5375-455C-9EA6-DF929625EA0E}">
        <p15:presenceInfo xmlns:p15="http://schemas.microsoft.com/office/powerpoint/2012/main" userId="9c292e8b90a99e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96" autoAdjust="0"/>
  </p:normalViewPr>
  <p:slideViewPr>
    <p:cSldViewPr>
      <p:cViewPr varScale="1">
        <p:scale>
          <a:sx n="85" d="100"/>
          <a:sy n="85" d="100"/>
        </p:scale>
        <p:origin x="140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3-07-16T11:22:26.862"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1-08T09:58:53.181" idx="7">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5039E0-3B1A-49B3-AA13-DE2578412257}"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IN"/>
        </a:p>
      </dgm:t>
    </dgm:pt>
    <dgm:pt modelId="{D1271212-22E1-45A7-8D02-0072B829D70B}">
      <dgm:prSet phldrT="[Text]" custT="1"/>
      <dgm:spPr/>
      <dgm:t>
        <a:bodyPr/>
        <a:lstStyle/>
        <a:p>
          <a:r>
            <a:rPr lang="en-IN" sz="2800" dirty="0"/>
            <a:t>Handoff process</a:t>
          </a:r>
        </a:p>
      </dgm:t>
    </dgm:pt>
    <dgm:pt modelId="{3C8C8AD9-A820-45C2-86CF-CB002196311A}" type="parTrans" cxnId="{1C14387A-AA0D-4499-A11C-E961ECCFD41E}">
      <dgm:prSet/>
      <dgm:spPr/>
      <dgm:t>
        <a:bodyPr/>
        <a:lstStyle/>
        <a:p>
          <a:endParaRPr lang="en-IN"/>
        </a:p>
      </dgm:t>
    </dgm:pt>
    <dgm:pt modelId="{F53923CE-8BEB-4E42-BF2C-D108EA4EC049}" type="sibTrans" cxnId="{1C14387A-AA0D-4499-A11C-E961ECCFD41E}">
      <dgm:prSet/>
      <dgm:spPr/>
      <dgm:t>
        <a:bodyPr/>
        <a:lstStyle/>
        <a:p>
          <a:endParaRPr lang="en-IN"/>
        </a:p>
      </dgm:t>
    </dgm:pt>
    <dgm:pt modelId="{FBAD9A39-25F6-48A5-8EC7-CE2C3E756DB7}">
      <dgm:prSet phldrT="[Text]"/>
      <dgm:spPr/>
      <dgm:t>
        <a:bodyPr/>
        <a:lstStyle/>
        <a:p>
          <a:r>
            <a:rPr lang="en-IN" dirty="0"/>
            <a:t>Initialization</a:t>
          </a:r>
        </a:p>
      </dgm:t>
    </dgm:pt>
    <dgm:pt modelId="{BF262707-E1F8-4722-ADE8-0378E3DBC352}" type="parTrans" cxnId="{46441D1B-3228-4E45-92CB-0C4E9D18C8CC}">
      <dgm:prSet/>
      <dgm:spPr/>
      <dgm:t>
        <a:bodyPr/>
        <a:lstStyle/>
        <a:p>
          <a:endParaRPr lang="en-IN"/>
        </a:p>
      </dgm:t>
    </dgm:pt>
    <dgm:pt modelId="{450DA1BD-E7E6-46E4-9345-02B91601D8F1}" type="sibTrans" cxnId="{46441D1B-3228-4E45-92CB-0C4E9D18C8CC}">
      <dgm:prSet/>
      <dgm:spPr/>
      <dgm:t>
        <a:bodyPr/>
        <a:lstStyle/>
        <a:p>
          <a:endParaRPr lang="en-IN"/>
        </a:p>
      </dgm:t>
    </dgm:pt>
    <dgm:pt modelId="{C946CC0F-9D7F-4EEB-BC86-4586DDD3AF29}">
      <dgm:prSet phldrT="[Text]"/>
      <dgm:spPr/>
      <dgm:t>
        <a:bodyPr/>
        <a:lstStyle/>
        <a:p>
          <a:r>
            <a:rPr lang="en-IN" dirty="0"/>
            <a:t>Connection management</a:t>
          </a:r>
        </a:p>
      </dgm:t>
    </dgm:pt>
    <dgm:pt modelId="{537E6C5A-DA73-4DCD-AC0C-9E5245E69443}" type="parTrans" cxnId="{F4DAF25F-B4C2-42F5-A849-B0F1773095E7}">
      <dgm:prSet/>
      <dgm:spPr/>
      <dgm:t>
        <a:bodyPr/>
        <a:lstStyle/>
        <a:p>
          <a:endParaRPr lang="en-IN"/>
        </a:p>
      </dgm:t>
    </dgm:pt>
    <dgm:pt modelId="{A7FFAAA6-271C-442B-97F3-F5010C480323}" type="sibTrans" cxnId="{F4DAF25F-B4C2-42F5-A849-B0F1773095E7}">
      <dgm:prSet/>
      <dgm:spPr/>
      <dgm:t>
        <a:bodyPr/>
        <a:lstStyle/>
        <a:p>
          <a:endParaRPr lang="en-IN"/>
        </a:p>
      </dgm:t>
    </dgm:pt>
    <dgm:pt modelId="{0F28AEF3-7292-4F17-A593-B7F5A1B73E92}">
      <dgm:prSet phldrT="[Text]"/>
      <dgm:spPr/>
      <dgm:t>
        <a:bodyPr/>
        <a:lstStyle/>
        <a:p>
          <a:r>
            <a:rPr lang="en-IN" dirty="0"/>
            <a:t>Execution</a:t>
          </a:r>
        </a:p>
      </dgm:t>
    </dgm:pt>
    <dgm:pt modelId="{62490B5D-DFAC-4952-9F88-1D836AE43DFE}" type="parTrans" cxnId="{E89B4B6B-F453-4703-A3BF-76ADD655F320}">
      <dgm:prSet/>
      <dgm:spPr/>
      <dgm:t>
        <a:bodyPr/>
        <a:lstStyle/>
        <a:p>
          <a:endParaRPr lang="en-IN"/>
        </a:p>
      </dgm:t>
    </dgm:pt>
    <dgm:pt modelId="{1CDA0B20-42DA-491E-AC17-3601CE375963}" type="sibTrans" cxnId="{E89B4B6B-F453-4703-A3BF-76ADD655F320}">
      <dgm:prSet/>
      <dgm:spPr/>
      <dgm:t>
        <a:bodyPr/>
        <a:lstStyle/>
        <a:p>
          <a:endParaRPr lang="en-IN"/>
        </a:p>
      </dgm:t>
    </dgm:pt>
    <dgm:pt modelId="{908F7DA3-78E0-4487-AD11-E5235C4088BD}" type="pres">
      <dgm:prSet presAssocID="{EC5039E0-3B1A-49B3-AA13-DE2578412257}" presName="composite" presStyleCnt="0">
        <dgm:presLayoutVars>
          <dgm:chMax val="1"/>
          <dgm:dir/>
          <dgm:resizeHandles val="exact"/>
        </dgm:presLayoutVars>
      </dgm:prSet>
      <dgm:spPr/>
    </dgm:pt>
    <dgm:pt modelId="{D5E8A19B-DB76-4498-8228-FAE9B7163AA0}" type="pres">
      <dgm:prSet presAssocID="{D1271212-22E1-45A7-8D02-0072B829D70B}" presName="roof" presStyleLbl="dkBgShp" presStyleIdx="0" presStyleCnt="2" custLinFactNeighborX="2500" custLinFactNeighborY="-14925"/>
      <dgm:spPr/>
    </dgm:pt>
    <dgm:pt modelId="{321B8A68-E8FC-47EA-81C2-903A82DD18E6}" type="pres">
      <dgm:prSet presAssocID="{D1271212-22E1-45A7-8D02-0072B829D70B}" presName="pillars" presStyleCnt="0"/>
      <dgm:spPr/>
    </dgm:pt>
    <dgm:pt modelId="{B9BF55DC-91A1-4FDF-8E37-F8525BD022BD}" type="pres">
      <dgm:prSet presAssocID="{D1271212-22E1-45A7-8D02-0072B829D70B}" presName="pillar1" presStyleLbl="node1" presStyleIdx="0" presStyleCnt="3">
        <dgm:presLayoutVars>
          <dgm:bulletEnabled val="1"/>
        </dgm:presLayoutVars>
      </dgm:prSet>
      <dgm:spPr/>
    </dgm:pt>
    <dgm:pt modelId="{8B7C08B4-2972-461E-94DC-5C8644946C9E}" type="pres">
      <dgm:prSet presAssocID="{C946CC0F-9D7F-4EEB-BC86-4586DDD3AF29}" presName="pillarX" presStyleLbl="node1" presStyleIdx="1" presStyleCnt="3">
        <dgm:presLayoutVars>
          <dgm:bulletEnabled val="1"/>
        </dgm:presLayoutVars>
      </dgm:prSet>
      <dgm:spPr/>
    </dgm:pt>
    <dgm:pt modelId="{7FE1818C-6025-49B1-BE24-C0E7A887218B}" type="pres">
      <dgm:prSet presAssocID="{0F28AEF3-7292-4F17-A593-B7F5A1B73E92}" presName="pillarX" presStyleLbl="node1" presStyleIdx="2" presStyleCnt="3">
        <dgm:presLayoutVars>
          <dgm:bulletEnabled val="1"/>
        </dgm:presLayoutVars>
      </dgm:prSet>
      <dgm:spPr/>
    </dgm:pt>
    <dgm:pt modelId="{E68021B4-3B2B-45B9-BF29-12EACDE1C7B6}" type="pres">
      <dgm:prSet presAssocID="{D1271212-22E1-45A7-8D02-0072B829D70B}" presName="base" presStyleLbl="dkBgShp" presStyleIdx="1" presStyleCnt="2"/>
      <dgm:spPr/>
    </dgm:pt>
  </dgm:ptLst>
  <dgm:cxnLst>
    <dgm:cxn modelId="{C716000C-F94B-4C79-8B5B-E8C790806D6A}" type="presOf" srcId="{C946CC0F-9D7F-4EEB-BC86-4586DDD3AF29}" destId="{8B7C08B4-2972-461E-94DC-5C8644946C9E}" srcOrd="0" destOrd="0" presId="urn:microsoft.com/office/officeart/2005/8/layout/hList3"/>
    <dgm:cxn modelId="{46441D1B-3228-4E45-92CB-0C4E9D18C8CC}" srcId="{D1271212-22E1-45A7-8D02-0072B829D70B}" destId="{FBAD9A39-25F6-48A5-8EC7-CE2C3E756DB7}" srcOrd="0" destOrd="0" parTransId="{BF262707-E1F8-4722-ADE8-0378E3DBC352}" sibTransId="{450DA1BD-E7E6-46E4-9345-02B91601D8F1}"/>
    <dgm:cxn modelId="{F4DAF25F-B4C2-42F5-A849-B0F1773095E7}" srcId="{D1271212-22E1-45A7-8D02-0072B829D70B}" destId="{C946CC0F-9D7F-4EEB-BC86-4586DDD3AF29}" srcOrd="1" destOrd="0" parTransId="{537E6C5A-DA73-4DCD-AC0C-9E5245E69443}" sibTransId="{A7FFAAA6-271C-442B-97F3-F5010C480323}"/>
    <dgm:cxn modelId="{E89B4B6B-F453-4703-A3BF-76ADD655F320}" srcId="{D1271212-22E1-45A7-8D02-0072B829D70B}" destId="{0F28AEF3-7292-4F17-A593-B7F5A1B73E92}" srcOrd="2" destOrd="0" parTransId="{62490B5D-DFAC-4952-9F88-1D836AE43DFE}" sibTransId="{1CDA0B20-42DA-491E-AC17-3601CE375963}"/>
    <dgm:cxn modelId="{EDADA774-69C4-4BC2-9DD5-A64F874203D1}" type="presOf" srcId="{FBAD9A39-25F6-48A5-8EC7-CE2C3E756DB7}" destId="{B9BF55DC-91A1-4FDF-8E37-F8525BD022BD}" srcOrd="0" destOrd="0" presId="urn:microsoft.com/office/officeart/2005/8/layout/hList3"/>
    <dgm:cxn modelId="{1C14387A-AA0D-4499-A11C-E961ECCFD41E}" srcId="{EC5039E0-3B1A-49B3-AA13-DE2578412257}" destId="{D1271212-22E1-45A7-8D02-0072B829D70B}" srcOrd="0" destOrd="0" parTransId="{3C8C8AD9-A820-45C2-86CF-CB002196311A}" sibTransId="{F53923CE-8BEB-4E42-BF2C-D108EA4EC049}"/>
    <dgm:cxn modelId="{B3B93489-9AE6-4A2A-8733-F09662D7E6F3}" type="presOf" srcId="{EC5039E0-3B1A-49B3-AA13-DE2578412257}" destId="{908F7DA3-78E0-4487-AD11-E5235C4088BD}" srcOrd="0" destOrd="0" presId="urn:microsoft.com/office/officeart/2005/8/layout/hList3"/>
    <dgm:cxn modelId="{D4E2D4BF-DD53-460D-93C1-C80F2A310734}" type="presOf" srcId="{0F28AEF3-7292-4F17-A593-B7F5A1B73E92}" destId="{7FE1818C-6025-49B1-BE24-C0E7A887218B}" srcOrd="0" destOrd="0" presId="urn:microsoft.com/office/officeart/2005/8/layout/hList3"/>
    <dgm:cxn modelId="{2B03A5DB-940E-433F-BFCC-802CFE0871BE}" type="presOf" srcId="{D1271212-22E1-45A7-8D02-0072B829D70B}" destId="{D5E8A19B-DB76-4498-8228-FAE9B7163AA0}" srcOrd="0" destOrd="0" presId="urn:microsoft.com/office/officeart/2005/8/layout/hList3"/>
    <dgm:cxn modelId="{03102E91-F96C-420D-A0AE-36E91B36BE2D}" type="presParOf" srcId="{908F7DA3-78E0-4487-AD11-E5235C4088BD}" destId="{D5E8A19B-DB76-4498-8228-FAE9B7163AA0}" srcOrd="0" destOrd="0" presId="urn:microsoft.com/office/officeart/2005/8/layout/hList3"/>
    <dgm:cxn modelId="{C90CC6F2-433D-436A-BCC9-D4335B3E76B8}" type="presParOf" srcId="{908F7DA3-78E0-4487-AD11-E5235C4088BD}" destId="{321B8A68-E8FC-47EA-81C2-903A82DD18E6}" srcOrd="1" destOrd="0" presId="urn:microsoft.com/office/officeart/2005/8/layout/hList3"/>
    <dgm:cxn modelId="{7F197288-46C4-4AAD-BA3A-30567762E182}" type="presParOf" srcId="{321B8A68-E8FC-47EA-81C2-903A82DD18E6}" destId="{B9BF55DC-91A1-4FDF-8E37-F8525BD022BD}" srcOrd="0" destOrd="0" presId="urn:microsoft.com/office/officeart/2005/8/layout/hList3"/>
    <dgm:cxn modelId="{7CFD460B-AC33-49D6-B9A0-E8AAB450E828}" type="presParOf" srcId="{321B8A68-E8FC-47EA-81C2-903A82DD18E6}" destId="{8B7C08B4-2972-461E-94DC-5C8644946C9E}" srcOrd="1" destOrd="0" presId="urn:microsoft.com/office/officeart/2005/8/layout/hList3"/>
    <dgm:cxn modelId="{D0DB7623-0F3C-4AC5-B35E-2446DB0E3D08}" type="presParOf" srcId="{321B8A68-E8FC-47EA-81C2-903A82DD18E6}" destId="{7FE1818C-6025-49B1-BE24-C0E7A887218B}" srcOrd="2" destOrd="0" presId="urn:microsoft.com/office/officeart/2005/8/layout/hList3"/>
    <dgm:cxn modelId="{EB81A8DF-FF80-467E-98A3-5BBED5ADE03F}" type="presParOf" srcId="{908F7DA3-78E0-4487-AD11-E5235C4088BD}" destId="{E68021B4-3B2B-45B9-BF29-12EACDE1C7B6}"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40DC1C-99B9-48EB-ACA2-15A0D7EDBDB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001050DE-31D1-4EC8-B53B-25026A7A5689}">
      <dgm:prSet phldrT="[Text]"/>
      <dgm:spPr/>
      <dgm:t>
        <a:bodyPr/>
        <a:lstStyle/>
        <a:p>
          <a:r>
            <a:rPr lang="en-US" dirty="0"/>
            <a:t>Optimization algorithms </a:t>
          </a:r>
          <a:endParaRPr lang="en-IN" dirty="0"/>
        </a:p>
      </dgm:t>
    </dgm:pt>
    <dgm:pt modelId="{94C6B025-F7C0-4481-849C-E58A4EB7CAF9}" type="parTrans" cxnId="{DA03409A-8FE5-4C40-A8E3-F2ABD5AE5A22}">
      <dgm:prSet/>
      <dgm:spPr/>
      <dgm:t>
        <a:bodyPr/>
        <a:lstStyle/>
        <a:p>
          <a:endParaRPr lang="en-IN"/>
        </a:p>
      </dgm:t>
    </dgm:pt>
    <dgm:pt modelId="{76B009B3-EA53-4E7F-8677-462FF1F3F501}" type="sibTrans" cxnId="{DA03409A-8FE5-4C40-A8E3-F2ABD5AE5A22}">
      <dgm:prSet/>
      <dgm:spPr/>
      <dgm:t>
        <a:bodyPr/>
        <a:lstStyle/>
        <a:p>
          <a:endParaRPr lang="en-IN"/>
        </a:p>
      </dgm:t>
    </dgm:pt>
    <dgm:pt modelId="{6EE779BD-2AF1-44BA-9DCA-4918BE1D7786}">
      <dgm:prSet phldrT="[Text]"/>
      <dgm:spPr/>
      <dgm:t>
        <a:bodyPr/>
        <a:lstStyle/>
        <a:p>
          <a:r>
            <a:rPr lang="en-US" dirty="0"/>
            <a:t>RHQM </a:t>
          </a:r>
          <a:endParaRPr lang="en-IN" dirty="0"/>
        </a:p>
      </dgm:t>
    </dgm:pt>
    <dgm:pt modelId="{CD0CFA7E-41FB-4D20-B1B0-74AD36080E52}" type="parTrans" cxnId="{EC316018-4005-4361-9083-2BE2850BD59D}">
      <dgm:prSet/>
      <dgm:spPr/>
      <dgm:t>
        <a:bodyPr/>
        <a:lstStyle/>
        <a:p>
          <a:endParaRPr lang="en-IN"/>
        </a:p>
      </dgm:t>
    </dgm:pt>
    <dgm:pt modelId="{476F8C9F-046D-496C-A822-2C0B5A8A17D0}" type="sibTrans" cxnId="{EC316018-4005-4361-9083-2BE2850BD59D}">
      <dgm:prSet/>
      <dgm:spPr/>
      <dgm:t>
        <a:bodyPr/>
        <a:lstStyle/>
        <a:p>
          <a:endParaRPr lang="en-IN"/>
        </a:p>
      </dgm:t>
    </dgm:pt>
    <dgm:pt modelId="{3F3FD030-65A9-4BC0-A294-59D65234B14F}">
      <dgm:prSet phldrT="[Text]"/>
      <dgm:spPr/>
      <dgm:t>
        <a:bodyPr/>
        <a:lstStyle/>
        <a:p>
          <a:r>
            <a:rPr lang="en-US" dirty="0"/>
            <a:t>KGMO</a:t>
          </a:r>
          <a:endParaRPr lang="en-IN" dirty="0"/>
        </a:p>
      </dgm:t>
    </dgm:pt>
    <dgm:pt modelId="{0252D43D-B653-4B2F-B5BA-E71E89434400}" type="parTrans" cxnId="{AF1268FD-B714-4850-AD02-71751935923E}">
      <dgm:prSet/>
      <dgm:spPr/>
      <dgm:t>
        <a:bodyPr/>
        <a:lstStyle/>
        <a:p>
          <a:endParaRPr lang="en-IN"/>
        </a:p>
      </dgm:t>
    </dgm:pt>
    <dgm:pt modelId="{84218289-ED3F-48D1-8F9E-41C7ABFC1AFD}" type="sibTrans" cxnId="{AF1268FD-B714-4850-AD02-71751935923E}">
      <dgm:prSet/>
      <dgm:spPr/>
      <dgm:t>
        <a:bodyPr/>
        <a:lstStyle/>
        <a:p>
          <a:endParaRPr lang="en-IN"/>
        </a:p>
      </dgm:t>
    </dgm:pt>
    <dgm:pt modelId="{F82BB9A3-0D7B-4D51-B02E-ECE3AE2F6754}">
      <dgm:prSet/>
      <dgm:spPr/>
      <dgm:t>
        <a:bodyPr/>
        <a:lstStyle/>
        <a:p>
          <a:r>
            <a:rPr lang="en-US" dirty="0"/>
            <a:t>MOAF </a:t>
          </a:r>
          <a:endParaRPr lang="en-IN" dirty="0"/>
        </a:p>
      </dgm:t>
    </dgm:pt>
    <dgm:pt modelId="{17395C62-38B6-4836-B69F-25B24465797C}" type="parTrans" cxnId="{B5A95B18-6735-4157-973C-7F6DDEA91DA0}">
      <dgm:prSet/>
      <dgm:spPr/>
      <dgm:t>
        <a:bodyPr/>
        <a:lstStyle/>
        <a:p>
          <a:endParaRPr lang="en-IN"/>
        </a:p>
      </dgm:t>
    </dgm:pt>
    <dgm:pt modelId="{636B4F53-BD94-4E7E-917C-9D776D4B1EC6}" type="sibTrans" cxnId="{B5A95B18-6735-4157-973C-7F6DDEA91DA0}">
      <dgm:prSet/>
      <dgm:spPr/>
      <dgm:t>
        <a:bodyPr/>
        <a:lstStyle/>
        <a:p>
          <a:endParaRPr lang="en-IN"/>
        </a:p>
      </dgm:t>
    </dgm:pt>
    <dgm:pt modelId="{A342BF3E-F4B7-4868-B636-9E2B160BDF9B}">
      <dgm:prSet/>
      <dgm:spPr/>
      <dgm:t>
        <a:bodyPr/>
        <a:lstStyle/>
        <a:p>
          <a:r>
            <a:rPr lang="en-US" dirty="0"/>
            <a:t>Connecting to best network by selecting Target cell</a:t>
          </a:r>
          <a:endParaRPr lang="en-IN" dirty="0"/>
        </a:p>
      </dgm:t>
    </dgm:pt>
    <dgm:pt modelId="{0C0CD678-3647-4350-93BF-A075FB6CAFC4}" type="parTrans" cxnId="{C699AB88-3651-4421-BB02-F097CEF581D3}">
      <dgm:prSet/>
      <dgm:spPr/>
      <dgm:t>
        <a:bodyPr/>
        <a:lstStyle/>
        <a:p>
          <a:endParaRPr lang="en-IN"/>
        </a:p>
      </dgm:t>
    </dgm:pt>
    <dgm:pt modelId="{66DFB3E5-F289-4E04-A313-ADFE982646F4}" type="sibTrans" cxnId="{C699AB88-3651-4421-BB02-F097CEF581D3}">
      <dgm:prSet/>
      <dgm:spPr/>
      <dgm:t>
        <a:bodyPr/>
        <a:lstStyle/>
        <a:p>
          <a:endParaRPr lang="en-IN"/>
        </a:p>
      </dgm:t>
    </dgm:pt>
    <dgm:pt modelId="{F27F2896-8563-4861-9004-85A411884F7A}">
      <dgm:prSet/>
      <dgm:spPr/>
      <dgm:t>
        <a:bodyPr/>
        <a:lstStyle/>
        <a:p>
          <a:r>
            <a:rPr lang="en-US" dirty="0"/>
            <a:t>Connecting to best network by applying KGMO algorithm</a:t>
          </a:r>
          <a:endParaRPr lang="en-IN" dirty="0"/>
        </a:p>
      </dgm:t>
    </dgm:pt>
    <dgm:pt modelId="{4DBCDEB3-33B4-4A22-A4FC-C77CD7328038}" type="parTrans" cxnId="{038E6E46-D4D6-43C5-88A6-53A82C9D0D56}">
      <dgm:prSet/>
      <dgm:spPr/>
      <dgm:t>
        <a:bodyPr/>
        <a:lstStyle/>
        <a:p>
          <a:endParaRPr lang="en-IN"/>
        </a:p>
      </dgm:t>
    </dgm:pt>
    <dgm:pt modelId="{C2DE080A-B851-4A43-B1DA-32191105BF13}" type="sibTrans" cxnId="{038E6E46-D4D6-43C5-88A6-53A82C9D0D56}">
      <dgm:prSet/>
      <dgm:spPr/>
      <dgm:t>
        <a:bodyPr/>
        <a:lstStyle/>
        <a:p>
          <a:endParaRPr lang="en-IN"/>
        </a:p>
      </dgm:t>
    </dgm:pt>
    <dgm:pt modelId="{6D680941-4BE8-4887-AAEF-272747C0F1A8}">
      <dgm:prSet/>
      <dgm:spPr/>
      <dgm:t>
        <a:bodyPr/>
        <a:lstStyle/>
        <a:p>
          <a:r>
            <a:rPr lang="en-US" dirty="0"/>
            <a:t>Selecting Target eNB by applying MOAF algorithm</a:t>
          </a:r>
          <a:endParaRPr lang="en-IN" dirty="0"/>
        </a:p>
      </dgm:t>
    </dgm:pt>
    <dgm:pt modelId="{A9C54CC0-FFAB-4945-B535-381AE2BCF376}" type="parTrans" cxnId="{30BC17C1-874C-4E03-B569-FC708369AF91}">
      <dgm:prSet/>
      <dgm:spPr/>
      <dgm:t>
        <a:bodyPr/>
        <a:lstStyle/>
        <a:p>
          <a:endParaRPr lang="en-IN"/>
        </a:p>
      </dgm:t>
    </dgm:pt>
    <dgm:pt modelId="{12926AC8-6985-4965-8181-D1CFCEE3B268}" type="sibTrans" cxnId="{30BC17C1-874C-4E03-B569-FC708369AF91}">
      <dgm:prSet/>
      <dgm:spPr/>
      <dgm:t>
        <a:bodyPr/>
        <a:lstStyle/>
        <a:p>
          <a:endParaRPr lang="en-IN"/>
        </a:p>
      </dgm:t>
    </dgm:pt>
    <dgm:pt modelId="{2AB858DF-1DC3-46D9-92C3-7D5A2877477F}">
      <dgm:prSet/>
      <dgm:spPr/>
      <dgm:t>
        <a:bodyPr/>
        <a:lstStyle/>
        <a:p>
          <a:r>
            <a:rPr lang="en-US" dirty="0"/>
            <a:t>Performance metrics compared with AHP-TOPSIS and QMHA</a:t>
          </a:r>
          <a:endParaRPr lang="en-IN" dirty="0"/>
        </a:p>
      </dgm:t>
    </dgm:pt>
    <dgm:pt modelId="{D2F84CAA-EBC9-4BBB-A280-C87DC258C9F0}" type="parTrans" cxnId="{2EBCEB06-3792-4E7E-A6FF-A9116231E218}">
      <dgm:prSet/>
      <dgm:spPr/>
      <dgm:t>
        <a:bodyPr/>
        <a:lstStyle/>
        <a:p>
          <a:endParaRPr lang="en-IN"/>
        </a:p>
      </dgm:t>
    </dgm:pt>
    <dgm:pt modelId="{991E278B-1737-4EDA-95E7-7F8E550FC689}" type="sibTrans" cxnId="{2EBCEB06-3792-4E7E-A6FF-A9116231E218}">
      <dgm:prSet/>
      <dgm:spPr/>
      <dgm:t>
        <a:bodyPr/>
        <a:lstStyle/>
        <a:p>
          <a:endParaRPr lang="en-IN"/>
        </a:p>
      </dgm:t>
    </dgm:pt>
    <dgm:pt modelId="{79A2FECA-2F3D-4787-B55A-7D751FB70D9D}">
      <dgm:prSet/>
      <dgm:spPr/>
      <dgm:t>
        <a:bodyPr/>
        <a:lstStyle/>
        <a:p>
          <a:r>
            <a:rPr lang="en-US" dirty="0"/>
            <a:t>Performance metrics compared with PSO algorithm</a:t>
          </a:r>
          <a:endParaRPr lang="en-IN" dirty="0"/>
        </a:p>
      </dgm:t>
    </dgm:pt>
    <dgm:pt modelId="{ABC534BC-0FFE-4757-9943-6D5B963D9EEA}" type="parTrans" cxnId="{9B501CCE-19CE-419F-8466-70A017929A8D}">
      <dgm:prSet/>
      <dgm:spPr/>
      <dgm:t>
        <a:bodyPr/>
        <a:lstStyle/>
        <a:p>
          <a:endParaRPr lang="en-IN"/>
        </a:p>
      </dgm:t>
    </dgm:pt>
    <dgm:pt modelId="{D0054B36-8493-4062-9093-6D394428B967}" type="sibTrans" cxnId="{9B501CCE-19CE-419F-8466-70A017929A8D}">
      <dgm:prSet/>
      <dgm:spPr/>
      <dgm:t>
        <a:bodyPr/>
        <a:lstStyle/>
        <a:p>
          <a:endParaRPr lang="en-IN"/>
        </a:p>
      </dgm:t>
    </dgm:pt>
    <dgm:pt modelId="{B0A8367C-0E9C-4AF4-94FE-634A82573A46}">
      <dgm:prSet/>
      <dgm:spPr/>
      <dgm:t>
        <a:bodyPr/>
        <a:lstStyle/>
        <a:p>
          <a:r>
            <a:rPr lang="en-US" dirty="0"/>
            <a:t>Performance metrics compared with AHP-TOPSIS</a:t>
          </a:r>
          <a:endParaRPr lang="en-IN" dirty="0"/>
        </a:p>
      </dgm:t>
    </dgm:pt>
    <dgm:pt modelId="{50EA4B2D-6C0D-4C57-99C8-509FD3307E8B}" type="parTrans" cxnId="{319E4082-AE3C-4FFA-B89E-A4A63239E4CB}">
      <dgm:prSet/>
      <dgm:spPr/>
      <dgm:t>
        <a:bodyPr/>
        <a:lstStyle/>
        <a:p>
          <a:endParaRPr lang="en-IN"/>
        </a:p>
      </dgm:t>
    </dgm:pt>
    <dgm:pt modelId="{48734947-246D-4A05-8FC8-26457DA918DA}" type="sibTrans" cxnId="{319E4082-AE3C-4FFA-B89E-A4A63239E4CB}">
      <dgm:prSet/>
      <dgm:spPr/>
      <dgm:t>
        <a:bodyPr/>
        <a:lstStyle/>
        <a:p>
          <a:endParaRPr lang="en-IN"/>
        </a:p>
      </dgm:t>
    </dgm:pt>
    <dgm:pt modelId="{F74C437C-66C5-4A49-AD58-BA288DE4BEA3}" type="pres">
      <dgm:prSet presAssocID="{1640DC1C-99B9-48EB-ACA2-15A0D7EDBDB4}" presName="hierChild1" presStyleCnt="0">
        <dgm:presLayoutVars>
          <dgm:chPref val="1"/>
          <dgm:dir/>
          <dgm:animOne val="branch"/>
          <dgm:animLvl val="lvl"/>
          <dgm:resizeHandles/>
        </dgm:presLayoutVars>
      </dgm:prSet>
      <dgm:spPr/>
    </dgm:pt>
    <dgm:pt modelId="{EFC15CBA-52D8-42DD-AF5A-180F3BECA2F6}" type="pres">
      <dgm:prSet presAssocID="{001050DE-31D1-4EC8-B53B-25026A7A5689}" presName="hierRoot1" presStyleCnt="0"/>
      <dgm:spPr/>
    </dgm:pt>
    <dgm:pt modelId="{73474FBF-49BA-4920-A2EE-A344B8D196D2}" type="pres">
      <dgm:prSet presAssocID="{001050DE-31D1-4EC8-B53B-25026A7A5689}" presName="composite" presStyleCnt="0"/>
      <dgm:spPr/>
    </dgm:pt>
    <dgm:pt modelId="{77AEC9DD-5807-4083-8793-7059F52336D3}" type="pres">
      <dgm:prSet presAssocID="{001050DE-31D1-4EC8-B53B-25026A7A5689}" presName="background" presStyleLbl="node0" presStyleIdx="0" presStyleCnt="1"/>
      <dgm:spPr/>
    </dgm:pt>
    <dgm:pt modelId="{613379B5-EF82-4EA9-B383-71A583EFC529}" type="pres">
      <dgm:prSet presAssocID="{001050DE-31D1-4EC8-B53B-25026A7A5689}" presName="text" presStyleLbl="fgAcc0" presStyleIdx="0" presStyleCnt="1">
        <dgm:presLayoutVars>
          <dgm:chPref val="3"/>
        </dgm:presLayoutVars>
      </dgm:prSet>
      <dgm:spPr/>
    </dgm:pt>
    <dgm:pt modelId="{B7B5FBF2-7EB9-4BCE-B7CA-DE3B418B6DFA}" type="pres">
      <dgm:prSet presAssocID="{001050DE-31D1-4EC8-B53B-25026A7A5689}" presName="hierChild2" presStyleCnt="0"/>
      <dgm:spPr/>
    </dgm:pt>
    <dgm:pt modelId="{4E070C46-A1A1-4D20-A69C-D89BF4E62EB0}" type="pres">
      <dgm:prSet presAssocID="{CD0CFA7E-41FB-4D20-B1B0-74AD36080E52}" presName="Name10" presStyleLbl="parChTrans1D2" presStyleIdx="0" presStyleCnt="3"/>
      <dgm:spPr/>
    </dgm:pt>
    <dgm:pt modelId="{F6F1CDA0-028E-40BA-B313-1E82B9D5AFF3}" type="pres">
      <dgm:prSet presAssocID="{6EE779BD-2AF1-44BA-9DCA-4918BE1D7786}" presName="hierRoot2" presStyleCnt="0"/>
      <dgm:spPr/>
    </dgm:pt>
    <dgm:pt modelId="{07131A09-6FF0-48C0-98AB-573FE002D86E}" type="pres">
      <dgm:prSet presAssocID="{6EE779BD-2AF1-44BA-9DCA-4918BE1D7786}" presName="composite2" presStyleCnt="0"/>
      <dgm:spPr/>
    </dgm:pt>
    <dgm:pt modelId="{B4D9E7C1-0461-4AAC-8B55-EBCDB7162C77}" type="pres">
      <dgm:prSet presAssocID="{6EE779BD-2AF1-44BA-9DCA-4918BE1D7786}" presName="background2" presStyleLbl="node2" presStyleIdx="0" presStyleCnt="3"/>
      <dgm:spPr/>
    </dgm:pt>
    <dgm:pt modelId="{1E53C2A1-41CE-4C8A-B9AE-44CB3852B0F0}" type="pres">
      <dgm:prSet presAssocID="{6EE779BD-2AF1-44BA-9DCA-4918BE1D7786}" presName="text2" presStyleLbl="fgAcc2" presStyleIdx="0" presStyleCnt="3">
        <dgm:presLayoutVars>
          <dgm:chPref val="3"/>
        </dgm:presLayoutVars>
      </dgm:prSet>
      <dgm:spPr/>
    </dgm:pt>
    <dgm:pt modelId="{E9E49BF9-F969-4324-B4A1-41B14573E4D7}" type="pres">
      <dgm:prSet presAssocID="{6EE779BD-2AF1-44BA-9DCA-4918BE1D7786}" presName="hierChild3" presStyleCnt="0"/>
      <dgm:spPr/>
    </dgm:pt>
    <dgm:pt modelId="{D54D2F9F-7EE4-4851-8FBC-377FACFE1D3E}" type="pres">
      <dgm:prSet presAssocID="{0C0CD678-3647-4350-93BF-A075FB6CAFC4}" presName="Name17" presStyleLbl="parChTrans1D3" presStyleIdx="0" presStyleCnt="3"/>
      <dgm:spPr/>
    </dgm:pt>
    <dgm:pt modelId="{8E851ADC-CF70-4E34-9ED4-674A027AB629}" type="pres">
      <dgm:prSet presAssocID="{A342BF3E-F4B7-4868-B636-9E2B160BDF9B}" presName="hierRoot3" presStyleCnt="0"/>
      <dgm:spPr/>
    </dgm:pt>
    <dgm:pt modelId="{193DB8D0-99E0-4631-AB7B-F6CB288BBD69}" type="pres">
      <dgm:prSet presAssocID="{A342BF3E-F4B7-4868-B636-9E2B160BDF9B}" presName="composite3" presStyleCnt="0"/>
      <dgm:spPr/>
    </dgm:pt>
    <dgm:pt modelId="{19DD1E1D-ABE2-4927-8C1B-4D842A122557}" type="pres">
      <dgm:prSet presAssocID="{A342BF3E-F4B7-4868-B636-9E2B160BDF9B}" presName="background3" presStyleLbl="node3" presStyleIdx="0" presStyleCnt="3"/>
      <dgm:spPr/>
    </dgm:pt>
    <dgm:pt modelId="{2CD99FB2-CBB5-4A05-A974-403172548B34}" type="pres">
      <dgm:prSet presAssocID="{A342BF3E-F4B7-4868-B636-9E2B160BDF9B}" presName="text3" presStyleLbl="fgAcc3" presStyleIdx="0" presStyleCnt="3">
        <dgm:presLayoutVars>
          <dgm:chPref val="3"/>
        </dgm:presLayoutVars>
      </dgm:prSet>
      <dgm:spPr/>
    </dgm:pt>
    <dgm:pt modelId="{A63F7658-40E8-4B07-A7A1-E4239A29FCCE}" type="pres">
      <dgm:prSet presAssocID="{A342BF3E-F4B7-4868-B636-9E2B160BDF9B}" presName="hierChild4" presStyleCnt="0"/>
      <dgm:spPr/>
    </dgm:pt>
    <dgm:pt modelId="{7F0B9797-6820-49C2-9729-E2995D2948C7}" type="pres">
      <dgm:prSet presAssocID="{D2F84CAA-EBC9-4BBB-A280-C87DC258C9F0}" presName="Name23" presStyleLbl="parChTrans1D4" presStyleIdx="0" presStyleCnt="3"/>
      <dgm:spPr/>
    </dgm:pt>
    <dgm:pt modelId="{28635495-3CCA-41BC-AD4D-024071D541A1}" type="pres">
      <dgm:prSet presAssocID="{2AB858DF-1DC3-46D9-92C3-7D5A2877477F}" presName="hierRoot4" presStyleCnt="0"/>
      <dgm:spPr/>
    </dgm:pt>
    <dgm:pt modelId="{C45B968E-C25E-4523-9CA3-D20FB76E6901}" type="pres">
      <dgm:prSet presAssocID="{2AB858DF-1DC3-46D9-92C3-7D5A2877477F}" presName="composite4" presStyleCnt="0"/>
      <dgm:spPr/>
    </dgm:pt>
    <dgm:pt modelId="{FC9B6605-5A4C-45B3-BCE0-652FD976C341}" type="pres">
      <dgm:prSet presAssocID="{2AB858DF-1DC3-46D9-92C3-7D5A2877477F}" presName="background4" presStyleLbl="node4" presStyleIdx="0" presStyleCnt="3"/>
      <dgm:spPr/>
    </dgm:pt>
    <dgm:pt modelId="{6BAB53C2-D699-4EFF-839E-DD4CC01E9C90}" type="pres">
      <dgm:prSet presAssocID="{2AB858DF-1DC3-46D9-92C3-7D5A2877477F}" presName="text4" presStyleLbl="fgAcc4" presStyleIdx="0" presStyleCnt="3">
        <dgm:presLayoutVars>
          <dgm:chPref val="3"/>
        </dgm:presLayoutVars>
      </dgm:prSet>
      <dgm:spPr/>
    </dgm:pt>
    <dgm:pt modelId="{8260C774-9D5B-4E03-BAC2-5789DFA0EBB7}" type="pres">
      <dgm:prSet presAssocID="{2AB858DF-1DC3-46D9-92C3-7D5A2877477F}" presName="hierChild5" presStyleCnt="0"/>
      <dgm:spPr/>
    </dgm:pt>
    <dgm:pt modelId="{4ADBAD2F-0083-4562-9A22-14C723E7C1E5}" type="pres">
      <dgm:prSet presAssocID="{0252D43D-B653-4B2F-B5BA-E71E89434400}" presName="Name10" presStyleLbl="parChTrans1D2" presStyleIdx="1" presStyleCnt="3"/>
      <dgm:spPr/>
    </dgm:pt>
    <dgm:pt modelId="{3335855C-9B36-4FB1-A79E-FD32C9E742E0}" type="pres">
      <dgm:prSet presAssocID="{3F3FD030-65A9-4BC0-A294-59D65234B14F}" presName="hierRoot2" presStyleCnt="0"/>
      <dgm:spPr/>
    </dgm:pt>
    <dgm:pt modelId="{0CEDD967-F79A-4A22-9040-8C30259591D1}" type="pres">
      <dgm:prSet presAssocID="{3F3FD030-65A9-4BC0-A294-59D65234B14F}" presName="composite2" presStyleCnt="0"/>
      <dgm:spPr/>
    </dgm:pt>
    <dgm:pt modelId="{3B274060-B38E-4A2A-8021-03BB0C7E9B7F}" type="pres">
      <dgm:prSet presAssocID="{3F3FD030-65A9-4BC0-A294-59D65234B14F}" presName="background2" presStyleLbl="node2" presStyleIdx="1" presStyleCnt="3"/>
      <dgm:spPr/>
    </dgm:pt>
    <dgm:pt modelId="{F2ECC266-0EF1-4CF3-B731-24CFB1573734}" type="pres">
      <dgm:prSet presAssocID="{3F3FD030-65A9-4BC0-A294-59D65234B14F}" presName="text2" presStyleLbl="fgAcc2" presStyleIdx="1" presStyleCnt="3">
        <dgm:presLayoutVars>
          <dgm:chPref val="3"/>
        </dgm:presLayoutVars>
      </dgm:prSet>
      <dgm:spPr/>
    </dgm:pt>
    <dgm:pt modelId="{9E4215C7-7C9F-4A40-B3EB-D79C14227DDE}" type="pres">
      <dgm:prSet presAssocID="{3F3FD030-65A9-4BC0-A294-59D65234B14F}" presName="hierChild3" presStyleCnt="0"/>
      <dgm:spPr/>
    </dgm:pt>
    <dgm:pt modelId="{5C725C22-14D6-4729-A953-73169841A453}" type="pres">
      <dgm:prSet presAssocID="{4DBCDEB3-33B4-4A22-A4FC-C77CD7328038}" presName="Name17" presStyleLbl="parChTrans1D3" presStyleIdx="1" presStyleCnt="3"/>
      <dgm:spPr/>
    </dgm:pt>
    <dgm:pt modelId="{C576C068-B5CD-488D-80EF-BC800E29600E}" type="pres">
      <dgm:prSet presAssocID="{F27F2896-8563-4861-9004-85A411884F7A}" presName="hierRoot3" presStyleCnt="0"/>
      <dgm:spPr/>
    </dgm:pt>
    <dgm:pt modelId="{6D5E5A46-1A1D-48F9-B9EB-F96ADE653269}" type="pres">
      <dgm:prSet presAssocID="{F27F2896-8563-4861-9004-85A411884F7A}" presName="composite3" presStyleCnt="0"/>
      <dgm:spPr/>
    </dgm:pt>
    <dgm:pt modelId="{9151AFAF-145E-4915-B866-BEF664181597}" type="pres">
      <dgm:prSet presAssocID="{F27F2896-8563-4861-9004-85A411884F7A}" presName="background3" presStyleLbl="node3" presStyleIdx="1" presStyleCnt="3"/>
      <dgm:spPr/>
    </dgm:pt>
    <dgm:pt modelId="{1AC4EAF1-42D5-4503-8FFA-A3FAAA7173A0}" type="pres">
      <dgm:prSet presAssocID="{F27F2896-8563-4861-9004-85A411884F7A}" presName="text3" presStyleLbl="fgAcc3" presStyleIdx="1" presStyleCnt="3">
        <dgm:presLayoutVars>
          <dgm:chPref val="3"/>
        </dgm:presLayoutVars>
      </dgm:prSet>
      <dgm:spPr/>
    </dgm:pt>
    <dgm:pt modelId="{0E719EC2-C70B-4A72-96FF-D7D2CE74B31D}" type="pres">
      <dgm:prSet presAssocID="{F27F2896-8563-4861-9004-85A411884F7A}" presName="hierChild4" presStyleCnt="0"/>
      <dgm:spPr/>
    </dgm:pt>
    <dgm:pt modelId="{01FD96B2-F154-48C4-9F2B-11150BE3B6EC}" type="pres">
      <dgm:prSet presAssocID="{ABC534BC-0FFE-4757-9943-6D5B963D9EEA}" presName="Name23" presStyleLbl="parChTrans1D4" presStyleIdx="1" presStyleCnt="3"/>
      <dgm:spPr/>
    </dgm:pt>
    <dgm:pt modelId="{A38F0C06-24FF-402D-A0D0-671F9576FEDB}" type="pres">
      <dgm:prSet presAssocID="{79A2FECA-2F3D-4787-B55A-7D751FB70D9D}" presName="hierRoot4" presStyleCnt="0"/>
      <dgm:spPr/>
    </dgm:pt>
    <dgm:pt modelId="{A298B2C9-C0D1-4A88-99EE-8D5FF3608289}" type="pres">
      <dgm:prSet presAssocID="{79A2FECA-2F3D-4787-B55A-7D751FB70D9D}" presName="composite4" presStyleCnt="0"/>
      <dgm:spPr/>
    </dgm:pt>
    <dgm:pt modelId="{8D58015C-E73D-4E93-8D9D-4CA7AD54616C}" type="pres">
      <dgm:prSet presAssocID="{79A2FECA-2F3D-4787-B55A-7D751FB70D9D}" presName="background4" presStyleLbl="node4" presStyleIdx="1" presStyleCnt="3"/>
      <dgm:spPr/>
    </dgm:pt>
    <dgm:pt modelId="{67642E60-5A0E-4C87-B09D-EF891869E56F}" type="pres">
      <dgm:prSet presAssocID="{79A2FECA-2F3D-4787-B55A-7D751FB70D9D}" presName="text4" presStyleLbl="fgAcc4" presStyleIdx="1" presStyleCnt="3">
        <dgm:presLayoutVars>
          <dgm:chPref val="3"/>
        </dgm:presLayoutVars>
      </dgm:prSet>
      <dgm:spPr/>
    </dgm:pt>
    <dgm:pt modelId="{07739913-0313-4BDF-A4B6-B1387F0DF64A}" type="pres">
      <dgm:prSet presAssocID="{79A2FECA-2F3D-4787-B55A-7D751FB70D9D}" presName="hierChild5" presStyleCnt="0"/>
      <dgm:spPr/>
    </dgm:pt>
    <dgm:pt modelId="{031DB81C-A9E2-449B-86DC-3B193BC748E7}" type="pres">
      <dgm:prSet presAssocID="{17395C62-38B6-4836-B69F-25B24465797C}" presName="Name10" presStyleLbl="parChTrans1D2" presStyleIdx="2" presStyleCnt="3"/>
      <dgm:spPr/>
    </dgm:pt>
    <dgm:pt modelId="{F33A0E42-C622-49A1-B18A-18AA1B1EBFF4}" type="pres">
      <dgm:prSet presAssocID="{F82BB9A3-0D7B-4D51-B02E-ECE3AE2F6754}" presName="hierRoot2" presStyleCnt="0"/>
      <dgm:spPr/>
    </dgm:pt>
    <dgm:pt modelId="{08381CCF-1D8B-44F7-AC7D-F10C5C1B9110}" type="pres">
      <dgm:prSet presAssocID="{F82BB9A3-0D7B-4D51-B02E-ECE3AE2F6754}" presName="composite2" presStyleCnt="0"/>
      <dgm:spPr/>
    </dgm:pt>
    <dgm:pt modelId="{7AF78C65-AE16-44E7-A21C-DF60DD549BAF}" type="pres">
      <dgm:prSet presAssocID="{F82BB9A3-0D7B-4D51-B02E-ECE3AE2F6754}" presName="background2" presStyleLbl="node2" presStyleIdx="2" presStyleCnt="3"/>
      <dgm:spPr/>
    </dgm:pt>
    <dgm:pt modelId="{0366B63E-3737-445A-924D-3D0C30F33DC2}" type="pres">
      <dgm:prSet presAssocID="{F82BB9A3-0D7B-4D51-B02E-ECE3AE2F6754}" presName="text2" presStyleLbl="fgAcc2" presStyleIdx="2" presStyleCnt="3">
        <dgm:presLayoutVars>
          <dgm:chPref val="3"/>
        </dgm:presLayoutVars>
      </dgm:prSet>
      <dgm:spPr/>
    </dgm:pt>
    <dgm:pt modelId="{D0E95037-311E-4BD4-A880-C68CC5401009}" type="pres">
      <dgm:prSet presAssocID="{F82BB9A3-0D7B-4D51-B02E-ECE3AE2F6754}" presName="hierChild3" presStyleCnt="0"/>
      <dgm:spPr/>
    </dgm:pt>
    <dgm:pt modelId="{C31488D8-5911-4322-A8B0-33D620FBAC3B}" type="pres">
      <dgm:prSet presAssocID="{A9C54CC0-FFAB-4945-B535-381AE2BCF376}" presName="Name17" presStyleLbl="parChTrans1D3" presStyleIdx="2" presStyleCnt="3"/>
      <dgm:spPr/>
    </dgm:pt>
    <dgm:pt modelId="{5279F8AE-3221-4E6D-9DEB-CE2D89875F35}" type="pres">
      <dgm:prSet presAssocID="{6D680941-4BE8-4887-AAEF-272747C0F1A8}" presName="hierRoot3" presStyleCnt="0"/>
      <dgm:spPr/>
    </dgm:pt>
    <dgm:pt modelId="{34B3469D-D45C-4211-B0C5-9ADCE0BC27FC}" type="pres">
      <dgm:prSet presAssocID="{6D680941-4BE8-4887-AAEF-272747C0F1A8}" presName="composite3" presStyleCnt="0"/>
      <dgm:spPr/>
    </dgm:pt>
    <dgm:pt modelId="{6FFFC3FC-7E6D-4BEB-924D-B56FE37F2B90}" type="pres">
      <dgm:prSet presAssocID="{6D680941-4BE8-4887-AAEF-272747C0F1A8}" presName="background3" presStyleLbl="node3" presStyleIdx="2" presStyleCnt="3"/>
      <dgm:spPr/>
    </dgm:pt>
    <dgm:pt modelId="{FAEC8938-5760-4AC1-B8EB-FCB080386F20}" type="pres">
      <dgm:prSet presAssocID="{6D680941-4BE8-4887-AAEF-272747C0F1A8}" presName="text3" presStyleLbl="fgAcc3" presStyleIdx="2" presStyleCnt="3">
        <dgm:presLayoutVars>
          <dgm:chPref val="3"/>
        </dgm:presLayoutVars>
      </dgm:prSet>
      <dgm:spPr/>
    </dgm:pt>
    <dgm:pt modelId="{517B8DB0-7791-4D25-9C58-E542558A5141}" type="pres">
      <dgm:prSet presAssocID="{6D680941-4BE8-4887-AAEF-272747C0F1A8}" presName="hierChild4" presStyleCnt="0"/>
      <dgm:spPr/>
    </dgm:pt>
    <dgm:pt modelId="{173F10AD-5E78-4ACE-AC74-F4ECA62195B3}" type="pres">
      <dgm:prSet presAssocID="{50EA4B2D-6C0D-4C57-99C8-509FD3307E8B}" presName="Name23" presStyleLbl="parChTrans1D4" presStyleIdx="2" presStyleCnt="3"/>
      <dgm:spPr/>
    </dgm:pt>
    <dgm:pt modelId="{32A1B290-DF62-46E4-9CBC-1E7B97E481E2}" type="pres">
      <dgm:prSet presAssocID="{B0A8367C-0E9C-4AF4-94FE-634A82573A46}" presName="hierRoot4" presStyleCnt="0"/>
      <dgm:spPr/>
    </dgm:pt>
    <dgm:pt modelId="{64A2FFBB-9DE6-4A5B-BC6B-EF18B6DA8A87}" type="pres">
      <dgm:prSet presAssocID="{B0A8367C-0E9C-4AF4-94FE-634A82573A46}" presName="composite4" presStyleCnt="0"/>
      <dgm:spPr/>
    </dgm:pt>
    <dgm:pt modelId="{3E6B5C91-0054-4A06-9DD0-8AABB2EF4255}" type="pres">
      <dgm:prSet presAssocID="{B0A8367C-0E9C-4AF4-94FE-634A82573A46}" presName="background4" presStyleLbl="node4" presStyleIdx="2" presStyleCnt="3"/>
      <dgm:spPr/>
    </dgm:pt>
    <dgm:pt modelId="{B5298712-C732-4E9C-A149-2759D4108784}" type="pres">
      <dgm:prSet presAssocID="{B0A8367C-0E9C-4AF4-94FE-634A82573A46}" presName="text4" presStyleLbl="fgAcc4" presStyleIdx="2" presStyleCnt="3">
        <dgm:presLayoutVars>
          <dgm:chPref val="3"/>
        </dgm:presLayoutVars>
      </dgm:prSet>
      <dgm:spPr/>
    </dgm:pt>
    <dgm:pt modelId="{C42BFF7C-5E97-4114-8254-B4E51F0749B5}" type="pres">
      <dgm:prSet presAssocID="{B0A8367C-0E9C-4AF4-94FE-634A82573A46}" presName="hierChild5" presStyleCnt="0"/>
      <dgm:spPr/>
    </dgm:pt>
  </dgm:ptLst>
  <dgm:cxnLst>
    <dgm:cxn modelId="{2EBCEB06-3792-4E7E-A6FF-A9116231E218}" srcId="{A342BF3E-F4B7-4868-B636-9E2B160BDF9B}" destId="{2AB858DF-1DC3-46D9-92C3-7D5A2877477F}" srcOrd="0" destOrd="0" parTransId="{D2F84CAA-EBC9-4BBB-A280-C87DC258C9F0}" sibTransId="{991E278B-1737-4EDA-95E7-7F8E550FC689}"/>
    <dgm:cxn modelId="{8EB7AE07-C6B3-4272-8144-8BC631C5ED8E}" type="presOf" srcId="{2AB858DF-1DC3-46D9-92C3-7D5A2877477F}" destId="{6BAB53C2-D699-4EFF-839E-DD4CC01E9C90}" srcOrd="0" destOrd="0" presId="urn:microsoft.com/office/officeart/2005/8/layout/hierarchy1"/>
    <dgm:cxn modelId="{D400EB0B-E0DD-4587-990E-CDF1D59C6201}" type="presOf" srcId="{F82BB9A3-0D7B-4D51-B02E-ECE3AE2F6754}" destId="{0366B63E-3737-445A-924D-3D0C30F33DC2}" srcOrd="0" destOrd="0" presId="urn:microsoft.com/office/officeart/2005/8/layout/hierarchy1"/>
    <dgm:cxn modelId="{B5A95B18-6735-4157-973C-7F6DDEA91DA0}" srcId="{001050DE-31D1-4EC8-B53B-25026A7A5689}" destId="{F82BB9A3-0D7B-4D51-B02E-ECE3AE2F6754}" srcOrd="2" destOrd="0" parTransId="{17395C62-38B6-4836-B69F-25B24465797C}" sibTransId="{636B4F53-BD94-4E7E-917C-9D776D4B1EC6}"/>
    <dgm:cxn modelId="{EC316018-4005-4361-9083-2BE2850BD59D}" srcId="{001050DE-31D1-4EC8-B53B-25026A7A5689}" destId="{6EE779BD-2AF1-44BA-9DCA-4918BE1D7786}" srcOrd="0" destOrd="0" parTransId="{CD0CFA7E-41FB-4D20-B1B0-74AD36080E52}" sibTransId="{476F8C9F-046D-496C-A822-2C0B5A8A17D0}"/>
    <dgm:cxn modelId="{8DC5991B-95C8-489A-A6D7-AC1694686915}" type="presOf" srcId="{50EA4B2D-6C0D-4C57-99C8-509FD3307E8B}" destId="{173F10AD-5E78-4ACE-AC74-F4ECA62195B3}" srcOrd="0" destOrd="0" presId="urn:microsoft.com/office/officeart/2005/8/layout/hierarchy1"/>
    <dgm:cxn modelId="{CE4B551D-B655-40A8-B96E-98FD30FA774D}" type="presOf" srcId="{6D680941-4BE8-4887-AAEF-272747C0F1A8}" destId="{FAEC8938-5760-4AC1-B8EB-FCB080386F20}" srcOrd="0" destOrd="0" presId="urn:microsoft.com/office/officeart/2005/8/layout/hierarchy1"/>
    <dgm:cxn modelId="{C1D61C29-2EF4-4ED8-A57E-3AFE4FEDCFA3}" type="presOf" srcId="{ABC534BC-0FFE-4757-9943-6D5B963D9EEA}" destId="{01FD96B2-F154-48C4-9F2B-11150BE3B6EC}" srcOrd="0" destOrd="0" presId="urn:microsoft.com/office/officeart/2005/8/layout/hierarchy1"/>
    <dgm:cxn modelId="{038E6E46-D4D6-43C5-88A6-53A82C9D0D56}" srcId="{3F3FD030-65A9-4BC0-A294-59D65234B14F}" destId="{F27F2896-8563-4861-9004-85A411884F7A}" srcOrd="0" destOrd="0" parTransId="{4DBCDEB3-33B4-4A22-A4FC-C77CD7328038}" sibTransId="{C2DE080A-B851-4A43-B1DA-32191105BF13}"/>
    <dgm:cxn modelId="{2AAFE549-4D7D-48B9-9F88-B9BDFFECA812}" type="presOf" srcId="{3F3FD030-65A9-4BC0-A294-59D65234B14F}" destId="{F2ECC266-0EF1-4CF3-B731-24CFB1573734}" srcOrd="0" destOrd="0" presId="urn:microsoft.com/office/officeart/2005/8/layout/hierarchy1"/>
    <dgm:cxn modelId="{319E4082-AE3C-4FFA-B89E-A4A63239E4CB}" srcId="{6D680941-4BE8-4887-AAEF-272747C0F1A8}" destId="{B0A8367C-0E9C-4AF4-94FE-634A82573A46}" srcOrd="0" destOrd="0" parTransId="{50EA4B2D-6C0D-4C57-99C8-509FD3307E8B}" sibTransId="{48734947-246D-4A05-8FC8-26457DA918DA}"/>
    <dgm:cxn modelId="{C699AB88-3651-4421-BB02-F097CEF581D3}" srcId="{6EE779BD-2AF1-44BA-9DCA-4918BE1D7786}" destId="{A342BF3E-F4B7-4868-B636-9E2B160BDF9B}" srcOrd="0" destOrd="0" parTransId="{0C0CD678-3647-4350-93BF-A075FB6CAFC4}" sibTransId="{66DFB3E5-F289-4E04-A313-ADFE982646F4}"/>
    <dgm:cxn modelId="{A561C493-5BB5-4A69-818C-60AA5565F333}" type="presOf" srcId="{6EE779BD-2AF1-44BA-9DCA-4918BE1D7786}" destId="{1E53C2A1-41CE-4C8A-B9AE-44CB3852B0F0}" srcOrd="0" destOrd="0" presId="urn:microsoft.com/office/officeart/2005/8/layout/hierarchy1"/>
    <dgm:cxn modelId="{DA03409A-8FE5-4C40-A8E3-F2ABD5AE5A22}" srcId="{1640DC1C-99B9-48EB-ACA2-15A0D7EDBDB4}" destId="{001050DE-31D1-4EC8-B53B-25026A7A5689}" srcOrd="0" destOrd="0" parTransId="{94C6B025-F7C0-4481-849C-E58A4EB7CAF9}" sibTransId="{76B009B3-EA53-4E7F-8677-462FF1F3F501}"/>
    <dgm:cxn modelId="{A6927D9A-2D9F-4CA4-BFF0-451D33DCF753}" type="presOf" srcId="{1640DC1C-99B9-48EB-ACA2-15A0D7EDBDB4}" destId="{F74C437C-66C5-4A49-AD58-BA288DE4BEA3}" srcOrd="0" destOrd="0" presId="urn:microsoft.com/office/officeart/2005/8/layout/hierarchy1"/>
    <dgm:cxn modelId="{379D4FA5-2DFD-4BEF-A584-5A53A01837AE}" type="presOf" srcId="{4DBCDEB3-33B4-4A22-A4FC-C77CD7328038}" destId="{5C725C22-14D6-4729-A953-73169841A453}" srcOrd="0" destOrd="0" presId="urn:microsoft.com/office/officeart/2005/8/layout/hierarchy1"/>
    <dgm:cxn modelId="{D896BAA5-87D1-43A1-A1BD-44CD5FFB3E02}" type="presOf" srcId="{79A2FECA-2F3D-4787-B55A-7D751FB70D9D}" destId="{67642E60-5A0E-4C87-B09D-EF891869E56F}" srcOrd="0" destOrd="0" presId="urn:microsoft.com/office/officeart/2005/8/layout/hierarchy1"/>
    <dgm:cxn modelId="{30BC17C1-874C-4E03-B569-FC708369AF91}" srcId="{F82BB9A3-0D7B-4D51-B02E-ECE3AE2F6754}" destId="{6D680941-4BE8-4887-AAEF-272747C0F1A8}" srcOrd="0" destOrd="0" parTransId="{A9C54CC0-FFAB-4945-B535-381AE2BCF376}" sibTransId="{12926AC8-6985-4965-8181-D1CFCEE3B268}"/>
    <dgm:cxn modelId="{F2F151C9-BAD8-4868-9E0C-F052FCA5B670}" type="presOf" srcId="{F27F2896-8563-4861-9004-85A411884F7A}" destId="{1AC4EAF1-42D5-4503-8FFA-A3FAAA7173A0}" srcOrd="0" destOrd="0" presId="urn:microsoft.com/office/officeart/2005/8/layout/hierarchy1"/>
    <dgm:cxn modelId="{9B501CCE-19CE-419F-8466-70A017929A8D}" srcId="{F27F2896-8563-4861-9004-85A411884F7A}" destId="{79A2FECA-2F3D-4787-B55A-7D751FB70D9D}" srcOrd="0" destOrd="0" parTransId="{ABC534BC-0FFE-4757-9943-6D5B963D9EEA}" sibTransId="{D0054B36-8493-4062-9093-6D394428B967}"/>
    <dgm:cxn modelId="{D101D6CE-D3A1-4A7A-A474-8991E1F124A7}" type="presOf" srcId="{001050DE-31D1-4EC8-B53B-25026A7A5689}" destId="{613379B5-EF82-4EA9-B383-71A583EFC529}" srcOrd="0" destOrd="0" presId="urn:microsoft.com/office/officeart/2005/8/layout/hierarchy1"/>
    <dgm:cxn modelId="{DF66E5D0-2D8F-4F32-BE7F-23C57BD28FC4}" type="presOf" srcId="{A9C54CC0-FFAB-4945-B535-381AE2BCF376}" destId="{C31488D8-5911-4322-A8B0-33D620FBAC3B}" srcOrd="0" destOrd="0" presId="urn:microsoft.com/office/officeart/2005/8/layout/hierarchy1"/>
    <dgm:cxn modelId="{58DB51D5-41C2-48B5-B391-79AB4564A6AD}" type="presOf" srcId="{CD0CFA7E-41FB-4D20-B1B0-74AD36080E52}" destId="{4E070C46-A1A1-4D20-A69C-D89BF4E62EB0}" srcOrd="0" destOrd="0" presId="urn:microsoft.com/office/officeart/2005/8/layout/hierarchy1"/>
    <dgm:cxn modelId="{F98B8CE2-C133-4758-A88D-1B3F8849448A}" type="presOf" srcId="{0C0CD678-3647-4350-93BF-A075FB6CAFC4}" destId="{D54D2F9F-7EE4-4851-8FBC-377FACFE1D3E}" srcOrd="0" destOrd="0" presId="urn:microsoft.com/office/officeart/2005/8/layout/hierarchy1"/>
    <dgm:cxn modelId="{073EE5E5-9950-4AB0-88BA-761EA8157EEE}" type="presOf" srcId="{A342BF3E-F4B7-4868-B636-9E2B160BDF9B}" destId="{2CD99FB2-CBB5-4A05-A974-403172548B34}" srcOrd="0" destOrd="0" presId="urn:microsoft.com/office/officeart/2005/8/layout/hierarchy1"/>
    <dgm:cxn modelId="{948D7DED-530B-4515-A397-8E73FA1CBF11}" type="presOf" srcId="{17395C62-38B6-4836-B69F-25B24465797C}" destId="{031DB81C-A9E2-449B-86DC-3B193BC748E7}" srcOrd="0" destOrd="0" presId="urn:microsoft.com/office/officeart/2005/8/layout/hierarchy1"/>
    <dgm:cxn modelId="{A07ED9F3-7184-4AEC-889B-4DF35E1BE1AE}" type="presOf" srcId="{D2F84CAA-EBC9-4BBB-A280-C87DC258C9F0}" destId="{7F0B9797-6820-49C2-9729-E2995D2948C7}" srcOrd="0" destOrd="0" presId="urn:microsoft.com/office/officeart/2005/8/layout/hierarchy1"/>
    <dgm:cxn modelId="{AE6E44FA-31DA-4008-BA6A-CE7ABE763050}" type="presOf" srcId="{0252D43D-B653-4B2F-B5BA-E71E89434400}" destId="{4ADBAD2F-0083-4562-9A22-14C723E7C1E5}" srcOrd="0" destOrd="0" presId="urn:microsoft.com/office/officeart/2005/8/layout/hierarchy1"/>
    <dgm:cxn modelId="{DFC5CFFA-AB3A-4B4B-9F68-6F8043EE06CE}" type="presOf" srcId="{B0A8367C-0E9C-4AF4-94FE-634A82573A46}" destId="{B5298712-C732-4E9C-A149-2759D4108784}" srcOrd="0" destOrd="0" presId="urn:microsoft.com/office/officeart/2005/8/layout/hierarchy1"/>
    <dgm:cxn modelId="{AF1268FD-B714-4850-AD02-71751935923E}" srcId="{001050DE-31D1-4EC8-B53B-25026A7A5689}" destId="{3F3FD030-65A9-4BC0-A294-59D65234B14F}" srcOrd="1" destOrd="0" parTransId="{0252D43D-B653-4B2F-B5BA-E71E89434400}" sibTransId="{84218289-ED3F-48D1-8F9E-41C7ABFC1AFD}"/>
    <dgm:cxn modelId="{5F3E3558-B6B9-4C16-867B-D6F033EF3088}" type="presParOf" srcId="{F74C437C-66C5-4A49-AD58-BA288DE4BEA3}" destId="{EFC15CBA-52D8-42DD-AF5A-180F3BECA2F6}" srcOrd="0" destOrd="0" presId="urn:microsoft.com/office/officeart/2005/8/layout/hierarchy1"/>
    <dgm:cxn modelId="{1B5A21A8-B358-4B16-9E56-40FA5838B5DB}" type="presParOf" srcId="{EFC15CBA-52D8-42DD-AF5A-180F3BECA2F6}" destId="{73474FBF-49BA-4920-A2EE-A344B8D196D2}" srcOrd="0" destOrd="0" presId="urn:microsoft.com/office/officeart/2005/8/layout/hierarchy1"/>
    <dgm:cxn modelId="{04DD5658-B5D4-4016-A540-56B92A6AC594}" type="presParOf" srcId="{73474FBF-49BA-4920-A2EE-A344B8D196D2}" destId="{77AEC9DD-5807-4083-8793-7059F52336D3}" srcOrd="0" destOrd="0" presId="urn:microsoft.com/office/officeart/2005/8/layout/hierarchy1"/>
    <dgm:cxn modelId="{293C1E68-DA79-4CBA-A288-4C7EA4DA0499}" type="presParOf" srcId="{73474FBF-49BA-4920-A2EE-A344B8D196D2}" destId="{613379B5-EF82-4EA9-B383-71A583EFC529}" srcOrd="1" destOrd="0" presId="urn:microsoft.com/office/officeart/2005/8/layout/hierarchy1"/>
    <dgm:cxn modelId="{E6562F7A-7132-41EF-AB7F-073C797ACCE3}" type="presParOf" srcId="{EFC15CBA-52D8-42DD-AF5A-180F3BECA2F6}" destId="{B7B5FBF2-7EB9-4BCE-B7CA-DE3B418B6DFA}" srcOrd="1" destOrd="0" presId="urn:microsoft.com/office/officeart/2005/8/layout/hierarchy1"/>
    <dgm:cxn modelId="{92A19F14-70AF-42A2-8302-14CC4156132C}" type="presParOf" srcId="{B7B5FBF2-7EB9-4BCE-B7CA-DE3B418B6DFA}" destId="{4E070C46-A1A1-4D20-A69C-D89BF4E62EB0}" srcOrd="0" destOrd="0" presId="urn:microsoft.com/office/officeart/2005/8/layout/hierarchy1"/>
    <dgm:cxn modelId="{939A4805-1CEB-411E-8BE3-BD599A0A86B6}" type="presParOf" srcId="{B7B5FBF2-7EB9-4BCE-B7CA-DE3B418B6DFA}" destId="{F6F1CDA0-028E-40BA-B313-1E82B9D5AFF3}" srcOrd="1" destOrd="0" presId="urn:microsoft.com/office/officeart/2005/8/layout/hierarchy1"/>
    <dgm:cxn modelId="{899B181D-53FA-4967-B0B6-77E886273B44}" type="presParOf" srcId="{F6F1CDA0-028E-40BA-B313-1E82B9D5AFF3}" destId="{07131A09-6FF0-48C0-98AB-573FE002D86E}" srcOrd="0" destOrd="0" presId="urn:microsoft.com/office/officeart/2005/8/layout/hierarchy1"/>
    <dgm:cxn modelId="{8C868E21-0E76-40DD-AFB3-314FA7B78F6A}" type="presParOf" srcId="{07131A09-6FF0-48C0-98AB-573FE002D86E}" destId="{B4D9E7C1-0461-4AAC-8B55-EBCDB7162C77}" srcOrd="0" destOrd="0" presId="urn:microsoft.com/office/officeart/2005/8/layout/hierarchy1"/>
    <dgm:cxn modelId="{09174E69-5B66-477F-AB91-990A16A19F5F}" type="presParOf" srcId="{07131A09-6FF0-48C0-98AB-573FE002D86E}" destId="{1E53C2A1-41CE-4C8A-B9AE-44CB3852B0F0}" srcOrd="1" destOrd="0" presId="urn:microsoft.com/office/officeart/2005/8/layout/hierarchy1"/>
    <dgm:cxn modelId="{E1D701BC-F243-43A7-A72C-547A4918B8E5}" type="presParOf" srcId="{F6F1CDA0-028E-40BA-B313-1E82B9D5AFF3}" destId="{E9E49BF9-F969-4324-B4A1-41B14573E4D7}" srcOrd="1" destOrd="0" presId="urn:microsoft.com/office/officeart/2005/8/layout/hierarchy1"/>
    <dgm:cxn modelId="{CB189E42-F86C-43D7-B995-CF98E25E85EB}" type="presParOf" srcId="{E9E49BF9-F969-4324-B4A1-41B14573E4D7}" destId="{D54D2F9F-7EE4-4851-8FBC-377FACFE1D3E}" srcOrd="0" destOrd="0" presId="urn:microsoft.com/office/officeart/2005/8/layout/hierarchy1"/>
    <dgm:cxn modelId="{335FBD43-CFFD-41C2-A173-8E50569BB408}" type="presParOf" srcId="{E9E49BF9-F969-4324-B4A1-41B14573E4D7}" destId="{8E851ADC-CF70-4E34-9ED4-674A027AB629}" srcOrd="1" destOrd="0" presId="urn:microsoft.com/office/officeart/2005/8/layout/hierarchy1"/>
    <dgm:cxn modelId="{FF3DEA5C-968A-440A-A96C-9FD649D989D0}" type="presParOf" srcId="{8E851ADC-CF70-4E34-9ED4-674A027AB629}" destId="{193DB8D0-99E0-4631-AB7B-F6CB288BBD69}" srcOrd="0" destOrd="0" presId="urn:microsoft.com/office/officeart/2005/8/layout/hierarchy1"/>
    <dgm:cxn modelId="{3549A35D-18F1-4BCC-A023-AA85C32C15A2}" type="presParOf" srcId="{193DB8D0-99E0-4631-AB7B-F6CB288BBD69}" destId="{19DD1E1D-ABE2-4927-8C1B-4D842A122557}" srcOrd="0" destOrd="0" presId="urn:microsoft.com/office/officeart/2005/8/layout/hierarchy1"/>
    <dgm:cxn modelId="{46D29DC4-E6EE-466A-B476-D40527637484}" type="presParOf" srcId="{193DB8D0-99E0-4631-AB7B-F6CB288BBD69}" destId="{2CD99FB2-CBB5-4A05-A974-403172548B34}" srcOrd="1" destOrd="0" presId="urn:microsoft.com/office/officeart/2005/8/layout/hierarchy1"/>
    <dgm:cxn modelId="{BB06331A-E453-4986-A67C-F258F8A5C666}" type="presParOf" srcId="{8E851ADC-CF70-4E34-9ED4-674A027AB629}" destId="{A63F7658-40E8-4B07-A7A1-E4239A29FCCE}" srcOrd="1" destOrd="0" presId="urn:microsoft.com/office/officeart/2005/8/layout/hierarchy1"/>
    <dgm:cxn modelId="{46524760-98D4-4658-A807-343FBE04D12F}" type="presParOf" srcId="{A63F7658-40E8-4B07-A7A1-E4239A29FCCE}" destId="{7F0B9797-6820-49C2-9729-E2995D2948C7}" srcOrd="0" destOrd="0" presId="urn:microsoft.com/office/officeart/2005/8/layout/hierarchy1"/>
    <dgm:cxn modelId="{E14AD20C-22DD-4604-A257-307BCD16816A}" type="presParOf" srcId="{A63F7658-40E8-4B07-A7A1-E4239A29FCCE}" destId="{28635495-3CCA-41BC-AD4D-024071D541A1}" srcOrd="1" destOrd="0" presId="urn:microsoft.com/office/officeart/2005/8/layout/hierarchy1"/>
    <dgm:cxn modelId="{A00CED3B-C193-4BE1-860A-1403D43C4D43}" type="presParOf" srcId="{28635495-3CCA-41BC-AD4D-024071D541A1}" destId="{C45B968E-C25E-4523-9CA3-D20FB76E6901}" srcOrd="0" destOrd="0" presId="urn:microsoft.com/office/officeart/2005/8/layout/hierarchy1"/>
    <dgm:cxn modelId="{E6A44EE1-AFC4-4982-8DC5-B8DF61A420BE}" type="presParOf" srcId="{C45B968E-C25E-4523-9CA3-D20FB76E6901}" destId="{FC9B6605-5A4C-45B3-BCE0-652FD976C341}" srcOrd="0" destOrd="0" presId="urn:microsoft.com/office/officeart/2005/8/layout/hierarchy1"/>
    <dgm:cxn modelId="{CFDD188F-D41A-4F07-9D37-23B4D0AC647D}" type="presParOf" srcId="{C45B968E-C25E-4523-9CA3-D20FB76E6901}" destId="{6BAB53C2-D699-4EFF-839E-DD4CC01E9C90}" srcOrd="1" destOrd="0" presId="urn:microsoft.com/office/officeart/2005/8/layout/hierarchy1"/>
    <dgm:cxn modelId="{72A2FB78-54FE-41F6-9BCB-C725A8C5ED77}" type="presParOf" srcId="{28635495-3CCA-41BC-AD4D-024071D541A1}" destId="{8260C774-9D5B-4E03-BAC2-5789DFA0EBB7}" srcOrd="1" destOrd="0" presId="urn:microsoft.com/office/officeart/2005/8/layout/hierarchy1"/>
    <dgm:cxn modelId="{789D2F78-463A-41CD-A8EF-F581E88C40E3}" type="presParOf" srcId="{B7B5FBF2-7EB9-4BCE-B7CA-DE3B418B6DFA}" destId="{4ADBAD2F-0083-4562-9A22-14C723E7C1E5}" srcOrd="2" destOrd="0" presId="urn:microsoft.com/office/officeart/2005/8/layout/hierarchy1"/>
    <dgm:cxn modelId="{3974F085-EDB8-46B9-BB2B-3D5670B297B9}" type="presParOf" srcId="{B7B5FBF2-7EB9-4BCE-B7CA-DE3B418B6DFA}" destId="{3335855C-9B36-4FB1-A79E-FD32C9E742E0}" srcOrd="3" destOrd="0" presId="urn:microsoft.com/office/officeart/2005/8/layout/hierarchy1"/>
    <dgm:cxn modelId="{5D506DD4-554D-4890-B6F8-660131231B1F}" type="presParOf" srcId="{3335855C-9B36-4FB1-A79E-FD32C9E742E0}" destId="{0CEDD967-F79A-4A22-9040-8C30259591D1}" srcOrd="0" destOrd="0" presId="urn:microsoft.com/office/officeart/2005/8/layout/hierarchy1"/>
    <dgm:cxn modelId="{F2F65D10-B950-4622-AE6F-42C6F9086905}" type="presParOf" srcId="{0CEDD967-F79A-4A22-9040-8C30259591D1}" destId="{3B274060-B38E-4A2A-8021-03BB0C7E9B7F}" srcOrd="0" destOrd="0" presId="urn:microsoft.com/office/officeart/2005/8/layout/hierarchy1"/>
    <dgm:cxn modelId="{881E6A7B-DF8D-421A-A703-5A604A9D5A56}" type="presParOf" srcId="{0CEDD967-F79A-4A22-9040-8C30259591D1}" destId="{F2ECC266-0EF1-4CF3-B731-24CFB1573734}" srcOrd="1" destOrd="0" presId="urn:microsoft.com/office/officeart/2005/8/layout/hierarchy1"/>
    <dgm:cxn modelId="{6E5EA1AE-DDD0-4E2D-A249-E1444C70AFF9}" type="presParOf" srcId="{3335855C-9B36-4FB1-A79E-FD32C9E742E0}" destId="{9E4215C7-7C9F-4A40-B3EB-D79C14227DDE}" srcOrd="1" destOrd="0" presId="urn:microsoft.com/office/officeart/2005/8/layout/hierarchy1"/>
    <dgm:cxn modelId="{DDDE6C89-21FC-4CFC-884F-4A5888490725}" type="presParOf" srcId="{9E4215C7-7C9F-4A40-B3EB-D79C14227DDE}" destId="{5C725C22-14D6-4729-A953-73169841A453}" srcOrd="0" destOrd="0" presId="urn:microsoft.com/office/officeart/2005/8/layout/hierarchy1"/>
    <dgm:cxn modelId="{98EE540D-18C8-48BE-89A7-2E482DF0DCDD}" type="presParOf" srcId="{9E4215C7-7C9F-4A40-B3EB-D79C14227DDE}" destId="{C576C068-B5CD-488D-80EF-BC800E29600E}" srcOrd="1" destOrd="0" presId="urn:microsoft.com/office/officeart/2005/8/layout/hierarchy1"/>
    <dgm:cxn modelId="{B9560A94-4CF7-4778-B6CD-4B8CB682F213}" type="presParOf" srcId="{C576C068-B5CD-488D-80EF-BC800E29600E}" destId="{6D5E5A46-1A1D-48F9-B9EB-F96ADE653269}" srcOrd="0" destOrd="0" presId="urn:microsoft.com/office/officeart/2005/8/layout/hierarchy1"/>
    <dgm:cxn modelId="{F15EA853-79B6-4E22-870D-C40B9E6ABFB8}" type="presParOf" srcId="{6D5E5A46-1A1D-48F9-B9EB-F96ADE653269}" destId="{9151AFAF-145E-4915-B866-BEF664181597}" srcOrd="0" destOrd="0" presId="urn:microsoft.com/office/officeart/2005/8/layout/hierarchy1"/>
    <dgm:cxn modelId="{11F5364E-D1B5-4920-9958-490E76499E81}" type="presParOf" srcId="{6D5E5A46-1A1D-48F9-B9EB-F96ADE653269}" destId="{1AC4EAF1-42D5-4503-8FFA-A3FAAA7173A0}" srcOrd="1" destOrd="0" presId="urn:microsoft.com/office/officeart/2005/8/layout/hierarchy1"/>
    <dgm:cxn modelId="{A2F6717B-B714-463F-8C19-F14FABFCBF3F}" type="presParOf" srcId="{C576C068-B5CD-488D-80EF-BC800E29600E}" destId="{0E719EC2-C70B-4A72-96FF-D7D2CE74B31D}" srcOrd="1" destOrd="0" presId="urn:microsoft.com/office/officeart/2005/8/layout/hierarchy1"/>
    <dgm:cxn modelId="{CBEB0B35-2E3A-4CED-B84C-4BCAFD0A9F35}" type="presParOf" srcId="{0E719EC2-C70B-4A72-96FF-D7D2CE74B31D}" destId="{01FD96B2-F154-48C4-9F2B-11150BE3B6EC}" srcOrd="0" destOrd="0" presId="urn:microsoft.com/office/officeart/2005/8/layout/hierarchy1"/>
    <dgm:cxn modelId="{1853AB73-5701-41C6-B1A6-95C396CB7A93}" type="presParOf" srcId="{0E719EC2-C70B-4A72-96FF-D7D2CE74B31D}" destId="{A38F0C06-24FF-402D-A0D0-671F9576FEDB}" srcOrd="1" destOrd="0" presId="urn:microsoft.com/office/officeart/2005/8/layout/hierarchy1"/>
    <dgm:cxn modelId="{F5739E45-557D-4355-BD02-F1971D4B15F7}" type="presParOf" srcId="{A38F0C06-24FF-402D-A0D0-671F9576FEDB}" destId="{A298B2C9-C0D1-4A88-99EE-8D5FF3608289}" srcOrd="0" destOrd="0" presId="urn:microsoft.com/office/officeart/2005/8/layout/hierarchy1"/>
    <dgm:cxn modelId="{0E4A854B-8121-48FE-A8E4-6596BC52D1D7}" type="presParOf" srcId="{A298B2C9-C0D1-4A88-99EE-8D5FF3608289}" destId="{8D58015C-E73D-4E93-8D9D-4CA7AD54616C}" srcOrd="0" destOrd="0" presId="urn:microsoft.com/office/officeart/2005/8/layout/hierarchy1"/>
    <dgm:cxn modelId="{EC224AFE-5944-4397-82B5-299A56941830}" type="presParOf" srcId="{A298B2C9-C0D1-4A88-99EE-8D5FF3608289}" destId="{67642E60-5A0E-4C87-B09D-EF891869E56F}" srcOrd="1" destOrd="0" presId="urn:microsoft.com/office/officeart/2005/8/layout/hierarchy1"/>
    <dgm:cxn modelId="{345358A6-1A08-4945-8949-467D5B25BB0C}" type="presParOf" srcId="{A38F0C06-24FF-402D-A0D0-671F9576FEDB}" destId="{07739913-0313-4BDF-A4B6-B1387F0DF64A}" srcOrd="1" destOrd="0" presId="urn:microsoft.com/office/officeart/2005/8/layout/hierarchy1"/>
    <dgm:cxn modelId="{91B4AC09-E372-4010-A727-62DB51FF5180}" type="presParOf" srcId="{B7B5FBF2-7EB9-4BCE-B7CA-DE3B418B6DFA}" destId="{031DB81C-A9E2-449B-86DC-3B193BC748E7}" srcOrd="4" destOrd="0" presId="urn:microsoft.com/office/officeart/2005/8/layout/hierarchy1"/>
    <dgm:cxn modelId="{E0969754-569C-4591-91ED-0E653295624E}" type="presParOf" srcId="{B7B5FBF2-7EB9-4BCE-B7CA-DE3B418B6DFA}" destId="{F33A0E42-C622-49A1-B18A-18AA1B1EBFF4}" srcOrd="5" destOrd="0" presId="urn:microsoft.com/office/officeart/2005/8/layout/hierarchy1"/>
    <dgm:cxn modelId="{C3E529EA-0B5A-481B-9468-2C6053772E45}" type="presParOf" srcId="{F33A0E42-C622-49A1-B18A-18AA1B1EBFF4}" destId="{08381CCF-1D8B-44F7-AC7D-F10C5C1B9110}" srcOrd="0" destOrd="0" presId="urn:microsoft.com/office/officeart/2005/8/layout/hierarchy1"/>
    <dgm:cxn modelId="{DB05F473-6550-4F56-8F78-F980A948D90D}" type="presParOf" srcId="{08381CCF-1D8B-44F7-AC7D-F10C5C1B9110}" destId="{7AF78C65-AE16-44E7-A21C-DF60DD549BAF}" srcOrd="0" destOrd="0" presId="urn:microsoft.com/office/officeart/2005/8/layout/hierarchy1"/>
    <dgm:cxn modelId="{DE4B8822-7825-4AB3-BB1E-CEAFA859DD9A}" type="presParOf" srcId="{08381CCF-1D8B-44F7-AC7D-F10C5C1B9110}" destId="{0366B63E-3737-445A-924D-3D0C30F33DC2}" srcOrd="1" destOrd="0" presId="urn:microsoft.com/office/officeart/2005/8/layout/hierarchy1"/>
    <dgm:cxn modelId="{5B736929-B318-4DEE-837B-711E4224DA03}" type="presParOf" srcId="{F33A0E42-C622-49A1-B18A-18AA1B1EBFF4}" destId="{D0E95037-311E-4BD4-A880-C68CC5401009}" srcOrd="1" destOrd="0" presId="urn:microsoft.com/office/officeart/2005/8/layout/hierarchy1"/>
    <dgm:cxn modelId="{C80AFFCE-1562-41D4-8166-8EFB2366A66F}" type="presParOf" srcId="{D0E95037-311E-4BD4-A880-C68CC5401009}" destId="{C31488D8-5911-4322-A8B0-33D620FBAC3B}" srcOrd="0" destOrd="0" presId="urn:microsoft.com/office/officeart/2005/8/layout/hierarchy1"/>
    <dgm:cxn modelId="{8FA88170-73F1-408B-A78F-48A17692FE69}" type="presParOf" srcId="{D0E95037-311E-4BD4-A880-C68CC5401009}" destId="{5279F8AE-3221-4E6D-9DEB-CE2D89875F35}" srcOrd="1" destOrd="0" presId="urn:microsoft.com/office/officeart/2005/8/layout/hierarchy1"/>
    <dgm:cxn modelId="{AEFCC1A4-C3D9-478D-9EB0-E95AF6BF5E2D}" type="presParOf" srcId="{5279F8AE-3221-4E6D-9DEB-CE2D89875F35}" destId="{34B3469D-D45C-4211-B0C5-9ADCE0BC27FC}" srcOrd="0" destOrd="0" presId="urn:microsoft.com/office/officeart/2005/8/layout/hierarchy1"/>
    <dgm:cxn modelId="{F728C078-1479-4872-B7AF-5EB96C6E12D4}" type="presParOf" srcId="{34B3469D-D45C-4211-B0C5-9ADCE0BC27FC}" destId="{6FFFC3FC-7E6D-4BEB-924D-B56FE37F2B90}" srcOrd="0" destOrd="0" presId="urn:microsoft.com/office/officeart/2005/8/layout/hierarchy1"/>
    <dgm:cxn modelId="{A28CB9FD-FE6A-4EDF-B279-04CDF6340DAE}" type="presParOf" srcId="{34B3469D-D45C-4211-B0C5-9ADCE0BC27FC}" destId="{FAEC8938-5760-4AC1-B8EB-FCB080386F20}" srcOrd="1" destOrd="0" presId="urn:microsoft.com/office/officeart/2005/8/layout/hierarchy1"/>
    <dgm:cxn modelId="{685EF60F-C3E8-453D-B10F-17686F3D4D78}" type="presParOf" srcId="{5279F8AE-3221-4E6D-9DEB-CE2D89875F35}" destId="{517B8DB0-7791-4D25-9C58-E542558A5141}" srcOrd="1" destOrd="0" presId="urn:microsoft.com/office/officeart/2005/8/layout/hierarchy1"/>
    <dgm:cxn modelId="{F2038299-F6D2-4E8F-8C72-65DDDFBC0E5B}" type="presParOf" srcId="{517B8DB0-7791-4D25-9C58-E542558A5141}" destId="{173F10AD-5E78-4ACE-AC74-F4ECA62195B3}" srcOrd="0" destOrd="0" presId="urn:microsoft.com/office/officeart/2005/8/layout/hierarchy1"/>
    <dgm:cxn modelId="{55ED047A-74AE-499A-B935-B5168EA60C8F}" type="presParOf" srcId="{517B8DB0-7791-4D25-9C58-E542558A5141}" destId="{32A1B290-DF62-46E4-9CBC-1E7B97E481E2}" srcOrd="1" destOrd="0" presId="urn:microsoft.com/office/officeart/2005/8/layout/hierarchy1"/>
    <dgm:cxn modelId="{01BE630C-0CEB-4117-9027-BEBC4D8CCF89}" type="presParOf" srcId="{32A1B290-DF62-46E4-9CBC-1E7B97E481E2}" destId="{64A2FFBB-9DE6-4A5B-BC6B-EF18B6DA8A87}" srcOrd="0" destOrd="0" presId="urn:microsoft.com/office/officeart/2005/8/layout/hierarchy1"/>
    <dgm:cxn modelId="{496F756E-8656-4193-AA04-9B2B8E73BF6F}" type="presParOf" srcId="{64A2FFBB-9DE6-4A5B-BC6B-EF18B6DA8A87}" destId="{3E6B5C91-0054-4A06-9DD0-8AABB2EF4255}" srcOrd="0" destOrd="0" presId="urn:microsoft.com/office/officeart/2005/8/layout/hierarchy1"/>
    <dgm:cxn modelId="{5ED5BA45-B85E-4EF0-A10F-0E354BDDE58F}" type="presParOf" srcId="{64A2FFBB-9DE6-4A5B-BC6B-EF18B6DA8A87}" destId="{B5298712-C732-4E9C-A149-2759D4108784}" srcOrd="1" destOrd="0" presId="urn:microsoft.com/office/officeart/2005/8/layout/hierarchy1"/>
    <dgm:cxn modelId="{EA849070-CC90-4B07-A4B4-3B7521D37CDA}" type="presParOf" srcId="{32A1B290-DF62-46E4-9CBC-1E7B97E481E2}" destId="{C42BFF7C-5E97-4114-8254-B4E51F0749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E8A19B-DB76-4498-8228-FAE9B7163AA0}">
      <dsp:nvSpPr>
        <dsp:cNvPr id="0" name=""/>
        <dsp:cNvSpPr/>
      </dsp:nvSpPr>
      <dsp:spPr>
        <a:xfrm>
          <a:off x="0" y="0"/>
          <a:ext cx="6096000" cy="8001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t>Handoff process</a:t>
          </a:r>
        </a:p>
      </dsp:txBody>
      <dsp:txXfrm>
        <a:off x="0" y="0"/>
        <a:ext cx="6096000" cy="800100"/>
      </dsp:txXfrm>
    </dsp:sp>
    <dsp:sp modelId="{B9BF55DC-91A1-4FDF-8E37-F8525BD022BD}">
      <dsp:nvSpPr>
        <dsp:cNvPr id="0" name=""/>
        <dsp:cNvSpPr/>
      </dsp:nvSpPr>
      <dsp:spPr>
        <a:xfrm>
          <a:off x="2976" y="800100"/>
          <a:ext cx="2030015" cy="16802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Initialization</a:t>
          </a:r>
        </a:p>
      </dsp:txBody>
      <dsp:txXfrm>
        <a:off x="2976" y="800100"/>
        <a:ext cx="2030015" cy="1680210"/>
      </dsp:txXfrm>
    </dsp:sp>
    <dsp:sp modelId="{8B7C08B4-2972-461E-94DC-5C8644946C9E}">
      <dsp:nvSpPr>
        <dsp:cNvPr id="0" name=""/>
        <dsp:cNvSpPr/>
      </dsp:nvSpPr>
      <dsp:spPr>
        <a:xfrm>
          <a:off x="2032992" y="800100"/>
          <a:ext cx="2030015" cy="16802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Connection management</a:t>
          </a:r>
        </a:p>
      </dsp:txBody>
      <dsp:txXfrm>
        <a:off x="2032992" y="800100"/>
        <a:ext cx="2030015" cy="1680210"/>
      </dsp:txXfrm>
    </dsp:sp>
    <dsp:sp modelId="{7FE1818C-6025-49B1-BE24-C0E7A887218B}">
      <dsp:nvSpPr>
        <dsp:cNvPr id="0" name=""/>
        <dsp:cNvSpPr/>
      </dsp:nvSpPr>
      <dsp:spPr>
        <a:xfrm>
          <a:off x="4063007" y="800100"/>
          <a:ext cx="2030015" cy="168021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kern="1200" dirty="0"/>
            <a:t>Execution</a:t>
          </a:r>
        </a:p>
      </dsp:txBody>
      <dsp:txXfrm>
        <a:off x="4063007" y="800100"/>
        <a:ext cx="2030015" cy="1680210"/>
      </dsp:txXfrm>
    </dsp:sp>
    <dsp:sp modelId="{E68021B4-3B2B-45B9-BF29-12EACDE1C7B6}">
      <dsp:nvSpPr>
        <dsp:cNvPr id="0" name=""/>
        <dsp:cNvSpPr/>
      </dsp:nvSpPr>
      <dsp:spPr>
        <a:xfrm>
          <a:off x="0" y="2480309"/>
          <a:ext cx="6096000" cy="18669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3F10AD-5E78-4ACE-AC74-F4ECA62195B3}">
      <dsp:nvSpPr>
        <dsp:cNvPr id="0" name=""/>
        <dsp:cNvSpPr/>
      </dsp:nvSpPr>
      <dsp:spPr>
        <a:xfrm>
          <a:off x="4793128" y="3820511"/>
          <a:ext cx="91440" cy="446433"/>
        </a:xfrm>
        <a:custGeom>
          <a:avLst/>
          <a:gdLst/>
          <a:ahLst/>
          <a:cxnLst/>
          <a:rect l="0" t="0" r="0" b="0"/>
          <a:pathLst>
            <a:path>
              <a:moveTo>
                <a:pt x="45720" y="0"/>
              </a:moveTo>
              <a:lnTo>
                <a:pt x="45720" y="4464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488D8-5911-4322-A8B0-33D620FBAC3B}">
      <dsp:nvSpPr>
        <dsp:cNvPr id="0" name=""/>
        <dsp:cNvSpPr/>
      </dsp:nvSpPr>
      <dsp:spPr>
        <a:xfrm>
          <a:off x="4793128" y="2399344"/>
          <a:ext cx="91440" cy="446433"/>
        </a:xfrm>
        <a:custGeom>
          <a:avLst/>
          <a:gdLst/>
          <a:ahLst/>
          <a:cxnLst/>
          <a:rect l="0" t="0" r="0" b="0"/>
          <a:pathLst>
            <a:path>
              <a:moveTo>
                <a:pt x="45720" y="0"/>
              </a:moveTo>
              <a:lnTo>
                <a:pt x="45720" y="4464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1DB81C-A9E2-449B-86DC-3B193BC748E7}">
      <dsp:nvSpPr>
        <dsp:cNvPr id="0" name=""/>
        <dsp:cNvSpPr/>
      </dsp:nvSpPr>
      <dsp:spPr>
        <a:xfrm>
          <a:off x="2962721" y="978178"/>
          <a:ext cx="1876127" cy="446433"/>
        </a:xfrm>
        <a:custGeom>
          <a:avLst/>
          <a:gdLst/>
          <a:ahLst/>
          <a:cxnLst/>
          <a:rect l="0" t="0" r="0" b="0"/>
          <a:pathLst>
            <a:path>
              <a:moveTo>
                <a:pt x="0" y="0"/>
              </a:moveTo>
              <a:lnTo>
                <a:pt x="0" y="304231"/>
              </a:lnTo>
              <a:lnTo>
                <a:pt x="1876127" y="304231"/>
              </a:lnTo>
              <a:lnTo>
                <a:pt x="1876127" y="4464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FD96B2-F154-48C4-9F2B-11150BE3B6EC}">
      <dsp:nvSpPr>
        <dsp:cNvPr id="0" name=""/>
        <dsp:cNvSpPr/>
      </dsp:nvSpPr>
      <dsp:spPr>
        <a:xfrm>
          <a:off x="2917001" y="3820511"/>
          <a:ext cx="91440" cy="446433"/>
        </a:xfrm>
        <a:custGeom>
          <a:avLst/>
          <a:gdLst/>
          <a:ahLst/>
          <a:cxnLst/>
          <a:rect l="0" t="0" r="0" b="0"/>
          <a:pathLst>
            <a:path>
              <a:moveTo>
                <a:pt x="45720" y="0"/>
              </a:moveTo>
              <a:lnTo>
                <a:pt x="45720" y="4464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725C22-14D6-4729-A953-73169841A453}">
      <dsp:nvSpPr>
        <dsp:cNvPr id="0" name=""/>
        <dsp:cNvSpPr/>
      </dsp:nvSpPr>
      <dsp:spPr>
        <a:xfrm>
          <a:off x="2917001" y="2399344"/>
          <a:ext cx="91440" cy="446433"/>
        </a:xfrm>
        <a:custGeom>
          <a:avLst/>
          <a:gdLst/>
          <a:ahLst/>
          <a:cxnLst/>
          <a:rect l="0" t="0" r="0" b="0"/>
          <a:pathLst>
            <a:path>
              <a:moveTo>
                <a:pt x="45720" y="0"/>
              </a:moveTo>
              <a:lnTo>
                <a:pt x="45720" y="4464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DBAD2F-0083-4562-9A22-14C723E7C1E5}">
      <dsp:nvSpPr>
        <dsp:cNvPr id="0" name=""/>
        <dsp:cNvSpPr/>
      </dsp:nvSpPr>
      <dsp:spPr>
        <a:xfrm>
          <a:off x="2917001" y="978178"/>
          <a:ext cx="91440" cy="446433"/>
        </a:xfrm>
        <a:custGeom>
          <a:avLst/>
          <a:gdLst/>
          <a:ahLst/>
          <a:cxnLst/>
          <a:rect l="0" t="0" r="0" b="0"/>
          <a:pathLst>
            <a:path>
              <a:moveTo>
                <a:pt x="45720" y="0"/>
              </a:moveTo>
              <a:lnTo>
                <a:pt x="45720" y="4464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0B9797-6820-49C2-9729-E2995D2948C7}">
      <dsp:nvSpPr>
        <dsp:cNvPr id="0" name=""/>
        <dsp:cNvSpPr/>
      </dsp:nvSpPr>
      <dsp:spPr>
        <a:xfrm>
          <a:off x="1040874" y="3820511"/>
          <a:ext cx="91440" cy="446433"/>
        </a:xfrm>
        <a:custGeom>
          <a:avLst/>
          <a:gdLst/>
          <a:ahLst/>
          <a:cxnLst/>
          <a:rect l="0" t="0" r="0" b="0"/>
          <a:pathLst>
            <a:path>
              <a:moveTo>
                <a:pt x="45720" y="0"/>
              </a:moveTo>
              <a:lnTo>
                <a:pt x="45720" y="4464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4D2F9F-7EE4-4851-8FBC-377FACFE1D3E}">
      <dsp:nvSpPr>
        <dsp:cNvPr id="0" name=""/>
        <dsp:cNvSpPr/>
      </dsp:nvSpPr>
      <dsp:spPr>
        <a:xfrm>
          <a:off x="1040874" y="2399344"/>
          <a:ext cx="91440" cy="446433"/>
        </a:xfrm>
        <a:custGeom>
          <a:avLst/>
          <a:gdLst/>
          <a:ahLst/>
          <a:cxnLst/>
          <a:rect l="0" t="0" r="0" b="0"/>
          <a:pathLst>
            <a:path>
              <a:moveTo>
                <a:pt x="45720" y="0"/>
              </a:moveTo>
              <a:lnTo>
                <a:pt x="45720" y="44643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070C46-A1A1-4D20-A69C-D89BF4E62EB0}">
      <dsp:nvSpPr>
        <dsp:cNvPr id="0" name=""/>
        <dsp:cNvSpPr/>
      </dsp:nvSpPr>
      <dsp:spPr>
        <a:xfrm>
          <a:off x="1086594" y="978178"/>
          <a:ext cx="1876127" cy="446433"/>
        </a:xfrm>
        <a:custGeom>
          <a:avLst/>
          <a:gdLst/>
          <a:ahLst/>
          <a:cxnLst/>
          <a:rect l="0" t="0" r="0" b="0"/>
          <a:pathLst>
            <a:path>
              <a:moveTo>
                <a:pt x="1876127" y="0"/>
              </a:moveTo>
              <a:lnTo>
                <a:pt x="1876127" y="304231"/>
              </a:lnTo>
              <a:lnTo>
                <a:pt x="0" y="304231"/>
              </a:lnTo>
              <a:lnTo>
                <a:pt x="0" y="44643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AEC9DD-5807-4083-8793-7059F52336D3}">
      <dsp:nvSpPr>
        <dsp:cNvPr id="0" name=""/>
        <dsp:cNvSpPr/>
      </dsp:nvSpPr>
      <dsp:spPr>
        <a:xfrm>
          <a:off x="2195214" y="3444"/>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3379B5-EF82-4EA9-B383-71A583EFC529}">
      <dsp:nvSpPr>
        <dsp:cNvPr id="0" name=""/>
        <dsp:cNvSpPr/>
      </dsp:nvSpPr>
      <dsp:spPr>
        <a:xfrm>
          <a:off x="2365771" y="165474"/>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Optimization algorithms </a:t>
          </a:r>
          <a:endParaRPr lang="en-IN" sz="1200" kern="1200" dirty="0"/>
        </a:p>
      </dsp:txBody>
      <dsp:txXfrm>
        <a:off x="2394320" y="194023"/>
        <a:ext cx="1477915" cy="917635"/>
      </dsp:txXfrm>
    </dsp:sp>
    <dsp:sp modelId="{B4D9E7C1-0461-4AAC-8B55-EBCDB7162C77}">
      <dsp:nvSpPr>
        <dsp:cNvPr id="0" name=""/>
        <dsp:cNvSpPr/>
      </dsp:nvSpPr>
      <dsp:spPr>
        <a:xfrm>
          <a:off x="319087" y="1424611"/>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53C2A1-41CE-4C8A-B9AE-44CB3852B0F0}">
      <dsp:nvSpPr>
        <dsp:cNvPr id="0" name=""/>
        <dsp:cNvSpPr/>
      </dsp:nvSpPr>
      <dsp:spPr>
        <a:xfrm>
          <a:off x="489644" y="1586640"/>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RHQM </a:t>
          </a:r>
          <a:endParaRPr lang="en-IN" sz="1200" kern="1200" dirty="0"/>
        </a:p>
      </dsp:txBody>
      <dsp:txXfrm>
        <a:off x="518193" y="1615189"/>
        <a:ext cx="1477915" cy="917635"/>
      </dsp:txXfrm>
    </dsp:sp>
    <dsp:sp modelId="{19DD1E1D-ABE2-4927-8C1B-4D842A122557}">
      <dsp:nvSpPr>
        <dsp:cNvPr id="0" name=""/>
        <dsp:cNvSpPr/>
      </dsp:nvSpPr>
      <dsp:spPr>
        <a:xfrm>
          <a:off x="319087" y="2845777"/>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D99FB2-CBB5-4A05-A974-403172548B34}">
      <dsp:nvSpPr>
        <dsp:cNvPr id="0" name=""/>
        <dsp:cNvSpPr/>
      </dsp:nvSpPr>
      <dsp:spPr>
        <a:xfrm>
          <a:off x="489644" y="3007807"/>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Connecting to best network by selecting Target cell</a:t>
          </a:r>
          <a:endParaRPr lang="en-IN" sz="1200" kern="1200" dirty="0"/>
        </a:p>
      </dsp:txBody>
      <dsp:txXfrm>
        <a:off x="518193" y="3036356"/>
        <a:ext cx="1477915" cy="917635"/>
      </dsp:txXfrm>
    </dsp:sp>
    <dsp:sp modelId="{FC9B6605-5A4C-45B3-BCE0-652FD976C341}">
      <dsp:nvSpPr>
        <dsp:cNvPr id="0" name=""/>
        <dsp:cNvSpPr/>
      </dsp:nvSpPr>
      <dsp:spPr>
        <a:xfrm>
          <a:off x="319087" y="4266944"/>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AB53C2-D699-4EFF-839E-DD4CC01E9C90}">
      <dsp:nvSpPr>
        <dsp:cNvPr id="0" name=""/>
        <dsp:cNvSpPr/>
      </dsp:nvSpPr>
      <dsp:spPr>
        <a:xfrm>
          <a:off x="489644" y="4428973"/>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Performance metrics compared with AHP-TOPSIS and QMHA</a:t>
          </a:r>
          <a:endParaRPr lang="en-IN" sz="1200" kern="1200" dirty="0"/>
        </a:p>
      </dsp:txBody>
      <dsp:txXfrm>
        <a:off x="518193" y="4457522"/>
        <a:ext cx="1477915" cy="917635"/>
      </dsp:txXfrm>
    </dsp:sp>
    <dsp:sp modelId="{3B274060-B38E-4A2A-8021-03BB0C7E9B7F}">
      <dsp:nvSpPr>
        <dsp:cNvPr id="0" name=""/>
        <dsp:cNvSpPr/>
      </dsp:nvSpPr>
      <dsp:spPr>
        <a:xfrm>
          <a:off x="2195214" y="1424611"/>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ECC266-0EF1-4CF3-B731-24CFB1573734}">
      <dsp:nvSpPr>
        <dsp:cNvPr id="0" name=""/>
        <dsp:cNvSpPr/>
      </dsp:nvSpPr>
      <dsp:spPr>
        <a:xfrm>
          <a:off x="2365771" y="1586640"/>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KGMO</a:t>
          </a:r>
          <a:endParaRPr lang="en-IN" sz="1200" kern="1200" dirty="0"/>
        </a:p>
      </dsp:txBody>
      <dsp:txXfrm>
        <a:off x="2394320" y="1615189"/>
        <a:ext cx="1477915" cy="917635"/>
      </dsp:txXfrm>
    </dsp:sp>
    <dsp:sp modelId="{9151AFAF-145E-4915-B866-BEF664181597}">
      <dsp:nvSpPr>
        <dsp:cNvPr id="0" name=""/>
        <dsp:cNvSpPr/>
      </dsp:nvSpPr>
      <dsp:spPr>
        <a:xfrm>
          <a:off x="2195214" y="2845777"/>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C4EAF1-42D5-4503-8FFA-A3FAAA7173A0}">
      <dsp:nvSpPr>
        <dsp:cNvPr id="0" name=""/>
        <dsp:cNvSpPr/>
      </dsp:nvSpPr>
      <dsp:spPr>
        <a:xfrm>
          <a:off x="2365771" y="3007807"/>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Connecting to best network by applying KGMO algorithm</a:t>
          </a:r>
          <a:endParaRPr lang="en-IN" sz="1200" kern="1200" dirty="0"/>
        </a:p>
      </dsp:txBody>
      <dsp:txXfrm>
        <a:off x="2394320" y="3036356"/>
        <a:ext cx="1477915" cy="917635"/>
      </dsp:txXfrm>
    </dsp:sp>
    <dsp:sp modelId="{8D58015C-E73D-4E93-8D9D-4CA7AD54616C}">
      <dsp:nvSpPr>
        <dsp:cNvPr id="0" name=""/>
        <dsp:cNvSpPr/>
      </dsp:nvSpPr>
      <dsp:spPr>
        <a:xfrm>
          <a:off x="2195214" y="4266944"/>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642E60-5A0E-4C87-B09D-EF891869E56F}">
      <dsp:nvSpPr>
        <dsp:cNvPr id="0" name=""/>
        <dsp:cNvSpPr/>
      </dsp:nvSpPr>
      <dsp:spPr>
        <a:xfrm>
          <a:off x="2365771" y="4428973"/>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Performance metrics compared with PSO algorithm</a:t>
          </a:r>
          <a:endParaRPr lang="en-IN" sz="1200" kern="1200" dirty="0"/>
        </a:p>
      </dsp:txBody>
      <dsp:txXfrm>
        <a:off x="2394320" y="4457522"/>
        <a:ext cx="1477915" cy="917635"/>
      </dsp:txXfrm>
    </dsp:sp>
    <dsp:sp modelId="{7AF78C65-AE16-44E7-A21C-DF60DD549BAF}">
      <dsp:nvSpPr>
        <dsp:cNvPr id="0" name=""/>
        <dsp:cNvSpPr/>
      </dsp:nvSpPr>
      <dsp:spPr>
        <a:xfrm>
          <a:off x="4071342" y="1424611"/>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66B63E-3737-445A-924D-3D0C30F33DC2}">
      <dsp:nvSpPr>
        <dsp:cNvPr id="0" name=""/>
        <dsp:cNvSpPr/>
      </dsp:nvSpPr>
      <dsp:spPr>
        <a:xfrm>
          <a:off x="4241899" y="1586640"/>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MOAF </a:t>
          </a:r>
          <a:endParaRPr lang="en-IN" sz="1200" kern="1200" dirty="0"/>
        </a:p>
      </dsp:txBody>
      <dsp:txXfrm>
        <a:off x="4270448" y="1615189"/>
        <a:ext cx="1477915" cy="917635"/>
      </dsp:txXfrm>
    </dsp:sp>
    <dsp:sp modelId="{6FFFC3FC-7E6D-4BEB-924D-B56FE37F2B90}">
      <dsp:nvSpPr>
        <dsp:cNvPr id="0" name=""/>
        <dsp:cNvSpPr/>
      </dsp:nvSpPr>
      <dsp:spPr>
        <a:xfrm>
          <a:off x="4071342" y="2845777"/>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EC8938-5760-4AC1-B8EB-FCB080386F20}">
      <dsp:nvSpPr>
        <dsp:cNvPr id="0" name=""/>
        <dsp:cNvSpPr/>
      </dsp:nvSpPr>
      <dsp:spPr>
        <a:xfrm>
          <a:off x="4241899" y="3007807"/>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Selecting Target eNB by applying MOAF algorithm</a:t>
          </a:r>
          <a:endParaRPr lang="en-IN" sz="1200" kern="1200" dirty="0"/>
        </a:p>
      </dsp:txBody>
      <dsp:txXfrm>
        <a:off x="4270448" y="3036356"/>
        <a:ext cx="1477915" cy="917635"/>
      </dsp:txXfrm>
    </dsp:sp>
    <dsp:sp modelId="{3E6B5C91-0054-4A06-9DD0-8AABB2EF4255}">
      <dsp:nvSpPr>
        <dsp:cNvPr id="0" name=""/>
        <dsp:cNvSpPr/>
      </dsp:nvSpPr>
      <dsp:spPr>
        <a:xfrm>
          <a:off x="4071342" y="4266944"/>
          <a:ext cx="1535013" cy="97473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298712-C732-4E9C-A149-2759D4108784}">
      <dsp:nvSpPr>
        <dsp:cNvPr id="0" name=""/>
        <dsp:cNvSpPr/>
      </dsp:nvSpPr>
      <dsp:spPr>
        <a:xfrm>
          <a:off x="4241899" y="4428973"/>
          <a:ext cx="1535013" cy="97473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Performance metrics compared with AHP-TOPSIS</a:t>
          </a:r>
          <a:endParaRPr lang="en-IN" sz="1200" kern="1200" dirty="0"/>
        </a:p>
      </dsp:txBody>
      <dsp:txXfrm>
        <a:off x="4270448" y="4457522"/>
        <a:ext cx="1477915" cy="917635"/>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A373EE-674F-031E-0CCD-64C501009A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9A5791D-E8F4-797F-D2DD-AE8AD4B637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D64F8A-21F1-49B6-9273-EB1464485006}" type="datetime1">
              <a:rPr lang="en-US" smtClean="0"/>
              <a:t>8/13/2023</a:t>
            </a:fld>
            <a:endParaRPr lang="en-IN"/>
          </a:p>
        </p:txBody>
      </p:sp>
      <p:sp>
        <p:nvSpPr>
          <p:cNvPr id="4" name="Footer Placeholder 3">
            <a:extLst>
              <a:ext uri="{FF2B5EF4-FFF2-40B4-BE49-F238E27FC236}">
                <a16:creationId xmlns:a16="http://schemas.microsoft.com/office/drawing/2014/main" id="{9780959A-BB88-1C08-021B-8E34F9EF6C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Kiran Mannem(15PH0421)</a:t>
            </a:r>
          </a:p>
        </p:txBody>
      </p:sp>
      <p:sp>
        <p:nvSpPr>
          <p:cNvPr id="5" name="Slide Number Placeholder 4">
            <a:extLst>
              <a:ext uri="{FF2B5EF4-FFF2-40B4-BE49-F238E27FC236}">
                <a16:creationId xmlns:a16="http://schemas.microsoft.com/office/drawing/2014/main" id="{DC7232B1-D0A5-F303-4A5A-CADCA56DB6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8E07D6-6DC9-4D36-B0CD-6A2A383E362E}" type="slidenum">
              <a:rPr lang="en-IN" smtClean="0"/>
              <a:t>‹#›</a:t>
            </a:fld>
            <a:endParaRPr lang="en-IN"/>
          </a:p>
        </p:txBody>
      </p:sp>
    </p:spTree>
    <p:extLst>
      <p:ext uri="{BB962C8B-B14F-4D97-AF65-F5344CB8AC3E}">
        <p14:creationId xmlns:p14="http://schemas.microsoft.com/office/powerpoint/2010/main" val="710579798"/>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94F91C-C64E-4F64-858F-3C9346E4B676}" type="datetime1">
              <a:rPr lang="en-US" smtClean="0"/>
              <a:t>8/13/2023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Kiran Mannem(15PH0421)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6ADEE-8AEC-46FC-BEA6-775B87774F06}" type="slidenum">
              <a:rPr lang="en-US" smtClean="0"/>
              <a:pPr/>
              <a:t>‹#›</a:t>
            </a:fld>
            <a:endParaRPr lang="en-US"/>
          </a:p>
        </p:txBody>
      </p:sp>
    </p:spTree>
    <p:extLst>
      <p:ext uri="{BB962C8B-B14F-4D97-AF65-F5344CB8AC3E}">
        <p14:creationId xmlns:p14="http://schemas.microsoft.com/office/powerpoint/2010/main" val="3595329592"/>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D656A6C0-319D-4FFF-AD9A-160792D486C6}" type="datetime1">
              <a:rPr lang="en-US" smtClean="0"/>
              <a:t>8/13/2023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Kiran Mannem(15PH0421)</a:t>
            </a: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13BA60F-0ACE-4B7C-BD7A-00BBDA3D534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0E543F4-4AD5-4287-93C3-6A942B66DD51}" type="datetime1">
              <a:rPr lang="en-US" smtClean="0"/>
              <a:t>8/13/2023</a:t>
            </a:fld>
            <a:endParaRPr lang="en-US"/>
          </a:p>
        </p:txBody>
      </p:sp>
      <p:sp>
        <p:nvSpPr>
          <p:cNvPr id="5" name="Footer Placeholder 4"/>
          <p:cNvSpPr>
            <a:spLocks noGrp="1"/>
          </p:cNvSpPr>
          <p:nvPr>
            <p:ph type="ftr" sz="quarter" idx="11"/>
          </p:nvPr>
        </p:nvSpPr>
        <p:spPr/>
        <p:txBody>
          <a:bodyPr/>
          <a:lstStyle/>
          <a:p>
            <a:r>
              <a:rPr lang="en-US"/>
              <a:t>Kiran Mannem(15PH0421)</a:t>
            </a:r>
          </a:p>
        </p:txBody>
      </p:sp>
      <p:sp>
        <p:nvSpPr>
          <p:cNvPr id="6" name="Slide Number Placeholder 5"/>
          <p:cNvSpPr>
            <a:spLocks noGrp="1"/>
          </p:cNvSpPr>
          <p:nvPr>
            <p:ph type="sldNum" sz="quarter" idx="12"/>
          </p:nvPr>
        </p:nvSpPr>
        <p:spPr/>
        <p:txBody>
          <a:bodyPr/>
          <a:lstStyle/>
          <a:p>
            <a:fld id="{913BA60F-0ACE-4B7C-BD7A-00BBDA3D53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725D54-3FCD-4DC0-868C-6A5188D3628F}" type="datetime1">
              <a:rPr lang="en-US" smtClean="0"/>
              <a:t>8/13/2023</a:t>
            </a:fld>
            <a:endParaRPr lang="en-US"/>
          </a:p>
        </p:txBody>
      </p:sp>
      <p:sp>
        <p:nvSpPr>
          <p:cNvPr id="5" name="Footer Placeholder 4"/>
          <p:cNvSpPr>
            <a:spLocks noGrp="1"/>
          </p:cNvSpPr>
          <p:nvPr>
            <p:ph type="ftr" sz="quarter" idx="11"/>
          </p:nvPr>
        </p:nvSpPr>
        <p:spPr/>
        <p:txBody>
          <a:bodyPr/>
          <a:lstStyle/>
          <a:p>
            <a:r>
              <a:rPr lang="en-US"/>
              <a:t>Kiran Mannem(15PH0421)</a:t>
            </a:r>
          </a:p>
        </p:txBody>
      </p:sp>
      <p:sp>
        <p:nvSpPr>
          <p:cNvPr id="6" name="Slide Number Placeholder 5"/>
          <p:cNvSpPr>
            <a:spLocks noGrp="1"/>
          </p:cNvSpPr>
          <p:nvPr>
            <p:ph type="sldNum" sz="quarter" idx="12"/>
          </p:nvPr>
        </p:nvSpPr>
        <p:spPr/>
        <p:txBody>
          <a:bodyPr/>
          <a:lstStyle/>
          <a:p>
            <a:fld id="{913BA60F-0ACE-4B7C-BD7A-00BBDA3D53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77649" y="1417638"/>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a:xfrm>
            <a:off x="495404" y="6291390"/>
            <a:ext cx="2011680" cy="384048"/>
          </a:xfrm>
        </p:spPr>
        <p:txBody>
          <a:bodyPr rtlCol="0"/>
          <a:lstStyle/>
          <a:p>
            <a:fld id="{9CFEA155-0620-47AE-840C-3A38B400B2C1}" type="datetime1">
              <a:rPr lang="en-US" smtClean="0"/>
              <a:t>8/13/2023</a:t>
            </a:fld>
            <a:endParaRPr lang="en-US"/>
          </a:p>
        </p:txBody>
      </p:sp>
      <p:sp>
        <p:nvSpPr>
          <p:cNvPr id="9" name="Slide Number Placeholder 8"/>
          <p:cNvSpPr>
            <a:spLocks noGrp="1"/>
          </p:cNvSpPr>
          <p:nvPr>
            <p:ph type="sldNum" sz="quarter" idx="15"/>
          </p:nvPr>
        </p:nvSpPr>
        <p:spPr/>
        <p:txBody>
          <a:bodyPr rtlCol="0"/>
          <a:lstStyle/>
          <a:p>
            <a:fld id="{913BA60F-0ACE-4B7C-BD7A-00BBDA3D5349}" type="slidenum">
              <a:rPr lang="en-US" smtClean="0"/>
              <a:pPr/>
              <a:t>‹#›</a:t>
            </a:fld>
            <a:endParaRPr lang="en-US"/>
          </a:p>
        </p:txBody>
      </p:sp>
      <p:sp>
        <p:nvSpPr>
          <p:cNvPr id="10" name="Footer Placeholder 9"/>
          <p:cNvSpPr>
            <a:spLocks noGrp="1"/>
          </p:cNvSpPr>
          <p:nvPr>
            <p:ph type="ftr" sz="quarter" idx="16"/>
          </p:nvPr>
        </p:nvSpPr>
        <p:spPr>
          <a:xfrm>
            <a:off x="2971800" y="6309678"/>
            <a:ext cx="3200400" cy="365760"/>
          </a:xfrm>
        </p:spPr>
        <p:txBody>
          <a:bodyPr rtlCol="0"/>
          <a:lstStyle/>
          <a:p>
            <a:r>
              <a:rPr lang="en-US" dirty="0"/>
              <a:t>Kiran Mannem(15PH0421)</a:t>
            </a:r>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B09E16F-4499-4441-BADF-DC6B3231EFF9}" type="datetime1">
              <a:rPr lang="en-US" smtClean="0"/>
              <a:t>8/13/2023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Kiran Mannem(15PH0421)</a:t>
            </a: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13BA60F-0ACE-4B7C-BD7A-00BBDA3D534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F2135A39-7D82-443A-A8A2-16B131DD8DD6}" type="datetime1">
              <a:rPr lang="en-US" smtClean="0"/>
              <a:t>8/13/2023</a:t>
            </a:fld>
            <a:endParaRPr lang="en-US"/>
          </a:p>
        </p:txBody>
      </p:sp>
      <p:sp>
        <p:nvSpPr>
          <p:cNvPr id="6" name="Footer Placeholder 5"/>
          <p:cNvSpPr>
            <a:spLocks noGrp="1"/>
          </p:cNvSpPr>
          <p:nvPr>
            <p:ph type="ftr" sz="quarter" idx="11"/>
          </p:nvPr>
        </p:nvSpPr>
        <p:spPr/>
        <p:txBody>
          <a:bodyPr/>
          <a:lstStyle/>
          <a:p>
            <a:r>
              <a:rPr lang="en-US"/>
              <a:t>Kiran Mannem(15PH0421)</a:t>
            </a:r>
          </a:p>
        </p:txBody>
      </p:sp>
      <p:sp>
        <p:nvSpPr>
          <p:cNvPr id="7" name="Slide Number Placeholder 6"/>
          <p:cNvSpPr>
            <a:spLocks noGrp="1"/>
          </p:cNvSpPr>
          <p:nvPr>
            <p:ph type="sldNum" sz="quarter" idx="12"/>
          </p:nvPr>
        </p:nvSpPr>
        <p:spPr/>
        <p:txBody>
          <a:bodyPr/>
          <a:lstStyle/>
          <a:p>
            <a:fld id="{913BA60F-0ACE-4B7C-BD7A-00BBDA3D5349}"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6460CF9-7151-4FD3-BF9E-281365921535}" type="datetime1">
              <a:rPr lang="en-US" smtClean="0"/>
              <a:t>8/13/2023</a:t>
            </a:fld>
            <a:endParaRPr lang="en-US"/>
          </a:p>
        </p:txBody>
      </p:sp>
      <p:sp>
        <p:nvSpPr>
          <p:cNvPr id="8" name="Footer Placeholder 7"/>
          <p:cNvSpPr>
            <a:spLocks noGrp="1"/>
          </p:cNvSpPr>
          <p:nvPr>
            <p:ph type="ftr" sz="quarter" idx="11"/>
          </p:nvPr>
        </p:nvSpPr>
        <p:spPr/>
        <p:txBody>
          <a:bodyPr/>
          <a:lstStyle/>
          <a:p>
            <a:r>
              <a:rPr lang="en-US"/>
              <a:t>Kiran Mannem(15PH0421)</a:t>
            </a:r>
          </a:p>
        </p:txBody>
      </p:sp>
      <p:sp>
        <p:nvSpPr>
          <p:cNvPr id="9" name="Slide Number Placeholder 8"/>
          <p:cNvSpPr>
            <a:spLocks noGrp="1"/>
          </p:cNvSpPr>
          <p:nvPr>
            <p:ph type="sldNum" sz="quarter" idx="12"/>
          </p:nvPr>
        </p:nvSpPr>
        <p:spPr/>
        <p:txBody>
          <a:bodyPr/>
          <a:lstStyle/>
          <a:p>
            <a:fld id="{913BA60F-0ACE-4B7C-BD7A-00BBDA3D5349}"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57EE052-D94C-49E1-8506-AB1B6AF25F39}" type="datetime1">
              <a:rPr lang="en-US" smtClean="0"/>
              <a:t>8/13/2023</a:t>
            </a:fld>
            <a:endParaRPr lang="en-US"/>
          </a:p>
        </p:txBody>
      </p:sp>
      <p:sp>
        <p:nvSpPr>
          <p:cNvPr id="7" name="Slide Number Placeholder 6"/>
          <p:cNvSpPr>
            <a:spLocks noGrp="1"/>
          </p:cNvSpPr>
          <p:nvPr>
            <p:ph type="sldNum" sz="quarter" idx="11"/>
          </p:nvPr>
        </p:nvSpPr>
        <p:spPr/>
        <p:txBody>
          <a:bodyPr rtlCol="0"/>
          <a:lstStyle/>
          <a:p>
            <a:fld id="{913BA60F-0ACE-4B7C-BD7A-00BBDA3D5349}" type="slidenum">
              <a:rPr lang="en-US" smtClean="0"/>
              <a:pPr/>
              <a:t>‹#›</a:t>
            </a:fld>
            <a:endParaRPr lang="en-US"/>
          </a:p>
        </p:txBody>
      </p:sp>
      <p:sp>
        <p:nvSpPr>
          <p:cNvPr id="8" name="Footer Placeholder 7"/>
          <p:cNvSpPr>
            <a:spLocks noGrp="1"/>
          </p:cNvSpPr>
          <p:nvPr>
            <p:ph type="ftr" sz="quarter" idx="12"/>
          </p:nvPr>
        </p:nvSpPr>
        <p:spPr/>
        <p:txBody>
          <a:bodyPr rtlCol="0"/>
          <a:lstStyle/>
          <a:p>
            <a:r>
              <a:rPr lang="en-US"/>
              <a:t>Kiran Mannem(15PH0421)</a:t>
            </a:r>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3187A-F2C0-48E2-8536-89A8BC3805FD}" type="datetime1">
              <a:rPr lang="en-US" smtClean="0"/>
              <a:t>8/13/2023</a:t>
            </a:fld>
            <a:endParaRPr lang="en-US"/>
          </a:p>
        </p:txBody>
      </p:sp>
      <p:sp>
        <p:nvSpPr>
          <p:cNvPr id="3" name="Footer Placeholder 2"/>
          <p:cNvSpPr>
            <a:spLocks noGrp="1"/>
          </p:cNvSpPr>
          <p:nvPr>
            <p:ph type="ftr" sz="quarter" idx="11"/>
          </p:nvPr>
        </p:nvSpPr>
        <p:spPr/>
        <p:txBody>
          <a:bodyPr/>
          <a:lstStyle/>
          <a:p>
            <a:r>
              <a:rPr lang="en-US"/>
              <a:t>Kiran Mannem(15PH0421)</a:t>
            </a:r>
          </a:p>
        </p:txBody>
      </p:sp>
      <p:sp>
        <p:nvSpPr>
          <p:cNvPr id="4" name="Slide Number Placeholder 3"/>
          <p:cNvSpPr>
            <a:spLocks noGrp="1"/>
          </p:cNvSpPr>
          <p:nvPr>
            <p:ph type="sldNum" sz="quarter" idx="12"/>
          </p:nvPr>
        </p:nvSpPr>
        <p:spPr/>
        <p:txBody>
          <a:bodyPr/>
          <a:lstStyle/>
          <a:p>
            <a:fld id="{913BA60F-0ACE-4B7C-BD7A-00BBDA3D5349}"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2BDB03FF-D3B6-431B-A99C-EDB044BF499C}" type="datetime1">
              <a:rPr lang="en-US" smtClean="0"/>
              <a:t>8/13/2023</a:t>
            </a:fld>
            <a:endParaRPr lang="en-US"/>
          </a:p>
        </p:txBody>
      </p:sp>
      <p:sp>
        <p:nvSpPr>
          <p:cNvPr id="22" name="Slide Number Placeholder 21"/>
          <p:cNvSpPr>
            <a:spLocks noGrp="1"/>
          </p:cNvSpPr>
          <p:nvPr>
            <p:ph type="sldNum" sz="quarter" idx="15"/>
          </p:nvPr>
        </p:nvSpPr>
        <p:spPr/>
        <p:txBody>
          <a:bodyPr rtlCol="0"/>
          <a:lstStyle/>
          <a:p>
            <a:fld id="{913BA60F-0ACE-4B7C-BD7A-00BBDA3D5349}"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a:t>Kiran Mannem(15PH0421)</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6C9EC80-03A0-452C-810E-B44F44B03970}" type="datetime1">
              <a:rPr lang="en-US" smtClean="0"/>
              <a:t>8/13/2023</a:t>
            </a:fld>
            <a:endParaRPr lang="en-US"/>
          </a:p>
        </p:txBody>
      </p:sp>
      <p:sp>
        <p:nvSpPr>
          <p:cNvPr id="18" name="Slide Number Placeholder 17"/>
          <p:cNvSpPr>
            <a:spLocks noGrp="1"/>
          </p:cNvSpPr>
          <p:nvPr>
            <p:ph type="sldNum" sz="quarter" idx="11"/>
          </p:nvPr>
        </p:nvSpPr>
        <p:spPr/>
        <p:txBody>
          <a:bodyPr rtlCol="0"/>
          <a:lstStyle/>
          <a:p>
            <a:fld id="{913BA60F-0ACE-4B7C-BD7A-00BBDA3D5349}"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a:t>Kiran Mannem(15PH0421)</a:t>
            </a:r>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E83D2B-3AB6-43BE-AE17-54250D484A57}" type="datetime1">
              <a:rPr lang="en-US" smtClean="0"/>
              <a:t>8/13/2023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Kiran Mannem(15PH0421)</a:t>
            </a: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13BA60F-0ACE-4B7C-BD7A-00BBDA3D53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6.xml"/><Relationship Id="rId5" Type="http://schemas.openxmlformats.org/officeDocument/2006/relationships/comments" Target="../comments/comment1.xml"/><Relationship Id="rId4" Type="http://schemas.openxmlformats.org/officeDocument/2006/relationships/image" Target="../media/image14.wmf"/></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andover%20Decision%20in%20LTE%20&amp;#x0026; LTE-A based Hetnets using Regression Heuristics of Quality Metrics (RHQM) for Optimal Load Balancing.pdf" TargetMode="External"/><Relationship Id="rId2" Type="http://schemas.openxmlformats.org/officeDocument/2006/relationships/hyperlink" Target="RHQMPPT.pptx"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omments" Target="../comments/comment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package" Target="../embeddings/Microsoft_Visio_Drawing.vsdx"/><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image" Target="../media/image25.tiff"/><Relationship Id="rId1" Type="http://schemas.openxmlformats.org/officeDocument/2006/relationships/slideLayout" Target="../slideLayouts/slideLayout2.xml"/><Relationship Id="rId5" Type="http://schemas.openxmlformats.org/officeDocument/2006/relationships/image" Target="../media/image28.tiff"/><Relationship Id="rId4" Type="http://schemas.openxmlformats.org/officeDocument/2006/relationships/image" Target="../media/image27.tif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ieeexplore.ieee.org/document/9171206" TargetMode="External"/><Relationship Id="rId2" Type="http://schemas.openxmlformats.org/officeDocument/2006/relationships/hyperlink" Target="https://ieeexplore.ieee.org/document/10009271" TargetMode="External"/><Relationship Id="rId1" Type="http://schemas.openxmlformats.org/officeDocument/2006/relationships/slideLayout" Target="../slideLayouts/slideLayout2.xml"/><Relationship Id="rId6" Type="http://schemas.openxmlformats.org/officeDocument/2006/relationships/hyperlink" Target="https://vidwan.inflibnet.ac.in/profile/345660" TargetMode="External"/><Relationship Id="rId5" Type="http://schemas.openxmlformats.org/officeDocument/2006/relationships/hyperlink" Target="https://www.scopus.com/authid/detail.uri?authorId=57219120080" TargetMode="External"/><Relationship Id="rId4" Type="http://schemas.openxmlformats.org/officeDocument/2006/relationships/hyperlink" Target="https://www.inderscience.com/info/inarticle.php?artid=131308"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48770"/>
            <a:ext cx="8879115" cy="1107141"/>
          </a:xfrm>
          <a:solidFill>
            <a:schemeClr val="bg2">
              <a:lumMod val="75000"/>
            </a:schemeClr>
          </a:solidFill>
        </p:spPr>
        <p:txBody>
          <a:bodyPr>
            <a:noAutofit/>
          </a:bodyPr>
          <a:lstStyle/>
          <a:p>
            <a:pPr algn="ctr"/>
            <a:r>
              <a:rPr lang="en-US" sz="2000" dirty="0" err="1">
                <a:latin typeface="Times New Roman" pitchFamily="18" charset="0"/>
                <a:cs typeface="Times New Roman" pitchFamily="18" charset="0"/>
              </a:rPr>
              <a:t>jawaharlal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nehru</a:t>
            </a:r>
            <a:r>
              <a:rPr lang="en-US" sz="2000" dirty="0">
                <a:latin typeface="Times New Roman" pitchFamily="18" charset="0"/>
                <a:cs typeface="Times New Roman" pitchFamily="18" charset="0"/>
              </a:rPr>
              <a:t> technological  university </a:t>
            </a:r>
            <a:r>
              <a:rPr lang="en-US" sz="2000" dirty="0" err="1">
                <a:latin typeface="Times New Roman" pitchFamily="18" charset="0"/>
                <a:cs typeface="Times New Roman" pitchFamily="18" charset="0"/>
              </a:rPr>
              <a:t>anantapur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ananthapuram-515002, </a:t>
            </a:r>
            <a:r>
              <a:rPr lang="en-US" sz="2000" dirty="0" err="1">
                <a:latin typeface="Times New Roman" pitchFamily="18" charset="0"/>
                <a:cs typeface="Times New Roman" pitchFamily="18" charset="0"/>
              </a:rPr>
              <a:t>india</a:t>
            </a:r>
            <a:endParaRPr lang="en-US" sz="2000"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152400" y="1463676"/>
            <a:ext cx="8991600" cy="4962895"/>
          </a:xfrm>
        </p:spPr>
        <p:txBody>
          <a:bodyPr lIns="108000">
            <a:normAutofit fontScale="25000" lnSpcReduction="20000"/>
          </a:bodyPr>
          <a:lstStyle/>
          <a:p>
            <a:pPr algn="ctr"/>
            <a:endParaRPr lang="en-US" sz="7200" dirty="0">
              <a:solidFill>
                <a:srgbClr val="0000CC"/>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7200" b="1"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Pre-Submission Seminar</a:t>
            </a:r>
            <a:br>
              <a:rPr lang="en-US" sz="7200" b="1"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7200" dirty="0">
                <a:effectLst/>
                <a:latin typeface="Times New Roman" panose="02020603050405020304" pitchFamily="18" charset="0"/>
                <a:ea typeface="Times New Roman" panose="02020603050405020304" pitchFamily="18" charset="0"/>
              </a:rPr>
            </a:br>
            <a:r>
              <a:rPr lang="en-US" sz="7200" b="1"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A NOVEL APPROACH FOR EFFICIENT HANDOFF</a:t>
            </a:r>
            <a:r>
              <a:rPr lang="en-US" sz="72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7200" b="1" dirty="0">
                <a:solidFill>
                  <a:srgbClr val="0000CC"/>
                </a:solidFill>
                <a:effectLst/>
                <a:latin typeface="Times New Roman" panose="02020603050405020304" pitchFamily="18" charset="0"/>
                <a:ea typeface="Times New Roman" panose="02020603050405020304" pitchFamily="18" charset="0"/>
                <a:cs typeface="Times New Roman" panose="02020603050405020304" pitchFamily="18" charset="0"/>
              </a:rPr>
              <a:t>MANAGEMENT IN HETEROGENEOUS NETWORKS</a:t>
            </a:r>
          </a:p>
          <a:p>
            <a:pPr algn="ctr"/>
            <a:endParaRPr lang="en-US" sz="7200" dirty="0">
              <a:solidFill>
                <a:srgbClr val="0000CC"/>
              </a:solidFill>
              <a:latin typeface="Times New Roman" panose="02020603050405020304" pitchFamily="18" charset="0"/>
              <a:cs typeface="Times New Roman" panose="02020603050405020304" pitchFamily="18" charset="0"/>
            </a:endParaRPr>
          </a:p>
          <a:p>
            <a:r>
              <a:rPr lang="en-US" sz="7200" dirty="0">
                <a:solidFill>
                  <a:schemeClr val="tx1"/>
                </a:solidFill>
                <a:latin typeface="Times New Roman" panose="02020603050405020304" pitchFamily="18" charset="0"/>
                <a:cs typeface="Times New Roman" pitchFamily="18" charset="0"/>
              </a:rPr>
              <a:t>			Research Scholar</a:t>
            </a:r>
          </a:p>
          <a:p>
            <a:r>
              <a:rPr lang="en-US" sz="8000" dirty="0">
                <a:solidFill>
                  <a:schemeClr val="tx1"/>
                </a:solidFill>
                <a:latin typeface="Times New Roman" panose="02020603050405020304" pitchFamily="18" charset="0"/>
                <a:cs typeface="Times New Roman" pitchFamily="18" charset="0"/>
              </a:rPr>
              <a:t>			Kiran Mannem </a:t>
            </a:r>
          </a:p>
          <a:p>
            <a:r>
              <a:rPr lang="en-US" sz="7200" dirty="0">
                <a:solidFill>
                  <a:schemeClr val="tx1"/>
                </a:solidFill>
                <a:latin typeface="Times New Roman" panose="02020603050405020304" pitchFamily="18" charset="0"/>
                <a:cs typeface="Times New Roman" pitchFamily="18" charset="0"/>
              </a:rPr>
              <a:t>			Regd. No: 15PH0421</a:t>
            </a:r>
          </a:p>
          <a:p>
            <a:r>
              <a:rPr lang="en-US" sz="7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Department of ECE</a:t>
            </a:r>
          </a:p>
          <a:p>
            <a:pPr algn="ctr"/>
            <a:r>
              <a:rPr lang="en-US" sz="7200" dirty="0">
                <a:solidFill>
                  <a:schemeClr val="tx1"/>
                </a:solidFill>
                <a:latin typeface="Times New Roman" panose="02020603050405020304" pitchFamily="18" charset="0"/>
                <a:cs typeface="Times New Roman" pitchFamily="18" charset="0"/>
              </a:rPr>
              <a:t>				         			 		</a:t>
            </a:r>
          </a:p>
          <a:p>
            <a:r>
              <a:rPr lang="en-US" sz="7200" dirty="0">
                <a:solidFill>
                  <a:schemeClr val="tx1"/>
                </a:solidFill>
                <a:latin typeface="Times New Roman" panose="02020603050405020304" pitchFamily="18" charset="0"/>
                <a:cs typeface="Times New Roman" pitchFamily="18" charset="0"/>
              </a:rPr>
              <a:t>Co-Supervisor				            Supervisor 		</a:t>
            </a:r>
          </a:p>
          <a:p>
            <a:r>
              <a:rPr lang="en-US" sz="7200" dirty="0" err="1">
                <a:solidFill>
                  <a:schemeClr val="tx1"/>
                </a:solidFill>
                <a:latin typeface="Times New Roman" panose="02020603050405020304" pitchFamily="18" charset="0"/>
                <a:cs typeface="Times New Roman" pitchFamily="18" charset="0"/>
              </a:rPr>
              <a:t>Dr.S.Chandra</a:t>
            </a:r>
            <a:r>
              <a:rPr lang="en-US" sz="7200" dirty="0">
                <a:solidFill>
                  <a:schemeClr val="tx1"/>
                </a:solidFill>
                <a:latin typeface="Times New Roman" panose="02020603050405020304" pitchFamily="18" charset="0"/>
                <a:cs typeface="Times New Roman" pitchFamily="18" charset="0"/>
              </a:rPr>
              <a:t> Mohan Reddy 	 	            Dr. P.Nageswara Rao </a:t>
            </a:r>
          </a:p>
          <a:p>
            <a:r>
              <a:rPr lang="en-US" sz="7200" dirty="0">
                <a:solidFill>
                  <a:schemeClr val="tx1"/>
                </a:solidFill>
                <a:latin typeface="Times New Roman" panose="02020603050405020304" pitchFamily="18" charset="0"/>
                <a:cs typeface="Times New Roman" pitchFamily="18" charset="0"/>
              </a:rPr>
              <a:t>Professor &amp; HOD, 			            Professor &amp; HOD,</a:t>
            </a:r>
          </a:p>
          <a:p>
            <a:r>
              <a:rPr lang="en-US" sz="7200" dirty="0">
                <a:solidFill>
                  <a:schemeClr val="tx1"/>
                </a:solidFill>
                <a:latin typeface="Times New Roman" panose="02020603050405020304" pitchFamily="18" charset="0"/>
                <a:cs typeface="Times New Roman" pitchFamily="18" charset="0"/>
              </a:rPr>
              <a:t>Department of ECE 			            Department of ECE,  </a:t>
            </a:r>
          </a:p>
          <a:p>
            <a:r>
              <a:rPr lang="en-US" sz="7200" dirty="0">
                <a:solidFill>
                  <a:schemeClr val="tx1"/>
                </a:solidFill>
                <a:latin typeface="Times New Roman" panose="02020603050405020304" pitchFamily="18" charset="0"/>
                <a:cs typeface="Times New Roman" pitchFamily="18" charset="0"/>
              </a:rPr>
              <a:t>JNTUACE, 				            Vardhaman College of Engineering, </a:t>
            </a:r>
            <a:r>
              <a:rPr lang="en-US" sz="7200" dirty="0" err="1">
                <a:solidFill>
                  <a:schemeClr val="tx1"/>
                </a:solidFill>
                <a:latin typeface="Times New Roman" panose="02020603050405020304" pitchFamily="18" charset="0"/>
                <a:cs typeface="Times New Roman" pitchFamily="18" charset="0"/>
              </a:rPr>
              <a:t>Anantapuramu</a:t>
            </a:r>
            <a:r>
              <a:rPr lang="en-US" sz="7200" dirty="0">
                <a:solidFill>
                  <a:schemeClr val="tx1"/>
                </a:solidFill>
                <a:latin typeface="Times New Roman" panose="02020603050405020304" pitchFamily="18" charset="0"/>
                <a:cs typeface="Times New Roman" pitchFamily="18" charset="0"/>
              </a:rPr>
              <a:t>.				            Hyderabad. </a:t>
            </a:r>
            <a:endParaRPr lang="en-US" sz="7200" dirty="0">
              <a:latin typeface="Times New Roman" panose="02020603050405020304" pitchFamily="18" charset="0"/>
              <a:cs typeface="Times New Roman" panose="02020603050405020304" pitchFamily="18" charset="0"/>
            </a:endParaRPr>
          </a:p>
          <a:p>
            <a:r>
              <a:rPr lang="en-US" sz="5500" dirty="0">
                <a:solidFill>
                  <a:schemeClr val="tx1"/>
                </a:solidFill>
                <a:latin typeface="Times New Roman" pitchFamily="18" charset="0"/>
                <a:cs typeface="Times New Roman" pitchFamily="18" charset="0"/>
              </a:rPr>
              <a:t>			</a:t>
            </a:r>
          </a:p>
          <a:p>
            <a:pPr>
              <a:lnSpc>
                <a:spcPct val="110000"/>
              </a:lnSpc>
            </a:pPr>
            <a:r>
              <a:rPr lang="en-US" sz="5500" dirty="0">
                <a:solidFill>
                  <a:schemeClr val="tx1"/>
                </a:solidFill>
                <a:latin typeface="Times New Roman" pitchFamily="18" charset="0"/>
                <a:cs typeface="Times New Roman" pitchFamily="18" charset="0"/>
              </a:rPr>
              <a:t>			</a:t>
            </a:r>
          </a:p>
          <a:p>
            <a:r>
              <a:rPr lang="en-US" sz="5500" dirty="0">
                <a:solidFill>
                  <a:schemeClr val="tx1"/>
                </a:solidFill>
                <a:latin typeface="Times New Roman" pitchFamily="18" charset="0"/>
                <a:cs typeface="Times New Roman" pitchFamily="18" charset="0"/>
              </a:rPr>
              <a:t>			 				                               	</a:t>
            </a:r>
          </a:p>
        </p:txBody>
      </p:sp>
      <p:pic>
        <p:nvPicPr>
          <p:cNvPr id="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750" y="431428"/>
            <a:ext cx="900952" cy="900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0">
            <a:extLst>
              <a:ext uri="{FF2B5EF4-FFF2-40B4-BE49-F238E27FC236}">
                <a16:creationId xmlns:a16="http://schemas.microsoft.com/office/drawing/2014/main" id="{9A41093D-DB16-9493-C544-4BC4BD6FFE42}"/>
              </a:ext>
            </a:extLst>
          </p:cNvPr>
          <p:cNvSpPr>
            <a:spLocks noGrp="1"/>
          </p:cNvSpPr>
          <p:nvPr>
            <p:ph type="dt" sz="half" idx="10"/>
          </p:nvPr>
        </p:nvSpPr>
        <p:spPr>
          <a:xfrm>
            <a:off x="235750" y="6418730"/>
            <a:ext cx="1135850" cy="381000"/>
          </a:xfrm>
        </p:spPr>
        <p:txBody>
          <a:bodyPr/>
          <a:lstStyle/>
          <a:p>
            <a:fld id="{50DF4DA9-A2D6-4E5B-B584-9EB34C2CE69F}" type="datetime1">
              <a:rPr lang="en-US" smtClean="0"/>
              <a:t>8/13/2023</a:t>
            </a:fld>
            <a:endParaRPr lang="en-US" dirty="0"/>
          </a:p>
        </p:txBody>
      </p:sp>
      <p:sp>
        <p:nvSpPr>
          <p:cNvPr id="12" name="Footer Placeholder 11">
            <a:extLst>
              <a:ext uri="{FF2B5EF4-FFF2-40B4-BE49-F238E27FC236}">
                <a16:creationId xmlns:a16="http://schemas.microsoft.com/office/drawing/2014/main" id="{B921A317-F1D9-87E3-CA08-40C0799EF2BC}"/>
              </a:ext>
            </a:extLst>
          </p:cNvPr>
          <p:cNvSpPr>
            <a:spLocks noGrp="1"/>
          </p:cNvSpPr>
          <p:nvPr>
            <p:ph type="ftr" sz="quarter" idx="11"/>
          </p:nvPr>
        </p:nvSpPr>
        <p:spPr>
          <a:xfrm>
            <a:off x="3581400" y="6418730"/>
            <a:ext cx="2133600" cy="381000"/>
          </a:xfrm>
        </p:spPr>
        <p:txBody>
          <a:bodyPr/>
          <a:lstStyle/>
          <a:p>
            <a:r>
              <a:rPr lang="en-US" dirty="0"/>
              <a:t>Kiran Mannem(15PH0421)</a:t>
            </a:r>
          </a:p>
        </p:txBody>
      </p:sp>
      <p:sp>
        <p:nvSpPr>
          <p:cNvPr id="13" name="Slide Number Placeholder 12">
            <a:extLst>
              <a:ext uri="{FF2B5EF4-FFF2-40B4-BE49-F238E27FC236}">
                <a16:creationId xmlns:a16="http://schemas.microsoft.com/office/drawing/2014/main" id="{57EB8DC1-CAEC-1662-566D-9CF1629F8B02}"/>
              </a:ext>
            </a:extLst>
          </p:cNvPr>
          <p:cNvSpPr>
            <a:spLocks noGrp="1"/>
          </p:cNvSpPr>
          <p:nvPr>
            <p:ph type="sldNum" sz="quarter" idx="12"/>
          </p:nvPr>
        </p:nvSpPr>
        <p:spPr>
          <a:xfrm>
            <a:off x="1295400" y="4876800"/>
            <a:ext cx="609600" cy="517524"/>
          </a:xfrm>
        </p:spPr>
        <p:txBody>
          <a:bodyPr/>
          <a:lstStyle/>
          <a:p>
            <a:fld id="{913BA60F-0ACE-4B7C-BD7A-00BBDA3D5349}" type="slidenum">
              <a:rPr lang="en-US" smtClean="0"/>
              <a:pPr/>
              <a:t>1</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3072-9301-83C4-BE16-31E56A562D07}"/>
              </a:ext>
            </a:extLst>
          </p:cNvPr>
          <p:cNvSpPr>
            <a:spLocks noGrp="1"/>
          </p:cNvSpPr>
          <p:nvPr>
            <p:ph type="title"/>
          </p:nvPr>
        </p:nvSpPr>
        <p:spPr>
          <a:xfrm>
            <a:off x="457200" y="274638"/>
            <a:ext cx="7467600" cy="758952"/>
          </a:xfrm>
        </p:spPr>
        <p:txBody>
          <a:bodyPr>
            <a:normAutofit/>
          </a:bodyPr>
          <a:lstStyle/>
          <a:p>
            <a:r>
              <a:rPr lang="en-US" sz="3200" u="sng" dirty="0">
                <a:solidFill>
                  <a:srgbClr val="FF0000"/>
                </a:solidFill>
                <a:latin typeface="Times New Roman" panose="02020603050405020304" pitchFamily="18" charset="0"/>
                <a:cs typeface="Times New Roman" panose="02020603050405020304" pitchFamily="18" charset="0"/>
              </a:rPr>
              <a:t>NEED</a:t>
            </a:r>
            <a:endParaRPr lang="en-IN" sz="32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0317B6-71C6-4864-3657-24D324D3BC4B}"/>
              </a:ext>
            </a:extLst>
          </p:cNvPr>
          <p:cNvSpPr>
            <a:spLocks noGrp="1"/>
          </p:cNvSpPr>
          <p:nvPr>
            <p:ph sz="quarter" idx="1"/>
          </p:nvPr>
        </p:nvSpPr>
        <p:spPr>
          <a:xfrm>
            <a:off x="477649" y="1033590"/>
            <a:ext cx="7467600" cy="5257800"/>
          </a:xfrm>
        </p:spPr>
        <p:txBody>
          <a:bodyPr>
            <a:normAutofit fontScale="62500" lnSpcReduction="20000"/>
          </a:bodyPr>
          <a:lstStyle/>
          <a:p>
            <a:pPr>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Wireless communication faces several challenges, </a:t>
            </a:r>
          </a:p>
          <a:p>
            <a:pPr lvl="1">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interference, </a:t>
            </a:r>
          </a:p>
          <a:p>
            <a:pPr lvl="1">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fading, </a:t>
            </a:r>
          </a:p>
          <a:p>
            <a:pPr lvl="1">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limited bandwidth.</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0000"/>
              </a:lnSpc>
              <a:buFont typeface="Wingdings" panose="05000000000000000000" pitchFamily="2" charset="2"/>
              <a:buChar char="Ø"/>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Also, Cellular networks has </a:t>
            </a:r>
          </a:p>
          <a:p>
            <a:pPr lvl="1">
              <a:lnSpc>
                <a:spcPct val="11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Spectrum Congestion</a:t>
            </a:r>
            <a:endParaRPr lang="en-US" sz="2600" dirty="0">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Data Traffic Explosion</a:t>
            </a:r>
            <a:endParaRPr lang="en-US" sz="2600" dirty="0">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Network Capacity and Coverage</a:t>
            </a:r>
          </a:p>
          <a:p>
            <a:pPr lvl="1">
              <a:lnSpc>
                <a:spcPct val="11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Backhaul and Infrastructure</a:t>
            </a:r>
          </a:p>
          <a:p>
            <a:pPr lvl="1">
              <a:lnSpc>
                <a:spcPct val="110000"/>
              </a:lnSpc>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Security and Privacy</a:t>
            </a:r>
            <a:endParaRPr lang="en-US" sz="26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IN" sz="2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x-none" sz="2600" dirty="0">
                <a:latin typeface="Times New Roman" panose="02020603050405020304" pitchFamily="18" charset="0"/>
                <a:cs typeface="Times New Roman" panose="02020603050405020304" pitchFamily="18" charset="0"/>
              </a:rPr>
              <a:t>LTE HetNets are a type of wireless network architecture that combines </a:t>
            </a:r>
            <a:endParaRPr lang="en-US" sz="2600" dirty="0">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Ø"/>
            </a:pPr>
            <a:r>
              <a:rPr lang="x-none" sz="2600" dirty="0">
                <a:latin typeface="Times New Roman" panose="02020603050405020304" pitchFamily="18" charset="0"/>
                <a:cs typeface="Times New Roman" panose="02020603050405020304" pitchFamily="18" charset="0"/>
              </a:rPr>
              <a:t>different types of access points to provide increased network capacity and coverage. </a:t>
            </a:r>
            <a:endParaRPr lang="en-US" sz="2600" dirty="0">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has also several challenges,</a:t>
            </a:r>
            <a:endParaRPr lang="en-IN" sz="2600" dirty="0">
              <a:latin typeface="Times New Roman" panose="02020603050405020304" pitchFamily="18" charset="0"/>
              <a:cs typeface="Times New Roman" panose="02020603050405020304" pitchFamily="18" charset="0"/>
            </a:endParaRPr>
          </a:p>
          <a:p>
            <a:pPr lvl="1">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Interference Management, </a:t>
            </a:r>
          </a:p>
          <a:p>
            <a:pPr lvl="1">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Resource Allocation, </a:t>
            </a:r>
          </a:p>
          <a:p>
            <a:pPr lvl="1">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Backhaul Capacity, </a:t>
            </a:r>
          </a:p>
          <a:p>
            <a:pPr lvl="1">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Cell Selection </a:t>
            </a:r>
          </a:p>
          <a:p>
            <a:pPr lvl="1">
              <a:lnSpc>
                <a:spcPct val="110000"/>
              </a:lnSpc>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Handoff Management</a:t>
            </a:r>
            <a:endParaRPr lang="en-IN" sz="2600" dirty="0">
              <a:latin typeface="Times New Roman" panose="02020603050405020304" pitchFamily="18" charset="0"/>
              <a:cs typeface="Times New Roman" panose="02020603050405020304" pitchFamily="18" charset="0"/>
            </a:endParaRPr>
          </a:p>
          <a:p>
            <a:pPr>
              <a:lnSpc>
                <a:spcPct val="110000"/>
              </a:lnSpc>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FB014AF-337F-53FF-94E3-9886ADF438E8}"/>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AE150B1E-9938-387D-5851-D2E98A998D8B}"/>
              </a:ext>
            </a:extLst>
          </p:cNvPr>
          <p:cNvSpPr>
            <a:spLocks noGrp="1"/>
          </p:cNvSpPr>
          <p:nvPr>
            <p:ph type="sldNum" sz="quarter" idx="15"/>
          </p:nvPr>
        </p:nvSpPr>
        <p:spPr/>
        <p:txBody>
          <a:bodyPr/>
          <a:lstStyle/>
          <a:p>
            <a:fld id="{913BA60F-0ACE-4B7C-BD7A-00BBDA3D5349}" type="slidenum">
              <a:rPr lang="en-US" smtClean="0"/>
              <a:pPr/>
              <a:t>10</a:t>
            </a:fld>
            <a:endParaRPr lang="en-US"/>
          </a:p>
        </p:txBody>
      </p:sp>
      <p:sp>
        <p:nvSpPr>
          <p:cNvPr id="6" name="Footer Placeholder 5">
            <a:extLst>
              <a:ext uri="{FF2B5EF4-FFF2-40B4-BE49-F238E27FC236}">
                <a16:creationId xmlns:a16="http://schemas.microsoft.com/office/drawing/2014/main" id="{BA44A88C-B9AD-9EEC-F2F2-97BD3C6FC0CD}"/>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2088197791"/>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C87F-C82C-46B1-9999-6EEA3D2E6012}"/>
              </a:ext>
            </a:extLst>
          </p:cNvPr>
          <p:cNvSpPr>
            <a:spLocks noGrp="1"/>
          </p:cNvSpPr>
          <p:nvPr>
            <p:ph type="title"/>
          </p:nvPr>
        </p:nvSpPr>
        <p:spPr>
          <a:xfrm>
            <a:off x="457200" y="274638"/>
            <a:ext cx="7467600" cy="411162"/>
          </a:xfrm>
        </p:spPr>
        <p:txBody>
          <a:bodyPr>
            <a:normAutofit fontScale="90000"/>
          </a:bodyPr>
          <a:lstStyle/>
          <a:p>
            <a:r>
              <a:rPr lang="en-IN" sz="2700" u="sng" dirty="0">
                <a:solidFill>
                  <a:srgbClr val="FF0000"/>
                </a:solidFill>
                <a:latin typeface="Times New Roman" panose="02020603050405020304" pitchFamily="18" charset="0"/>
                <a:cs typeface="Times New Roman" panose="02020603050405020304" pitchFamily="18" charset="0"/>
              </a:rPr>
              <a:t>Literature</a:t>
            </a:r>
            <a:r>
              <a:rPr lang="en-IN" dirty="0"/>
              <a:t> </a:t>
            </a:r>
          </a:p>
        </p:txBody>
      </p:sp>
      <p:graphicFrame>
        <p:nvGraphicFramePr>
          <p:cNvPr id="4" name="Content Placeholder 3">
            <a:extLst>
              <a:ext uri="{FF2B5EF4-FFF2-40B4-BE49-F238E27FC236}">
                <a16:creationId xmlns:a16="http://schemas.microsoft.com/office/drawing/2014/main" id="{9DF584EE-0987-4DEB-944D-F4F148361169}"/>
              </a:ext>
            </a:extLst>
          </p:cNvPr>
          <p:cNvGraphicFramePr>
            <a:graphicFrameLocks noGrp="1"/>
          </p:cNvGraphicFramePr>
          <p:nvPr>
            <p:ph sz="quarter" idx="1"/>
            <p:extLst>
              <p:ext uri="{D42A27DB-BD31-4B8C-83A1-F6EECF244321}">
                <p14:modId xmlns:p14="http://schemas.microsoft.com/office/powerpoint/2010/main" val="3620631507"/>
              </p:ext>
            </p:extLst>
          </p:nvPr>
        </p:nvGraphicFramePr>
        <p:xfrm>
          <a:off x="418831" y="639714"/>
          <a:ext cx="7467600" cy="5488243"/>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756070277"/>
                    </a:ext>
                  </a:extLst>
                </a:gridCol>
                <a:gridCol w="3886200">
                  <a:extLst>
                    <a:ext uri="{9D8B030D-6E8A-4147-A177-3AD203B41FA5}">
                      <a16:colId xmlns:a16="http://schemas.microsoft.com/office/drawing/2014/main" val="1231267735"/>
                    </a:ext>
                  </a:extLst>
                </a:gridCol>
              </a:tblGrid>
              <a:tr h="262684">
                <a:tc>
                  <a:txBody>
                    <a:bodyPr/>
                    <a:lstStyle/>
                    <a:p>
                      <a:pPr>
                        <a:lnSpc>
                          <a:spcPct val="107000"/>
                        </a:lnSpc>
                        <a:spcAft>
                          <a:spcPts val="0"/>
                        </a:spcAft>
                      </a:pPr>
                      <a:r>
                        <a:rPr lang="en-US" sz="1200" kern="1200" dirty="0">
                          <a:effectLst/>
                        </a:rPr>
                        <a:t>References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0"/>
                        </a:spcAft>
                      </a:pPr>
                      <a:r>
                        <a:rPr lang="en-US" sz="1200" kern="1200" dirty="0">
                          <a:effectLst/>
                        </a:rPr>
                        <a:t>Observations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10766561"/>
                  </a:ext>
                </a:extLst>
              </a:tr>
              <a:tr h="2268605">
                <a:tc>
                  <a:txBody>
                    <a:bodyPr/>
                    <a:lstStyle/>
                    <a:p>
                      <a:pPr marL="342900" lvl="0" indent="-342900" algn="just">
                        <a:lnSpc>
                          <a:spcPct val="115000"/>
                        </a:lnSpc>
                        <a:buFont typeface="+mj-lt"/>
                        <a:buAutoNum type="arabicPeriod"/>
                      </a:pPr>
                      <a:r>
                        <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rPr>
                        <a:t>Sen, </a:t>
                      </a:r>
                      <a:r>
                        <a:rPr kumimoji="0" lang="en-US" sz="1100" b="0" i="0" kern="1200" dirty="0" err="1">
                          <a:solidFill>
                            <a:schemeClr val="dk1"/>
                          </a:solidFill>
                          <a:effectLst/>
                          <a:latin typeface="Times New Roman" panose="02020603050405020304" pitchFamily="18" charset="0"/>
                          <a:ea typeface="+mn-ea"/>
                          <a:cs typeface="Times New Roman" panose="02020603050405020304" pitchFamily="18" charset="0"/>
                        </a:rPr>
                        <a:t>Jaydip</a:t>
                      </a:r>
                      <a:r>
                        <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rPr>
                        <a:t>. "Mobility and handoff management in wireless networks." </a:t>
                      </a:r>
                      <a:r>
                        <a:rPr kumimoji="0" lang="en-US" sz="1100" b="0" i="1" kern="1200" dirty="0" err="1">
                          <a:solidFill>
                            <a:schemeClr val="dk1"/>
                          </a:solidFill>
                          <a:effectLst/>
                          <a:latin typeface="Times New Roman" panose="02020603050405020304" pitchFamily="18" charset="0"/>
                          <a:ea typeface="+mn-ea"/>
                          <a:cs typeface="Times New Roman" panose="02020603050405020304" pitchFamily="18" charset="0"/>
                        </a:rPr>
                        <a:t>arXiv</a:t>
                      </a:r>
                      <a:r>
                        <a:rPr kumimoji="0" lang="en-US" sz="1100" b="0" i="1" kern="1200" dirty="0">
                          <a:solidFill>
                            <a:schemeClr val="dk1"/>
                          </a:solidFill>
                          <a:effectLst/>
                          <a:latin typeface="Times New Roman" panose="02020603050405020304" pitchFamily="18" charset="0"/>
                          <a:ea typeface="+mn-ea"/>
                          <a:cs typeface="Times New Roman" panose="02020603050405020304" pitchFamily="18" charset="0"/>
                        </a:rPr>
                        <a:t> preprint arXiv:1011.1956</a:t>
                      </a:r>
                      <a:r>
                        <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rPr>
                        <a:t> (2010).</a:t>
                      </a:r>
                    </a:p>
                    <a:p>
                      <a:pPr marL="342900" lvl="0" indent="-342900" algn="just">
                        <a:lnSpc>
                          <a:spcPct val="115000"/>
                        </a:lnSpc>
                        <a:buFont typeface="+mj-lt"/>
                        <a:buAutoNum type="arabicPeriod"/>
                      </a:pPr>
                      <a:r>
                        <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rPr>
                        <a:t>Goyal, Tanu, and Sakshi Kaushal. "Handover optimization scheme for LTE-Advance networks based on AHP-TOPSIS and Q-learning." </a:t>
                      </a:r>
                      <a:r>
                        <a:rPr kumimoji="0" lang="en-US" sz="1100" b="0" i="1" kern="1200" dirty="0">
                          <a:solidFill>
                            <a:schemeClr val="dk1"/>
                          </a:solidFill>
                          <a:effectLst/>
                          <a:latin typeface="Times New Roman" panose="02020603050405020304" pitchFamily="18" charset="0"/>
                          <a:ea typeface="+mn-ea"/>
                          <a:cs typeface="Times New Roman" panose="02020603050405020304" pitchFamily="18" charset="0"/>
                        </a:rPr>
                        <a:t>Computer Communications</a:t>
                      </a:r>
                      <a:r>
                        <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rPr>
                        <a:t> 133 (2019): 67-76.</a:t>
                      </a:r>
                    </a:p>
                    <a:p>
                      <a:pPr marL="342900" lvl="0" indent="-342900" algn="just">
                        <a:lnSpc>
                          <a:spcPct val="115000"/>
                        </a:lnSpc>
                        <a:buFont typeface="+mj-lt"/>
                        <a:buAutoNum type="arabicPeriod"/>
                      </a:pPr>
                      <a:r>
                        <a:rPr kumimoji="0" lang="en-IN" sz="1100" b="0" i="0" kern="1200" dirty="0" err="1">
                          <a:solidFill>
                            <a:schemeClr val="dk1"/>
                          </a:solidFill>
                          <a:effectLst/>
                          <a:latin typeface="Times New Roman" panose="02020603050405020304" pitchFamily="18" charset="0"/>
                          <a:ea typeface="+mn-ea"/>
                          <a:cs typeface="Times New Roman" panose="02020603050405020304" pitchFamily="18" charset="0"/>
                        </a:rPr>
                        <a:t>Kalbkhani</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Hashem, et al. "QoS-based multi-criteria handoff algorithm for femto-macro cellular networks." </a:t>
                      </a:r>
                      <a:r>
                        <a:rPr kumimoji="0" lang="en-IN" sz="1100" b="0" i="1" kern="1200" dirty="0">
                          <a:solidFill>
                            <a:schemeClr val="dk1"/>
                          </a:solidFill>
                          <a:effectLst/>
                          <a:latin typeface="Times New Roman" panose="02020603050405020304" pitchFamily="18" charset="0"/>
                          <a:ea typeface="+mn-ea"/>
                          <a:cs typeface="Times New Roman" panose="02020603050405020304" pitchFamily="18" charset="0"/>
                        </a:rPr>
                        <a:t>Wireless Personal Communications</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98 (2018): 1435-1460.</a:t>
                      </a:r>
                      <a:endPar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342900" lvl="0" indent="-342900">
                        <a:lnSpc>
                          <a:spcPct val="107000"/>
                        </a:lnSpc>
                        <a:spcAft>
                          <a:spcPts val="0"/>
                        </a:spcAft>
                        <a:buFont typeface="Wingdings" panose="05000000000000000000" pitchFamily="2" charset="2"/>
                        <a:buChar char=""/>
                        <a:tabLst>
                          <a:tab pos="457200" algn="l"/>
                        </a:tabLst>
                      </a:pPr>
                      <a:endParaRPr kumimoji="0" lang="en-US" sz="1100" b="0" kern="1200" dirty="0">
                        <a:solidFill>
                          <a:schemeClr val="dk1"/>
                        </a:solidFill>
                        <a:effectLst/>
                        <a:latin typeface="Times New Roman" panose="02020603050405020304" pitchFamily="18" charset="0"/>
                        <a:ea typeface="+mn-ea"/>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tabLst>
                          <a:tab pos="457200" algn="l"/>
                        </a:tabLst>
                      </a:pPr>
                      <a:r>
                        <a:rPr kumimoji="0" lang="en-US" sz="1100" b="0" kern="1200" dirty="0">
                          <a:solidFill>
                            <a:schemeClr val="dk1"/>
                          </a:solidFill>
                          <a:effectLst/>
                          <a:latin typeface="Times New Roman" panose="02020603050405020304" pitchFamily="18" charset="0"/>
                          <a:ea typeface="+mn-ea"/>
                          <a:cs typeface="Times New Roman" panose="02020603050405020304" pitchFamily="18" charset="0"/>
                        </a:rPr>
                        <a:t>Mobility and Handoff management fundamentals and issues discussed in the context of 4G to 5G.</a:t>
                      </a:r>
                    </a:p>
                    <a:p>
                      <a:pPr marL="342900" lvl="0" indent="-342900">
                        <a:lnSpc>
                          <a:spcPct val="107000"/>
                        </a:lnSpc>
                        <a:spcAft>
                          <a:spcPts val="0"/>
                        </a:spcAft>
                        <a:buFont typeface="Wingdings" panose="05000000000000000000" pitchFamily="2" charset="2"/>
                        <a:buChar char=""/>
                        <a:tabLst>
                          <a:tab pos="457200" algn="l"/>
                        </a:tabLst>
                      </a:pPr>
                      <a:endParaRPr kumimoji="0" lang="en-US" sz="1100" b="0" kern="1200" dirty="0">
                        <a:solidFill>
                          <a:schemeClr val="dk1"/>
                        </a:solidFill>
                        <a:effectLst/>
                        <a:latin typeface="Times New Roman" panose="02020603050405020304" pitchFamily="18" charset="0"/>
                        <a:ea typeface="+mn-ea"/>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tabLst>
                          <a:tab pos="457200" algn="l"/>
                        </a:tabLst>
                      </a:pPr>
                      <a:r>
                        <a:rPr kumimoji="0" lang="en-US" sz="1100" b="0" kern="1200" dirty="0">
                          <a:solidFill>
                            <a:schemeClr val="dk1"/>
                          </a:solidFill>
                          <a:effectLst/>
                          <a:latin typeface="Times New Roman" panose="02020603050405020304" pitchFamily="18" charset="0"/>
                          <a:ea typeface="+mn-ea"/>
                          <a:cs typeface="Times New Roman" panose="02020603050405020304" pitchFamily="18" charset="0"/>
                        </a:rPr>
                        <a:t>AHP-TOPSIS method used for selecting eNB by considering multiple parameters and compared with traditional methods </a:t>
                      </a:r>
                    </a:p>
                    <a:p>
                      <a:pPr marL="342900" lvl="0" indent="-342900">
                        <a:lnSpc>
                          <a:spcPct val="107000"/>
                        </a:lnSpc>
                        <a:spcAft>
                          <a:spcPts val="0"/>
                        </a:spcAft>
                        <a:buFont typeface="Wingdings" panose="05000000000000000000" pitchFamily="2" charset="2"/>
                        <a:buChar char=""/>
                        <a:tabLst>
                          <a:tab pos="457200" algn="l"/>
                        </a:tabLst>
                      </a:pPr>
                      <a:r>
                        <a:rPr kumimoji="0" lang="en-US" sz="1100" b="0" kern="1200" dirty="0">
                          <a:solidFill>
                            <a:schemeClr val="dk1"/>
                          </a:solidFill>
                          <a:effectLst/>
                          <a:latin typeface="Times New Roman" panose="02020603050405020304" pitchFamily="18" charset="0"/>
                          <a:ea typeface="+mn-ea"/>
                          <a:cs typeface="Times New Roman" panose="02020603050405020304" pitchFamily="18" charset="0"/>
                        </a:rPr>
                        <a:t>But still optimization is not done for selecting eNB.</a:t>
                      </a:r>
                    </a:p>
                    <a:p>
                      <a:pPr marL="342900" lvl="0" indent="-342900">
                        <a:lnSpc>
                          <a:spcPct val="107000"/>
                        </a:lnSpc>
                        <a:spcAft>
                          <a:spcPts val="0"/>
                        </a:spcAft>
                        <a:buFont typeface="Wingdings" panose="05000000000000000000" pitchFamily="2" charset="2"/>
                        <a:buChar char=""/>
                        <a:tabLst>
                          <a:tab pos="457200" algn="l"/>
                        </a:tabLst>
                      </a:pPr>
                      <a:endParaRPr kumimoji="0" lang="en-US" sz="1100" b="0" kern="1200" dirty="0">
                        <a:solidFill>
                          <a:schemeClr val="dk1"/>
                        </a:solidFill>
                        <a:effectLst/>
                        <a:latin typeface="Times New Roman" panose="02020603050405020304" pitchFamily="18" charset="0"/>
                        <a:ea typeface="+mn-ea"/>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tabLst>
                          <a:tab pos="457200" algn="l"/>
                        </a:tabLst>
                      </a:pPr>
                      <a:endParaRPr kumimoji="0" lang="en-US" sz="1100" b="0" kern="1200" dirty="0">
                        <a:solidFill>
                          <a:schemeClr val="dk1"/>
                        </a:solidFill>
                        <a:effectLst/>
                        <a:latin typeface="Times New Roman" panose="02020603050405020304" pitchFamily="18" charset="0"/>
                        <a:ea typeface="+mn-ea"/>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tabLst>
                          <a:tab pos="457200" algn="l"/>
                        </a:tabLst>
                      </a:pPr>
                      <a:r>
                        <a:rPr kumimoji="0" lang="en-US" sz="1100" b="0" kern="1200" dirty="0">
                          <a:solidFill>
                            <a:schemeClr val="dk1"/>
                          </a:solidFill>
                          <a:effectLst/>
                          <a:latin typeface="Times New Roman" panose="02020603050405020304" pitchFamily="18" charset="0"/>
                          <a:ea typeface="+mn-ea"/>
                          <a:cs typeface="Times New Roman" panose="02020603050405020304" pitchFamily="18" charset="0"/>
                        </a:rPr>
                        <a:t>In QMHA  only three parameters are considered for HO issues for femto-macro cells. </a:t>
                      </a:r>
                    </a:p>
                    <a:p>
                      <a:pPr marL="342900" lvl="0" indent="-342900">
                        <a:lnSpc>
                          <a:spcPct val="107000"/>
                        </a:lnSpc>
                        <a:spcAft>
                          <a:spcPts val="0"/>
                        </a:spcAft>
                        <a:buFont typeface="Wingdings" panose="05000000000000000000" pitchFamily="2" charset="2"/>
                        <a:buChar char=""/>
                        <a:tabLst>
                          <a:tab pos="457200" algn="l"/>
                        </a:tabLst>
                      </a:pPr>
                      <a:r>
                        <a:rPr kumimoji="0" lang="en-US" sz="1100" b="0" kern="1200" dirty="0">
                          <a:solidFill>
                            <a:schemeClr val="dk1"/>
                          </a:solidFill>
                          <a:effectLst/>
                          <a:latin typeface="Times New Roman" panose="02020603050405020304" pitchFamily="18" charset="0"/>
                          <a:ea typeface="+mn-ea"/>
                          <a:cs typeface="Times New Roman" panose="02020603050405020304" pitchFamily="18" charset="0"/>
                        </a:rPr>
                        <a:t>But not considered more metrics to get best connection.</a:t>
                      </a:r>
                    </a:p>
                    <a:p>
                      <a:pPr marL="342900" lvl="0" indent="-342900">
                        <a:lnSpc>
                          <a:spcPct val="107000"/>
                        </a:lnSpc>
                        <a:spcAft>
                          <a:spcPts val="0"/>
                        </a:spcAft>
                        <a:buFont typeface="Wingdings" panose="05000000000000000000" pitchFamily="2" charset="2"/>
                        <a:buChar char=""/>
                        <a:tabLst>
                          <a:tab pos="457200" algn="l"/>
                        </a:tabLst>
                      </a:pPr>
                      <a:endParaRPr kumimoji="0" lang="en-US" sz="11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820933541"/>
                  </a:ext>
                </a:extLst>
              </a:tr>
              <a:tr h="806294">
                <a:tc>
                  <a:txBody>
                    <a:bodyPr/>
                    <a:lstStyle/>
                    <a:p>
                      <a:pPr marL="228600" lvl="0" indent="-228600" algn="just">
                        <a:lnSpc>
                          <a:spcPct val="115000"/>
                        </a:lnSpc>
                        <a:buFont typeface="+mj-lt"/>
                        <a:buAutoNum type="arabicPeriod" startAt="4"/>
                      </a:pP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 Yun, Bin Cao, and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Chonggang</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Wang. "Handover schemes in heterogeneous LTE networks: challenges and opportunities." IEEE Wireless Communications 23, no. 2 (2016): 112-117.</a:t>
                      </a:r>
                      <a:endParaRPr lang="en-IN"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tab pos="457200" algn="l"/>
                        </a:tabLst>
                        <a:defRPr/>
                      </a:pPr>
                      <a:r>
                        <a:rPr kumimoji="0" lang="en-US" sz="1100" b="0" kern="1200" dirty="0">
                          <a:solidFill>
                            <a:schemeClr val="dk1"/>
                          </a:solidFill>
                          <a:effectLst/>
                          <a:latin typeface="Times New Roman" panose="02020603050405020304" pitchFamily="18" charset="0"/>
                          <a:ea typeface="+mn-ea"/>
                          <a:cs typeface="Times New Roman" panose="02020603050405020304" pitchFamily="18" charset="0"/>
                        </a:rPr>
                        <a:t>LTE-AN employs small cells such as picocells and microcells to improve data rates and energy efficiency.</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tab pos="457200" algn="l"/>
                        </a:tabLst>
                        <a:defRPr/>
                      </a:pPr>
                      <a:r>
                        <a:rPr kumimoji="0" lang="en-US" sz="1100" b="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The HO problem is more significant in LTE-AN because of dense cells</a:t>
                      </a:r>
                      <a:r>
                        <a:rPr kumimoji="0" lang="en-US" sz="1100" b="0"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txBody>
                  <a:tcPr/>
                </a:tc>
                <a:extLst>
                  <a:ext uri="{0D108BD9-81ED-4DB2-BD59-A6C34878D82A}">
                    <a16:rowId xmlns:a16="http://schemas.microsoft.com/office/drawing/2014/main" val="3997567427"/>
                  </a:ext>
                </a:extLst>
              </a:tr>
              <a:tr h="925685">
                <a:tc>
                  <a:txBody>
                    <a:bodyPr/>
                    <a:lstStyle/>
                    <a:p>
                      <a:pPr marL="342900" lvl="0" indent="-342900" algn="just">
                        <a:lnSpc>
                          <a:spcPct val="115000"/>
                        </a:lnSpc>
                        <a:spcAft>
                          <a:spcPts val="1000"/>
                        </a:spcAft>
                        <a:buFont typeface="+mj-lt"/>
                        <a:buAutoNum type="arabicPeriod" startAt="5"/>
                      </a:pP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Qiu</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Yue,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Maode</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 and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Xilei</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Wang. "A proxy signature-based handover authentication scheme for LTE wireless networks." Journal of Network and Computer Applications 83 (2017): 63-71.</a:t>
                      </a:r>
                      <a:endParaRPr lang="en-IN" sz="1100" b="0" dirty="0">
                        <a:effectLst/>
                        <a:latin typeface="Times New Roman" panose="02020603050405020304" pitchFamily="18" charset="0"/>
                        <a:ea typeface="SimSun" panose="02010600030101010101" pitchFamily="2" charset="-122"/>
                        <a:cs typeface="Times New Roman" panose="02020603050405020304" pitchFamily="18" charset="0"/>
                      </a:endParaRPr>
                    </a:p>
                  </a:txBody>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tab pos="457200" algn="l"/>
                        </a:tabLst>
                        <a:defRPr/>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The HO system for 4G-LTE wireless networks has become more complex because of numerous types of Base Stations.</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tab pos="457200" algn="l"/>
                        </a:tabLst>
                        <a:defRPr/>
                      </a:pPr>
                      <a:r>
                        <a:rPr kumimoji="0" lang="en-US" sz="1100" b="0" kern="1200" dirty="0">
                          <a:solidFill>
                            <a:schemeClr val="dk1"/>
                          </a:solidFill>
                          <a:effectLst/>
                          <a:latin typeface="Times New Roman" panose="02020603050405020304" pitchFamily="18" charset="0"/>
                          <a:ea typeface="+mn-ea"/>
                          <a:cs typeface="Times New Roman" panose="02020603050405020304" pitchFamily="18" charset="0"/>
                        </a:rPr>
                        <a:t>It is discovered that there is a lack of backward compatibility and security due to the use of key chains in the HO operations </a:t>
                      </a:r>
                      <a:endParaRPr kumimoji="0" lang="en-IN" sz="1100" b="0" kern="1200" dirty="0">
                        <a:solidFill>
                          <a:schemeClr val="dk1"/>
                        </a:solidFill>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7682665"/>
                  </a:ext>
                </a:extLst>
              </a:tr>
              <a:tr h="623505">
                <a:tc>
                  <a:txBody>
                    <a:bodyPr/>
                    <a:lstStyle/>
                    <a:p>
                      <a:pPr marL="342900" lvl="0" indent="-342900" algn="just">
                        <a:lnSpc>
                          <a:spcPct val="115000"/>
                        </a:lnSpc>
                        <a:buFont typeface="+mj-lt"/>
                        <a:buAutoNum type="arabicPeriod" startAt="6"/>
                      </a:pP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Tayyab, Muhammad, Xavier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Gelabert</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RikuJäntti</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survey on handover management: From LTE to NR." IEEE Access 7 (2019): 118907-118930.</a:t>
                      </a:r>
                      <a:endParaRPr lang="en-IN"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tab pos="457200" algn="l"/>
                        </a:tabLst>
                        <a:defRPr/>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An ultra-densification technique has been introduced to compress the BS coverage and to enhance frequency repeatability in order to fulfil the enormous data demands.</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tab pos="457200" algn="l"/>
                        </a:tabLst>
                        <a:defRPr/>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Still Number of HO s are more due to density of cells</a:t>
                      </a:r>
                    </a:p>
                  </a:txBody>
                  <a:tcPr/>
                </a:tc>
                <a:extLst>
                  <a:ext uri="{0D108BD9-81ED-4DB2-BD59-A6C34878D82A}">
                    <a16:rowId xmlns:a16="http://schemas.microsoft.com/office/drawing/2014/main" val="2843284423"/>
                  </a:ext>
                </a:extLst>
              </a:tr>
            </a:tbl>
          </a:graphicData>
        </a:graphic>
      </p:graphicFrame>
      <p:sp>
        <p:nvSpPr>
          <p:cNvPr id="7" name="Date Placeholder 6">
            <a:extLst>
              <a:ext uri="{FF2B5EF4-FFF2-40B4-BE49-F238E27FC236}">
                <a16:creationId xmlns:a16="http://schemas.microsoft.com/office/drawing/2014/main" id="{1A66C53E-C91B-D930-304B-7C52FCECAA47}"/>
              </a:ext>
            </a:extLst>
          </p:cNvPr>
          <p:cNvSpPr>
            <a:spLocks noGrp="1"/>
          </p:cNvSpPr>
          <p:nvPr>
            <p:ph type="dt" sz="half" idx="14"/>
          </p:nvPr>
        </p:nvSpPr>
        <p:spPr/>
        <p:txBody>
          <a:bodyPr/>
          <a:lstStyle/>
          <a:p>
            <a:fld id="{E42485E4-AF45-4A54-9E40-44FFF068E554}" type="datetime1">
              <a:rPr lang="en-US" smtClean="0"/>
              <a:t>8/13/2023</a:t>
            </a:fld>
            <a:endParaRPr lang="en-US"/>
          </a:p>
        </p:txBody>
      </p:sp>
      <p:sp>
        <p:nvSpPr>
          <p:cNvPr id="8" name="Footer Placeholder 7">
            <a:extLst>
              <a:ext uri="{FF2B5EF4-FFF2-40B4-BE49-F238E27FC236}">
                <a16:creationId xmlns:a16="http://schemas.microsoft.com/office/drawing/2014/main" id="{97B6FF0F-D021-8A29-EE60-467D9EA9061E}"/>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8DD53406-1420-B71A-5F49-7411ABED8916}"/>
              </a:ext>
            </a:extLst>
          </p:cNvPr>
          <p:cNvSpPr>
            <a:spLocks noGrp="1"/>
          </p:cNvSpPr>
          <p:nvPr>
            <p:ph type="sldNum" sz="quarter" idx="15"/>
          </p:nvPr>
        </p:nvSpPr>
        <p:spPr/>
        <p:txBody>
          <a:bodyPr/>
          <a:lstStyle/>
          <a:p>
            <a:fld id="{913BA60F-0ACE-4B7C-BD7A-00BBDA3D5349}" type="slidenum">
              <a:rPr lang="en-US" smtClean="0"/>
              <a:pPr/>
              <a:t>11</a:t>
            </a:fld>
            <a:endParaRPr lang="en-US"/>
          </a:p>
        </p:txBody>
      </p:sp>
    </p:spTree>
    <p:extLst>
      <p:ext uri="{BB962C8B-B14F-4D97-AF65-F5344CB8AC3E}">
        <p14:creationId xmlns:p14="http://schemas.microsoft.com/office/powerpoint/2010/main" val="3646674865"/>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C87F-C82C-46B1-9999-6EEA3D2E6012}"/>
              </a:ext>
            </a:extLst>
          </p:cNvPr>
          <p:cNvSpPr>
            <a:spLocks noGrp="1"/>
          </p:cNvSpPr>
          <p:nvPr>
            <p:ph type="title"/>
          </p:nvPr>
        </p:nvSpPr>
        <p:spPr>
          <a:xfrm>
            <a:off x="457200" y="274638"/>
            <a:ext cx="7467600" cy="563562"/>
          </a:xfrm>
        </p:spPr>
        <p:txBody>
          <a:bodyPr>
            <a:normAutofit/>
          </a:bodyPr>
          <a:lstStyle/>
          <a:p>
            <a:r>
              <a:rPr lang="en-IN" sz="2400" u="sng" dirty="0">
                <a:solidFill>
                  <a:srgbClr val="FF0000"/>
                </a:solidFill>
                <a:latin typeface="Times New Roman" panose="02020603050405020304" pitchFamily="18" charset="0"/>
                <a:cs typeface="Times New Roman" panose="02020603050405020304" pitchFamily="18" charset="0"/>
              </a:rPr>
              <a:t>Literature</a:t>
            </a:r>
          </a:p>
        </p:txBody>
      </p:sp>
      <p:graphicFrame>
        <p:nvGraphicFramePr>
          <p:cNvPr id="4" name="Content Placeholder 3">
            <a:extLst>
              <a:ext uri="{FF2B5EF4-FFF2-40B4-BE49-F238E27FC236}">
                <a16:creationId xmlns:a16="http://schemas.microsoft.com/office/drawing/2014/main" id="{9DF584EE-0987-4DEB-944D-F4F148361169}"/>
              </a:ext>
            </a:extLst>
          </p:cNvPr>
          <p:cNvGraphicFramePr>
            <a:graphicFrameLocks noGrp="1"/>
          </p:cNvGraphicFramePr>
          <p:nvPr>
            <p:ph sz="quarter" idx="1"/>
            <p:extLst>
              <p:ext uri="{D42A27DB-BD31-4B8C-83A1-F6EECF244321}">
                <p14:modId xmlns:p14="http://schemas.microsoft.com/office/powerpoint/2010/main" val="1659325482"/>
              </p:ext>
            </p:extLst>
          </p:nvPr>
        </p:nvGraphicFramePr>
        <p:xfrm>
          <a:off x="513333" y="1090272"/>
          <a:ext cx="7467600" cy="4994227"/>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756070277"/>
                    </a:ext>
                  </a:extLst>
                </a:gridCol>
                <a:gridCol w="3886200">
                  <a:extLst>
                    <a:ext uri="{9D8B030D-6E8A-4147-A177-3AD203B41FA5}">
                      <a16:colId xmlns:a16="http://schemas.microsoft.com/office/drawing/2014/main" val="1231267735"/>
                    </a:ext>
                  </a:extLst>
                </a:gridCol>
              </a:tblGrid>
              <a:tr h="247005">
                <a:tc>
                  <a:txBody>
                    <a:bodyPr/>
                    <a:lstStyle/>
                    <a:p>
                      <a:pPr>
                        <a:lnSpc>
                          <a:spcPct val="107000"/>
                        </a:lnSpc>
                        <a:spcAft>
                          <a:spcPts val="0"/>
                        </a:spcAft>
                      </a:pPr>
                      <a:r>
                        <a:rPr lang="en-US" sz="1200" kern="1200" dirty="0">
                          <a:effectLst/>
                        </a:rPr>
                        <a:t>References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ctr">
                        <a:lnSpc>
                          <a:spcPct val="107000"/>
                        </a:lnSpc>
                        <a:spcAft>
                          <a:spcPts val="0"/>
                        </a:spcAft>
                      </a:pPr>
                      <a:r>
                        <a:rPr lang="en-US" sz="1200" kern="1200" dirty="0">
                          <a:effectLst/>
                        </a:rPr>
                        <a:t>Observations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10766561"/>
                  </a:ext>
                </a:extLst>
              </a:tr>
              <a:tr h="1958429">
                <a:tc>
                  <a:txBody>
                    <a:bodyPr/>
                    <a:lstStyle/>
                    <a:p>
                      <a:pPr marL="342900" lvl="0" indent="-342900" algn="just">
                        <a:lnSpc>
                          <a:spcPct val="115000"/>
                        </a:lnSpc>
                        <a:buFont typeface="+mj-lt"/>
                        <a:buAutoNum type="arabicPeriod" startAt="7"/>
                      </a:pP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Hussein,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YaseeinSoubhi</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Borhanuddin</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Ali,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MohdFadlee</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Rasid</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AduwatiSali</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Ali Mohammed Mansoor. "A novel cell-selection optimization handover for long-term evolution (LTE) </a:t>
                      </a:r>
                      <a:r>
                        <a:rPr lang="en-IN" sz="1100" b="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macrocellusing</a:t>
                      </a:r>
                      <a:r>
                        <a:rPr lang="en-IN" sz="11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fuzzy TOPSIS." Computer Communications 73 (2016): 22-33.</a:t>
                      </a:r>
                    </a:p>
                    <a:p>
                      <a:pPr marL="342900" lvl="0" indent="-342900" algn="just">
                        <a:lnSpc>
                          <a:spcPct val="115000"/>
                        </a:lnSpc>
                        <a:buFont typeface="+mj-lt"/>
                        <a:buAutoNum type="arabicPeriod" startAt="7"/>
                      </a:pP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Wu, </a:t>
                      </a:r>
                      <a:r>
                        <a:rPr kumimoji="0" lang="en-IN" sz="1100" b="0" i="0" kern="1200" dirty="0" err="1">
                          <a:solidFill>
                            <a:schemeClr val="dk1"/>
                          </a:solidFill>
                          <a:effectLst/>
                          <a:latin typeface="Times New Roman" panose="02020603050405020304" pitchFamily="18" charset="0"/>
                          <a:ea typeface="+mn-ea"/>
                          <a:cs typeface="Times New Roman" panose="02020603050405020304" pitchFamily="18" charset="0"/>
                        </a:rPr>
                        <a:t>Xuehan</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et al. "A Multi-objective Artificial Flora Optimization Algorithm." </a:t>
                      </a:r>
                      <a:r>
                        <a:rPr kumimoji="0" lang="en-IN" sz="1100" b="0" i="1" kern="1200" dirty="0">
                          <a:solidFill>
                            <a:schemeClr val="dk1"/>
                          </a:solidFill>
                          <a:effectLst/>
                          <a:latin typeface="Times New Roman" panose="02020603050405020304" pitchFamily="18" charset="0"/>
                          <a:ea typeface="+mn-ea"/>
                          <a:cs typeface="Times New Roman" panose="02020603050405020304" pitchFamily="18" charset="0"/>
                        </a:rPr>
                        <a:t>Simulation Tools and Techniques: 11th International Conference, </a:t>
                      </a:r>
                      <a:r>
                        <a:rPr kumimoji="0" lang="en-IN" sz="1100" b="0" i="1" kern="1200" dirty="0" err="1">
                          <a:solidFill>
                            <a:schemeClr val="dk1"/>
                          </a:solidFill>
                          <a:effectLst/>
                          <a:latin typeface="Times New Roman" panose="02020603050405020304" pitchFamily="18" charset="0"/>
                          <a:ea typeface="+mn-ea"/>
                          <a:cs typeface="Times New Roman" panose="02020603050405020304" pitchFamily="18" charset="0"/>
                        </a:rPr>
                        <a:t>SIMUtools</a:t>
                      </a:r>
                      <a:r>
                        <a:rPr kumimoji="0" lang="en-IN" sz="1100" b="0" i="1" kern="1200" dirty="0">
                          <a:solidFill>
                            <a:schemeClr val="dk1"/>
                          </a:solidFill>
                          <a:effectLst/>
                          <a:latin typeface="Times New Roman" panose="02020603050405020304" pitchFamily="18" charset="0"/>
                          <a:ea typeface="+mn-ea"/>
                          <a:cs typeface="Times New Roman" panose="02020603050405020304" pitchFamily="18" charset="0"/>
                        </a:rPr>
                        <a:t> 2019, Chengdu, China, July 8–10, 2019, Proceedings 11</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Springer International Publishing, 2019.</a:t>
                      </a:r>
                      <a:endParaRPr lang="en-IN"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342900" lvl="0" indent="-342900">
                        <a:lnSpc>
                          <a:spcPct val="107000"/>
                        </a:lnSpc>
                        <a:spcAft>
                          <a:spcPts val="0"/>
                        </a:spcAft>
                        <a:buFont typeface="Wingdings" panose="05000000000000000000" pitchFamily="2" charset="2"/>
                        <a:buChar char=""/>
                        <a:tabLst>
                          <a:tab pos="457200" algn="l"/>
                        </a:tabLst>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Fuzzy TOPSIS method used for Handover solutions </a:t>
                      </a:r>
                    </a:p>
                    <a:p>
                      <a:pPr marL="342900" lvl="0" indent="-342900">
                        <a:lnSpc>
                          <a:spcPct val="107000"/>
                        </a:lnSpc>
                        <a:spcAft>
                          <a:spcPts val="0"/>
                        </a:spcAft>
                        <a:buFont typeface="Wingdings" panose="05000000000000000000" pitchFamily="2" charset="2"/>
                        <a:buChar char=""/>
                        <a:tabLst>
                          <a:tab pos="457200" algn="l"/>
                        </a:tabLst>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But it did not address the optimal selection of eNB</a:t>
                      </a:r>
                    </a:p>
                    <a:p>
                      <a:pPr marL="342900" lvl="0" indent="-342900" algn="l" rtl="0" eaLnBrk="1" latinLnBrk="0" hangingPunct="1">
                        <a:lnSpc>
                          <a:spcPct val="107000"/>
                        </a:lnSpc>
                        <a:spcAft>
                          <a:spcPts val="0"/>
                        </a:spcAft>
                        <a:buFont typeface="Wingdings" panose="05000000000000000000" pitchFamily="2" charset="2"/>
                        <a:buChar char=""/>
                        <a:tabLst>
                          <a:tab pos="457200" algn="l"/>
                        </a:tabLst>
                      </a:pPr>
                      <a:endParaRPr kumimoji="0" lang="en-US" sz="1100" b="0" kern="1200" dirty="0">
                        <a:solidFill>
                          <a:srgbClr val="000000"/>
                        </a:solidFill>
                        <a:effectLst/>
                        <a:latin typeface="Times New Roman" panose="02020603050405020304" pitchFamily="18" charset="0"/>
                        <a:ea typeface="+mn-ea"/>
                        <a:cs typeface="Times New Roman" panose="02020603050405020304" pitchFamily="18" charset="0"/>
                      </a:endParaRPr>
                    </a:p>
                    <a:p>
                      <a:pPr marL="0" lvl="0" indent="0" algn="l" rtl="0" eaLnBrk="1" latinLnBrk="0" hangingPunct="1">
                        <a:lnSpc>
                          <a:spcPct val="107000"/>
                        </a:lnSpc>
                        <a:spcAft>
                          <a:spcPts val="0"/>
                        </a:spcAft>
                        <a:buFont typeface="Wingdings" panose="05000000000000000000" pitchFamily="2" charset="2"/>
                        <a:buNone/>
                        <a:tabLst>
                          <a:tab pos="457200" algn="l"/>
                        </a:tabLst>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 </a:t>
                      </a:r>
                    </a:p>
                    <a:p>
                      <a:pPr marL="0" lvl="0" indent="0" algn="l" rtl="0" eaLnBrk="1" latinLnBrk="0" hangingPunct="1">
                        <a:lnSpc>
                          <a:spcPct val="107000"/>
                        </a:lnSpc>
                        <a:spcAft>
                          <a:spcPts val="0"/>
                        </a:spcAft>
                        <a:buFont typeface="Wingdings" panose="05000000000000000000" pitchFamily="2" charset="2"/>
                        <a:buNone/>
                        <a:tabLst>
                          <a:tab pos="457200" algn="l"/>
                        </a:tabLst>
                      </a:pPr>
                      <a:endParaRPr kumimoji="0" lang="en-US" sz="1100" b="0" kern="1200" dirty="0">
                        <a:solidFill>
                          <a:srgbClr val="000000"/>
                        </a:solidFill>
                        <a:effectLst/>
                        <a:latin typeface="Times New Roman" panose="02020603050405020304" pitchFamily="18" charset="0"/>
                        <a:ea typeface="+mn-ea"/>
                        <a:cs typeface="Times New Roman" panose="02020603050405020304" pitchFamily="18" charset="0"/>
                      </a:endParaRPr>
                    </a:p>
                    <a:p>
                      <a:pPr marL="0" lvl="0" indent="0" algn="l" rtl="0" eaLnBrk="1" latinLnBrk="0" hangingPunct="1">
                        <a:lnSpc>
                          <a:spcPct val="107000"/>
                        </a:lnSpc>
                        <a:spcAft>
                          <a:spcPts val="0"/>
                        </a:spcAft>
                        <a:buFont typeface="Wingdings" panose="05000000000000000000" pitchFamily="2" charset="2"/>
                        <a:buNone/>
                        <a:tabLst>
                          <a:tab pos="457200" algn="l"/>
                        </a:tabLst>
                      </a:pPr>
                      <a:endParaRPr kumimoji="0" lang="en-US" sz="1100" b="0" kern="1200" dirty="0">
                        <a:solidFill>
                          <a:srgbClr val="000000"/>
                        </a:solidFill>
                        <a:effectLst/>
                        <a:latin typeface="Times New Roman" panose="02020603050405020304" pitchFamily="18" charset="0"/>
                        <a:ea typeface="+mn-ea"/>
                        <a:cs typeface="Times New Roman" panose="02020603050405020304" pitchFamily="18" charset="0"/>
                      </a:endParaRPr>
                    </a:p>
                    <a:p>
                      <a:pPr marL="0" lvl="0" indent="0" algn="l" rtl="0" eaLnBrk="1" latinLnBrk="0" hangingPunct="1">
                        <a:lnSpc>
                          <a:spcPct val="107000"/>
                        </a:lnSpc>
                        <a:spcAft>
                          <a:spcPts val="0"/>
                        </a:spcAft>
                        <a:buFont typeface="Wingdings" panose="05000000000000000000" pitchFamily="2" charset="2"/>
                        <a:buNone/>
                        <a:tabLst>
                          <a:tab pos="457200" algn="l"/>
                        </a:tabLst>
                      </a:pPr>
                      <a:endParaRPr kumimoji="0" lang="en-US" sz="1100" b="0" kern="1200" dirty="0">
                        <a:solidFill>
                          <a:srgbClr val="000000"/>
                        </a:solidFill>
                        <a:effectLst/>
                        <a:latin typeface="Times New Roman" panose="02020603050405020304" pitchFamily="18" charset="0"/>
                        <a:ea typeface="+mn-ea"/>
                        <a:cs typeface="Times New Roman" panose="02020603050405020304" pitchFamily="18" charset="0"/>
                      </a:endParaRPr>
                    </a:p>
                    <a:p>
                      <a:pPr marL="342900" lvl="0" indent="-342900" algn="l" rtl="0" eaLnBrk="1" latinLnBrk="0" hangingPunct="1">
                        <a:lnSpc>
                          <a:spcPct val="107000"/>
                        </a:lnSpc>
                        <a:spcAft>
                          <a:spcPts val="0"/>
                        </a:spcAft>
                        <a:buFont typeface="Wingdings" panose="05000000000000000000" pitchFamily="2" charset="2"/>
                        <a:buChar char=""/>
                        <a:tabLst>
                          <a:tab pos="457200" algn="l"/>
                        </a:tabLst>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MOAF used for multi objective optimization and compared with PSO. </a:t>
                      </a:r>
                    </a:p>
                    <a:p>
                      <a:pPr marL="342900" lvl="0" indent="-342900" algn="l" rtl="0" eaLnBrk="1" latinLnBrk="0" hangingPunct="1">
                        <a:lnSpc>
                          <a:spcPct val="107000"/>
                        </a:lnSpc>
                        <a:spcAft>
                          <a:spcPts val="0"/>
                        </a:spcAft>
                        <a:buFont typeface="Wingdings" panose="05000000000000000000" pitchFamily="2" charset="2"/>
                        <a:buChar char=""/>
                        <a:tabLst>
                          <a:tab pos="457200" algn="l"/>
                        </a:tabLst>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This can be used for multi objective criteria of any field as optimization solution.</a:t>
                      </a:r>
                    </a:p>
                  </a:txBody>
                  <a:tcPr/>
                </a:tc>
                <a:extLst>
                  <a:ext uri="{0D108BD9-81ED-4DB2-BD59-A6C34878D82A}">
                    <a16:rowId xmlns:a16="http://schemas.microsoft.com/office/drawing/2014/main" val="3820933541"/>
                  </a:ext>
                </a:extLst>
              </a:tr>
              <a:tr h="1030364">
                <a:tc>
                  <a:txBody>
                    <a:bodyPr/>
                    <a:lstStyle/>
                    <a:p>
                      <a:pPr marL="342900" lvl="0" indent="-342900" algn="just">
                        <a:lnSpc>
                          <a:spcPct val="115000"/>
                        </a:lnSpc>
                        <a:buFont typeface="+mj-lt"/>
                        <a:buAutoNum type="arabicPeriod" startAt="9"/>
                      </a:pPr>
                      <a:r>
                        <a:rPr kumimoji="0" lang="en-IN" sz="1100" b="0" i="0" kern="1200" dirty="0" err="1">
                          <a:solidFill>
                            <a:schemeClr val="dk1"/>
                          </a:solidFill>
                          <a:effectLst/>
                          <a:latin typeface="Times New Roman" panose="02020603050405020304" pitchFamily="18" charset="0"/>
                          <a:ea typeface="+mn-ea"/>
                          <a:cs typeface="Times New Roman" panose="02020603050405020304" pitchFamily="18" charset="0"/>
                        </a:rPr>
                        <a:t>Alhammadi</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en-IN" sz="1100" b="0" i="0" kern="1200" dirty="0" err="1">
                          <a:solidFill>
                            <a:schemeClr val="dk1"/>
                          </a:solidFill>
                          <a:effectLst/>
                          <a:latin typeface="Times New Roman" panose="02020603050405020304" pitchFamily="18" charset="0"/>
                          <a:ea typeface="+mn-ea"/>
                          <a:cs typeface="Times New Roman" panose="02020603050405020304" pitchFamily="18" charset="0"/>
                        </a:rPr>
                        <a:t>Abdulraqeb</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et al. "Auto tuning self-optimization algorithm for mobility management in LTE-A and 5G </a:t>
                      </a:r>
                      <a:r>
                        <a:rPr kumimoji="0" lang="en-IN" sz="1100" b="0" i="0" kern="1200" dirty="0" err="1">
                          <a:solidFill>
                            <a:schemeClr val="dk1"/>
                          </a:solidFill>
                          <a:effectLst/>
                          <a:latin typeface="Times New Roman" panose="02020603050405020304" pitchFamily="18" charset="0"/>
                          <a:ea typeface="+mn-ea"/>
                          <a:cs typeface="Times New Roman" panose="02020603050405020304" pitchFamily="18" charset="0"/>
                        </a:rPr>
                        <a:t>HetNets</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en-IN" sz="1100" b="0" i="1" kern="1200" dirty="0">
                          <a:solidFill>
                            <a:schemeClr val="dk1"/>
                          </a:solidFill>
                          <a:effectLst/>
                          <a:latin typeface="Times New Roman" panose="02020603050405020304" pitchFamily="18" charset="0"/>
                          <a:ea typeface="+mn-ea"/>
                          <a:cs typeface="Times New Roman" panose="02020603050405020304" pitchFamily="18" charset="0"/>
                        </a:rPr>
                        <a:t>IEEE Access</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8 (2019): 294-304.</a:t>
                      </a:r>
                      <a:endParaRPr lang="en-IN"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342900" lvl="0" indent="-342900">
                        <a:lnSpc>
                          <a:spcPct val="107000"/>
                        </a:lnSpc>
                        <a:spcAft>
                          <a:spcPts val="0"/>
                        </a:spcAft>
                        <a:buFont typeface="Wingdings" panose="05000000000000000000" pitchFamily="2" charset="2"/>
                        <a:buChar char=""/>
                        <a:tabLst>
                          <a:tab pos="457200" algn="l"/>
                        </a:tabLst>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In ATO algorithm is based on UE speed and RSRP Only.</a:t>
                      </a:r>
                    </a:p>
                    <a:p>
                      <a:pPr marL="342900" lvl="0" indent="-342900">
                        <a:lnSpc>
                          <a:spcPct val="107000"/>
                        </a:lnSpc>
                        <a:spcAft>
                          <a:spcPts val="0"/>
                        </a:spcAft>
                        <a:buFont typeface="Wingdings" panose="05000000000000000000" pitchFamily="2" charset="2"/>
                        <a:buChar char=""/>
                        <a:tabLst>
                          <a:tab pos="457200" algn="l"/>
                        </a:tabLst>
                      </a:pPr>
                      <a:r>
                        <a:rPr kumimoji="0" lang="en-US" sz="1100" b="0" kern="1200" dirty="0">
                          <a:solidFill>
                            <a:srgbClr val="000000"/>
                          </a:solidFill>
                          <a:effectLst/>
                          <a:latin typeface="Times New Roman" panose="02020603050405020304" pitchFamily="18" charset="0"/>
                          <a:ea typeface="+mn-ea"/>
                          <a:cs typeface="Times New Roman" panose="02020603050405020304" pitchFamily="18" charset="0"/>
                        </a:rPr>
                        <a:t> For a seamless connection, and eNB selection with multiple parameters to be considered to get optimum solutions.</a:t>
                      </a:r>
                    </a:p>
                    <a:p>
                      <a:pPr marL="0" lvl="0" indent="0" algn="l" rtl="0" eaLnBrk="1" latinLnBrk="0" hangingPunct="1">
                        <a:lnSpc>
                          <a:spcPct val="107000"/>
                        </a:lnSpc>
                        <a:spcAft>
                          <a:spcPts val="0"/>
                        </a:spcAft>
                        <a:buFont typeface="Wingdings" panose="05000000000000000000" pitchFamily="2" charset="2"/>
                        <a:buNone/>
                        <a:tabLst>
                          <a:tab pos="457200" algn="l"/>
                        </a:tabLst>
                      </a:pPr>
                      <a:endParaRPr kumimoji="0" lang="en-US" sz="1100" b="0" kern="1200" dirty="0">
                        <a:solidFill>
                          <a:srgbClr val="000000"/>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997567427"/>
                  </a:ext>
                </a:extLst>
              </a:tr>
              <a:tr h="299490">
                <a:tc>
                  <a:txBody>
                    <a:bodyPr/>
                    <a:lstStyle/>
                    <a:p>
                      <a:pPr marL="342900" marR="0" lvl="0" indent="-342900" algn="just" defTabSz="914400" rtl="0" eaLnBrk="1" fontAlgn="auto" latinLnBrk="0" hangingPunct="1">
                        <a:lnSpc>
                          <a:spcPct val="115000"/>
                        </a:lnSpc>
                        <a:spcBef>
                          <a:spcPts val="0"/>
                        </a:spcBef>
                        <a:spcAft>
                          <a:spcPts val="1000"/>
                        </a:spcAft>
                        <a:buClrTx/>
                        <a:buSzTx/>
                        <a:buFont typeface="+mj-lt"/>
                        <a:buAutoNum type="arabicPeriod" startAt="10"/>
                        <a:tabLst/>
                        <a:defRPr/>
                      </a:pPr>
                      <a:r>
                        <a:rPr kumimoji="0" lang="en-IN" sz="1100" b="0" i="0" kern="1200" dirty="0" err="1">
                          <a:solidFill>
                            <a:schemeClr val="dk1"/>
                          </a:solidFill>
                          <a:effectLst/>
                          <a:latin typeface="Times New Roman" panose="02020603050405020304" pitchFamily="18" charset="0"/>
                          <a:ea typeface="+mn-ea"/>
                          <a:cs typeface="Times New Roman" panose="02020603050405020304" pitchFamily="18" charset="0"/>
                        </a:rPr>
                        <a:t>Moein</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Sara, and </a:t>
                      </a:r>
                      <a:r>
                        <a:rPr kumimoji="0" lang="en-IN" sz="1100" b="0" i="0" kern="1200" dirty="0" err="1">
                          <a:solidFill>
                            <a:schemeClr val="dk1"/>
                          </a:solidFill>
                          <a:effectLst/>
                          <a:latin typeface="Times New Roman" panose="02020603050405020304" pitchFamily="18" charset="0"/>
                          <a:ea typeface="+mn-ea"/>
                          <a:cs typeface="Times New Roman" panose="02020603050405020304" pitchFamily="18" charset="0"/>
                        </a:rPr>
                        <a:t>Rajasvaran</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a:t>
                      </a:r>
                      <a:r>
                        <a:rPr kumimoji="0" lang="en-IN" sz="1100" b="0" i="0" kern="1200" dirty="0" err="1">
                          <a:solidFill>
                            <a:schemeClr val="dk1"/>
                          </a:solidFill>
                          <a:effectLst/>
                          <a:latin typeface="Times New Roman" panose="02020603050405020304" pitchFamily="18" charset="0"/>
                          <a:ea typeface="+mn-ea"/>
                          <a:cs typeface="Times New Roman" panose="02020603050405020304" pitchFamily="18" charset="0"/>
                        </a:rPr>
                        <a:t>Logeswaran</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"KGMO: A swarm optimization algorithm based on the kinetic energy of gas molecules." </a:t>
                      </a:r>
                      <a:r>
                        <a:rPr kumimoji="0" lang="en-IN" sz="1100" b="0" i="1" kern="1200" dirty="0">
                          <a:solidFill>
                            <a:schemeClr val="dk1"/>
                          </a:solidFill>
                          <a:effectLst/>
                          <a:latin typeface="Times New Roman" panose="02020603050405020304" pitchFamily="18" charset="0"/>
                          <a:ea typeface="+mn-ea"/>
                          <a:cs typeface="Times New Roman" panose="02020603050405020304" pitchFamily="18" charset="0"/>
                        </a:rPr>
                        <a:t>Information Sciences</a:t>
                      </a:r>
                      <a:r>
                        <a:rPr kumimoji="0" lang="en-IN" sz="1100" b="0" i="0" kern="1200" dirty="0">
                          <a:solidFill>
                            <a:schemeClr val="dk1"/>
                          </a:solidFill>
                          <a:effectLst/>
                          <a:latin typeface="Times New Roman" panose="02020603050405020304" pitchFamily="18" charset="0"/>
                          <a:ea typeface="+mn-ea"/>
                          <a:cs typeface="Times New Roman" panose="02020603050405020304" pitchFamily="18" charset="0"/>
                        </a:rPr>
                        <a:t> 275 (2014): 127-144.</a:t>
                      </a:r>
                      <a:endParaRPr lang="en-IN" sz="11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tab pos="457200" algn="l"/>
                        </a:tabLst>
                        <a:defRPr/>
                      </a:pPr>
                      <a:r>
                        <a:rPr lang="en-US" sz="1100" b="0" dirty="0">
                          <a:latin typeface="Times New Roman" panose="02020603050405020304" pitchFamily="18" charset="0"/>
                          <a:cs typeface="Times New Roman" panose="02020603050405020304" pitchFamily="18" charset="0"/>
                        </a:rPr>
                        <a:t>KGMO algorithm is proposed and compared with traditional PSO and GSA to solve optimization problems. </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
                        <a:tabLst>
                          <a:tab pos="457200" algn="l"/>
                        </a:tabLst>
                        <a:defRPr/>
                      </a:pPr>
                      <a:r>
                        <a:rPr lang="en-US" sz="1100" b="0" dirty="0">
                          <a:latin typeface="Times New Roman" panose="02020603050405020304" pitchFamily="18" charset="0"/>
                          <a:cs typeface="Times New Roman" panose="02020603050405020304" pitchFamily="18" charset="0"/>
                        </a:rPr>
                        <a:t>KGMO algorithm would be able to improve the performance of most systems that require a solution to optimization problems.</a:t>
                      </a:r>
                      <a:endParaRPr kumimoji="0"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843284423"/>
                  </a:ext>
                </a:extLst>
              </a:tr>
              <a:tr h="321057">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342900" lvl="0" indent="-342900">
                        <a:lnSpc>
                          <a:spcPct val="107000"/>
                        </a:lnSpc>
                        <a:spcAft>
                          <a:spcPts val="0"/>
                        </a:spcAft>
                        <a:buFont typeface="Wingdings" panose="05000000000000000000" pitchFamily="2" charset="2"/>
                        <a:buChar char=""/>
                        <a:tabLst>
                          <a:tab pos="457200" algn="l"/>
                        </a:tabLst>
                      </a:pPr>
                      <a:endParaRPr lang="en-IN"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824126069"/>
                  </a:ext>
                </a:extLst>
              </a:tr>
            </a:tbl>
          </a:graphicData>
        </a:graphic>
      </p:graphicFrame>
      <p:sp>
        <p:nvSpPr>
          <p:cNvPr id="7" name="Date Placeholder 6">
            <a:extLst>
              <a:ext uri="{FF2B5EF4-FFF2-40B4-BE49-F238E27FC236}">
                <a16:creationId xmlns:a16="http://schemas.microsoft.com/office/drawing/2014/main" id="{F8001DB4-66CE-2F96-09A0-67E9692508B1}"/>
              </a:ext>
            </a:extLst>
          </p:cNvPr>
          <p:cNvSpPr>
            <a:spLocks noGrp="1"/>
          </p:cNvSpPr>
          <p:nvPr>
            <p:ph type="dt" sz="half" idx="14"/>
          </p:nvPr>
        </p:nvSpPr>
        <p:spPr/>
        <p:txBody>
          <a:bodyPr/>
          <a:lstStyle/>
          <a:p>
            <a:fld id="{9CB1F70D-0071-4F3D-925F-EECB659A8BE4}" type="datetime1">
              <a:rPr lang="en-US" smtClean="0"/>
              <a:t>8/13/2023</a:t>
            </a:fld>
            <a:endParaRPr lang="en-US"/>
          </a:p>
        </p:txBody>
      </p:sp>
      <p:sp>
        <p:nvSpPr>
          <p:cNvPr id="8" name="Footer Placeholder 7">
            <a:extLst>
              <a:ext uri="{FF2B5EF4-FFF2-40B4-BE49-F238E27FC236}">
                <a16:creationId xmlns:a16="http://schemas.microsoft.com/office/drawing/2014/main" id="{D11201FD-78C6-1D68-D441-E5A17D8ACF83}"/>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B2FE1051-344F-C3D8-A0C3-28A00A65A3A5}"/>
              </a:ext>
            </a:extLst>
          </p:cNvPr>
          <p:cNvSpPr>
            <a:spLocks noGrp="1"/>
          </p:cNvSpPr>
          <p:nvPr>
            <p:ph type="sldNum" sz="quarter" idx="15"/>
          </p:nvPr>
        </p:nvSpPr>
        <p:spPr/>
        <p:txBody>
          <a:bodyPr/>
          <a:lstStyle/>
          <a:p>
            <a:fld id="{913BA60F-0ACE-4B7C-BD7A-00BBDA3D5349}" type="slidenum">
              <a:rPr lang="en-US" smtClean="0"/>
              <a:pPr/>
              <a:t>12</a:t>
            </a:fld>
            <a:endParaRPr lang="en-US"/>
          </a:p>
        </p:txBody>
      </p:sp>
    </p:spTree>
    <p:extLst>
      <p:ext uri="{BB962C8B-B14F-4D97-AF65-F5344CB8AC3E}">
        <p14:creationId xmlns:p14="http://schemas.microsoft.com/office/powerpoint/2010/main" val="2308554734"/>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5755-C1DB-8917-D1DA-864F4ACAD32C}"/>
              </a:ext>
            </a:extLst>
          </p:cNvPr>
          <p:cNvSpPr>
            <a:spLocks noGrp="1"/>
          </p:cNvSpPr>
          <p:nvPr>
            <p:ph type="title"/>
          </p:nvPr>
        </p:nvSpPr>
        <p:spPr>
          <a:xfrm>
            <a:off x="457200" y="274638"/>
            <a:ext cx="7467600" cy="758952"/>
          </a:xfrm>
        </p:spPr>
        <p:txBody>
          <a:bodyPr/>
          <a:lstStyle/>
          <a:p>
            <a:r>
              <a:rPr lang="en-US" sz="3200" u="sng" dirty="0">
                <a:solidFill>
                  <a:srgbClr val="FF0000"/>
                </a:solidFill>
              </a:rPr>
              <a:t>Gaps</a:t>
            </a:r>
            <a:r>
              <a:rPr lang="en-US" u="sng" dirty="0"/>
              <a:t> </a:t>
            </a:r>
            <a:endParaRPr lang="en-IN" u="sng" dirty="0"/>
          </a:p>
        </p:txBody>
      </p:sp>
      <p:sp>
        <p:nvSpPr>
          <p:cNvPr id="3" name="Content Placeholder 2">
            <a:extLst>
              <a:ext uri="{FF2B5EF4-FFF2-40B4-BE49-F238E27FC236}">
                <a16:creationId xmlns:a16="http://schemas.microsoft.com/office/drawing/2014/main" id="{7F2A9B60-94B8-3446-0977-B1E6BA586D71}"/>
              </a:ext>
            </a:extLst>
          </p:cNvPr>
          <p:cNvSpPr>
            <a:spLocks noGrp="1"/>
          </p:cNvSpPr>
          <p:nvPr>
            <p:ph sz="quarter" idx="1"/>
          </p:nvPr>
        </p:nvSpPr>
        <p:spPr/>
        <p:txBody>
          <a:bodyPr>
            <a:normAutofit/>
          </a:bodyPr>
          <a:lstStyle/>
          <a:p>
            <a:pPr marL="342900" lvl="0" indent="-342900">
              <a:lnSpc>
                <a:spcPct val="107000"/>
              </a:lnSpc>
              <a:spcAft>
                <a:spcPts val="0"/>
              </a:spcAft>
              <a:buFont typeface="Wingdings" panose="05000000000000000000" pitchFamily="2" charset="2"/>
              <a:buChar char=""/>
              <a:tabLst>
                <a:tab pos="457200" algn="l"/>
              </a:tabLst>
            </a:pPr>
            <a:r>
              <a:rPr kumimoji="0" lang="en-US" sz="2400" kern="1200" dirty="0">
                <a:solidFill>
                  <a:schemeClr val="dk1"/>
                </a:solidFill>
                <a:effectLst/>
                <a:latin typeface="Times New Roman" panose="02020603050405020304" pitchFamily="18" charset="0"/>
                <a:ea typeface="+mn-ea"/>
                <a:cs typeface="Times New Roman" panose="02020603050405020304" pitchFamily="18" charset="0"/>
              </a:rPr>
              <a:t>AHP-TOPSIS method used for selecting eNB by considering multiple parameters and compared with traditional methods </a:t>
            </a:r>
          </a:p>
          <a:p>
            <a:pPr marL="342900" lvl="0" indent="-342900">
              <a:lnSpc>
                <a:spcPct val="107000"/>
              </a:lnSpc>
              <a:spcAft>
                <a:spcPts val="0"/>
              </a:spcAft>
              <a:buFont typeface="Wingdings" panose="05000000000000000000" pitchFamily="2" charset="2"/>
              <a:buChar char=""/>
              <a:tabLst>
                <a:tab pos="457200" algn="l"/>
              </a:tabLst>
            </a:pPr>
            <a:r>
              <a:rPr kumimoji="0" lang="en-US" sz="2400" kern="1200" dirty="0">
                <a:solidFill>
                  <a:schemeClr val="dk1"/>
                </a:solidFill>
                <a:effectLst/>
                <a:latin typeface="Times New Roman" panose="02020603050405020304" pitchFamily="18" charset="0"/>
                <a:ea typeface="+mn-ea"/>
                <a:cs typeface="Times New Roman" panose="02020603050405020304" pitchFamily="18" charset="0"/>
              </a:rPr>
              <a:t>But still optimization is not done for selecting eNB.</a:t>
            </a:r>
          </a:p>
          <a:p>
            <a:pPr marL="342900" lvl="0" indent="-342900">
              <a:lnSpc>
                <a:spcPct val="107000"/>
              </a:lnSpc>
              <a:spcAft>
                <a:spcPts val="0"/>
              </a:spcAft>
              <a:buFont typeface="Wingdings" panose="05000000000000000000" pitchFamily="2" charset="2"/>
              <a:buChar char=""/>
              <a:tabLst>
                <a:tab pos="457200" algn="l"/>
              </a:tabLst>
            </a:pPr>
            <a:r>
              <a:rPr kumimoji="0" lang="en-US" sz="2400" kern="1200" dirty="0">
                <a:solidFill>
                  <a:schemeClr val="dk1"/>
                </a:solidFill>
                <a:effectLst/>
                <a:latin typeface="Times New Roman" panose="02020603050405020304" pitchFamily="18" charset="0"/>
                <a:ea typeface="+mn-ea"/>
                <a:cs typeface="Times New Roman" panose="02020603050405020304" pitchFamily="18" charset="0"/>
              </a:rPr>
              <a:t>In QMHA  only three parameters are considered for HO issues for femto-macro cells. </a:t>
            </a:r>
          </a:p>
          <a:p>
            <a:pPr marL="342900" lvl="0" indent="-342900">
              <a:lnSpc>
                <a:spcPct val="107000"/>
              </a:lnSpc>
              <a:spcAft>
                <a:spcPts val="0"/>
              </a:spcAft>
              <a:buFont typeface="Wingdings" panose="05000000000000000000" pitchFamily="2" charset="2"/>
              <a:buChar char=""/>
              <a:tabLst>
                <a:tab pos="457200" algn="l"/>
              </a:tabLst>
            </a:pPr>
            <a:r>
              <a:rPr kumimoji="0" lang="en-US" sz="2400" kern="1200" dirty="0">
                <a:solidFill>
                  <a:schemeClr val="dk1"/>
                </a:solidFill>
                <a:effectLst/>
                <a:latin typeface="Times New Roman" panose="02020603050405020304" pitchFamily="18" charset="0"/>
                <a:ea typeface="+mn-ea"/>
                <a:cs typeface="Times New Roman" panose="02020603050405020304" pitchFamily="18" charset="0"/>
              </a:rPr>
              <a:t>But not considered more metrics to get best connection</a:t>
            </a:r>
          </a:p>
          <a:p>
            <a:pPr marL="342900" lvl="0" indent="-342900">
              <a:lnSpc>
                <a:spcPct val="107000"/>
              </a:lnSpc>
              <a:spcAft>
                <a:spcPts val="0"/>
              </a:spcAft>
              <a:buFont typeface="Wingdings" panose="05000000000000000000" pitchFamily="2" charset="2"/>
              <a:buChar char=""/>
              <a:tabLst>
                <a:tab pos="457200" algn="l"/>
              </a:tabLst>
            </a:pPr>
            <a:r>
              <a:rPr kumimoji="0" lang="en-US" sz="2400" kern="1200" dirty="0">
                <a:effectLst/>
                <a:latin typeface="Times New Roman" panose="02020603050405020304" pitchFamily="18" charset="0"/>
                <a:ea typeface="+mn-ea"/>
                <a:cs typeface="Times New Roman" panose="02020603050405020304" pitchFamily="18" charset="0"/>
              </a:rPr>
              <a:t>LTE-A employs small cells such as picocells and microcells to improve data rates and energy efficiency.</a:t>
            </a:r>
          </a:p>
          <a:p>
            <a:pPr marL="342900" lvl="0" indent="-342900">
              <a:lnSpc>
                <a:spcPct val="107000"/>
              </a:lnSpc>
              <a:spcAft>
                <a:spcPts val="0"/>
              </a:spcAft>
              <a:buFont typeface="Wingdings" panose="05000000000000000000" pitchFamily="2" charset="2"/>
              <a:buChar char=""/>
              <a:tabLst>
                <a:tab pos="457200" algn="l"/>
              </a:tabLst>
            </a:pPr>
            <a:r>
              <a:rPr kumimoji="0" lang="en-US" sz="2400" kern="1200" dirty="0">
                <a:solidFill>
                  <a:srgbClr val="000000"/>
                </a:solidFill>
                <a:effectLst/>
                <a:latin typeface="Times New Roman" panose="02020603050405020304" pitchFamily="18" charset="0"/>
                <a:ea typeface="+mn-ea"/>
                <a:cs typeface="Latha" panose="020B0604020202020204" pitchFamily="34" charset="0"/>
              </a:rPr>
              <a:t>The HO problem is more significant in LTE-A, because of dense cells</a:t>
            </a:r>
            <a:endParaRPr lang="en-IN" dirty="0"/>
          </a:p>
        </p:txBody>
      </p:sp>
      <p:sp>
        <p:nvSpPr>
          <p:cNvPr id="4" name="Date Placeholder 3">
            <a:extLst>
              <a:ext uri="{FF2B5EF4-FFF2-40B4-BE49-F238E27FC236}">
                <a16:creationId xmlns:a16="http://schemas.microsoft.com/office/drawing/2014/main" id="{B6F8608A-0355-F984-088D-F5388B76CDD3}"/>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FAB29C53-918F-9099-A84B-7C33D8EBEB53}"/>
              </a:ext>
            </a:extLst>
          </p:cNvPr>
          <p:cNvSpPr>
            <a:spLocks noGrp="1"/>
          </p:cNvSpPr>
          <p:nvPr>
            <p:ph type="sldNum" sz="quarter" idx="15"/>
          </p:nvPr>
        </p:nvSpPr>
        <p:spPr/>
        <p:txBody>
          <a:bodyPr/>
          <a:lstStyle/>
          <a:p>
            <a:fld id="{913BA60F-0ACE-4B7C-BD7A-00BBDA3D5349}" type="slidenum">
              <a:rPr lang="en-US" smtClean="0"/>
              <a:pPr/>
              <a:t>13</a:t>
            </a:fld>
            <a:endParaRPr lang="en-US"/>
          </a:p>
        </p:txBody>
      </p:sp>
      <p:sp>
        <p:nvSpPr>
          <p:cNvPr id="6" name="Footer Placeholder 5">
            <a:extLst>
              <a:ext uri="{FF2B5EF4-FFF2-40B4-BE49-F238E27FC236}">
                <a16:creationId xmlns:a16="http://schemas.microsoft.com/office/drawing/2014/main" id="{05DE1ACE-CB2F-E379-5587-0EFDC58CCE7B}"/>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306488656"/>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7E0F-F5F6-6A4D-8E1C-91B46A7DD04A}"/>
              </a:ext>
            </a:extLst>
          </p:cNvPr>
          <p:cNvSpPr>
            <a:spLocks noGrp="1"/>
          </p:cNvSpPr>
          <p:nvPr>
            <p:ph type="title"/>
          </p:nvPr>
        </p:nvSpPr>
        <p:spPr>
          <a:xfrm>
            <a:off x="457200" y="274638"/>
            <a:ext cx="7467600" cy="758952"/>
          </a:xfrm>
        </p:spPr>
        <p:txBody>
          <a:bodyPr/>
          <a:lstStyle/>
          <a:p>
            <a:r>
              <a:rPr lang="en-US" u="sng" dirty="0">
                <a:solidFill>
                  <a:srgbClr val="FF0000"/>
                </a:solidFill>
              </a:rPr>
              <a:t>Gaps</a:t>
            </a:r>
            <a:endParaRPr lang="en-IN" u="sng" dirty="0">
              <a:solidFill>
                <a:srgbClr val="FF0000"/>
              </a:solidFill>
            </a:endParaRPr>
          </a:p>
        </p:txBody>
      </p:sp>
      <p:sp>
        <p:nvSpPr>
          <p:cNvPr id="3" name="Content Placeholder 2">
            <a:extLst>
              <a:ext uri="{FF2B5EF4-FFF2-40B4-BE49-F238E27FC236}">
                <a16:creationId xmlns:a16="http://schemas.microsoft.com/office/drawing/2014/main" id="{F96C4300-C888-E441-54E3-84C675F803EC}"/>
              </a:ext>
            </a:extLst>
          </p:cNvPr>
          <p:cNvSpPr>
            <a:spLocks noGrp="1"/>
          </p:cNvSpPr>
          <p:nvPr>
            <p:ph sz="quarter" idx="1"/>
          </p:nvPr>
        </p:nvSpPr>
        <p:spPr/>
        <p:txBody>
          <a:bodyPr>
            <a:normAutofit/>
          </a:bodyPr>
          <a:lstStyle/>
          <a:p>
            <a:pPr marL="617220" indent="-342900" algn="just">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One of the core criteria for ensuring Quality of Service (QoS) of the network is cell selection in Handoff management.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617220" indent="-342900" algn="just">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User Equipment (UE) has a number of possibilities for transferring control to the following eNodeB(eNB) in order to maintain QoS on the network, but choosing the best eNB is the key difficulty that depends on the multiple quality factors.</a:t>
            </a:r>
          </a:p>
          <a:p>
            <a:pPr marL="617220" indent="-342900" algn="just">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Hence, the targeted eNB must be carefully chosen in order to tackle these problems.</a:t>
            </a:r>
          </a:p>
        </p:txBody>
      </p:sp>
      <p:sp>
        <p:nvSpPr>
          <p:cNvPr id="4" name="Date Placeholder 3">
            <a:extLst>
              <a:ext uri="{FF2B5EF4-FFF2-40B4-BE49-F238E27FC236}">
                <a16:creationId xmlns:a16="http://schemas.microsoft.com/office/drawing/2014/main" id="{D5C558D8-A201-0EBD-2552-F41142BEF18E}"/>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2BA85ECB-2327-0DC1-E570-DC63DC42DE29}"/>
              </a:ext>
            </a:extLst>
          </p:cNvPr>
          <p:cNvSpPr>
            <a:spLocks noGrp="1"/>
          </p:cNvSpPr>
          <p:nvPr>
            <p:ph type="sldNum" sz="quarter" idx="15"/>
          </p:nvPr>
        </p:nvSpPr>
        <p:spPr/>
        <p:txBody>
          <a:bodyPr/>
          <a:lstStyle/>
          <a:p>
            <a:fld id="{913BA60F-0ACE-4B7C-BD7A-00BBDA3D5349}" type="slidenum">
              <a:rPr lang="en-US" smtClean="0"/>
              <a:pPr/>
              <a:t>14</a:t>
            </a:fld>
            <a:endParaRPr lang="en-US"/>
          </a:p>
        </p:txBody>
      </p:sp>
      <p:sp>
        <p:nvSpPr>
          <p:cNvPr id="6" name="Footer Placeholder 5">
            <a:extLst>
              <a:ext uri="{FF2B5EF4-FFF2-40B4-BE49-F238E27FC236}">
                <a16:creationId xmlns:a16="http://schemas.microsoft.com/office/drawing/2014/main" id="{8AAF9A71-122A-1E2F-293F-2258750BE4F2}"/>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3746023966"/>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E233A-0BC7-4011-AEFD-B429976E4CB2}"/>
              </a:ext>
            </a:extLst>
          </p:cNvPr>
          <p:cNvSpPr>
            <a:spLocks noGrp="1"/>
          </p:cNvSpPr>
          <p:nvPr>
            <p:ph type="title"/>
          </p:nvPr>
        </p:nvSpPr>
        <p:spPr>
          <a:xfrm>
            <a:off x="457200" y="274638"/>
            <a:ext cx="7467600" cy="639762"/>
          </a:xfrm>
        </p:spPr>
        <p:txBody>
          <a:bodyPr/>
          <a:lstStyle/>
          <a:p>
            <a:r>
              <a:rPr lang="en-US" u="sng" dirty="0">
                <a:solidFill>
                  <a:srgbClr val="FF0000"/>
                </a:solidFill>
              </a:rPr>
              <a:t>Objectives</a:t>
            </a:r>
            <a:endParaRPr lang="en-IN" u="sng" dirty="0">
              <a:solidFill>
                <a:srgbClr val="FF0000"/>
              </a:solidFill>
            </a:endParaRPr>
          </a:p>
        </p:txBody>
      </p:sp>
      <p:sp>
        <p:nvSpPr>
          <p:cNvPr id="3" name="Content Placeholder 2">
            <a:extLst>
              <a:ext uri="{FF2B5EF4-FFF2-40B4-BE49-F238E27FC236}">
                <a16:creationId xmlns:a16="http://schemas.microsoft.com/office/drawing/2014/main" id="{BE49DB0C-1079-49D7-A537-F4811890AA15}"/>
              </a:ext>
            </a:extLst>
          </p:cNvPr>
          <p:cNvSpPr>
            <a:spLocks noGrp="1"/>
          </p:cNvSpPr>
          <p:nvPr>
            <p:ph sz="quarter" idx="1"/>
          </p:nvPr>
        </p:nvSpPr>
        <p:spPr>
          <a:xfrm>
            <a:off x="457200" y="1143000"/>
            <a:ext cx="7467600" cy="5181600"/>
          </a:xfrm>
        </p:spPr>
        <p:txBody>
          <a:bodyPr>
            <a:normAutofit fontScale="92500"/>
          </a:bodyPr>
          <a:lstStyle/>
          <a:p>
            <a:pPr marL="0" indent="0">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this work is to </a:t>
            </a:r>
            <a:r>
              <a:rPr lang="en-IN" sz="2400" kern="1200" dirty="0">
                <a:effectLst/>
                <a:latin typeface="Times New Roman" panose="02020603050405020304" pitchFamily="18" charset="0"/>
                <a:ea typeface="Times New Roman" panose="02020603050405020304" pitchFamily="18" charset="0"/>
                <a:cs typeface="Times New Roman" panose="02020603050405020304" pitchFamily="18" charset="0"/>
              </a:rPr>
              <a:t>select target cell under multi objective QoS metrics with minimal process complexity</a:t>
            </a:r>
            <a:r>
              <a:rPr lang="en-IN"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 LTE Heterogeneous  network </a:t>
            </a:r>
            <a:r>
              <a:rPr lang="en-IN" sz="2400" kern="1200" dirty="0">
                <a:effectLst/>
                <a:latin typeface="Times New Roman" panose="02020603050405020304" pitchFamily="18" charset="0"/>
                <a:ea typeface="Times New Roman" panose="02020603050405020304" pitchFamily="18" charset="0"/>
                <a:cs typeface="Times New Roman" panose="02020603050405020304" pitchFamily="18" charset="0"/>
              </a:rPr>
              <a:t>to perform handoff</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buNone/>
            </a:pPr>
            <a:r>
              <a:rPr lang="en-US" dirty="0"/>
              <a:t>by considering </a:t>
            </a:r>
          </a:p>
          <a:p>
            <a:pPr>
              <a:buFont typeface="Wingdings" panose="05000000000000000000" pitchFamily="2" charset="2"/>
              <a:buChar char="Ø"/>
            </a:pPr>
            <a:r>
              <a:rPr lang="en-US" dirty="0"/>
              <a:t>		distance</a:t>
            </a:r>
          </a:p>
          <a:p>
            <a:pPr>
              <a:buFont typeface="Wingdings" panose="05000000000000000000" pitchFamily="2" charset="2"/>
              <a:buChar char="Ø"/>
            </a:pPr>
            <a:r>
              <a:rPr lang="en-US" dirty="0"/>
              <a:t>		multiple quality metrics </a:t>
            </a:r>
          </a:p>
          <a:p>
            <a:pPr>
              <a:buFont typeface="Wingdings" panose="05000000000000000000" pitchFamily="2" charset="2"/>
              <a:buChar char="Ø"/>
            </a:pPr>
            <a:r>
              <a:rPr lang="en-US" dirty="0"/>
              <a:t>		coverage area </a:t>
            </a:r>
          </a:p>
          <a:p>
            <a:pPr marL="0" indent="0">
              <a:buNone/>
            </a:pPr>
            <a:r>
              <a:rPr lang="en-US" dirty="0"/>
              <a:t>It is expected to yield best connection by optimizing performance metrics </a:t>
            </a:r>
          </a:p>
          <a:p>
            <a:pPr marL="0" indent="0">
              <a:buNone/>
            </a:pPr>
            <a:r>
              <a:rPr lang="en-US" dirty="0"/>
              <a:t>		Handover failure rate</a:t>
            </a:r>
          </a:p>
          <a:p>
            <a:pPr marL="0" indent="0">
              <a:buNone/>
            </a:pPr>
            <a:r>
              <a:rPr lang="en-US" dirty="0"/>
              <a:t>		Call drop ratio</a:t>
            </a:r>
          </a:p>
          <a:p>
            <a:pPr marL="0" indent="0">
              <a:buNone/>
            </a:pPr>
            <a:r>
              <a:rPr lang="en-US" dirty="0"/>
              <a:t>		Call block Ratio</a:t>
            </a:r>
          </a:p>
          <a:p>
            <a:pPr marL="0" indent="0">
              <a:buNone/>
            </a:pPr>
            <a:r>
              <a:rPr lang="en-US" dirty="0"/>
              <a:t>		Throughput</a:t>
            </a:r>
          </a:p>
          <a:p>
            <a:pPr marL="0" indent="0">
              <a:buNone/>
            </a:pPr>
            <a:endParaRPr lang="en-US" dirty="0"/>
          </a:p>
          <a:p>
            <a:pPr marL="0" indent="0">
              <a:buNone/>
            </a:pPr>
            <a:endParaRPr lang="en-US" dirty="0"/>
          </a:p>
          <a:p>
            <a:pPr marL="0" indent="0">
              <a:buNone/>
            </a:pPr>
            <a:endParaRPr lang="en-US" dirty="0"/>
          </a:p>
        </p:txBody>
      </p:sp>
      <p:sp>
        <p:nvSpPr>
          <p:cNvPr id="7" name="Date Placeholder 6">
            <a:extLst>
              <a:ext uri="{FF2B5EF4-FFF2-40B4-BE49-F238E27FC236}">
                <a16:creationId xmlns:a16="http://schemas.microsoft.com/office/drawing/2014/main" id="{AA0C33A3-58F3-019B-8B40-8DCFE422169A}"/>
              </a:ext>
            </a:extLst>
          </p:cNvPr>
          <p:cNvSpPr>
            <a:spLocks noGrp="1"/>
          </p:cNvSpPr>
          <p:nvPr>
            <p:ph type="dt" sz="half" idx="14"/>
          </p:nvPr>
        </p:nvSpPr>
        <p:spPr/>
        <p:txBody>
          <a:bodyPr/>
          <a:lstStyle/>
          <a:p>
            <a:fld id="{03ECCB35-6851-4B23-9989-CD58CFBB80AA}" type="datetime1">
              <a:rPr lang="en-US" smtClean="0"/>
              <a:t>8/13/2023</a:t>
            </a:fld>
            <a:endParaRPr lang="en-US"/>
          </a:p>
        </p:txBody>
      </p:sp>
      <p:sp>
        <p:nvSpPr>
          <p:cNvPr id="8" name="Footer Placeholder 7">
            <a:extLst>
              <a:ext uri="{FF2B5EF4-FFF2-40B4-BE49-F238E27FC236}">
                <a16:creationId xmlns:a16="http://schemas.microsoft.com/office/drawing/2014/main" id="{EC1428DA-E7D4-8383-FD2B-7F60747764B5}"/>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68249BBC-1020-8CA7-CED2-0AE8FB714261}"/>
              </a:ext>
            </a:extLst>
          </p:cNvPr>
          <p:cNvSpPr>
            <a:spLocks noGrp="1"/>
          </p:cNvSpPr>
          <p:nvPr>
            <p:ph type="sldNum" sz="quarter" idx="15"/>
          </p:nvPr>
        </p:nvSpPr>
        <p:spPr/>
        <p:txBody>
          <a:bodyPr/>
          <a:lstStyle/>
          <a:p>
            <a:fld id="{913BA60F-0ACE-4B7C-BD7A-00BBDA3D5349}" type="slidenum">
              <a:rPr lang="en-US" smtClean="0"/>
              <a:pPr/>
              <a:t>15</a:t>
            </a:fld>
            <a:endParaRPr lang="en-US"/>
          </a:p>
        </p:txBody>
      </p:sp>
    </p:spTree>
    <p:extLst>
      <p:ext uri="{BB962C8B-B14F-4D97-AF65-F5344CB8AC3E}">
        <p14:creationId xmlns:p14="http://schemas.microsoft.com/office/powerpoint/2010/main" val="3477996906"/>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066801"/>
            <a:ext cx="8382000" cy="5333998"/>
          </a:xfrm>
        </p:spPr>
        <p:txBody>
          <a:bodyPr>
            <a:no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Due to the rapid rise in the number of mobile subscribers, it is essential to boost cellular capacity.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Hence, Small cells are regarded as an emerging technology for boosting the potential capacity of cellular networks.</a:t>
            </a: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 density of infrastructure increases, users have many choices for connection. (In the context of transition from 4G </a:t>
            </a:r>
            <a:r>
              <a:rPr lang="en-US">
                <a:latin typeface="Times New Roman" panose="02020603050405020304" pitchFamily="18" charset="0"/>
                <a:cs typeface="Times New Roman" panose="02020603050405020304" pitchFamily="18" charset="0"/>
              </a:rPr>
              <a:t>to 5G</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 Efficient handoff mechanisms are essential for ensuring seamless connectivity and uninterrupted service delivery. </a:t>
            </a:r>
          </a:p>
          <a:p>
            <a:pPr lvl="0"/>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82D97F9-AF49-FAAA-E7B7-D4E19F5B5D54}"/>
              </a:ext>
            </a:extLst>
          </p:cNvPr>
          <p:cNvSpPr txBox="1">
            <a:spLocks/>
          </p:cNvSpPr>
          <p:nvPr/>
        </p:nvSpPr>
        <p:spPr>
          <a:xfrm>
            <a:off x="609600" y="294512"/>
            <a:ext cx="8229600" cy="616460"/>
          </a:xfrm>
          <a:prstGeom prst="rect">
            <a:avLst/>
          </a:prstGeom>
          <a:noFill/>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3200" u="sng" dirty="0">
                <a:solidFill>
                  <a:srgbClr val="FF0000"/>
                </a:solidFill>
                <a:latin typeface="Times New Roman" panose="02020603050405020304" pitchFamily="18" charset="0"/>
                <a:ea typeface="Calibri" panose="020F0502020204030204" pitchFamily="34" charset="0"/>
              </a:rPr>
              <a:t>Small </a:t>
            </a:r>
            <a:r>
              <a:rPr lang="en-US" sz="3300" u="sng" dirty="0">
                <a:solidFill>
                  <a:srgbClr val="FF0000"/>
                </a:solidFill>
                <a:latin typeface="Times New Roman" panose="02020603050405020304" pitchFamily="18" charset="0"/>
                <a:ea typeface="Calibri" panose="020F0502020204030204" pitchFamily="34" charset="0"/>
              </a:rPr>
              <a:t>cells</a:t>
            </a:r>
            <a:endParaRPr lang="en-IN" sz="3300" u="sng" dirty="0">
              <a:solidFill>
                <a:srgbClr val="FF0000"/>
              </a:solidFill>
              <a:latin typeface="Times New Roman" panose="02020603050405020304" pitchFamily="18" charset="0"/>
              <a:ea typeface="Calibri" panose="020F0502020204030204" pitchFamily="34" charset="0"/>
            </a:endParaRPr>
          </a:p>
        </p:txBody>
      </p:sp>
      <p:pic>
        <p:nvPicPr>
          <p:cNvPr id="5" name="Picture 4">
            <a:extLst>
              <a:ext uri="{FF2B5EF4-FFF2-40B4-BE49-F238E27FC236}">
                <a16:creationId xmlns:a16="http://schemas.microsoft.com/office/drawing/2014/main" id="{C74BFF55-8313-08D5-8404-D75E5758C2B0}"/>
              </a:ext>
            </a:extLst>
          </p:cNvPr>
          <p:cNvPicPr>
            <a:picLocks noChangeAspect="1"/>
          </p:cNvPicPr>
          <p:nvPr/>
        </p:nvPicPr>
        <p:blipFill>
          <a:blip r:embed="rId2"/>
          <a:stretch>
            <a:fillRect/>
          </a:stretch>
        </p:blipFill>
        <p:spPr>
          <a:xfrm>
            <a:off x="3390900" y="2819400"/>
            <a:ext cx="2362200" cy="1600200"/>
          </a:xfrm>
          <a:prstGeom prst="rect">
            <a:avLst/>
          </a:prstGeom>
        </p:spPr>
      </p:pic>
      <p:sp>
        <p:nvSpPr>
          <p:cNvPr id="8" name="Date Placeholder 7">
            <a:extLst>
              <a:ext uri="{FF2B5EF4-FFF2-40B4-BE49-F238E27FC236}">
                <a16:creationId xmlns:a16="http://schemas.microsoft.com/office/drawing/2014/main" id="{35B13517-444F-374F-D235-02C9237A9014}"/>
              </a:ext>
            </a:extLst>
          </p:cNvPr>
          <p:cNvSpPr>
            <a:spLocks noGrp="1"/>
          </p:cNvSpPr>
          <p:nvPr>
            <p:ph type="dt" sz="half" idx="14"/>
          </p:nvPr>
        </p:nvSpPr>
        <p:spPr/>
        <p:txBody>
          <a:bodyPr/>
          <a:lstStyle/>
          <a:p>
            <a:fld id="{6A9DB7B5-514F-414D-98CC-F92207BFE3A5}" type="datetime1">
              <a:rPr lang="en-US" smtClean="0"/>
              <a:t>8/13/2023</a:t>
            </a:fld>
            <a:endParaRPr lang="en-US"/>
          </a:p>
        </p:txBody>
      </p:sp>
      <p:sp>
        <p:nvSpPr>
          <p:cNvPr id="9" name="Footer Placeholder 8">
            <a:extLst>
              <a:ext uri="{FF2B5EF4-FFF2-40B4-BE49-F238E27FC236}">
                <a16:creationId xmlns:a16="http://schemas.microsoft.com/office/drawing/2014/main" id="{4967F5C7-3DED-8D1B-821D-58E93D0A252B}"/>
              </a:ext>
            </a:extLst>
          </p:cNvPr>
          <p:cNvSpPr>
            <a:spLocks noGrp="1"/>
          </p:cNvSpPr>
          <p:nvPr>
            <p:ph type="ftr" sz="quarter" idx="16"/>
          </p:nvPr>
        </p:nvSpPr>
        <p:spPr/>
        <p:txBody>
          <a:bodyPr/>
          <a:lstStyle/>
          <a:p>
            <a:r>
              <a:rPr lang="en-US"/>
              <a:t>Kiran Mannem(15PH0421)</a:t>
            </a:r>
            <a:endParaRPr lang="en-US" dirty="0"/>
          </a:p>
        </p:txBody>
      </p:sp>
      <p:sp>
        <p:nvSpPr>
          <p:cNvPr id="10" name="Slide Number Placeholder 9">
            <a:extLst>
              <a:ext uri="{FF2B5EF4-FFF2-40B4-BE49-F238E27FC236}">
                <a16:creationId xmlns:a16="http://schemas.microsoft.com/office/drawing/2014/main" id="{86E97824-971A-E76F-CEDC-D60E5E9B30C8}"/>
              </a:ext>
            </a:extLst>
          </p:cNvPr>
          <p:cNvSpPr>
            <a:spLocks noGrp="1"/>
          </p:cNvSpPr>
          <p:nvPr>
            <p:ph type="sldNum" sz="quarter" idx="15"/>
          </p:nvPr>
        </p:nvSpPr>
        <p:spPr/>
        <p:txBody>
          <a:bodyPr/>
          <a:lstStyle/>
          <a:p>
            <a:fld id="{913BA60F-0ACE-4B7C-BD7A-00BBDA3D5349}" type="slidenum">
              <a:rPr lang="en-US" smtClean="0"/>
              <a:pPr/>
              <a:t>16</a:t>
            </a:fld>
            <a:endParaRPr lang="en-US"/>
          </a:p>
        </p:txBody>
      </p:sp>
    </p:spTree>
    <p:extLst>
      <p:ext uri="{BB962C8B-B14F-4D97-AF65-F5344CB8AC3E}">
        <p14:creationId xmlns:p14="http://schemas.microsoft.com/office/powerpoint/2010/main" val="3240943203"/>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28640-88A0-D279-0FE0-57D13B18D0AA}"/>
              </a:ext>
            </a:extLst>
          </p:cNvPr>
          <p:cNvSpPr>
            <a:spLocks noGrp="1"/>
          </p:cNvSpPr>
          <p:nvPr>
            <p:ph type="title"/>
          </p:nvPr>
        </p:nvSpPr>
        <p:spPr>
          <a:xfrm>
            <a:off x="457198" y="497629"/>
            <a:ext cx="7467600" cy="563562"/>
          </a:xfrm>
        </p:spPr>
        <p:txBody>
          <a:bodyPr>
            <a:noAutofit/>
          </a:bodyPr>
          <a:lstStyle/>
          <a:p>
            <a:r>
              <a:rPr lang="en-IN" sz="3200" u="sng" dirty="0">
                <a:solidFill>
                  <a:srgbClr val="FF0000"/>
                </a:solidFill>
                <a:latin typeface="Times New Roman" panose="02020603050405020304" pitchFamily="18" charset="0"/>
                <a:cs typeface="Times New Roman" panose="02020603050405020304" pitchFamily="18" charset="0"/>
              </a:rPr>
              <a:t>introduction</a:t>
            </a:r>
          </a:p>
        </p:txBody>
      </p:sp>
      <p:pic>
        <p:nvPicPr>
          <p:cNvPr id="8" name="Content Placeholder 7">
            <a:extLst>
              <a:ext uri="{FF2B5EF4-FFF2-40B4-BE49-F238E27FC236}">
                <a16:creationId xmlns:a16="http://schemas.microsoft.com/office/drawing/2014/main" id="{A35BA29E-6EE9-56EF-283F-0CA6D36B9AD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23803" y="1342076"/>
            <a:ext cx="3910013" cy="4004534"/>
          </a:xfrm>
        </p:spPr>
      </p:pic>
      <p:sp>
        <p:nvSpPr>
          <p:cNvPr id="4" name="Date Placeholder 3">
            <a:extLst>
              <a:ext uri="{FF2B5EF4-FFF2-40B4-BE49-F238E27FC236}">
                <a16:creationId xmlns:a16="http://schemas.microsoft.com/office/drawing/2014/main" id="{814AAA4C-6B51-B8B4-41E6-CBFA114E9AFA}"/>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BAE47A6B-8831-F597-B92D-DBED51ED63D9}"/>
              </a:ext>
            </a:extLst>
          </p:cNvPr>
          <p:cNvSpPr>
            <a:spLocks noGrp="1"/>
          </p:cNvSpPr>
          <p:nvPr>
            <p:ph type="sldNum" sz="quarter" idx="15"/>
          </p:nvPr>
        </p:nvSpPr>
        <p:spPr/>
        <p:txBody>
          <a:bodyPr/>
          <a:lstStyle/>
          <a:p>
            <a:fld id="{913BA60F-0ACE-4B7C-BD7A-00BBDA3D5349}" type="slidenum">
              <a:rPr lang="en-US" smtClean="0"/>
              <a:pPr/>
              <a:t>17</a:t>
            </a:fld>
            <a:endParaRPr lang="en-US"/>
          </a:p>
        </p:txBody>
      </p:sp>
      <p:sp>
        <p:nvSpPr>
          <p:cNvPr id="6" name="Footer Placeholder 5">
            <a:extLst>
              <a:ext uri="{FF2B5EF4-FFF2-40B4-BE49-F238E27FC236}">
                <a16:creationId xmlns:a16="http://schemas.microsoft.com/office/drawing/2014/main" id="{FBC9AA44-72F9-E94C-B6A0-F805E1B83875}"/>
              </a:ext>
            </a:extLst>
          </p:cNvPr>
          <p:cNvSpPr>
            <a:spLocks noGrp="1"/>
          </p:cNvSpPr>
          <p:nvPr>
            <p:ph type="ftr" sz="quarter" idx="16"/>
          </p:nvPr>
        </p:nvSpPr>
        <p:spPr/>
        <p:txBody>
          <a:bodyPr/>
          <a:lstStyle/>
          <a:p>
            <a:r>
              <a:rPr lang="en-US"/>
              <a:t>Kiran Mannem(15PH0421)</a:t>
            </a:r>
            <a:endParaRPr lang="en-US" dirty="0"/>
          </a:p>
        </p:txBody>
      </p:sp>
      <p:sp>
        <p:nvSpPr>
          <p:cNvPr id="10" name="TextBox 9">
            <a:extLst>
              <a:ext uri="{FF2B5EF4-FFF2-40B4-BE49-F238E27FC236}">
                <a16:creationId xmlns:a16="http://schemas.microsoft.com/office/drawing/2014/main" id="{D43020D4-4D26-2C4E-C7F5-14C6869614B4}"/>
              </a:ext>
            </a:extLst>
          </p:cNvPr>
          <p:cNvSpPr txBox="1"/>
          <p:nvPr/>
        </p:nvSpPr>
        <p:spPr>
          <a:xfrm>
            <a:off x="457198" y="1481043"/>
            <a:ext cx="4066603" cy="1938992"/>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Wireless Communication network technology is one  of the fastest growing and most        dynamic sectors in the world. </a:t>
            </a:r>
          </a:p>
        </p:txBody>
      </p:sp>
      <p:sp>
        <p:nvSpPr>
          <p:cNvPr id="12" name="TextBox 11">
            <a:extLst>
              <a:ext uri="{FF2B5EF4-FFF2-40B4-BE49-F238E27FC236}">
                <a16:creationId xmlns:a16="http://schemas.microsoft.com/office/drawing/2014/main" id="{C2AE5C6C-4601-08E3-5CB4-15855A8C9585}"/>
              </a:ext>
            </a:extLst>
          </p:cNvPr>
          <p:cNvSpPr txBox="1"/>
          <p:nvPr/>
        </p:nvSpPr>
        <p:spPr>
          <a:xfrm>
            <a:off x="457198" y="3429000"/>
            <a:ext cx="3910013" cy="2308324"/>
          </a:xfrm>
          <a:prstGeom prst="rect">
            <a:avLst/>
          </a:prstGeom>
          <a:noFill/>
        </p:spPr>
        <p:txBody>
          <a:bodyPr wrap="square">
            <a:spAutoFit/>
          </a:bodyPr>
          <a:lstStyle/>
          <a:p>
            <a:pPr marL="285750" indent="-28575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Cellular communication is a type of wireless communication that uses a network of cells to provide coverage to a large geographical area. </a:t>
            </a:r>
          </a:p>
        </p:txBody>
      </p:sp>
    </p:spTree>
    <p:extLst>
      <p:ext uri="{BB962C8B-B14F-4D97-AF65-F5344CB8AC3E}">
        <p14:creationId xmlns:p14="http://schemas.microsoft.com/office/powerpoint/2010/main" val="1272059963"/>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07FD-E331-26CC-1E5E-76734F67D449}"/>
              </a:ext>
            </a:extLst>
          </p:cNvPr>
          <p:cNvSpPr>
            <a:spLocks noGrp="1"/>
          </p:cNvSpPr>
          <p:nvPr>
            <p:ph type="title"/>
          </p:nvPr>
        </p:nvSpPr>
        <p:spPr>
          <a:xfrm>
            <a:off x="495404" y="109251"/>
            <a:ext cx="7467600" cy="731838"/>
          </a:xfrm>
        </p:spPr>
        <p:txBody>
          <a:bodyPr>
            <a:normAutofit/>
          </a:bodyPr>
          <a:lstStyle/>
          <a:p>
            <a:r>
              <a:rPr lang="en-US" sz="3200" u="sng" dirty="0">
                <a:solidFill>
                  <a:srgbClr val="FF0000"/>
                </a:solidFill>
                <a:latin typeface="Times New Roman" panose="02020603050405020304" pitchFamily="18" charset="0"/>
                <a:cs typeface="Times New Roman" panose="02020603050405020304" pitchFamily="18" charset="0"/>
              </a:rPr>
              <a:t>LTE HetNet</a:t>
            </a:r>
            <a:endParaRPr lang="en-IN" sz="3200" u="sng"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40F9FB6-9C49-A5ED-CFAF-492837C712C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428792" y="685800"/>
            <a:ext cx="5029408" cy="4678328"/>
          </a:xfrm>
        </p:spPr>
      </p:pic>
      <p:sp>
        <p:nvSpPr>
          <p:cNvPr id="4" name="Date Placeholder 3">
            <a:extLst>
              <a:ext uri="{FF2B5EF4-FFF2-40B4-BE49-F238E27FC236}">
                <a16:creationId xmlns:a16="http://schemas.microsoft.com/office/drawing/2014/main" id="{9D5F687E-F03C-0830-895D-412677797B44}"/>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CD22AE7F-8D01-F829-0D19-614D64AA6951}"/>
              </a:ext>
            </a:extLst>
          </p:cNvPr>
          <p:cNvSpPr>
            <a:spLocks noGrp="1"/>
          </p:cNvSpPr>
          <p:nvPr>
            <p:ph type="sldNum" sz="quarter" idx="15"/>
          </p:nvPr>
        </p:nvSpPr>
        <p:spPr/>
        <p:txBody>
          <a:bodyPr/>
          <a:lstStyle/>
          <a:p>
            <a:fld id="{913BA60F-0ACE-4B7C-BD7A-00BBDA3D5349}" type="slidenum">
              <a:rPr lang="en-US" smtClean="0"/>
              <a:pPr/>
              <a:t>18</a:t>
            </a:fld>
            <a:endParaRPr lang="en-US"/>
          </a:p>
        </p:txBody>
      </p:sp>
      <p:sp>
        <p:nvSpPr>
          <p:cNvPr id="6" name="Footer Placeholder 5">
            <a:extLst>
              <a:ext uri="{FF2B5EF4-FFF2-40B4-BE49-F238E27FC236}">
                <a16:creationId xmlns:a16="http://schemas.microsoft.com/office/drawing/2014/main" id="{D7401644-AA25-5FF0-A796-C5136BE480E3}"/>
              </a:ext>
            </a:extLst>
          </p:cNvPr>
          <p:cNvSpPr>
            <a:spLocks noGrp="1"/>
          </p:cNvSpPr>
          <p:nvPr>
            <p:ph type="ftr" sz="quarter" idx="16"/>
          </p:nvPr>
        </p:nvSpPr>
        <p:spPr/>
        <p:txBody>
          <a:bodyPr/>
          <a:lstStyle/>
          <a:p>
            <a:r>
              <a:rPr lang="en-US"/>
              <a:t>Kiran Mannem(15PH0421)</a:t>
            </a:r>
            <a:endParaRPr lang="en-US" dirty="0"/>
          </a:p>
        </p:txBody>
      </p:sp>
      <p:sp>
        <p:nvSpPr>
          <p:cNvPr id="10" name="TextBox 9">
            <a:extLst>
              <a:ext uri="{FF2B5EF4-FFF2-40B4-BE49-F238E27FC236}">
                <a16:creationId xmlns:a16="http://schemas.microsoft.com/office/drawing/2014/main" id="{E1FDB44A-C5DB-FC43-6F87-B292D81B8CF2}"/>
              </a:ext>
            </a:extLst>
          </p:cNvPr>
          <p:cNvSpPr txBox="1"/>
          <p:nvPr/>
        </p:nvSpPr>
        <p:spPr>
          <a:xfrm>
            <a:off x="356616" y="5440361"/>
            <a:ext cx="8025384" cy="738664"/>
          </a:xfrm>
          <a:prstGeom prst="rect">
            <a:avLst/>
          </a:prstGeom>
          <a:noFill/>
        </p:spPr>
        <p:txBody>
          <a:bodyPr wrap="square">
            <a:spAutoFit/>
          </a:bodyPr>
          <a:lstStyle/>
          <a:p>
            <a:r>
              <a:rPr lang="en-IN" sz="1400" dirty="0" err="1"/>
              <a:t>Trestian</a:t>
            </a:r>
            <a:r>
              <a:rPr lang="en-IN" sz="1400" dirty="0"/>
              <a:t>, Ramona &amp; Vien, Quoc-Tuan &amp; Shah, </a:t>
            </a:r>
            <a:r>
              <a:rPr lang="en-IN" sz="1400" dirty="0" err="1"/>
              <a:t>Purav</a:t>
            </a:r>
            <a:r>
              <a:rPr lang="en-IN" sz="1400" dirty="0"/>
              <a:t> &amp; Mapp, </a:t>
            </a:r>
            <a:r>
              <a:rPr lang="en-IN" sz="1400" dirty="0" err="1"/>
              <a:t>Glenford</a:t>
            </a:r>
            <a:r>
              <a:rPr lang="en-IN" sz="1400" dirty="0"/>
              <a:t>. (2017). UEFA-M: Utility-based Energy Efficient Adaptive Multimedia Mechanism over LTE HetNet Small Cells. 10.1109/ISWCS.2017.8108149. </a:t>
            </a:r>
          </a:p>
        </p:txBody>
      </p:sp>
      <p:sp>
        <p:nvSpPr>
          <p:cNvPr id="12" name="TextBox 11">
            <a:extLst>
              <a:ext uri="{FF2B5EF4-FFF2-40B4-BE49-F238E27FC236}">
                <a16:creationId xmlns:a16="http://schemas.microsoft.com/office/drawing/2014/main" id="{E53D3D26-8D17-0A9C-DAA6-3B2BAABEA0B7}"/>
              </a:ext>
            </a:extLst>
          </p:cNvPr>
          <p:cNvSpPr txBox="1"/>
          <p:nvPr/>
        </p:nvSpPr>
        <p:spPr>
          <a:xfrm>
            <a:off x="609600" y="810847"/>
            <a:ext cx="2895600" cy="4640758"/>
          </a:xfrm>
          <a:prstGeom prst="rect">
            <a:avLst/>
          </a:prstGeom>
          <a:noFill/>
        </p:spPr>
        <p:txBody>
          <a:bodyPr wrap="square">
            <a:spAutoFit/>
          </a:bodyPr>
          <a:lstStyle/>
          <a:p>
            <a:pPr marL="285750" indent="-285750">
              <a:lnSpc>
                <a:spcPct val="110000"/>
              </a:lnSpc>
              <a:buFont typeface="Wingdings" panose="05000000000000000000" pitchFamily="2" charset="2"/>
              <a:buChar char="Ø"/>
            </a:pP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The main idea behind LTE HetNets is to deploy small cells, such as picocells and femtocells, in addition to traditional macrocells to provide coverage in areas with high demand or poor radio conditions.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1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cs typeface="Times New Roman" panose="02020603050405020304" pitchFamily="18" charset="0"/>
              </a:rPr>
              <a:t>S</a:t>
            </a:r>
            <a:r>
              <a:rPr lang="x-none" sz="1800" dirty="0">
                <a:effectLst/>
                <a:latin typeface="Times New Roman" panose="02020603050405020304" pitchFamily="18" charset="0"/>
                <a:ea typeface="Times New Roman" panose="02020603050405020304" pitchFamily="18" charset="0"/>
                <a:cs typeface="Times New Roman" panose="02020603050405020304" pitchFamily="18" charset="0"/>
              </a:rPr>
              <a:t>mall cells are typically deployed in indoor or outdoor areas with high user density, such as shopping malls, train stations, or sports venues.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838388"/>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8AE36-F8B6-7985-B859-1AC25B479B11}"/>
              </a:ext>
            </a:extLst>
          </p:cNvPr>
          <p:cNvSpPr>
            <a:spLocks noGrp="1"/>
          </p:cNvSpPr>
          <p:nvPr>
            <p:ph type="title"/>
          </p:nvPr>
        </p:nvSpPr>
        <p:spPr>
          <a:xfrm>
            <a:off x="381000" y="557646"/>
            <a:ext cx="7467600" cy="611550"/>
          </a:xfrm>
        </p:spPr>
        <p:txBody>
          <a:bodyPr>
            <a:noAutofit/>
          </a:bodyPr>
          <a:lstStyle/>
          <a:p>
            <a:r>
              <a:rPr lang="en-US" sz="3200" u="sng" dirty="0">
                <a:solidFill>
                  <a:srgbClr val="FF0000"/>
                </a:solidFill>
                <a:latin typeface="Times New Roman" panose="02020603050405020304" pitchFamily="18" charset="0"/>
                <a:cs typeface="Times New Roman" panose="02020603050405020304" pitchFamily="18" charset="0"/>
              </a:rPr>
              <a:t>Mobility management</a:t>
            </a:r>
            <a:endParaRPr lang="en-IN" sz="3200" u="sng" dirty="0">
              <a:solidFill>
                <a:srgbClr val="FF0000"/>
              </a:solidFill>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20BBDC0D-557C-AA30-9B63-6279E59C000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86200" y="1043825"/>
            <a:ext cx="4572000" cy="4517866"/>
          </a:xfrm>
        </p:spPr>
      </p:pic>
      <p:sp>
        <p:nvSpPr>
          <p:cNvPr id="4" name="Date Placeholder 3">
            <a:extLst>
              <a:ext uri="{FF2B5EF4-FFF2-40B4-BE49-F238E27FC236}">
                <a16:creationId xmlns:a16="http://schemas.microsoft.com/office/drawing/2014/main" id="{D254149A-8C34-AB71-5305-106C558C7C3D}"/>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70E57167-89B9-9BF6-58A7-BF6419DE3384}"/>
              </a:ext>
            </a:extLst>
          </p:cNvPr>
          <p:cNvSpPr>
            <a:spLocks noGrp="1"/>
          </p:cNvSpPr>
          <p:nvPr>
            <p:ph type="sldNum" sz="quarter" idx="15"/>
          </p:nvPr>
        </p:nvSpPr>
        <p:spPr/>
        <p:txBody>
          <a:bodyPr/>
          <a:lstStyle/>
          <a:p>
            <a:fld id="{913BA60F-0ACE-4B7C-BD7A-00BBDA3D5349}" type="slidenum">
              <a:rPr lang="en-US" smtClean="0"/>
              <a:pPr/>
              <a:t>19</a:t>
            </a:fld>
            <a:endParaRPr lang="en-US"/>
          </a:p>
        </p:txBody>
      </p:sp>
      <p:sp>
        <p:nvSpPr>
          <p:cNvPr id="6" name="Footer Placeholder 5">
            <a:extLst>
              <a:ext uri="{FF2B5EF4-FFF2-40B4-BE49-F238E27FC236}">
                <a16:creationId xmlns:a16="http://schemas.microsoft.com/office/drawing/2014/main" id="{4916CDBF-937B-1BB7-2B72-CE013271C730}"/>
              </a:ext>
            </a:extLst>
          </p:cNvPr>
          <p:cNvSpPr>
            <a:spLocks noGrp="1"/>
          </p:cNvSpPr>
          <p:nvPr>
            <p:ph type="ftr" sz="quarter" idx="16"/>
          </p:nvPr>
        </p:nvSpPr>
        <p:spPr/>
        <p:txBody>
          <a:bodyPr/>
          <a:lstStyle/>
          <a:p>
            <a:r>
              <a:rPr lang="en-US"/>
              <a:t>Kiran Mannem(15PH0421)</a:t>
            </a:r>
            <a:endParaRPr lang="en-US" dirty="0"/>
          </a:p>
        </p:txBody>
      </p:sp>
      <p:sp>
        <p:nvSpPr>
          <p:cNvPr id="8" name="TextBox 7">
            <a:extLst>
              <a:ext uri="{FF2B5EF4-FFF2-40B4-BE49-F238E27FC236}">
                <a16:creationId xmlns:a16="http://schemas.microsoft.com/office/drawing/2014/main" id="{CC2DBED0-6EF1-739A-74D4-4485E37F1222}"/>
              </a:ext>
            </a:extLst>
          </p:cNvPr>
          <p:cNvSpPr txBox="1"/>
          <p:nvPr/>
        </p:nvSpPr>
        <p:spPr>
          <a:xfrm>
            <a:off x="477649" y="5561691"/>
            <a:ext cx="7488049" cy="738664"/>
          </a:xfrm>
          <a:prstGeom prst="rect">
            <a:avLst/>
          </a:prstGeom>
          <a:noFill/>
        </p:spPr>
        <p:txBody>
          <a:bodyPr wrap="square">
            <a:spAutoFit/>
          </a:bodyPr>
          <a:lstStyle/>
          <a:p>
            <a:r>
              <a:rPr lang="en-IN" sz="1400" dirty="0"/>
              <a:t>Rony, </a:t>
            </a:r>
            <a:r>
              <a:rPr lang="en-IN" sz="1400" dirty="0" err="1"/>
              <a:t>Rakibul</a:t>
            </a:r>
            <a:r>
              <a:rPr lang="en-IN" sz="1400" dirty="0"/>
              <a:t> Islam &amp; Jain, Akshay &amp; Lopez-Aguilera, Elena &amp; Garcia-Villegas, Eduard &amp; </a:t>
            </a:r>
            <a:r>
              <a:rPr lang="en-IN" sz="1400" dirty="0" err="1"/>
              <a:t>Demirkol</a:t>
            </a:r>
            <a:r>
              <a:rPr lang="en-IN" sz="1400" dirty="0"/>
              <a:t>, </a:t>
            </a:r>
            <a:r>
              <a:rPr lang="en-IN" sz="1400" dirty="0" err="1"/>
              <a:t>Ilker</a:t>
            </a:r>
            <a:r>
              <a:rPr lang="en-IN" sz="1400" dirty="0"/>
              <a:t>. (2017). Joint Access-Backhaul Perspective on Mobility Management in 5G Networks. 10.1109/CSCN.2017.8088608. </a:t>
            </a:r>
          </a:p>
        </p:txBody>
      </p:sp>
      <p:sp>
        <p:nvSpPr>
          <p:cNvPr id="12" name="TextBox 11">
            <a:extLst>
              <a:ext uri="{FF2B5EF4-FFF2-40B4-BE49-F238E27FC236}">
                <a16:creationId xmlns:a16="http://schemas.microsoft.com/office/drawing/2014/main" id="{52706262-F318-0EB7-8FC0-86166E399D7C}"/>
              </a:ext>
            </a:extLst>
          </p:cNvPr>
          <p:cNvSpPr txBox="1"/>
          <p:nvPr/>
        </p:nvSpPr>
        <p:spPr>
          <a:xfrm>
            <a:off x="495404" y="1503522"/>
            <a:ext cx="3505200" cy="3785652"/>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Mobility management is a main challenge in the evolving multiservice Heterogeneous network.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consists of two components: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location management and Handoff management.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Location management tracks and locates the Mobile Terminal (MT) for successful information delivery. </a:t>
            </a:r>
          </a:p>
        </p:txBody>
      </p:sp>
    </p:spTree>
    <p:extLst>
      <p:ext uri="{BB962C8B-B14F-4D97-AF65-F5344CB8AC3E}">
        <p14:creationId xmlns:p14="http://schemas.microsoft.com/office/powerpoint/2010/main" val="3894417062"/>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838200"/>
            <a:ext cx="7467600" cy="5635752"/>
          </a:xfrm>
        </p:spPr>
        <p:txBody>
          <a:bodyPr>
            <a:normAutofit/>
          </a:bodyPr>
          <a:lstStyle/>
          <a:p>
            <a:pPr>
              <a:buNone/>
            </a:pPr>
            <a:r>
              <a:rPr lang="en-US" sz="2000" dirty="0">
                <a:solidFill>
                  <a:srgbClr val="FF0000"/>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Course Work</a:t>
            </a:r>
            <a:r>
              <a:rPr lang="en-US" sz="2000" dirty="0">
                <a:solidFill>
                  <a:srgbClr val="FF0000"/>
                </a:solidFill>
                <a:latin typeface="Times New Roman" pitchFamily="18" charset="0"/>
                <a:cs typeface="Times New Roman" pitchFamily="18" charset="0"/>
              </a:rPr>
              <a:t>:</a:t>
            </a:r>
          </a:p>
          <a:p>
            <a:pPr algn="just">
              <a:buFont typeface="Wingdings" pitchFamily="2" charset="2"/>
              <a:buChar char="v"/>
            </a:pPr>
            <a:r>
              <a:rPr lang="en-US" sz="1700" dirty="0">
                <a:latin typeface="Times New Roman" pitchFamily="18" charset="0"/>
                <a:cs typeface="Times New Roman" pitchFamily="18" charset="0"/>
              </a:rPr>
              <a:t>The course work was started in the month of June 2016 for one week dated from 13</a:t>
            </a:r>
            <a:r>
              <a:rPr lang="en-US" sz="1700" baseline="30000" dirty="0">
                <a:latin typeface="Times New Roman" pitchFamily="18" charset="0"/>
                <a:cs typeface="Times New Roman" pitchFamily="18" charset="0"/>
              </a:rPr>
              <a:t>th</a:t>
            </a:r>
            <a:r>
              <a:rPr lang="en-US" sz="1700" dirty="0">
                <a:latin typeface="Times New Roman" pitchFamily="18" charset="0"/>
                <a:cs typeface="Times New Roman" pitchFamily="18" charset="0"/>
              </a:rPr>
              <a:t> June 2016 - 25</a:t>
            </a:r>
            <a:r>
              <a:rPr lang="en-US" sz="1700" baseline="30000" dirty="0">
                <a:latin typeface="Times New Roman" pitchFamily="18" charset="0"/>
                <a:cs typeface="Times New Roman" pitchFamily="18" charset="0"/>
              </a:rPr>
              <a:t>th</a:t>
            </a:r>
            <a:r>
              <a:rPr lang="en-US" sz="1700" dirty="0">
                <a:latin typeface="Times New Roman" pitchFamily="18" charset="0"/>
                <a:cs typeface="Times New Roman" pitchFamily="18" charset="0"/>
              </a:rPr>
              <a:t> June 2016 on “Research Methodology and Intellectual Property Rights”  by experts.</a:t>
            </a:r>
          </a:p>
          <a:p>
            <a:pPr>
              <a:buNone/>
            </a:pPr>
            <a:r>
              <a:rPr lang="en-US" dirty="0">
                <a:solidFill>
                  <a:srgbClr val="FF0000"/>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Guide Interaction Program</a:t>
            </a:r>
            <a:r>
              <a:rPr lang="en-US" sz="2000" dirty="0">
                <a:solidFill>
                  <a:srgbClr val="FF0000"/>
                </a:solidFill>
                <a:latin typeface="Times New Roman" pitchFamily="18" charset="0"/>
                <a:cs typeface="Times New Roman" pitchFamily="18" charset="0"/>
              </a:rPr>
              <a:t>:</a:t>
            </a:r>
          </a:p>
          <a:p>
            <a:pPr>
              <a:buFont typeface="Wingdings" pitchFamily="2" charset="2"/>
              <a:buChar char="v"/>
            </a:pPr>
            <a:r>
              <a:rPr lang="en-US" sz="1600" dirty="0">
                <a:latin typeface="Times New Roman" pitchFamily="18" charset="0"/>
                <a:cs typeface="Times New Roman" pitchFamily="18" charset="0"/>
              </a:rPr>
              <a:t>The Guide Interaction program of one week dated from 29</a:t>
            </a:r>
            <a:r>
              <a:rPr lang="en-US" sz="1600" baseline="30000" dirty="0">
                <a:latin typeface="Times New Roman" pitchFamily="18" charset="0"/>
                <a:cs typeface="Times New Roman" pitchFamily="18" charset="0"/>
              </a:rPr>
              <a:t>th</a:t>
            </a:r>
            <a:r>
              <a:rPr lang="en-US" sz="1600" dirty="0">
                <a:latin typeface="Times New Roman" pitchFamily="18" charset="0"/>
                <a:cs typeface="Times New Roman" pitchFamily="18" charset="0"/>
              </a:rPr>
              <a:t>  Aug -3</a:t>
            </a:r>
            <a:r>
              <a:rPr lang="en-US" sz="1600" baseline="30000" dirty="0">
                <a:latin typeface="Times New Roman" pitchFamily="18" charset="0"/>
                <a:cs typeface="Times New Roman" pitchFamily="18" charset="0"/>
              </a:rPr>
              <a:t>rd</a:t>
            </a:r>
            <a:r>
              <a:rPr lang="en-US" sz="1600" dirty="0">
                <a:latin typeface="Times New Roman" pitchFamily="18" charset="0"/>
                <a:cs typeface="Times New Roman" pitchFamily="18" charset="0"/>
              </a:rPr>
              <a:t> Sep  2016, was successfully completed and submitted </a:t>
            </a:r>
            <a:r>
              <a:rPr lang="en-IN" sz="1600" dirty="0">
                <a:latin typeface="Times New Roman" pitchFamily="18" charset="0"/>
                <a:cs typeface="Times New Roman" pitchFamily="18" charset="0"/>
              </a:rPr>
              <a:t>Preliminary Report.</a:t>
            </a:r>
            <a:endParaRPr lang="en-US" sz="1600" dirty="0">
              <a:latin typeface="Times New Roman" pitchFamily="18" charset="0"/>
              <a:cs typeface="Times New Roman" pitchFamily="18" charset="0"/>
            </a:endParaRPr>
          </a:p>
          <a:p>
            <a:pPr marL="0" indent="0">
              <a:buNone/>
            </a:pPr>
            <a:r>
              <a:rPr lang="en-US" sz="2000" b="1" dirty="0">
                <a:solidFill>
                  <a:srgbClr val="FF0000"/>
                </a:solidFill>
                <a:latin typeface="Times New Roman" panose="02020603050405020304" pitchFamily="18" charset="0"/>
                <a:cs typeface="Times New Roman" panose="02020603050405020304" pitchFamily="18" charset="0"/>
              </a:rPr>
              <a:t>Selection of Subjects for Pre-</a:t>
            </a:r>
            <a:r>
              <a:rPr lang="en-US" sz="2000" b="1" dirty="0" err="1">
                <a:solidFill>
                  <a:srgbClr val="FF0000"/>
                </a:solidFill>
                <a:latin typeface="Times New Roman" panose="02020603050405020304" pitchFamily="18" charset="0"/>
                <a:cs typeface="Times New Roman" panose="02020603050405020304" pitchFamily="18" charset="0"/>
              </a:rPr>
              <a:t>Ph.D</a:t>
            </a:r>
            <a:r>
              <a:rPr lang="en-US" sz="2000" b="1" dirty="0">
                <a:solidFill>
                  <a:srgbClr val="FF0000"/>
                </a:solidFill>
                <a:latin typeface="Times New Roman" panose="02020603050405020304" pitchFamily="18" charset="0"/>
                <a:cs typeface="Times New Roman" panose="02020603050405020304" pitchFamily="18" charset="0"/>
              </a:rPr>
              <a:t> and Status</a:t>
            </a:r>
          </a:p>
          <a:p>
            <a:pPr marL="0" indent="0" algn="just">
              <a:buFont typeface="Wingdings" pitchFamily="2" charset="2"/>
              <a:buChar char="v"/>
            </a:pPr>
            <a:r>
              <a:rPr lang="en-US" sz="1600" dirty="0">
                <a:latin typeface="Times New Roman" panose="02020603050405020304" pitchFamily="18" charset="0"/>
                <a:cs typeface="Times New Roman" panose="02020603050405020304" pitchFamily="18" charset="0"/>
              </a:rPr>
              <a:t>  As per the instructions and guidance of the supervisor and Co supervisor, these are the selected subjects for Pre-PhD. From Part –I &amp; II  selected subjects are the following.          </a:t>
            </a:r>
          </a:p>
          <a:p>
            <a:pPr marL="0" indent="0">
              <a:buNone/>
            </a:pPr>
            <a:r>
              <a:rPr lang="en-US" sz="1600" dirty="0">
                <a:latin typeface="Times New Roman" panose="02020603050405020304" pitchFamily="18" charset="0"/>
                <a:cs typeface="Times New Roman" panose="02020603050405020304" pitchFamily="18" charset="0"/>
              </a:rPr>
              <a:t> PART-I  ---  Digital Data Communications and Networks (09PH04101</a:t>
            </a:r>
            <a:r>
              <a:rPr lang="en-US" sz="1600" dirty="0">
                <a:solidFill>
                  <a:srgbClr val="00B0F0"/>
                </a:solidFill>
                <a:latin typeface="Times New Roman" pitchFamily="18" charset="0"/>
                <a:cs typeface="Times New Roman" pitchFamily="18" charset="0"/>
              </a:rPr>
              <a:t>)(cleared)</a:t>
            </a:r>
            <a:endParaRPr lang="en-US" sz="1600" dirty="0">
              <a:solidFill>
                <a:srgbClr val="FF0000"/>
              </a:solidFill>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PART-II ---  Wireless Communications(09PH04201</a:t>
            </a:r>
            <a:r>
              <a:rPr lang="en-US" sz="1600" dirty="0">
                <a:solidFill>
                  <a:srgbClr val="00B0F0"/>
                </a:solidFill>
                <a:latin typeface="Times New Roman" pitchFamily="18" charset="0"/>
                <a:cs typeface="Times New Roman" pitchFamily="18" charset="0"/>
              </a:rPr>
              <a:t>)(cleared)</a:t>
            </a:r>
          </a:p>
          <a:p>
            <a:pPr marL="0" indent="0">
              <a:buNone/>
            </a:pPr>
            <a:endParaRPr lang="en-US" sz="1600" dirty="0">
              <a:solidFill>
                <a:srgbClr val="FF0000"/>
              </a:solidFill>
              <a:latin typeface="Times New Roman" panose="02020603050405020304" pitchFamily="18" charset="0"/>
              <a:cs typeface="Times New Roman" panose="02020603050405020304" pitchFamily="18" charset="0"/>
            </a:endParaRPr>
          </a:p>
          <a:p>
            <a:pPr marL="0" indent="0">
              <a:buFont typeface="Wingdings" pitchFamily="2" charset="2"/>
              <a:buChar char="v"/>
            </a:pPr>
            <a:r>
              <a:rPr lang="en-US" sz="1800" dirty="0">
                <a:latin typeface="Times New Roman" panose="02020603050405020304" pitchFamily="18" charset="0"/>
                <a:cs typeface="Times New Roman" panose="02020603050405020304" pitchFamily="18" charset="0"/>
              </a:rPr>
              <a:t>  Common Subject for all Research Scholars are</a:t>
            </a:r>
          </a:p>
          <a:p>
            <a:pPr marL="0" indent="0">
              <a:buNone/>
            </a:pPr>
            <a:r>
              <a:rPr lang="en-US" sz="1600" dirty="0">
                <a:latin typeface="Times New Roman" panose="02020603050405020304" pitchFamily="18" charset="0"/>
                <a:cs typeface="Times New Roman" panose="02020603050405020304" pitchFamily="18" charset="0"/>
              </a:rPr>
              <a:t>Research Methodology (11PH00001</a:t>
            </a:r>
            <a:r>
              <a:rPr lang="en-US" sz="1600" dirty="0">
                <a:solidFill>
                  <a:srgbClr val="00B0F0"/>
                </a:solidFill>
                <a:latin typeface="Times New Roman" panose="02020603050405020304" pitchFamily="18" charset="0"/>
                <a:cs typeface="Times New Roman" panose="02020603050405020304" pitchFamily="18" charset="0"/>
              </a:rPr>
              <a:t>)(cleared)</a:t>
            </a:r>
          </a:p>
          <a:p>
            <a:pPr marL="0" indent="0">
              <a:buNone/>
            </a:pPr>
            <a:r>
              <a:rPr lang="en-US" sz="1600" dirty="0">
                <a:latin typeface="Times New Roman" pitchFamily="18" charset="0"/>
                <a:cs typeface="Times New Roman" pitchFamily="18" charset="0"/>
              </a:rPr>
              <a:t>Intellectual Property Rights(15PH00001</a:t>
            </a:r>
            <a:r>
              <a:rPr lang="en-US" sz="1600" dirty="0">
                <a:solidFill>
                  <a:srgbClr val="00B0F0"/>
                </a:solidFill>
                <a:latin typeface="Times New Roman" pitchFamily="18" charset="0"/>
                <a:cs typeface="Times New Roman" pitchFamily="18" charset="0"/>
              </a:rPr>
              <a:t>)(cleared)</a:t>
            </a:r>
          </a:p>
          <a:p>
            <a:endParaRPr lang="en-US" dirty="0"/>
          </a:p>
        </p:txBody>
      </p:sp>
      <p:sp>
        <p:nvSpPr>
          <p:cNvPr id="6" name="Date Placeholder 5">
            <a:extLst>
              <a:ext uri="{FF2B5EF4-FFF2-40B4-BE49-F238E27FC236}">
                <a16:creationId xmlns:a16="http://schemas.microsoft.com/office/drawing/2014/main" id="{DB4D569B-C322-C0B9-D546-04BD4A7AB9B6}"/>
              </a:ext>
            </a:extLst>
          </p:cNvPr>
          <p:cNvSpPr>
            <a:spLocks noGrp="1"/>
          </p:cNvSpPr>
          <p:nvPr>
            <p:ph type="dt" sz="half" idx="14"/>
          </p:nvPr>
        </p:nvSpPr>
        <p:spPr/>
        <p:txBody>
          <a:bodyPr/>
          <a:lstStyle/>
          <a:p>
            <a:fld id="{1F9BC345-761C-4661-A5F5-7E2EB52D9817}" type="datetime1">
              <a:rPr lang="en-US" smtClean="0"/>
              <a:t>8/13/2023</a:t>
            </a:fld>
            <a:endParaRPr lang="en-US"/>
          </a:p>
        </p:txBody>
      </p:sp>
      <p:sp>
        <p:nvSpPr>
          <p:cNvPr id="7" name="Footer Placeholder 6">
            <a:extLst>
              <a:ext uri="{FF2B5EF4-FFF2-40B4-BE49-F238E27FC236}">
                <a16:creationId xmlns:a16="http://schemas.microsoft.com/office/drawing/2014/main" id="{B8960145-B4AD-3631-6695-66E9E2242C8B}"/>
              </a:ext>
            </a:extLst>
          </p:cNvPr>
          <p:cNvSpPr>
            <a:spLocks noGrp="1"/>
          </p:cNvSpPr>
          <p:nvPr>
            <p:ph type="ftr" sz="quarter" idx="16"/>
          </p:nvPr>
        </p:nvSpPr>
        <p:spPr/>
        <p:txBody>
          <a:bodyPr/>
          <a:lstStyle/>
          <a:p>
            <a:r>
              <a:rPr lang="en-US"/>
              <a:t>Kiran Mannem(15PH0421)</a:t>
            </a:r>
            <a:endParaRPr lang="en-US" dirty="0"/>
          </a:p>
        </p:txBody>
      </p:sp>
      <p:sp>
        <p:nvSpPr>
          <p:cNvPr id="8" name="Slide Number Placeholder 7">
            <a:extLst>
              <a:ext uri="{FF2B5EF4-FFF2-40B4-BE49-F238E27FC236}">
                <a16:creationId xmlns:a16="http://schemas.microsoft.com/office/drawing/2014/main" id="{D74B6E0C-78A3-B34A-6020-B5A6EEC615E2}"/>
              </a:ext>
            </a:extLst>
          </p:cNvPr>
          <p:cNvSpPr>
            <a:spLocks noGrp="1"/>
          </p:cNvSpPr>
          <p:nvPr>
            <p:ph type="sldNum" sz="quarter" idx="15"/>
          </p:nvPr>
        </p:nvSpPr>
        <p:spPr/>
        <p:txBody>
          <a:bodyPr/>
          <a:lstStyle/>
          <a:p>
            <a:fld id="{913BA60F-0ACE-4B7C-BD7A-00BBDA3D5349}"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a:noFill/>
        </p:spPr>
        <p:txBody>
          <a:bodyPr>
            <a:normAutofit fontScale="90000"/>
          </a:bodyPr>
          <a:lstStyle/>
          <a:p>
            <a:r>
              <a:rPr lang="en-US" sz="3600" b="1" u="sng">
                <a:solidFill>
                  <a:srgbClr val="FF0000"/>
                </a:solidFill>
                <a:latin typeface="Times New Roman" pitchFamily="18" charset="0"/>
                <a:cs typeface="Times New Roman" pitchFamily="18" charset="0"/>
              </a:rPr>
              <a:t>Handoff management</a:t>
            </a:r>
            <a:endParaRPr lang="en-US" sz="3600" b="1" u="sng" dirty="0">
              <a:solidFill>
                <a:srgbClr val="FF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762000"/>
            <a:ext cx="8153400" cy="5943599"/>
          </a:xfrm>
        </p:spPr>
        <p:txBody>
          <a:bodyPr>
            <a:noAutofit/>
          </a:bodyPr>
          <a:lstStyle/>
          <a:p>
            <a:pPr marL="0" indent="0" algn="just">
              <a:buNone/>
            </a:pPr>
            <a:r>
              <a:rPr lang="en-US" dirty="0">
                <a:effectLst/>
                <a:latin typeface="Times New Roman" panose="02020603050405020304" pitchFamily="18" charset="0"/>
                <a:ea typeface="Times New Roman" panose="02020603050405020304" pitchFamily="18" charset="0"/>
              </a:rPr>
              <a:t>Handoff management is the process by which a mobile node keeps its connection active when it moves from one access point to another. </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2000" dirty="0">
              <a:latin typeface="Times New Roman" pitchFamily="18" charset="0"/>
              <a:cs typeface="Times New Roman" pitchFamily="18" charset="0"/>
            </a:endParaRPr>
          </a:p>
        </p:txBody>
      </p:sp>
      <p:graphicFrame>
        <p:nvGraphicFramePr>
          <p:cNvPr id="4" name="Diagram 3">
            <a:extLst>
              <a:ext uri="{FF2B5EF4-FFF2-40B4-BE49-F238E27FC236}">
                <a16:creationId xmlns:a16="http://schemas.microsoft.com/office/drawing/2014/main" id="{D0B77E78-D60E-774C-8168-5F50CEB80A5D}"/>
              </a:ext>
            </a:extLst>
          </p:cNvPr>
          <p:cNvGraphicFramePr/>
          <p:nvPr>
            <p:extLst>
              <p:ext uri="{D42A27DB-BD31-4B8C-83A1-F6EECF244321}">
                <p14:modId xmlns:p14="http://schemas.microsoft.com/office/powerpoint/2010/main" val="3947750036"/>
              </p:ext>
            </p:extLst>
          </p:nvPr>
        </p:nvGraphicFramePr>
        <p:xfrm>
          <a:off x="1524000" y="2057400"/>
          <a:ext cx="6096000" cy="266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Up 5">
            <a:extLst>
              <a:ext uri="{FF2B5EF4-FFF2-40B4-BE49-F238E27FC236}">
                <a16:creationId xmlns:a16="http://schemas.microsoft.com/office/drawing/2014/main" id="{B11C3686-75DD-53B2-EC57-E5AD030CF2EE}"/>
              </a:ext>
            </a:extLst>
          </p:cNvPr>
          <p:cNvSpPr/>
          <p:nvPr/>
        </p:nvSpPr>
        <p:spPr>
          <a:xfrm>
            <a:off x="4468906" y="4737847"/>
            <a:ext cx="76200" cy="57850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133D7FD-08CA-222F-8436-E8E7B34DFC25}"/>
              </a:ext>
            </a:extLst>
          </p:cNvPr>
          <p:cNvSpPr/>
          <p:nvPr/>
        </p:nvSpPr>
        <p:spPr>
          <a:xfrm>
            <a:off x="3581400" y="5316349"/>
            <a:ext cx="1981200" cy="779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Research Focus</a:t>
            </a:r>
          </a:p>
        </p:txBody>
      </p:sp>
      <p:sp>
        <p:nvSpPr>
          <p:cNvPr id="10" name="Date Placeholder 9">
            <a:extLst>
              <a:ext uri="{FF2B5EF4-FFF2-40B4-BE49-F238E27FC236}">
                <a16:creationId xmlns:a16="http://schemas.microsoft.com/office/drawing/2014/main" id="{E9862800-9774-F432-DF94-F2650B102759}"/>
              </a:ext>
            </a:extLst>
          </p:cNvPr>
          <p:cNvSpPr>
            <a:spLocks noGrp="1"/>
          </p:cNvSpPr>
          <p:nvPr>
            <p:ph type="dt" sz="half" idx="14"/>
          </p:nvPr>
        </p:nvSpPr>
        <p:spPr/>
        <p:txBody>
          <a:bodyPr/>
          <a:lstStyle/>
          <a:p>
            <a:fld id="{85C89E07-61E8-4FCD-80D6-5A3459DB9F17}" type="datetime1">
              <a:rPr lang="en-US" smtClean="0"/>
              <a:t>8/13/2023</a:t>
            </a:fld>
            <a:endParaRPr lang="en-US"/>
          </a:p>
        </p:txBody>
      </p:sp>
      <p:sp>
        <p:nvSpPr>
          <p:cNvPr id="11" name="Footer Placeholder 10">
            <a:extLst>
              <a:ext uri="{FF2B5EF4-FFF2-40B4-BE49-F238E27FC236}">
                <a16:creationId xmlns:a16="http://schemas.microsoft.com/office/drawing/2014/main" id="{2E6EAC35-5607-4496-C28D-EB7E4CCA331B}"/>
              </a:ext>
            </a:extLst>
          </p:cNvPr>
          <p:cNvSpPr>
            <a:spLocks noGrp="1"/>
          </p:cNvSpPr>
          <p:nvPr>
            <p:ph type="ftr" sz="quarter" idx="16"/>
          </p:nvPr>
        </p:nvSpPr>
        <p:spPr/>
        <p:txBody>
          <a:bodyPr/>
          <a:lstStyle/>
          <a:p>
            <a:r>
              <a:rPr lang="en-US"/>
              <a:t>Kiran Mannem(15PH0421)</a:t>
            </a:r>
            <a:endParaRPr lang="en-US" dirty="0"/>
          </a:p>
        </p:txBody>
      </p:sp>
      <p:sp>
        <p:nvSpPr>
          <p:cNvPr id="12" name="Slide Number Placeholder 11">
            <a:extLst>
              <a:ext uri="{FF2B5EF4-FFF2-40B4-BE49-F238E27FC236}">
                <a16:creationId xmlns:a16="http://schemas.microsoft.com/office/drawing/2014/main" id="{169AFD1C-BC90-F7D7-A5D3-B7A398AEB628}"/>
              </a:ext>
            </a:extLst>
          </p:cNvPr>
          <p:cNvSpPr>
            <a:spLocks noGrp="1"/>
          </p:cNvSpPr>
          <p:nvPr>
            <p:ph type="sldNum" sz="quarter" idx="15"/>
          </p:nvPr>
        </p:nvSpPr>
        <p:spPr/>
        <p:txBody>
          <a:bodyPr/>
          <a:lstStyle/>
          <a:p>
            <a:fld id="{913BA60F-0ACE-4B7C-BD7A-00BBDA3D5349}"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914-315F-3DDB-5D46-33C7E406743F}"/>
              </a:ext>
            </a:extLst>
          </p:cNvPr>
          <p:cNvSpPr>
            <a:spLocks noGrp="1"/>
          </p:cNvSpPr>
          <p:nvPr>
            <p:ph type="title"/>
          </p:nvPr>
        </p:nvSpPr>
        <p:spPr>
          <a:xfrm>
            <a:off x="457200" y="274638"/>
            <a:ext cx="7467600" cy="639762"/>
          </a:xfrm>
        </p:spPr>
        <p:txBody>
          <a:bodyPr>
            <a:normAutofit/>
          </a:bodyPr>
          <a:lstStyle/>
          <a:p>
            <a:r>
              <a:rPr lang="en-US" sz="3200" u="sng" dirty="0">
                <a:solidFill>
                  <a:srgbClr val="FF0000"/>
                </a:solidFill>
                <a:latin typeface="Times New Roman" panose="02020603050405020304" pitchFamily="18" charset="0"/>
                <a:cs typeface="Times New Roman" panose="02020603050405020304" pitchFamily="18" charset="0"/>
              </a:rPr>
              <a:t>contribution</a:t>
            </a:r>
            <a:endParaRPr lang="en-IN" sz="32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05B91B-26A6-DC2A-2205-AD9A23C6470B}"/>
              </a:ext>
            </a:extLst>
          </p:cNvPr>
          <p:cNvSpPr>
            <a:spLocks noGrp="1"/>
          </p:cNvSpPr>
          <p:nvPr>
            <p:ph sz="quarter" idx="1"/>
          </p:nvPr>
        </p:nvSpPr>
        <p:spPr>
          <a:xfrm>
            <a:off x="477649" y="1219200"/>
            <a:ext cx="7467600" cy="5072190"/>
          </a:xfrm>
        </p:spPr>
        <p:txBody>
          <a:bodyPr>
            <a:normAutofit/>
          </a:bodyPr>
          <a:lstStyle/>
          <a:p>
            <a:pPr>
              <a:buFont typeface="Wingdings" panose="05000000000000000000" pitchFamily="2" charset="2"/>
              <a:buChar char="Ø"/>
            </a:pPr>
            <a:r>
              <a:rPr lang="en-US" sz="2200" b="0" i="0" dirty="0">
                <a:solidFill>
                  <a:srgbClr val="374151"/>
                </a:solidFill>
                <a:effectLst/>
                <a:latin typeface="Times New Roman" panose="02020603050405020304" pitchFamily="18" charset="0"/>
                <a:cs typeface="Times New Roman" panose="02020603050405020304" pitchFamily="18" charset="0"/>
              </a:rPr>
              <a:t>The present research focuses on the selecting the ideal target cell for Handoff management in LTE HetNets.</a:t>
            </a:r>
          </a:p>
          <a:p>
            <a:pPr>
              <a:buFont typeface="Wingdings" panose="05000000000000000000" pitchFamily="2" charset="2"/>
              <a:buChar char="Ø"/>
            </a:pPr>
            <a:r>
              <a:rPr lang="en-US" sz="2200" b="0" i="0" dirty="0">
                <a:solidFill>
                  <a:srgbClr val="374151"/>
                </a:solidFill>
                <a:effectLst/>
                <a:latin typeface="Times New Roman" panose="02020603050405020304" pitchFamily="18" charset="0"/>
                <a:cs typeface="Times New Roman" panose="02020603050405020304" pitchFamily="18" charset="0"/>
              </a:rPr>
              <a:t> The Regression Heuristics Quality Metrics (RHQM), Multi-Objective Artificial Flora (MOAF), and Kinetic Gas Molecular Optimization (KGMO) methods are used</a:t>
            </a:r>
          </a:p>
          <a:p>
            <a:pPr>
              <a:buFont typeface="Wingdings" panose="05000000000000000000" pitchFamily="2" charset="2"/>
              <a:buChar char="Ø"/>
            </a:pPr>
            <a:r>
              <a:rPr lang="en-US" sz="2200" b="0" i="0" dirty="0">
                <a:solidFill>
                  <a:srgbClr val="374151"/>
                </a:solidFill>
                <a:effectLst/>
                <a:latin typeface="Times New Roman" panose="02020603050405020304" pitchFamily="18" charset="0"/>
                <a:cs typeface="Times New Roman" panose="02020603050405020304" pitchFamily="18" charset="0"/>
              </a:rPr>
              <a:t> By simulating the proposed methods and comparing them with existing models, the research evaluates their performance under different parameters, scaling their capabilities. </a:t>
            </a:r>
          </a:p>
          <a:p>
            <a:pPr>
              <a:buFont typeface="Wingdings" panose="05000000000000000000" pitchFamily="2" charset="2"/>
              <a:buChar char="Ø"/>
            </a:pPr>
            <a:r>
              <a:rPr lang="en-US" sz="2200" b="0" i="0" dirty="0">
                <a:solidFill>
                  <a:srgbClr val="374151"/>
                </a:solidFill>
                <a:effectLst/>
                <a:latin typeface="Times New Roman" panose="02020603050405020304" pitchFamily="18" charset="0"/>
                <a:cs typeface="Times New Roman" panose="02020603050405020304" pitchFamily="18" charset="0"/>
              </a:rPr>
              <a:t>The findings aim to enhance the seamless connectivity and uninterrupted service delivery in LTE HetNets, addressing the complexities associated with managing Handoffs between different types of access nodes.</a:t>
            </a:r>
          </a:p>
          <a:p>
            <a:pPr>
              <a:buFont typeface="Wingdings" panose="05000000000000000000" pitchFamily="2" charset="2"/>
              <a:buChar char="Ø"/>
            </a:pPr>
            <a:endParaRPr lang="en-IN" dirty="0"/>
          </a:p>
        </p:txBody>
      </p:sp>
      <p:sp>
        <p:nvSpPr>
          <p:cNvPr id="4" name="Date Placeholder 3">
            <a:extLst>
              <a:ext uri="{FF2B5EF4-FFF2-40B4-BE49-F238E27FC236}">
                <a16:creationId xmlns:a16="http://schemas.microsoft.com/office/drawing/2014/main" id="{1220F880-A14E-43CD-DD03-23F6EEF83120}"/>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7AB06C70-BC99-2C10-68D8-08C1BE86453A}"/>
              </a:ext>
            </a:extLst>
          </p:cNvPr>
          <p:cNvSpPr>
            <a:spLocks noGrp="1"/>
          </p:cNvSpPr>
          <p:nvPr>
            <p:ph type="sldNum" sz="quarter" idx="15"/>
          </p:nvPr>
        </p:nvSpPr>
        <p:spPr/>
        <p:txBody>
          <a:bodyPr/>
          <a:lstStyle/>
          <a:p>
            <a:fld id="{913BA60F-0ACE-4B7C-BD7A-00BBDA3D5349}" type="slidenum">
              <a:rPr lang="en-US" smtClean="0"/>
              <a:pPr/>
              <a:t>21</a:t>
            </a:fld>
            <a:endParaRPr lang="en-US"/>
          </a:p>
        </p:txBody>
      </p:sp>
      <p:sp>
        <p:nvSpPr>
          <p:cNvPr id="6" name="Footer Placeholder 5">
            <a:extLst>
              <a:ext uri="{FF2B5EF4-FFF2-40B4-BE49-F238E27FC236}">
                <a16:creationId xmlns:a16="http://schemas.microsoft.com/office/drawing/2014/main" id="{05C736BB-4F67-0DA5-1BD5-3560B2D9E0B2}"/>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1531628437"/>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66B80-E109-406C-99F2-41E7FB230402}"/>
              </a:ext>
            </a:extLst>
          </p:cNvPr>
          <p:cNvSpPr>
            <a:spLocks noGrp="1"/>
          </p:cNvSpPr>
          <p:nvPr>
            <p:ph type="title"/>
          </p:nvPr>
        </p:nvSpPr>
        <p:spPr>
          <a:xfrm>
            <a:off x="457200" y="274638"/>
            <a:ext cx="7467600" cy="792162"/>
          </a:xfrm>
        </p:spPr>
        <p:txBody>
          <a:bodyPr>
            <a:normAutofit fontScale="90000"/>
          </a:bodyPr>
          <a:lstStyle/>
          <a:p>
            <a:r>
              <a:rPr lang="en-US" sz="2800" u="sng" dirty="0">
                <a:solidFill>
                  <a:srgbClr val="FF0000"/>
                </a:solidFill>
                <a:latin typeface="Times New Roman" panose="02020603050405020304" pitchFamily="18" charset="0"/>
                <a:ea typeface="Calibri" panose="020F0502020204030204" pitchFamily="34" charset="0"/>
              </a:rPr>
              <a:t>Optimization algorithms for Handoff connection management  </a:t>
            </a:r>
            <a:endParaRPr lang="en-IN" sz="2800" u="sng" dirty="0">
              <a:solidFill>
                <a:srgbClr val="FF0000"/>
              </a:solidFill>
              <a:latin typeface="Times New Roman" panose="02020603050405020304" pitchFamily="18" charset="0"/>
              <a:ea typeface="Calibri" panose="020F0502020204030204" pitchFamily="34" charset="0"/>
            </a:endParaRPr>
          </a:p>
        </p:txBody>
      </p:sp>
      <p:sp>
        <p:nvSpPr>
          <p:cNvPr id="3" name="Content Placeholder 2">
            <a:extLst>
              <a:ext uri="{FF2B5EF4-FFF2-40B4-BE49-F238E27FC236}">
                <a16:creationId xmlns:a16="http://schemas.microsoft.com/office/drawing/2014/main" id="{0807C80F-3207-4C3B-82E7-EEEF3E2ACF85}"/>
              </a:ext>
            </a:extLst>
          </p:cNvPr>
          <p:cNvSpPr>
            <a:spLocks noGrp="1"/>
          </p:cNvSpPr>
          <p:nvPr>
            <p:ph sz="quarter" idx="1"/>
          </p:nvPr>
        </p:nvSpPr>
        <p:spPr/>
        <p:txBody>
          <a:bodyPr/>
          <a:lstStyle/>
          <a:p>
            <a:pPr marL="0" indent="0">
              <a:buNone/>
            </a:pPr>
            <a:endParaRPr lang="en-US" dirty="0"/>
          </a:p>
          <a:p>
            <a:pPr marL="0" indent="0">
              <a:buNone/>
            </a:pPr>
            <a:endParaRPr lang="en-IN" dirty="0"/>
          </a:p>
        </p:txBody>
      </p:sp>
      <p:graphicFrame>
        <p:nvGraphicFramePr>
          <p:cNvPr id="4" name="Diagram 3">
            <a:extLst>
              <a:ext uri="{FF2B5EF4-FFF2-40B4-BE49-F238E27FC236}">
                <a16:creationId xmlns:a16="http://schemas.microsoft.com/office/drawing/2014/main" id="{4255BB4E-1D6B-6155-EEE7-C530494BCF07}"/>
              </a:ext>
            </a:extLst>
          </p:cNvPr>
          <p:cNvGraphicFramePr/>
          <p:nvPr>
            <p:extLst>
              <p:ext uri="{D42A27DB-BD31-4B8C-83A1-F6EECF244321}">
                <p14:modId xmlns:p14="http://schemas.microsoft.com/office/powerpoint/2010/main" val="1959521166"/>
              </p:ext>
            </p:extLst>
          </p:nvPr>
        </p:nvGraphicFramePr>
        <p:xfrm>
          <a:off x="914400" y="848106"/>
          <a:ext cx="6096000" cy="5407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a:extLst>
              <a:ext uri="{FF2B5EF4-FFF2-40B4-BE49-F238E27FC236}">
                <a16:creationId xmlns:a16="http://schemas.microsoft.com/office/drawing/2014/main" id="{41518603-1074-CE44-ED53-0CE2CDBDC155}"/>
              </a:ext>
            </a:extLst>
          </p:cNvPr>
          <p:cNvSpPr>
            <a:spLocks noGrp="1"/>
          </p:cNvSpPr>
          <p:nvPr>
            <p:ph type="dt" sz="half" idx="14"/>
          </p:nvPr>
        </p:nvSpPr>
        <p:spPr/>
        <p:txBody>
          <a:bodyPr/>
          <a:lstStyle/>
          <a:p>
            <a:fld id="{EAC190A0-A4EB-4B1D-BEB8-3FAABCE1E065}" type="datetime1">
              <a:rPr lang="en-US" smtClean="0"/>
              <a:t>8/13/2023</a:t>
            </a:fld>
            <a:endParaRPr lang="en-US"/>
          </a:p>
        </p:txBody>
      </p:sp>
      <p:sp>
        <p:nvSpPr>
          <p:cNvPr id="9" name="Footer Placeholder 8">
            <a:extLst>
              <a:ext uri="{FF2B5EF4-FFF2-40B4-BE49-F238E27FC236}">
                <a16:creationId xmlns:a16="http://schemas.microsoft.com/office/drawing/2014/main" id="{E9DBEAA1-7045-3E5B-64F7-F357074E912A}"/>
              </a:ext>
            </a:extLst>
          </p:cNvPr>
          <p:cNvSpPr>
            <a:spLocks noGrp="1"/>
          </p:cNvSpPr>
          <p:nvPr>
            <p:ph type="ftr" sz="quarter" idx="16"/>
          </p:nvPr>
        </p:nvSpPr>
        <p:spPr/>
        <p:txBody>
          <a:bodyPr/>
          <a:lstStyle/>
          <a:p>
            <a:r>
              <a:rPr lang="en-US"/>
              <a:t>Kiran Mannem(15PH0421)</a:t>
            </a:r>
            <a:endParaRPr lang="en-US" dirty="0"/>
          </a:p>
        </p:txBody>
      </p:sp>
      <p:sp>
        <p:nvSpPr>
          <p:cNvPr id="10" name="Slide Number Placeholder 9">
            <a:extLst>
              <a:ext uri="{FF2B5EF4-FFF2-40B4-BE49-F238E27FC236}">
                <a16:creationId xmlns:a16="http://schemas.microsoft.com/office/drawing/2014/main" id="{DE2B9713-F279-F51D-D282-13FD03212DCF}"/>
              </a:ext>
            </a:extLst>
          </p:cNvPr>
          <p:cNvSpPr>
            <a:spLocks noGrp="1"/>
          </p:cNvSpPr>
          <p:nvPr>
            <p:ph type="sldNum" sz="quarter" idx="15"/>
          </p:nvPr>
        </p:nvSpPr>
        <p:spPr/>
        <p:txBody>
          <a:bodyPr/>
          <a:lstStyle/>
          <a:p>
            <a:fld id="{913BA60F-0ACE-4B7C-BD7A-00BBDA3D5349}" type="slidenum">
              <a:rPr lang="en-US" smtClean="0"/>
              <a:pPr/>
              <a:t>22</a:t>
            </a:fld>
            <a:endParaRPr lang="en-US"/>
          </a:p>
        </p:txBody>
      </p:sp>
    </p:spTree>
    <p:extLst>
      <p:ext uri="{BB962C8B-B14F-4D97-AF65-F5344CB8AC3E}">
        <p14:creationId xmlns:p14="http://schemas.microsoft.com/office/powerpoint/2010/main" val="435657913"/>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8129-8976-4553-8A59-4D5EE803BB79}"/>
              </a:ext>
            </a:extLst>
          </p:cNvPr>
          <p:cNvSpPr>
            <a:spLocks noGrp="1"/>
          </p:cNvSpPr>
          <p:nvPr>
            <p:ph type="title"/>
          </p:nvPr>
        </p:nvSpPr>
        <p:spPr>
          <a:xfrm>
            <a:off x="457200" y="152400"/>
            <a:ext cx="7467600" cy="1371600"/>
          </a:xfrm>
        </p:spPr>
        <p:txBody>
          <a:bodyPr>
            <a:normAutofit fontScale="90000"/>
          </a:bodyPr>
          <a:lstStyle/>
          <a:p>
            <a:pPr algn="ctr"/>
            <a:r>
              <a:rPr lang="en-US" sz="2800" dirty="0">
                <a:solidFill>
                  <a:srgbClr val="FF0000"/>
                </a:solidFill>
                <a:latin typeface="Times New Roman" panose="02020603050405020304" pitchFamily="18" charset="0"/>
                <a:ea typeface="Calibri" panose="020F0502020204030204" pitchFamily="34" charset="0"/>
              </a:rPr>
              <a:t>1</a:t>
            </a:r>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r>
              <a:rPr lang="en-US" sz="3600" u="sng" dirty="0">
                <a:solidFill>
                  <a:srgbClr val="FF0000"/>
                </a:solidFill>
                <a:latin typeface="Times New Roman" panose="02020603050405020304" pitchFamily="18" charset="0"/>
                <a:ea typeface="Calibri" panose="020F0502020204030204" pitchFamily="34" charset="0"/>
              </a:rPr>
              <a:t>Target cell selection using RHQM</a:t>
            </a:r>
            <a:br>
              <a:rPr lang="en-US" sz="2800" u="sng" dirty="0">
                <a:solidFill>
                  <a:srgbClr val="FF0000"/>
                </a:solidFill>
                <a:latin typeface="Times New Roman" panose="02020603050405020304" pitchFamily="18" charset="0"/>
                <a:ea typeface="Calibri" panose="020F0502020204030204" pitchFamily="34" charset="0"/>
              </a:rPr>
            </a:br>
            <a:endParaRPr lang="en-IN" sz="2800" u="sng" dirty="0">
              <a:solidFill>
                <a:srgbClr val="FF0000"/>
              </a:solidFill>
              <a:latin typeface="Times New Roman" panose="02020603050405020304" pitchFamily="18" charset="0"/>
              <a:ea typeface="Calibri" panose="020F0502020204030204" pitchFamily="34" charset="0"/>
            </a:endParaRPr>
          </a:p>
        </p:txBody>
      </p:sp>
      <p:sp>
        <p:nvSpPr>
          <p:cNvPr id="3" name="Content Placeholder 2">
            <a:extLst>
              <a:ext uri="{FF2B5EF4-FFF2-40B4-BE49-F238E27FC236}">
                <a16:creationId xmlns:a16="http://schemas.microsoft.com/office/drawing/2014/main" id="{E27E8E75-2893-45FC-B9FD-01574E1E5E02}"/>
              </a:ext>
            </a:extLst>
          </p:cNvPr>
          <p:cNvSpPr>
            <a:spLocks noGrp="1"/>
          </p:cNvSpPr>
          <p:nvPr>
            <p:ph sz="quarter" idx="1"/>
          </p:nvPr>
        </p:nvSpPr>
        <p:spPr>
          <a:xfrm>
            <a:off x="457200" y="1524000"/>
            <a:ext cx="7566212" cy="4340352"/>
          </a:xfrm>
        </p:spPr>
        <p:txBody>
          <a:bodyPr>
            <a:normAutofit/>
          </a:bodyPr>
          <a:lstStyle/>
          <a:p>
            <a:pPr>
              <a:buFont typeface="Wingdings" panose="05000000000000000000" pitchFamily="2" charset="2"/>
              <a:buChar char="Ø"/>
            </a:pPr>
            <a:r>
              <a:rPr lang="en-US" sz="2000" dirty="0">
                <a:solidFill>
                  <a:srgbClr val="000000"/>
                </a:solidFill>
                <a:effectLst/>
                <a:latin typeface="Times New Roman" panose="02020603050405020304" pitchFamily="18" charset="0"/>
                <a:ea typeface="Calibri" panose="020F0502020204030204" pitchFamily="34" charset="0"/>
              </a:rPr>
              <a:t>Objective: connecting to best network </a:t>
            </a:r>
            <a:r>
              <a:rPr lang="en-US" sz="2000" dirty="0">
                <a:solidFill>
                  <a:srgbClr val="000000"/>
                </a:solidFill>
                <a:latin typeface="Times New Roman" panose="02020603050405020304" pitchFamily="18" charset="0"/>
                <a:ea typeface="Calibri" panose="020F0502020204030204" pitchFamily="34" charset="0"/>
              </a:rPr>
              <a:t>using regression heuristic and minimum fitness value of  Target cells(TC) in the list.</a:t>
            </a:r>
            <a:endParaRPr lang="en-US" sz="2000" dirty="0">
              <a:solidFill>
                <a:srgbClr val="000000"/>
              </a:solidFill>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IN" sz="2000" dirty="0">
                <a:solidFill>
                  <a:srgbClr val="000000"/>
                </a:solidFill>
                <a:latin typeface="Times New Roman" panose="02020603050405020304" pitchFamily="18" charset="0"/>
                <a:ea typeface="Calibri" panose="020F0502020204030204" pitchFamily="34" charset="0"/>
              </a:rPr>
              <a:t>There are nine quality metrics for TC selection. </a:t>
            </a:r>
          </a:p>
          <a:p>
            <a:pPr>
              <a:buFont typeface="Wingdings" panose="05000000000000000000" pitchFamily="2" charset="2"/>
              <a:buChar char="Ø"/>
            </a:pPr>
            <a:r>
              <a:rPr lang="en-IN" sz="2000" dirty="0">
                <a:solidFill>
                  <a:srgbClr val="000000"/>
                </a:solidFill>
                <a:latin typeface="Times New Roman" panose="02020603050405020304" pitchFamily="18" charset="0"/>
                <a:ea typeface="Calibri" panose="020F0502020204030204" pitchFamily="34" charset="0"/>
              </a:rPr>
              <a:t>Regression Heuristics of each metric is estimated</a:t>
            </a:r>
            <a:r>
              <a:rPr lang="en-US" sz="2000" dirty="0">
                <a:solidFill>
                  <a:srgbClr val="000000"/>
                </a:solidFill>
                <a:latin typeface="Times New Roman" panose="02020603050405020304" pitchFamily="18" charset="0"/>
                <a:ea typeface="Calibri" panose="020F0502020204030204" pitchFamily="34" charset="0"/>
              </a:rPr>
              <a:t> </a:t>
            </a:r>
          </a:p>
          <a:p>
            <a:pPr>
              <a:buFont typeface="Wingdings" panose="05000000000000000000" pitchFamily="2" charset="2"/>
              <a:buChar char="Ø"/>
            </a:pPr>
            <a:r>
              <a:rPr lang="en-US" sz="2000" dirty="0">
                <a:solidFill>
                  <a:srgbClr val="000000"/>
                </a:solidFill>
                <a:latin typeface="Times New Roman" panose="02020603050405020304" pitchFamily="18" charset="0"/>
                <a:ea typeface="Calibri" panose="020F0502020204030204" pitchFamily="34" charset="0"/>
              </a:rPr>
              <a:t>it returns the regression heuristic, respective lower and upper bounds.</a:t>
            </a:r>
          </a:p>
          <a:p>
            <a:pPr>
              <a:buFont typeface="Wingdings" panose="05000000000000000000" pitchFamily="2" charset="2"/>
              <a:buChar char="Ø"/>
            </a:pPr>
            <a:r>
              <a:rPr lang="en-IN" sz="2000" dirty="0">
                <a:solidFill>
                  <a:srgbClr val="000000"/>
                </a:solidFill>
                <a:latin typeface="Times New Roman" panose="02020603050405020304" pitchFamily="18" charset="0"/>
                <a:ea typeface="Calibri" panose="020F0502020204030204" pitchFamily="34" charset="0"/>
              </a:rPr>
              <a:t>The carrier that initiating the handover process allocates </a:t>
            </a:r>
          </a:p>
          <a:p>
            <a:pPr>
              <a:buFont typeface="Wingdings" panose="05000000000000000000" pitchFamily="2" charset="2"/>
              <a:buChar char="Ø"/>
            </a:pPr>
            <a:r>
              <a:rPr lang="en-IN" sz="2000" dirty="0">
                <a:solidFill>
                  <a:srgbClr val="000000"/>
                </a:solidFill>
                <a:latin typeface="Times New Roman" panose="02020603050405020304" pitchFamily="18" charset="0"/>
                <a:ea typeface="Calibri" panose="020F0502020204030204" pitchFamily="34" charset="0"/>
              </a:rPr>
              <a:t>A rank for each neighbour cell, such that each target cell ranked as 1, 2, 3, or 0 for each quality metric adapted.</a:t>
            </a:r>
          </a:p>
          <a:p>
            <a:pPr>
              <a:buFont typeface="Wingdings" panose="05000000000000000000" pitchFamily="2" charset="2"/>
              <a:buChar char="Ø"/>
            </a:pPr>
            <a:r>
              <a:rPr lang="en-IN" sz="2000" dirty="0">
                <a:solidFill>
                  <a:srgbClr val="000000"/>
                </a:solidFill>
                <a:latin typeface="Times New Roman" panose="02020603050405020304" pitchFamily="18" charset="0"/>
                <a:ea typeface="Calibri" panose="020F0502020204030204" pitchFamily="34" charset="0"/>
              </a:rPr>
              <a:t> In this regard each target cell entails divergent ranks for divergent metrics under the expected metric value of the triggered time interval.</a:t>
            </a:r>
          </a:p>
          <a:p>
            <a:endParaRPr lang="en-IN" sz="1800" dirty="0">
              <a:solidFill>
                <a:srgbClr val="000000"/>
              </a:solidFill>
              <a:latin typeface="Times New Roman" panose="02020603050405020304" pitchFamily="18" charset="0"/>
              <a:ea typeface="Calibri" panose="020F0502020204030204" pitchFamily="34" charset="0"/>
            </a:endParaRPr>
          </a:p>
        </p:txBody>
      </p:sp>
      <p:sp>
        <p:nvSpPr>
          <p:cNvPr id="5" name="Speech Bubble: Oval 4">
            <a:extLst>
              <a:ext uri="{FF2B5EF4-FFF2-40B4-BE49-F238E27FC236}">
                <a16:creationId xmlns:a16="http://schemas.microsoft.com/office/drawing/2014/main" id="{9C79F83D-F83C-3801-095C-49970DDD1D41}"/>
              </a:ext>
            </a:extLst>
          </p:cNvPr>
          <p:cNvSpPr/>
          <p:nvPr/>
        </p:nvSpPr>
        <p:spPr>
          <a:xfrm>
            <a:off x="3619500" y="155448"/>
            <a:ext cx="1143000" cy="457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8" name="Date Placeholder 7">
            <a:extLst>
              <a:ext uri="{FF2B5EF4-FFF2-40B4-BE49-F238E27FC236}">
                <a16:creationId xmlns:a16="http://schemas.microsoft.com/office/drawing/2014/main" id="{0EF5C4F9-BC0D-3AAD-9125-B4FD5BB50C3A}"/>
              </a:ext>
            </a:extLst>
          </p:cNvPr>
          <p:cNvSpPr>
            <a:spLocks noGrp="1"/>
          </p:cNvSpPr>
          <p:nvPr>
            <p:ph type="dt" sz="half" idx="14"/>
          </p:nvPr>
        </p:nvSpPr>
        <p:spPr/>
        <p:txBody>
          <a:bodyPr/>
          <a:lstStyle/>
          <a:p>
            <a:fld id="{AF440D3B-6BAB-4312-B8CF-BDAE2E854072}" type="datetime1">
              <a:rPr lang="en-US" smtClean="0"/>
              <a:t>8/13/2023</a:t>
            </a:fld>
            <a:endParaRPr lang="en-US"/>
          </a:p>
        </p:txBody>
      </p:sp>
      <p:sp>
        <p:nvSpPr>
          <p:cNvPr id="9" name="Footer Placeholder 8">
            <a:extLst>
              <a:ext uri="{FF2B5EF4-FFF2-40B4-BE49-F238E27FC236}">
                <a16:creationId xmlns:a16="http://schemas.microsoft.com/office/drawing/2014/main" id="{83F92333-D060-E0AF-5AEC-AA0D0EEB89BF}"/>
              </a:ext>
            </a:extLst>
          </p:cNvPr>
          <p:cNvSpPr>
            <a:spLocks noGrp="1"/>
          </p:cNvSpPr>
          <p:nvPr>
            <p:ph type="ftr" sz="quarter" idx="16"/>
          </p:nvPr>
        </p:nvSpPr>
        <p:spPr/>
        <p:txBody>
          <a:bodyPr/>
          <a:lstStyle/>
          <a:p>
            <a:r>
              <a:rPr lang="en-US"/>
              <a:t>Kiran Mannem(15PH0421)</a:t>
            </a:r>
            <a:endParaRPr lang="en-US" dirty="0"/>
          </a:p>
        </p:txBody>
      </p:sp>
      <p:sp>
        <p:nvSpPr>
          <p:cNvPr id="10" name="Slide Number Placeholder 9">
            <a:extLst>
              <a:ext uri="{FF2B5EF4-FFF2-40B4-BE49-F238E27FC236}">
                <a16:creationId xmlns:a16="http://schemas.microsoft.com/office/drawing/2014/main" id="{1B570422-7E49-25F6-2AB8-5F6A17ED4AB5}"/>
              </a:ext>
            </a:extLst>
          </p:cNvPr>
          <p:cNvSpPr>
            <a:spLocks noGrp="1"/>
          </p:cNvSpPr>
          <p:nvPr>
            <p:ph type="sldNum" sz="quarter" idx="15"/>
          </p:nvPr>
        </p:nvSpPr>
        <p:spPr/>
        <p:txBody>
          <a:bodyPr/>
          <a:lstStyle/>
          <a:p>
            <a:fld id="{913BA60F-0ACE-4B7C-BD7A-00BBDA3D5349}" type="slidenum">
              <a:rPr lang="en-US" smtClean="0"/>
              <a:pPr/>
              <a:t>23</a:t>
            </a:fld>
            <a:endParaRPr lang="en-US"/>
          </a:p>
        </p:txBody>
      </p:sp>
    </p:spTree>
    <p:extLst>
      <p:ext uri="{BB962C8B-B14F-4D97-AF65-F5344CB8AC3E}">
        <p14:creationId xmlns:p14="http://schemas.microsoft.com/office/powerpoint/2010/main" val="3206444164"/>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78129-8976-4553-8A59-4D5EE803BB79}"/>
              </a:ext>
            </a:extLst>
          </p:cNvPr>
          <p:cNvSpPr>
            <a:spLocks noGrp="1"/>
          </p:cNvSpPr>
          <p:nvPr>
            <p:ph type="title"/>
          </p:nvPr>
        </p:nvSpPr>
        <p:spPr>
          <a:xfrm>
            <a:off x="609600" y="304800"/>
            <a:ext cx="7467600" cy="666750"/>
          </a:xfrm>
        </p:spPr>
        <p:txBody>
          <a:bodyPr>
            <a:normAutofit fontScale="90000"/>
          </a:bodyPr>
          <a:lstStyle/>
          <a:p>
            <a:pPr algn="ctr"/>
            <a:r>
              <a:rPr lang="en-US" sz="2800" dirty="0">
                <a:solidFill>
                  <a:srgbClr val="FF0000"/>
                </a:solidFill>
                <a:latin typeface="Times New Roman" panose="02020603050405020304" pitchFamily="18" charset="0"/>
                <a:ea typeface="Calibri" panose="020F0502020204030204" pitchFamily="34" charset="0"/>
              </a:rPr>
              <a:t>1</a:t>
            </a:r>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r>
              <a:rPr lang="en-US" sz="3100" u="sng" dirty="0">
                <a:solidFill>
                  <a:srgbClr val="FF0000"/>
                </a:solidFill>
                <a:latin typeface="Times New Roman" panose="02020603050405020304" pitchFamily="18" charset="0"/>
                <a:ea typeface="Calibri" panose="020F0502020204030204" pitchFamily="34" charset="0"/>
              </a:rPr>
              <a:t>Ranking of each Target cell in RHQM</a:t>
            </a:r>
            <a:endParaRPr lang="en-IN" sz="3100" u="sng" dirty="0">
              <a:solidFill>
                <a:srgbClr val="FF0000"/>
              </a:solidFill>
              <a:latin typeface="Times New Roman" panose="02020603050405020304" pitchFamily="18" charset="0"/>
              <a:ea typeface="Calibri" panose="020F0502020204030204" pitchFamily="34" charset="0"/>
            </a:endParaRPr>
          </a:p>
        </p:txBody>
      </p:sp>
      <p:sp>
        <p:nvSpPr>
          <p:cNvPr id="3" name="Content Placeholder 2">
            <a:extLst>
              <a:ext uri="{FF2B5EF4-FFF2-40B4-BE49-F238E27FC236}">
                <a16:creationId xmlns:a16="http://schemas.microsoft.com/office/drawing/2014/main" id="{E27E8E75-2893-45FC-B9FD-01574E1E5E02}"/>
              </a:ext>
            </a:extLst>
          </p:cNvPr>
          <p:cNvSpPr>
            <a:spLocks noGrp="1"/>
          </p:cNvSpPr>
          <p:nvPr>
            <p:ph sz="quarter" idx="1"/>
          </p:nvPr>
        </p:nvSpPr>
        <p:spPr>
          <a:xfrm>
            <a:off x="510988" y="990600"/>
            <a:ext cx="7566212" cy="5181600"/>
          </a:xfrm>
        </p:spPr>
        <p:txBody>
          <a:bodyPr>
            <a:normAutofit/>
          </a:bodyPr>
          <a:lstStyle/>
          <a:p>
            <a:pPr>
              <a:buFont typeface="Wingdings" panose="05000000000000000000" pitchFamily="2" charset="2"/>
              <a:buChar char="Ø"/>
            </a:pPr>
            <a:r>
              <a:rPr lang="en-IN" sz="1800" dirty="0">
                <a:solidFill>
                  <a:srgbClr val="000000"/>
                </a:solidFill>
                <a:latin typeface="Times New Roman" panose="02020603050405020304" pitchFamily="18" charset="0"/>
                <a:ea typeface="Calibri" panose="020F0502020204030204" pitchFamily="34" charset="0"/>
              </a:rPr>
              <a:t>For each target cell</a:t>
            </a:r>
          </a:p>
          <a:p>
            <a:pPr marL="1143000" lvl="2" indent="-228600">
              <a:buFont typeface="+mj-lt"/>
              <a:buAutoNum type="romanLcParenBoth"/>
            </a:pPr>
            <a:r>
              <a:rPr lang="en-IN" sz="1800" kern="1200" dirty="0">
                <a:solidFill>
                  <a:srgbClr val="000000"/>
                </a:solidFill>
                <a:effectLst/>
                <a:latin typeface="Times New Roman" panose="02020603050405020304" pitchFamily="18" charset="0"/>
                <a:ea typeface="Times New Roman" panose="02020603050405020304" pitchFamily="18" charset="0"/>
              </a:rPr>
              <a:t>if the expected value of a metric is lesser than the regression heuristic that indicates the lower bound of the metric values, then ranks as 0, </a:t>
            </a:r>
            <a:endParaRPr lang="en-IN" sz="1800" dirty="0">
              <a:effectLst/>
              <a:latin typeface="Times New Roman" panose="02020603050405020304" pitchFamily="18" charset="0"/>
              <a:ea typeface="Times New Roman" panose="02020603050405020304" pitchFamily="18" charset="0"/>
            </a:endParaRPr>
          </a:p>
          <a:p>
            <a:pPr marL="1143000" lvl="2" indent="-228600">
              <a:buFont typeface="+mj-lt"/>
              <a:buAutoNum type="romanLcParenBoth"/>
            </a:pPr>
            <a:r>
              <a:rPr lang="en-IN" sz="1800" kern="1200" dirty="0">
                <a:solidFill>
                  <a:srgbClr val="000000"/>
                </a:solidFill>
                <a:effectLst/>
                <a:latin typeface="Times New Roman" panose="02020603050405020304" pitchFamily="18" charset="0"/>
                <a:ea typeface="Times New Roman" panose="02020603050405020304" pitchFamily="18" charset="0"/>
              </a:rPr>
              <a:t>if the expected value of metric is equal to the regression heuristic, then assigns rank 1, </a:t>
            </a:r>
            <a:endParaRPr lang="en-IN" sz="1800" dirty="0">
              <a:effectLst/>
              <a:latin typeface="Times New Roman" panose="02020603050405020304" pitchFamily="18" charset="0"/>
              <a:ea typeface="Times New Roman" panose="02020603050405020304" pitchFamily="18" charset="0"/>
            </a:endParaRPr>
          </a:p>
          <a:p>
            <a:pPr marL="1143000" lvl="2" indent="-228600">
              <a:buFont typeface="+mj-lt"/>
              <a:buAutoNum type="romanLcParenBoth"/>
            </a:pPr>
            <a:r>
              <a:rPr lang="en-IN" sz="1800" kern="1200" dirty="0">
                <a:solidFill>
                  <a:srgbClr val="000000"/>
                </a:solidFill>
                <a:effectLst/>
                <a:latin typeface="Times New Roman" panose="02020603050405020304" pitchFamily="18" charset="0"/>
                <a:ea typeface="Times New Roman" panose="02020603050405020304" pitchFamily="18" charset="0"/>
              </a:rPr>
              <a:t>if greater than the regression heuristic, and lesser than the upper bound of the metric value, then assigns rank 2, </a:t>
            </a:r>
            <a:endParaRPr lang="en-IN" sz="1800" dirty="0">
              <a:effectLst/>
              <a:latin typeface="Times New Roman" panose="02020603050405020304" pitchFamily="18" charset="0"/>
              <a:ea typeface="Times New Roman" panose="02020603050405020304" pitchFamily="18" charset="0"/>
            </a:endParaRPr>
          </a:p>
          <a:p>
            <a:pPr marL="1143000" lvl="2" indent="-228600">
              <a:buFont typeface="+mj-lt"/>
              <a:buAutoNum type="romanLcParenBoth"/>
            </a:pPr>
            <a:r>
              <a:rPr lang="en-IN" sz="1800" kern="1200" dirty="0">
                <a:solidFill>
                  <a:srgbClr val="000000"/>
                </a:solidFill>
                <a:effectLst/>
                <a:latin typeface="Times New Roman" panose="02020603050405020304" pitchFamily="18" charset="0"/>
                <a:ea typeface="Times New Roman" panose="02020603050405020304" pitchFamily="18" charset="0"/>
              </a:rPr>
              <a:t>or if the expected metric value is greater than the upper bound of the metric value, then rank the target cell as 3for the corresponding metric.</a:t>
            </a:r>
          </a:p>
          <a:p>
            <a:pPr>
              <a:buFont typeface="Wingdings" panose="05000000000000000000" pitchFamily="2" charset="2"/>
              <a:buChar char="Ø"/>
            </a:pPr>
            <a:r>
              <a:rPr lang="en-IN" sz="1800" dirty="0">
                <a:solidFill>
                  <a:srgbClr val="000000"/>
                </a:solidFill>
                <a:latin typeface="Times New Roman" panose="02020603050405020304" pitchFamily="18" charset="0"/>
              </a:rPr>
              <a:t>Fitness function is also estimated for each ranked target cells. </a:t>
            </a:r>
          </a:p>
          <a:p>
            <a:pPr>
              <a:buFont typeface="Wingdings" panose="05000000000000000000" pitchFamily="2" charset="2"/>
              <a:buChar char="Ø"/>
            </a:pPr>
            <a:r>
              <a:rPr lang="en-IN" sz="1800" dirty="0">
                <a:solidFill>
                  <a:srgbClr val="000000"/>
                </a:solidFill>
                <a:latin typeface="Times New Roman" panose="02020603050405020304" pitchFamily="18" charset="0"/>
              </a:rPr>
              <a:t>The target cells has to be sorted in ascending order of the metrics.</a:t>
            </a:r>
          </a:p>
          <a:p>
            <a:pPr>
              <a:buFont typeface="Wingdings" panose="05000000000000000000" pitchFamily="2" charset="2"/>
              <a:buChar char="Ø"/>
            </a:pPr>
            <a:r>
              <a:rPr lang="en-IN" sz="1800" dirty="0">
                <a:solidFill>
                  <a:srgbClr val="000000"/>
                </a:solidFill>
                <a:latin typeface="Times New Roman" panose="02020603050405020304" pitchFamily="18" charset="0"/>
              </a:rPr>
              <a:t>Further selects the target cells in ascending order of their fitness value.</a:t>
            </a:r>
          </a:p>
          <a:p>
            <a:pPr marL="1143000" lvl="2" indent="-228600">
              <a:buFont typeface="+mj-lt"/>
              <a:buAutoNum type="romanLcParenBoth"/>
            </a:pPr>
            <a:endParaRPr lang="en-IN" sz="1800" kern="1200" dirty="0">
              <a:solidFill>
                <a:srgbClr val="000000"/>
              </a:solidFill>
              <a:effectLst/>
              <a:latin typeface="Times New Roman" panose="02020603050405020304" pitchFamily="18" charset="0"/>
              <a:ea typeface="Times New Roman" panose="02020603050405020304" pitchFamily="18" charset="0"/>
            </a:endParaRPr>
          </a:p>
        </p:txBody>
      </p:sp>
      <p:sp>
        <p:nvSpPr>
          <p:cNvPr id="4" name="Title 1">
            <a:extLst>
              <a:ext uri="{FF2B5EF4-FFF2-40B4-BE49-F238E27FC236}">
                <a16:creationId xmlns:a16="http://schemas.microsoft.com/office/drawing/2014/main" id="{9F9BC46D-0DF9-41E7-9C6D-DE60D1AEDCFE}"/>
              </a:ext>
            </a:extLst>
          </p:cNvPr>
          <p:cNvSpPr txBox="1">
            <a:spLocks/>
          </p:cNvSpPr>
          <p:nvPr/>
        </p:nvSpPr>
        <p:spPr>
          <a:xfrm>
            <a:off x="838200" y="5257800"/>
            <a:ext cx="7467600" cy="457200"/>
          </a:xfrm>
          <a:prstGeom prst="rect">
            <a:avLst/>
          </a:prstGeom>
        </p:spPr>
        <p:txBody>
          <a:bodyPr vert="horz" anchor="b">
            <a:normAutofit fontScale="92500" lnSpcReduction="100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endParaRPr lang="en-IN" sz="2800" u="sng" dirty="0">
              <a:solidFill>
                <a:srgbClr val="FF0000"/>
              </a:solidFill>
              <a:latin typeface="Times New Roman" panose="02020603050405020304" pitchFamily="18" charset="0"/>
              <a:ea typeface="Calibri" panose="020F0502020204030204" pitchFamily="34" charset="0"/>
            </a:endParaRPr>
          </a:p>
        </p:txBody>
      </p:sp>
      <p:sp>
        <p:nvSpPr>
          <p:cNvPr id="8" name="Date Placeholder 7">
            <a:extLst>
              <a:ext uri="{FF2B5EF4-FFF2-40B4-BE49-F238E27FC236}">
                <a16:creationId xmlns:a16="http://schemas.microsoft.com/office/drawing/2014/main" id="{B231FB72-19C3-9168-46DE-0A3044D3ACBE}"/>
              </a:ext>
            </a:extLst>
          </p:cNvPr>
          <p:cNvSpPr>
            <a:spLocks noGrp="1"/>
          </p:cNvSpPr>
          <p:nvPr>
            <p:ph type="dt" sz="half" idx="14"/>
          </p:nvPr>
        </p:nvSpPr>
        <p:spPr/>
        <p:txBody>
          <a:bodyPr/>
          <a:lstStyle/>
          <a:p>
            <a:fld id="{361D3118-1646-48FD-925B-1E73602D729D}" type="datetime1">
              <a:rPr lang="en-US" smtClean="0"/>
              <a:t>8/13/2023</a:t>
            </a:fld>
            <a:endParaRPr lang="en-US"/>
          </a:p>
        </p:txBody>
      </p:sp>
      <p:sp>
        <p:nvSpPr>
          <p:cNvPr id="9" name="Footer Placeholder 8">
            <a:extLst>
              <a:ext uri="{FF2B5EF4-FFF2-40B4-BE49-F238E27FC236}">
                <a16:creationId xmlns:a16="http://schemas.microsoft.com/office/drawing/2014/main" id="{DB38B129-D642-8951-06A6-1CEB69858FF6}"/>
              </a:ext>
            </a:extLst>
          </p:cNvPr>
          <p:cNvSpPr>
            <a:spLocks noGrp="1"/>
          </p:cNvSpPr>
          <p:nvPr>
            <p:ph type="ftr" sz="quarter" idx="16"/>
          </p:nvPr>
        </p:nvSpPr>
        <p:spPr/>
        <p:txBody>
          <a:bodyPr/>
          <a:lstStyle/>
          <a:p>
            <a:r>
              <a:rPr lang="en-US"/>
              <a:t>Kiran Mannem(15PH0421)</a:t>
            </a:r>
            <a:endParaRPr lang="en-US" dirty="0"/>
          </a:p>
        </p:txBody>
      </p:sp>
      <p:sp>
        <p:nvSpPr>
          <p:cNvPr id="10" name="Slide Number Placeholder 9">
            <a:extLst>
              <a:ext uri="{FF2B5EF4-FFF2-40B4-BE49-F238E27FC236}">
                <a16:creationId xmlns:a16="http://schemas.microsoft.com/office/drawing/2014/main" id="{258CF586-4D38-A337-DDBA-9B14C7FDA2E8}"/>
              </a:ext>
            </a:extLst>
          </p:cNvPr>
          <p:cNvSpPr>
            <a:spLocks noGrp="1"/>
          </p:cNvSpPr>
          <p:nvPr>
            <p:ph type="sldNum" sz="quarter" idx="15"/>
          </p:nvPr>
        </p:nvSpPr>
        <p:spPr/>
        <p:txBody>
          <a:bodyPr/>
          <a:lstStyle/>
          <a:p>
            <a:fld id="{913BA60F-0ACE-4B7C-BD7A-00BBDA3D5349}" type="slidenum">
              <a:rPr lang="en-US" smtClean="0"/>
              <a:pPr/>
              <a:t>24</a:t>
            </a:fld>
            <a:endParaRPr lang="en-US"/>
          </a:p>
        </p:txBody>
      </p:sp>
    </p:spTree>
    <p:extLst>
      <p:ext uri="{BB962C8B-B14F-4D97-AF65-F5344CB8AC3E}">
        <p14:creationId xmlns:p14="http://schemas.microsoft.com/office/powerpoint/2010/main" val="1371621281"/>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0B174058-36AB-A907-664E-3C274DD61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57199"/>
            <a:ext cx="7086600" cy="5943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A49BC1DA-A480-C407-BB95-A2B224E05DB0}"/>
              </a:ext>
            </a:extLst>
          </p:cNvPr>
          <p:cNvSpPr>
            <a:spLocks noGrp="1"/>
          </p:cNvSpPr>
          <p:nvPr>
            <p:ph type="dt" sz="half" idx="14"/>
          </p:nvPr>
        </p:nvSpPr>
        <p:spPr/>
        <p:txBody>
          <a:bodyPr/>
          <a:lstStyle/>
          <a:p>
            <a:fld id="{3A9FE578-B491-482C-BBAD-AFCD70D13DD2}" type="datetime1">
              <a:rPr lang="en-US" smtClean="0"/>
              <a:t>8/13/2023</a:t>
            </a:fld>
            <a:endParaRPr lang="en-US"/>
          </a:p>
        </p:txBody>
      </p:sp>
      <p:sp>
        <p:nvSpPr>
          <p:cNvPr id="7" name="Footer Placeholder 6">
            <a:extLst>
              <a:ext uri="{FF2B5EF4-FFF2-40B4-BE49-F238E27FC236}">
                <a16:creationId xmlns:a16="http://schemas.microsoft.com/office/drawing/2014/main" id="{276C005D-0D62-4996-16F7-87556A37D401}"/>
              </a:ext>
            </a:extLst>
          </p:cNvPr>
          <p:cNvSpPr>
            <a:spLocks noGrp="1"/>
          </p:cNvSpPr>
          <p:nvPr>
            <p:ph type="ftr" sz="quarter" idx="16"/>
          </p:nvPr>
        </p:nvSpPr>
        <p:spPr/>
        <p:txBody>
          <a:bodyPr/>
          <a:lstStyle/>
          <a:p>
            <a:r>
              <a:rPr lang="en-US"/>
              <a:t>Kiran Mannem(15PH0421)</a:t>
            </a:r>
            <a:endParaRPr lang="en-US" dirty="0"/>
          </a:p>
        </p:txBody>
      </p:sp>
      <p:sp>
        <p:nvSpPr>
          <p:cNvPr id="8" name="Slide Number Placeholder 7">
            <a:extLst>
              <a:ext uri="{FF2B5EF4-FFF2-40B4-BE49-F238E27FC236}">
                <a16:creationId xmlns:a16="http://schemas.microsoft.com/office/drawing/2014/main" id="{D789E81B-947D-27BD-DBE9-1CE3BAD8C685}"/>
              </a:ext>
            </a:extLst>
          </p:cNvPr>
          <p:cNvSpPr>
            <a:spLocks noGrp="1"/>
          </p:cNvSpPr>
          <p:nvPr>
            <p:ph type="sldNum" sz="quarter" idx="15"/>
          </p:nvPr>
        </p:nvSpPr>
        <p:spPr/>
        <p:txBody>
          <a:bodyPr/>
          <a:lstStyle/>
          <a:p>
            <a:fld id="{913BA60F-0ACE-4B7C-BD7A-00BBDA3D5349}" type="slidenum">
              <a:rPr lang="en-US" smtClean="0"/>
              <a:pPr/>
              <a:t>25</a:t>
            </a:fld>
            <a:endParaRPr lang="en-US"/>
          </a:p>
        </p:txBody>
      </p:sp>
    </p:spTree>
    <p:extLst>
      <p:ext uri="{BB962C8B-B14F-4D97-AF65-F5344CB8AC3E}">
        <p14:creationId xmlns:p14="http://schemas.microsoft.com/office/powerpoint/2010/main" val="3617068287"/>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9397-50E6-8456-771B-5E06EE7835A7}"/>
              </a:ext>
            </a:extLst>
          </p:cNvPr>
          <p:cNvSpPr>
            <a:spLocks noGrp="1"/>
          </p:cNvSpPr>
          <p:nvPr>
            <p:ph type="title"/>
          </p:nvPr>
        </p:nvSpPr>
        <p:spPr>
          <a:xfrm>
            <a:off x="457200" y="274638"/>
            <a:ext cx="7467600" cy="581461"/>
          </a:xfrm>
        </p:spPr>
        <p:txBody>
          <a:bodyPr>
            <a:normAutofit/>
          </a:bodyPr>
          <a:lstStyle/>
          <a:p>
            <a:r>
              <a:rPr lang="en-US" sz="2400" dirty="0">
                <a:solidFill>
                  <a:srgbClr val="FF0000"/>
                </a:solidFill>
                <a:latin typeface="Times New Roman" panose="02020603050405020304" pitchFamily="18" charset="0"/>
                <a:cs typeface="Times New Roman" panose="02020603050405020304" pitchFamily="18" charset="0"/>
              </a:rPr>
              <a:t>Formulae used</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0884B88A-81B0-F1C5-4127-9D427E0DAEDF}"/>
              </a:ext>
            </a:extLst>
          </p:cNvPr>
          <p:cNvSpPr>
            <a:spLocks noGrp="1"/>
          </p:cNvSpPr>
          <p:nvPr>
            <p:ph type="dt" sz="half" idx="10"/>
          </p:nvPr>
        </p:nvSpPr>
        <p:spPr>
          <a:xfrm>
            <a:off x="1111175" y="6067806"/>
            <a:ext cx="876257" cy="374904"/>
          </a:xfrm>
        </p:spPr>
        <p:txBody>
          <a:bodyPr/>
          <a:lstStyle/>
          <a:p>
            <a:fld id="{7F0F62D1-61F4-456C-9827-C38DBE9AAA7E}" type="datetime1">
              <a:rPr lang="en-US" smtClean="0"/>
              <a:t>8/13/2023</a:t>
            </a:fld>
            <a:endParaRPr lang="en-US" dirty="0"/>
          </a:p>
        </p:txBody>
      </p:sp>
      <p:sp>
        <p:nvSpPr>
          <p:cNvPr id="8" name="Slide Number Placeholder 7">
            <a:extLst>
              <a:ext uri="{FF2B5EF4-FFF2-40B4-BE49-F238E27FC236}">
                <a16:creationId xmlns:a16="http://schemas.microsoft.com/office/drawing/2014/main" id="{3A222422-ABA5-4099-A8E4-0104996EB3BE}"/>
              </a:ext>
            </a:extLst>
          </p:cNvPr>
          <p:cNvSpPr>
            <a:spLocks noGrp="1"/>
          </p:cNvSpPr>
          <p:nvPr>
            <p:ph type="sldNum" sz="quarter" idx="11"/>
          </p:nvPr>
        </p:nvSpPr>
        <p:spPr/>
        <p:txBody>
          <a:bodyPr/>
          <a:lstStyle/>
          <a:p>
            <a:fld id="{913BA60F-0ACE-4B7C-BD7A-00BBDA3D5349}" type="slidenum">
              <a:rPr lang="en-US" smtClean="0"/>
              <a:pPr/>
              <a:t>26</a:t>
            </a:fld>
            <a:endParaRPr lang="en-US"/>
          </a:p>
        </p:txBody>
      </p:sp>
      <p:sp>
        <p:nvSpPr>
          <p:cNvPr id="7" name="Footer Placeholder 6">
            <a:extLst>
              <a:ext uri="{FF2B5EF4-FFF2-40B4-BE49-F238E27FC236}">
                <a16:creationId xmlns:a16="http://schemas.microsoft.com/office/drawing/2014/main" id="{E569E854-0892-195B-DC6E-BAD9786F979E}"/>
              </a:ext>
            </a:extLst>
          </p:cNvPr>
          <p:cNvSpPr>
            <a:spLocks noGrp="1"/>
          </p:cNvSpPr>
          <p:nvPr>
            <p:ph type="ftr" sz="quarter" idx="12"/>
          </p:nvPr>
        </p:nvSpPr>
        <p:spPr>
          <a:xfrm>
            <a:off x="2971800" y="6111544"/>
            <a:ext cx="2209800" cy="365760"/>
          </a:xfrm>
        </p:spPr>
        <p:txBody>
          <a:bodyPr/>
          <a:lstStyle/>
          <a:p>
            <a:r>
              <a:rPr lang="en-US" dirty="0"/>
              <a:t>Kiran Mannem(15PH0421)</a:t>
            </a:r>
          </a:p>
        </p:txBody>
      </p:sp>
      <p:sp>
        <p:nvSpPr>
          <p:cNvPr id="3" name="Content Placeholder 2">
            <a:extLst>
              <a:ext uri="{FF2B5EF4-FFF2-40B4-BE49-F238E27FC236}">
                <a16:creationId xmlns:a16="http://schemas.microsoft.com/office/drawing/2014/main" id="{B8FF388B-6635-45DF-B18D-0E90B286D3AC}"/>
              </a:ext>
            </a:extLst>
          </p:cNvPr>
          <p:cNvSpPr>
            <a:spLocks noGrp="1"/>
          </p:cNvSpPr>
          <p:nvPr>
            <p:ph sz="quarter" idx="4294967295"/>
          </p:nvPr>
        </p:nvSpPr>
        <p:spPr>
          <a:xfrm>
            <a:off x="457200" y="1483307"/>
            <a:ext cx="7467600" cy="4873625"/>
          </a:xfrm>
        </p:spPr>
        <p:txBody>
          <a:bodyPr/>
          <a:lstStyle/>
          <a:p>
            <a:endParaRPr lang="en-US" dirty="0"/>
          </a:p>
          <a:p>
            <a:endParaRPr lang="en-IN" dirty="0"/>
          </a:p>
        </p:txBody>
      </p:sp>
      <p:pic>
        <p:nvPicPr>
          <p:cNvPr id="11281" name="Picture 17">
            <a:extLst>
              <a:ext uri="{FF2B5EF4-FFF2-40B4-BE49-F238E27FC236}">
                <a16:creationId xmlns:a16="http://schemas.microsoft.com/office/drawing/2014/main" id="{F5B3A7D0-EA9F-4C0A-959D-6742E92118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914400"/>
            <a:ext cx="2743201" cy="154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 name="Picture 18">
            <a:extLst>
              <a:ext uri="{FF2B5EF4-FFF2-40B4-BE49-F238E27FC236}">
                <a16:creationId xmlns:a16="http://schemas.microsoft.com/office/drawing/2014/main" id="{6307875D-DCDC-4360-8382-AD5F40983E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0140" y="2857504"/>
            <a:ext cx="4598378" cy="1543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3" name="Picture 19">
            <a:extLst>
              <a:ext uri="{FF2B5EF4-FFF2-40B4-BE49-F238E27FC236}">
                <a16:creationId xmlns:a16="http://schemas.microsoft.com/office/drawing/2014/main" id="{D767B1B1-F946-4DEF-90A3-5F41025F865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458854"/>
            <a:ext cx="6155132" cy="1254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7226225"/>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BF22-0832-26FC-324B-D5F7F4A73284}"/>
              </a:ext>
            </a:extLst>
          </p:cNvPr>
          <p:cNvSpPr>
            <a:spLocks noGrp="1"/>
          </p:cNvSpPr>
          <p:nvPr>
            <p:ph type="title"/>
          </p:nvPr>
        </p:nvSpPr>
        <p:spPr>
          <a:xfrm>
            <a:off x="304800" y="274638"/>
            <a:ext cx="8382000" cy="510534"/>
          </a:xfrm>
        </p:spPr>
        <p:txBody>
          <a:bodyPr>
            <a:normAutofit fontScale="90000"/>
          </a:bodyPr>
          <a:lstStyle/>
          <a:p>
            <a:r>
              <a:rPr lang="en-IN" sz="2400" u="sng" dirty="0">
                <a:solidFill>
                  <a:srgbClr val="FF0000"/>
                </a:solidFill>
              </a:rPr>
              <a:t>performance parameters compared with </a:t>
            </a:r>
            <a:r>
              <a:rPr lang="en-IN" sz="2400" u="sng" dirty="0" err="1">
                <a:solidFill>
                  <a:srgbClr val="FF0000"/>
                </a:solidFill>
              </a:rPr>
              <a:t>ahp-topsis&amp;qmha</a:t>
            </a:r>
            <a:endParaRPr lang="en-IN" sz="2400" u="sng" dirty="0">
              <a:solidFill>
                <a:srgbClr val="FF0000"/>
              </a:solidFill>
            </a:endParaRPr>
          </a:p>
        </p:txBody>
      </p:sp>
      <p:pic>
        <p:nvPicPr>
          <p:cNvPr id="4" name="Content Placeholder 3">
            <a:extLst>
              <a:ext uri="{FF2B5EF4-FFF2-40B4-BE49-F238E27FC236}">
                <a16:creationId xmlns:a16="http://schemas.microsoft.com/office/drawing/2014/main" id="{B3D8BBD8-6175-6A5C-A3C4-345DFD6CBC0A}"/>
              </a:ext>
            </a:extLst>
          </p:cNvPr>
          <p:cNvPicPr>
            <a:picLocks noGrp="1" noChangeAspect="1"/>
          </p:cNvPicPr>
          <p:nvPr>
            <p:ph sz="quarter" idx="1"/>
          </p:nvPr>
        </p:nvPicPr>
        <p:blipFill>
          <a:blip r:embed="rId2"/>
          <a:stretch>
            <a:fillRect/>
          </a:stretch>
        </p:blipFill>
        <p:spPr>
          <a:xfrm>
            <a:off x="381000" y="1457571"/>
            <a:ext cx="2828571" cy="1971429"/>
          </a:xfrm>
          <a:prstGeom prst="rect">
            <a:avLst/>
          </a:prstGeom>
        </p:spPr>
      </p:pic>
      <p:pic>
        <p:nvPicPr>
          <p:cNvPr id="6" name="Picture 1">
            <a:extLst>
              <a:ext uri="{FF2B5EF4-FFF2-40B4-BE49-F238E27FC236}">
                <a16:creationId xmlns:a16="http://schemas.microsoft.com/office/drawing/2014/main" id="{C4BDAA20-A06C-0BAC-3270-A56CD6D885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892" y="3810000"/>
            <a:ext cx="2828571"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DD42C760-294F-9C94-23E9-7021AECA15EB}"/>
              </a:ext>
            </a:extLst>
          </p:cNvPr>
          <p:cNvPicPr>
            <a:picLocks noChangeAspect="1"/>
          </p:cNvPicPr>
          <p:nvPr/>
        </p:nvPicPr>
        <p:blipFill>
          <a:blip r:embed="rId4"/>
          <a:stretch>
            <a:fillRect/>
          </a:stretch>
        </p:blipFill>
        <p:spPr>
          <a:xfrm>
            <a:off x="4191000" y="3634733"/>
            <a:ext cx="2628571" cy="2438095"/>
          </a:xfrm>
          <a:prstGeom prst="rect">
            <a:avLst/>
          </a:prstGeom>
        </p:spPr>
      </p:pic>
      <p:pic>
        <p:nvPicPr>
          <p:cNvPr id="3" name="Picture 2">
            <a:extLst>
              <a:ext uri="{FF2B5EF4-FFF2-40B4-BE49-F238E27FC236}">
                <a16:creationId xmlns:a16="http://schemas.microsoft.com/office/drawing/2014/main" id="{F1E62DB4-4655-248E-8C41-FB65B43A47EC}"/>
              </a:ext>
            </a:extLst>
          </p:cNvPr>
          <p:cNvPicPr>
            <a:picLocks noChangeAspect="1"/>
          </p:cNvPicPr>
          <p:nvPr/>
        </p:nvPicPr>
        <p:blipFill>
          <a:blip r:embed="rId5"/>
          <a:stretch>
            <a:fillRect/>
          </a:stretch>
        </p:blipFill>
        <p:spPr>
          <a:xfrm>
            <a:off x="3970833" y="1457571"/>
            <a:ext cx="2866667" cy="1971429"/>
          </a:xfrm>
          <a:prstGeom prst="rect">
            <a:avLst/>
          </a:prstGeom>
        </p:spPr>
      </p:pic>
      <p:sp>
        <p:nvSpPr>
          <p:cNvPr id="10" name="Date Placeholder 9">
            <a:extLst>
              <a:ext uri="{FF2B5EF4-FFF2-40B4-BE49-F238E27FC236}">
                <a16:creationId xmlns:a16="http://schemas.microsoft.com/office/drawing/2014/main" id="{F0133DD7-9EF4-5EF9-EEEB-8F1594BEC04F}"/>
              </a:ext>
            </a:extLst>
          </p:cNvPr>
          <p:cNvSpPr>
            <a:spLocks noGrp="1"/>
          </p:cNvSpPr>
          <p:nvPr>
            <p:ph type="dt" sz="half" idx="14"/>
          </p:nvPr>
        </p:nvSpPr>
        <p:spPr/>
        <p:txBody>
          <a:bodyPr/>
          <a:lstStyle/>
          <a:p>
            <a:fld id="{637D9F66-14A6-4BF1-A140-510F255AB9A5}" type="datetime1">
              <a:rPr lang="en-US" smtClean="0"/>
              <a:t>8/13/2023</a:t>
            </a:fld>
            <a:endParaRPr lang="en-US"/>
          </a:p>
        </p:txBody>
      </p:sp>
      <p:sp>
        <p:nvSpPr>
          <p:cNvPr id="11" name="Footer Placeholder 10">
            <a:extLst>
              <a:ext uri="{FF2B5EF4-FFF2-40B4-BE49-F238E27FC236}">
                <a16:creationId xmlns:a16="http://schemas.microsoft.com/office/drawing/2014/main" id="{E94E9E5C-DD88-34F9-024D-D8E3A55891CF}"/>
              </a:ext>
            </a:extLst>
          </p:cNvPr>
          <p:cNvSpPr>
            <a:spLocks noGrp="1"/>
          </p:cNvSpPr>
          <p:nvPr>
            <p:ph type="ftr" sz="quarter" idx="16"/>
          </p:nvPr>
        </p:nvSpPr>
        <p:spPr/>
        <p:txBody>
          <a:bodyPr/>
          <a:lstStyle/>
          <a:p>
            <a:r>
              <a:rPr lang="en-US"/>
              <a:t>Kiran Mannem(15PH0421)</a:t>
            </a:r>
            <a:endParaRPr lang="en-US" dirty="0"/>
          </a:p>
        </p:txBody>
      </p:sp>
      <p:sp>
        <p:nvSpPr>
          <p:cNvPr id="12" name="Slide Number Placeholder 11">
            <a:extLst>
              <a:ext uri="{FF2B5EF4-FFF2-40B4-BE49-F238E27FC236}">
                <a16:creationId xmlns:a16="http://schemas.microsoft.com/office/drawing/2014/main" id="{F49B0719-FC3C-6FE6-0008-60A1D030C21B}"/>
              </a:ext>
            </a:extLst>
          </p:cNvPr>
          <p:cNvSpPr>
            <a:spLocks noGrp="1"/>
          </p:cNvSpPr>
          <p:nvPr>
            <p:ph type="sldNum" sz="quarter" idx="15"/>
          </p:nvPr>
        </p:nvSpPr>
        <p:spPr/>
        <p:txBody>
          <a:bodyPr/>
          <a:lstStyle/>
          <a:p>
            <a:fld id="{913BA60F-0ACE-4B7C-BD7A-00BBDA3D5349}" type="slidenum">
              <a:rPr lang="en-US" smtClean="0"/>
              <a:pPr/>
              <a:t>27</a:t>
            </a:fld>
            <a:endParaRPr lang="en-US"/>
          </a:p>
        </p:txBody>
      </p:sp>
    </p:spTree>
    <p:extLst>
      <p:ext uri="{BB962C8B-B14F-4D97-AF65-F5344CB8AC3E}">
        <p14:creationId xmlns:p14="http://schemas.microsoft.com/office/powerpoint/2010/main" val="1044914516"/>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94BA-044C-B1F6-F9B4-CB6D0EEF2299}"/>
              </a:ext>
            </a:extLst>
          </p:cNvPr>
          <p:cNvSpPr>
            <a:spLocks noGrp="1"/>
          </p:cNvSpPr>
          <p:nvPr>
            <p:ph type="title"/>
          </p:nvPr>
        </p:nvSpPr>
        <p:spPr>
          <a:xfrm>
            <a:off x="486439" y="1219200"/>
            <a:ext cx="7467600" cy="457200"/>
          </a:xfrm>
        </p:spPr>
        <p:txBody>
          <a:bodyPr>
            <a:noAutofit/>
          </a:bodyPr>
          <a:lstStyle/>
          <a:p>
            <a:r>
              <a:rPr lang="en-US" sz="2800" u="sng" dirty="0">
                <a:solidFill>
                  <a:srgbClr val="FF0000"/>
                </a:solidFill>
              </a:rPr>
              <a:t>published</a:t>
            </a:r>
            <a:endParaRPr lang="en-IN" sz="2800" u="sng" dirty="0">
              <a:solidFill>
                <a:srgbClr val="FF0000"/>
              </a:solidFill>
            </a:endParaRPr>
          </a:p>
        </p:txBody>
      </p:sp>
      <p:sp>
        <p:nvSpPr>
          <p:cNvPr id="3" name="Content Placeholder 2">
            <a:extLst>
              <a:ext uri="{FF2B5EF4-FFF2-40B4-BE49-F238E27FC236}">
                <a16:creationId xmlns:a16="http://schemas.microsoft.com/office/drawing/2014/main" id="{E71D5D5F-7EAB-F0DB-DF55-B5E7C581F39C}"/>
              </a:ext>
            </a:extLst>
          </p:cNvPr>
          <p:cNvSpPr>
            <a:spLocks noGrp="1"/>
          </p:cNvSpPr>
          <p:nvPr>
            <p:ph sz="quarter" idx="1"/>
          </p:nvPr>
        </p:nvSpPr>
        <p:spPr>
          <a:xfrm>
            <a:off x="477649" y="1828800"/>
            <a:ext cx="7467600" cy="2148840"/>
          </a:xfrm>
        </p:spPr>
        <p:txBody>
          <a:bodyPr/>
          <a:lstStyle/>
          <a:p>
            <a:pPr algn="just">
              <a:spcBef>
                <a:spcPts val="0"/>
              </a:spcBef>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Mannem, Kiran, P. Nageswara Rao, and S. Chandra Mohan Reddy. "Handover Decision in LTE &amp; LTE-A based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hetnets</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using regression heuristics of quality metrics (RHQM) for optimal load balancing." 2020 Fourth International Conference on Inventive Systems and Control (ICISC). IEEE, 2020. https://doi.org/10.1109/ICISC47916.2020.9171206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pPr>
            <a:endParaRPr lang="en-US" sz="2400" dirty="0"/>
          </a:p>
          <a:p>
            <a:pPr marL="0" indent="0">
              <a:buNone/>
            </a:pPr>
            <a:endParaRPr lang="en-IN" dirty="0"/>
          </a:p>
        </p:txBody>
      </p:sp>
      <p:sp>
        <p:nvSpPr>
          <p:cNvPr id="7" name="Date Placeholder 6">
            <a:extLst>
              <a:ext uri="{FF2B5EF4-FFF2-40B4-BE49-F238E27FC236}">
                <a16:creationId xmlns:a16="http://schemas.microsoft.com/office/drawing/2014/main" id="{0ED8A187-CF8F-1E85-DEA4-C6D9E302A1EE}"/>
              </a:ext>
            </a:extLst>
          </p:cNvPr>
          <p:cNvSpPr>
            <a:spLocks noGrp="1"/>
          </p:cNvSpPr>
          <p:nvPr>
            <p:ph type="dt" sz="half" idx="14"/>
          </p:nvPr>
        </p:nvSpPr>
        <p:spPr/>
        <p:txBody>
          <a:bodyPr/>
          <a:lstStyle/>
          <a:p>
            <a:fld id="{22EBAA99-9D4E-451A-846A-28D8E03EB9E7}" type="datetime1">
              <a:rPr lang="en-US" smtClean="0"/>
              <a:t>8/13/2023</a:t>
            </a:fld>
            <a:endParaRPr lang="en-US"/>
          </a:p>
        </p:txBody>
      </p:sp>
      <p:sp>
        <p:nvSpPr>
          <p:cNvPr id="8" name="Footer Placeholder 7">
            <a:extLst>
              <a:ext uri="{FF2B5EF4-FFF2-40B4-BE49-F238E27FC236}">
                <a16:creationId xmlns:a16="http://schemas.microsoft.com/office/drawing/2014/main" id="{EB0444D5-AAD7-7028-9348-E6E174463B00}"/>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FCDE9CCC-E8C1-87E4-B171-6992677DEB75}"/>
              </a:ext>
            </a:extLst>
          </p:cNvPr>
          <p:cNvSpPr>
            <a:spLocks noGrp="1"/>
          </p:cNvSpPr>
          <p:nvPr>
            <p:ph type="sldNum" sz="quarter" idx="15"/>
          </p:nvPr>
        </p:nvSpPr>
        <p:spPr/>
        <p:txBody>
          <a:bodyPr/>
          <a:lstStyle/>
          <a:p>
            <a:fld id="{913BA60F-0ACE-4B7C-BD7A-00BBDA3D5349}" type="slidenum">
              <a:rPr lang="en-US" smtClean="0"/>
              <a:pPr/>
              <a:t>28</a:t>
            </a:fld>
            <a:endParaRPr lang="en-US"/>
          </a:p>
        </p:txBody>
      </p:sp>
    </p:spTree>
    <p:extLst>
      <p:ext uri="{BB962C8B-B14F-4D97-AF65-F5344CB8AC3E}">
        <p14:creationId xmlns:p14="http://schemas.microsoft.com/office/powerpoint/2010/main" val="1047381075"/>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1FFC-DCF2-44F8-B8E5-E82C36189101}"/>
              </a:ext>
            </a:extLst>
          </p:cNvPr>
          <p:cNvSpPr>
            <a:spLocks noGrp="1"/>
          </p:cNvSpPr>
          <p:nvPr>
            <p:ph type="title"/>
          </p:nvPr>
        </p:nvSpPr>
        <p:spPr>
          <a:xfrm>
            <a:off x="457200" y="152400"/>
            <a:ext cx="7467600" cy="914400"/>
          </a:xfrm>
          <a:noFill/>
        </p:spPr>
        <p:txBody>
          <a:bodyPr>
            <a:normAutofit fontScale="90000"/>
          </a:bodyPr>
          <a:lstStyle/>
          <a:p>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br>
              <a:rPr lang="en-US" sz="2800" u="sng" dirty="0">
                <a:solidFill>
                  <a:srgbClr val="FF0000"/>
                </a:solidFill>
                <a:latin typeface="Times New Roman" panose="02020603050405020304" pitchFamily="18" charset="0"/>
                <a:ea typeface="Calibri" panose="020F0502020204030204" pitchFamily="34" charset="0"/>
              </a:rPr>
            </a:br>
            <a:r>
              <a:rPr lang="en-US" sz="2400" u="sng" dirty="0">
                <a:solidFill>
                  <a:srgbClr val="FF0000"/>
                </a:solidFill>
                <a:latin typeface="Times New Roman" panose="02020603050405020304" pitchFamily="18" charset="0"/>
                <a:ea typeface="Calibri" panose="020F0502020204030204" pitchFamily="34" charset="0"/>
              </a:rPr>
              <a:t>Multi-Objective Artificial Flora (</a:t>
            </a:r>
            <a:r>
              <a:rPr lang="en-IN" sz="2400" u="sng" dirty="0">
                <a:solidFill>
                  <a:srgbClr val="FF0000"/>
                </a:solidFill>
                <a:latin typeface="Times New Roman" panose="02020603050405020304" pitchFamily="18" charset="0"/>
                <a:ea typeface="Calibri" panose="020F0502020204030204" pitchFamily="34" charset="0"/>
              </a:rPr>
              <a:t>MOAF) </a:t>
            </a:r>
            <a:r>
              <a:rPr lang="en-US" sz="2400" u="sng" dirty="0">
                <a:solidFill>
                  <a:srgbClr val="FF0000"/>
                </a:solidFill>
                <a:latin typeface="Times New Roman" panose="02020603050405020304" pitchFamily="18" charset="0"/>
                <a:ea typeface="Calibri" panose="020F0502020204030204" pitchFamily="34" charset="0"/>
              </a:rPr>
              <a:t>Algorithm</a:t>
            </a:r>
            <a:endParaRPr lang="en-IN" sz="2400" u="sng" dirty="0">
              <a:solidFill>
                <a:srgbClr val="FF0000"/>
              </a:solidFill>
              <a:latin typeface="Times New Roman" panose="02020603050405020304" pitchFamily="18" charset="0"/>
              <a:ea typeface="Calibri" panose="020F0502020204030204" pitchFamily="34" charset="0"/>
            </a:endParaRPr>
          </a:p>
        </p:txBody>
      </p:sp>
      <p:sp>
        <p:nvSpPr>
          <p:cNvPr id="3" name="Content Placeholder 2">
            <a:extLst>
              <a:ext uri="{FF2B5EF4-FFF2-40B4-BE49-F238E27FC236}">
                <a16:creationId xmlns:a16="http://schemas.microsoft.com/office/drawing/2014/main" id="{F4E62868-565E-4391-BF26-2AED0F2C6066}"/>
              </a:ext>
            </a:extLst>
          </p:cNvPr>
          <p:cNvSpPr>
            <a:spLocks noGrp="1"/>
          </p:cNvSpPr>
          <p:nvPr>
            <p:ph sz="quarter" idx="1"/>
          </p:nvPr>
        </p:nvSpPr>
        <p:spPr>
          <a:xfrm>
            <a:off x="526780" y="990600"/>
            <a:ext cx="7467600" cy="5410200"/>
          </a:xfrm>
        </p:spPr>
        <p:txBody>
          <a:bodyPr>
            <a:normAutofit/>
          </a:bodyPr>
          <a:lstStyle/>
          <a:p>
            <a:pPr algn="just">
              <a:buFont typeface="Wingdings" panose="05000000000000000000" pitchFamily="2" charset="2"/>
              <a:buChar char="Ø"/>
            </a:pPr>
            <a:r>
              <a:rPr lang="en-US" sz="1500" dirty="0">
                <a:solidFill>
                  <a:srgbClr val="000000"/>
                </a:solidFill>
                <a:effectLst/>
                <a:latin typeface="Times New Roman" panose="02020603050405020304" pitchFamily="18" charset="0"/>
                <a:ea typeface="Calibri" panose="020F0502020204030204" pitchFamily="34" charset="0"/>
              </a:rPr>
              <a:t>Objective: T</a:t>
            </a:r>
            <a:r>
              <a:rPr lang="en-IN"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 </a:t>
            </a:r>
            <a:r>
              <a:rPr lang="en-IN" sz="1500" dirty="0">
                <a:solidFill>
                  <a:srgbClr val="000000"/>
                </a:solidFill>
                <a:latin typeface="Times New Roman" panose="02020603050405020304" pitchFamily="18" charset="0"/>
                <a:cs typeface="Times New Roman" panose="02020603050405020304" pitchFamily="18" charset="0"/>
              </a:rPr>
              <a:t>select target cell under multi objective QoS metrics with minimal process complexity to </a:t>
            </a:r>
            <a:r>
              <a:rPr lang="en-IN" sz="1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perform handover process.</a:t>
            </a:r>
          </a:p>
          <a:p>
            <a:pPr marL="342900" lvl="0" indent="-342900" algn="just">
              <a:lnSpc>
                <a:spcPct val="115000"/>
              </a:lnSpc>
              <a:buFont typeface="Wingdings" panose="05000000000000000000" pitchFamily="2" charset="2"/>
              <a:buChar char=""/>
            </a:pPr>
            <a:r>
              <a:rPr lang="en-IN" sz="15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As an objective function for selecting the best eNB, </a:t>
            </a:r>
          </a:p>
          <a:p>
            <a:pPr marL="1531620" lvl="4" indent="-342900" algn="just">
              <a:lnSpc>
                <a:spcPct val="115000"/>
              </a:lnSpc>
              <a:buFont typeface="Wingdings" panose="05000000000000000000" pitchFamily="2" charset="2"/>
              <a:buChar char=""/>
            </a:pPr>
            <a:r>
              <a:rPr lang="en-IN" sz="15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uplink Signal to Interference Plus Noise ratio (SINR),</a:t>
            </a:r>
          </a:p>
          <a:p>
            <a:pPr marL="1531620" lvl="4" indent="-342900" algn="just">
              <a:lnSpc>
                <a:spcPct val="115000"/>
              </a:lnSpc>
              <a:buFont typeface="Wingdings" panose="05000000000000000000" pitchFamily="2" charset="2"/>
              <a:buChar char=""/>
            </a:pPr>
            <a:r>
              <a:rPr lang="en-IN" sz="15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Reference Signal Received Quality (RSRQ),</a:t>
            </a:r>
          </a:p>
          <a:p>
            <a:pPr marL="1531620" lvl="4" indent="-342900" algn="just">
              <a:lnSpc>
                <a:spcPct val="115000"/>
              </a:lnSpc>
              <a:buFont typeface="Wingdings" panose="05000000000000000000" pitchFamily="2" charset="2"/>
              <a:buChar char=""/>
            </a:pPr>
            <a:r>
              <a:rPr lang="en-IN" sz="15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Reference Signal Received Power (RSRP), </a:t>
            </a:r>
          </a:p>
          <a:p>
            <a:pPr marL="1531620" lvl="4" indent="-342900" algn="just">
              <a:lnSpc>
                <a:spcPct val="115000"/>
              </a:lnSpc>
              <a:buFont typeface="Wingdings" panose="05000000000000000000" pitchFamily="2" charset="2"/>
              <a:buChar char=""/>
            </a:pPr>
            <a:r>
              <a:rPr lang="en-IN" sz="15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 fading factor </a:t>
            </a:r>
          </a:p>
          <a:p>
            <a:pPr marL="342900" indent="-342900" algn="just">
              <a:lnSpc>
                <a:spcPct val="115000"/>
              </a:lnSpc>
              <a:spcAft>
                <a:spcPts val="1000"/>
              </a:spcAft>
              <a:buFont typeface="Wingdings" panose="05000000000000000000" pitchFamily="2" charset="2"/>
              <a:buChar char=""/>
            </a:pPr>
            <a:r>
              <a:rPr lang="en-IN" sz="15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The target eNB is chosen using fitness function is taken into account as an objective function.</a:t>
            </a:r>
            <a:endParaRPr lang="en-IN" sz="15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15000"/>
              </a:lnSpc>
              <a:spcAft>
                <a:spcPts val="1000"/>
              </a:spcAft>
              <a:buFont typeface="Wingdings" panose="05000000000000000000" pitchFamily="2" charset="2"/>
              <a:buChar char=""/>
            </a:pPr>
            <a:r>
              <a:rPr lang="en-US" sz="1500" dirty="0">
                <a:solidFill>
                  <a:srgbClr val="000000"/>
                </a:solidFill>
                <a:effectLst/>
                <a:latin typeface="Times New Roman" panose="02020603050405020304" pitchFamily="18" charset="0"/>
                <a:ea typeface="SimSun" panose="02010600030101010101" pitchFamily="2" charset="-122"/>
              </a:rPr>
              <a:t>The effectiveness of this method is assessed </a:t>
            </a:r>
          </a:p>
          <a:p>
            <a:pPr marL="1531620" lvl="4" indent="-342900" algn="just">
              <a:lnSpc>
                <a:spcPct val="115000"/>
              </a:lnSpc>
              <a:spcAft>
                <a:spcPts val="1000"/>
              </a:spcAft>
              <a:buFont typeface="Wingdings" panose="05000000000000000000" pitchFamily="2" charset="2"/>
              <a:buChar char=""/>
            </a:pPr>
            <a:r>
              <a:rPr lang="en-US" sz="1500" dirty="0">
                <a:solidFill>
                  <a:srgbClr val="000000"/>
                </a:solidFill>
                <a:effectLst/>
                <a:latin typeface="Times New Roman" panose="02020603050405020304" pitchFamily="18" charset="0"/>
                <a:ea typeface="SimSun" panose="02010600030101010101" pitchFamily="2" charset="-122"/>
              </a:rPr>
              <a:t>Hand Off Failure (HOF),</a:t>
            </a:r>
          </a:p>
          <a:p>
            <a:pPr marL="1531620" lvl="4" indent="-342900" algn="just">
              <a:lnSpc>
                <a:spcPct val="115000"/>
              </a:lnSpc>
              <a:spcAft>
                <a:spcPts val="1000"/>
              </a:spcAft>
              <a:buFont typeface="Wingdings" panose="05000000000000000000" pitchFamily="2" charset="2"/>
              <a:buChar char=""/>
            </a:pPr>
            <a:r>
              <a:rPr lang="en-US" sz="1500" dirty="0">
                <a:solidFill>
                  <a:srgbClr val="000000"/>
                </a:solidFill>
                <a:effectLst/>
                <a:latin typeface="Times New Roman" panose="02020603050405020304" pitchFamily="18" charset="0"/>
                <a:ea typeface="SimSun" panose="02010600030101010101" pitchFamily="2" charset="-122"/>
              </a:rPr>
              <a:t> Hand Off Ping Pong (HOPP), </a:t>
            </a:r>
          </a:p>
          <a:p>
            <a:pPr marL="1531620" lvl="4" indent="-342900" algn="just">
              <a:lnSpc>
                <a:spcPct val="115000"/>
              </a:lnSpc>
              <a:spcAft>
                <a:spcPts val="1000"/>
              </a:spcAft>
              <a:buFont typeface="Wingdings" panose="05000000000000000000" pitchFamily="2" charset="2"/>
              <a:buChar char=""/>
            </a:pPr>
            <a:r>
              <a:rPr lang="en-US" sz="1500" dirty="0">
                <a:solidFill>
                  <a:srgbClr val="000000"/>
                </a:solidFill>
                <a:latin typeface="Times New Roman" panose="02020603050405020304" pitchFamily="18" charset="0"/>
                <a:ea typeface="SimSun" panose="02010600030101010101" pitchFamily="2" charset="-122"/>
              </a:rPr>
              <a:t>C</a:t>
            </a:r>
            <a:r>
              <a:rPr lang="en-US" sz="1500" dirty="0">
                <a:solidFill>
                  <a:srgbClr val="000000"/>
                </a:solidFill>
                <a:effectLst/>
                <a:latin typeface="Times New Roman" panose="02020603050405020304" pitchFamily="18" charset="0"/>
                <a:ea typeface="SimSun" panose="02010600030101010101" pitchFamily="2" charset="-122"/>
              </a:rPr>
              <a:t>all </a:t>
            </a:r>
            <a:r>
              <a:rPr lang="en-US" sz="1500" dirty="0">
                <a:solidFill>
                  <a:srgbClr val="000000"/>
                </a:solidFill>
                <a:latin typeface="Times New Roman" panose="02020603050405020304" pitchFamily="18" charset="0"/>
                <a:ea typeface="SimSun" panose="02010600030101010101" pitchFamily="2" charset="-122"/>
              </a:rPr>
              <a:t>B</a:t>
            </a:r>
            <a:r>
              <a:rPr lang="en-US" sz="1500" dirty="0">
                <a:solidFill>
                  <a:srgbClr val="000000"/>
                </a:solidFill>
                <a:effectLst/>
                <a:latin typeface="Times New Roman" panose="02020603050405020304" pitchFamily="18" charset="0"/>
                <a:ea typeface="SimSun" panose="02010600030101010101" pitchFamily="2" charset="-122"/>
              </a:rPr>
              <a:t>locking R</a:t>
            </a:r>
            <a:r>
              <a:rPr lang="en-US" sz="1500" dirty="0">
                <a:solidFill>
                  <a:srgbClr val="000000"/>
                </a:solidFill>
                <a:latin typeface="Times New Roman" panose="02020603050405020304" pitchFamily="18" charset="0"/>
                <a:ea typeface="SimSun" panose="02010600030101010101" pitchFamily="2" charset="-122"/>
              </a:rPr>
              <a:t>atio (CBR)</a:t>
            </a:r>
            <a:r>
              <a:rPr lang="en-US" sz="1500" dirty="0">
                <a:solidFill>
                  <a:srgbClr val="000000"/>
                </a:solidFill>
                <a:effectLst/>
                <a:latin typeface="Times New Roman" panose="02020603050405020304" pitchFamily="18" charset="0"/>
                <a:ea typeface="SimSun" panose="02010600030101010101" pitchFamily="2" charset="-122"/>
              </a:rPr>
              <a:t>, </a:t>
            </a:r>
          </a:p>
          <a:p>
            <a:pPr marL="1531620" lvl="4" indent="-342900" algn="just">
              <a:lnSpc>
                <a:spcPct val="115000"/>
              </a:lnSpc>
              <a:spcAft>
                <a:spcPts val="1000"/>
              </a:spcAft>
              <a:buFont typeface="Wingdings" panose="05000000000000000000" pitchFamily="2" charset="2"/>
              <a:buChar char=""/>
            </a:pPr>
            <a:r>
              <a:rPr lang="en-US" sz="1500" dirty="0">
                <a:solidFill>
                  <a:srgbClr val="000000"/>
                </a:solidFill>
                <a:effectLst/>
                <a:latin typeface="Times New Roman" panose="02020603050405020304" pitchFamily="18" charset="0"/>
                <a:ea typeface="SimSun" panose="02010600030101010101" pitchFamily="2" charset="-122"/>
              </a:rPr>
              <a:t> </a:t>
            </a:r>
            <a:r>
              <a:rPr lang="en-US" sz="1500" dirty="0">
                <a:solidFill>
                  <a:srgbClr val="000000"/>
                </a:solidFill>
                <a:latin typeface="Times New Roman" panose="02020603050405020304" pitchFamily="18" charset="0"/>
                <a:ea typeface="SimSun" panose="02010600030101010101" pitchFamily="2" charset="-122"/>
              </a:rPr>
              <a:t>C</a:t>
            </a:r>
            <a:r>
              <a:rPr lang="en-US" sz="1500" dirty="0">
                <a:solidFill>
                  <a:srgbClr val="000000"/>
                </a:solidFill>
                <a:effectLst/>
                <a:latin typeface="Times New Roman" panose="02020603050405020304" pitchFamily="18" charset="0"/>
                <a:ea typeface="SimSun" panose="02010600030101010101" pitchFamily="2" charset="-122"/>
              </a:rPr>
              <a:t>all Dropping Ratio (CDR)</a:t>
            </a:r>
            <a:endParaRPr lang="en-IN" sz="1500" dirty="0"/>
          </a:p>
          <a:p>
            <a:pPr algn="just"/>
            <a:endParaRPr lang="en-IN"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IN" sz="1800" b="1" dirty="0">
              <a:solidFill>
                <a:srgbClr val="000000"/>
              </a:solidFill>
              <a:latin typeface="Times New Roman" panose="02020603050405020304" pitchFamily="18" charset="0"/>
              <a:ea typeface="SimSun" panose="02010600030101010101" pitchFamily="2" charset="-122"/>
            </a:endParaRPr>
          </a:p>
          <a:p>
            <a:pPr algn="just"/>
            <a:endParaRPr lang="en-IN" sz="2800" dirty="0"/>
          </a:p>
        </p:txBody>
      </p:sp>
      <p:sp>
        <p:nvSpPr>
          <p:cNvPr id="4" name="Speech Bubble: Oval 3">
            <a:extLst>
              <a:ext uri="{FF2B5EF4-FFF2-40B4-BE49-F238E27FC236}">
                <a16:creationId xmlns:a16="http://schemas.microsoft.com/office/drawing/2014/main" id="{F201474E-D5C6-DFBB-D8F1-6B202A624D5D}"/>
              </a:ext>
            </a:extLst>
          </p:cNvPr>
          <p:cNvSpPr/>
          <p:nvPr/>
        </p:nvSpPr>
        <p:spPr>
          <a:xfrm>
            <a:off x="3689080" y="152400"/>
            <a:ext cx="1143000" cy="457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8" name="Date Placeholder 7">
            <a:extLst>
              <a:ext uri="{FF2B5EF4-FFF2-40B4-BE49-F238E27FC236}">
                <a16:creationId xmlns:a16="http://schemas.microsoft.com/office/drawing/2014/main" id="{E4BDE47A-C0FD-77A9-2CF1-C70A855285AE}"/>
              </a:ext>
            </a:extLst>
          </p:cNvPr>
          <p:cNvSpPr>
            <a:spLocks noGrp="1"/>
          </p:cNvSpPr>
          <p:nvPr>
            <p:ph type="dt" sz="half" idx="14"/>
          </p:nvPr>
        </p:nvSpPr>
        <p:spPr/>
        <p:txBody>
          <a:bodyPr/>
          <a:lstStyle/>
          <a:p>
            <a:fld id="{49B8C795-9ADB-45F4-A8A5-513AB288A507}" type="datetime1">
              <a:rPr lang="en-US" smtClean="0"/>
              <a:t>8/13/2023</a:t>
            </a:fld>
            <a:endParaRPr lang="en-US"/>
          </a:p>
        </p:txBody>
      </p:sp>
      <p:sp>
        <p:nvSpPr>
          <p:cNvPr id="9" name="Footer Placeholder 8">
            <a:extLst>
              <a:ext uri="{FF2B5EF4-FFF2-40B4-BE49-F238E27FC236}">
                <a16:creationId xmlns:a16="http://schemas.microsoft.com/office/drawing/2014/main" id="{9FF9EB71-8B98-F575-DFFF-F91C1A88931C}"/>
              </a:ext>
            </a:extLst>
          </p:cNvPr>
          <p:cNvSpPr>
            <a:spLocks noGrp="1"/>
          </p:cNvSpPr>
          <p:nvPr>
            <p:ph type="ftr" sz="quarter" idx="16"/>
          </p:nvPr>
        </p:nvSpPr>
        <p:spPr/>
        <p:txBody>
          <a:bodyPr/>
          <a:lstStyle/>
          <a:p>
            <a:r>
              <a:rPr lang="en-US"/>
              <a:t>Kiran Mannem(15PH0421)</a:t>
            </a:r>
            <a:endParaRPr lang="en-US" dirty="0"/>
          </a:p>
        </p:txBody>
      </p:sp>
      <p:sp>
        <p:nvSpPr>
          <p:cNvPr id="10" name="Slide Number Placeholder 9">
            <a:extLst>
              <a:ext uri="{FF2B5EF4-FFF2-40B4-BE49-F238E27FC236}">
                <a16:creationId xmlns:a16="http://schemas.microsoft.com/office/drawing/2014/main" id="{B57B80B5-6F88-263E-5B3A-6CF6B9100892}"/>
              </a:ext>
            </a:extLst>
          </p:cNvPr>
          <p:cNvSpPr>
            <a:spLocks noGrp="1"/>
          </p:cNvSpPr>
          <p:nvPr>
            <p:ph type="sldNum" sz="quarter" idx="15"/>
          </p:nvPr>
        </p:nvSpPr>
        <p:spPr/>
        <p:txBody>
          <a:bodyPr/>
          <a:lstStyle/>
          <a:p>
            <a:fld id="{913BA60F-0ACE-4B7C-BD7A-00BBDA3D5349}" type="slidenum">
              <a:rPr lang="en-US" smtClean="0"/>
              <a:pPr/>
              <a:t>29</a:t>
            </a:fld>
            <a:endParaRPr lang="en-US"/>
          </a:p>
        </p:txBody>
      </p:sp>
    </p:spTree>
    <p:extLst>
      <p:ext uri="{BB962C8B-B14F-4D97-AF65-F5344CB8AC3E}">
        <p14:creationId xmlns:p14="http://schemas.microsoft.com/office/powerpoint/2010/main" val="1966634698"/>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05384" y="651259"/>
            <a:ext cx="7772400" cy="5711952"/>
          </a:xfrm>
          <a:solidFill>
            <a:schemeClr val="bg2">
              <a:lumMod val="90000"/>
            </a:schemeClr>
          </a:solidFill>
        </p:spPr>
        <p:txBody>
          <a:bodyPr>
            <a:normAutofit fontScale="70000" lnSpcReduction="20000"/>
          </a:bodyPr>
          <a:lstStyle/>
          <a:p>
            <a:pPr marL="0" indent="0">
              <a:buNone/>
            </a:pPr>
            <a:r>
              <a:rPr lang="en-US" sz="2000" b="1" dirty="0">
                <a:solidFill>
                  <a:srgbClr val="FF0000"/>
                </a:solidFill>
                <a:latin typeface="Times New Roman" panose="02020603050405020304" pitchFamily="18" charset="0"/>
                <a:cs typeface="Times New Roman" panose="02020603050405020304" pitchFamily="18" charset="0"/>
              </a:rPr>
              <a:t>RRM-14 : </a:t>
            </a:r>
          </a:p>
          <a:p>
            <a:pPr marL="0" indent="0" algn="just">
              <a:buNone/>
            </a:pPr>
            <a:r>
              <a:rPr lang="en-US" sz="2000" dirty="0"/>
              <a:t>The criteria for deciding the performance of the various handoff management schemes understood.</a:t>
            </a:r>
          </a:p>
          <a:p>
            <a:pPr marL="0" indent="0" algn="just">
              <a:buNone/>
            </a:pPr>
            <a:r>
              <a:rPr lang="en-US" sz="2000" dirty="0"/>
              <a:t>Types of handovers, handover mechanisms, comparison of 1G,2G,3G,and 4G handover schemes were presented.</a:t>
            </a:r>
          </a:p>
          <a:p>
            <a:pPr marL="0" indent="0">
              <a:buNone/>
            </a:pPr>
            <a:r>
              <a:rPr lang="en-US" sz="2000" dirty="0"/>
              <a:t>   date  of RRM:  7</a:t>
            </a:r>
            <a:r>
              <a:rPr lang="en-US" sz="2000" baseline="30000" dirty="0"/>
              <a:t>th</a:t>
            </a:r>
            <a:r>
              <a:rPr lang="en-US" sz="2000" dirty="0"/>
              <a:t> August 2017 </a:t>
            </a:r>
          </a:p>
          <a:p>
            <a:pPr marL="0" indent="0">
              <a:buNone/>
            </a:pPr>
            <a:r>
              <a:rPr lang="en-US" sz="2000" dirty="0">
                <a:solidFill>
                  <a:srgbClr val="00B0F0"/>
                </a:solidFill>
              </a:rPr>
              <a:t>Remarks given by the Committee </a:t>
            </a:r>
            <a:r>
              <a:rPr lang="en-US" sz="2000" dirty="0"/>
              <a:t>:  Asked to Compare  the performance characteristics of  various handoff mechanisms.</a:t>
            </a:r>
          </a:p>
          <a:p>
            <a:pPr marL="0" indent="0">
              <a:buNone/>
            </a:pPr>
            <a:r>
              <a:rPr lang="en-US" sz="2000" dirty="0"/>
              <a:t>Action taken on the comments : approximately 30 research papers are collected on the topic and studied thoroughly </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RRM-15 :</a:t>
            </a:r>
          </a:p>
          <a:p>
            <a:pPr marL="0" indent="0" algn="just">
              <a:buNone/>
            </a:pPr>
            <a:r>
              <a:rPr lang="en-US" sz="2000" dirty="0"/>
              <a:t>Literature survey done on comparison of handover schemes were presented.</a:t>
            </a:r>
          </a:p>
          <a:p>
            <a:pPr marL="0" indent="0">
              <a:buNone/>
            </a:pPr>
            <a:r>
              <a:rPr lang="en-US" sz="2000" dirty="0"/>
              <a:t>Date :  8</a:t>
            </a:r>
            <a:r>
              <a:rPr lang="en-US" sz="2000" baseline="30000" dirty="0"/>
              <a:t>th</a:t>
            </a:r>
            <a:r>
              <a:rPr lang="en-US" sz="2000" dirty="0"/>
              <a:t> January 2018</a:t>
            </a:r>
          </a:p>
          <a:p>
            <a:pPr marL="0" indent="0">
              <a:buNone/>
            </a:pPr>
            <a:r>
              <a:rPr lang="en-US" sz="2000" dirty="0">
                <a:solidFill>
                  <a:srgbClr val="00B0F0"/>
                </a:solidFill>
              </a:rPr>
              <a:t>Comments given by the Committee members</a:t>
            </a:r>
            <a:r>
              <a:rPr lang="en-US" sz="2000" dirty="0"/>
              <a:t>: Identify parameters and problem statement and asked to publish in SCI indexed journals</a:t>
            </a:r>
          </a:p>
          <a:p>
            <a:pPr marL="0" indent="0">
              <a:buNone/>
            </a:pPr>
            <a:r>
              <a:rPr lang="en-US" sz="2000" dirty="0"/>
              <a:t>Action taken on the comments : Identified metrics in hand off management and proposal for one of the problem in load balancing</a:t>
            </a:r>
          </a:p>
          <a:p>
            <a:pPr marL="0" indent="0">
              <a:buNone/>
            </a:pPr>
            <a:r>
              <a:rPr lang="en-US" sz="2000" dirty="0">
                <a:solidFill>
                  <a:srgbClr val="FF0000"/>
                </a:solidFill>
                <a:latin typeface="Times New Roman" panose="02020603050405020304" pitchFamily="18" charset="0"/>
                <a:cs typeface="Times New Roman" panose="02020603050405020304" pitchFamily="18" charset="0"/>
                <a:hlinkClick r:id="rId2" action="ppaction://hlinkpres?slideindex=1&amp;slidetitle="/>
              </a:rPr>
              <a:t>RRM-18</a:t>
            </a:r>
            <a:r>
              <a:rPr lang="en-US" sz="2000" dirty="0">
                <a:solidFill>
                  <a:srgbClr val="FF0000"/>
                </a:solidFill>
                <a:latin typeface="Times New Roman" panose="02020603050405020304" pitchFamily="18" charset="0"/>
                <a:cs typeface="Times New Roman" panose="02020603050405020304" pitchFamily="18" charset="0"/>
              </a:rPr>
              <a:t> :</a:t>
            </a:r>
          </a:p>
          <a:p>
            <a:pPr marL="0" indent="0" algn="just">
              <a:buNone/>
            </a:pPr>
            <a:r>
              <a:rPr lang="en-US" sz="2000" b="1" dirty="0">
                <a:solidFill>
                  <a:srgbClr val="BF8F00"/>
                </a:solidFill>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a:rPr>
              <a:t>Handover Decision by Regression Heuristics of Quality Metrics (RHQM) for optimal load balancing in LTE &amp; LTE-A Networks</a:t>
            </a:r>
            <a:r>
              <a:rPr lang="en-US" sz="2000" dirty="0"/>
              <a:t> were presented.</a:t>
            </a:r>
          </a:p>
          <a:p>
            <a:pPr marL="0" indent="0">
              <a:buNone/>
            </a:pPr>
            <a:r>
              <a:rPr lang="en-US" sz="2000" dirty="0">
                <a:hlinkClick r:id="rId3" action="ppaction://hlinkfile"/>
              </a:rPr>
              <a:t>Date</a:t>
            </a:r>
            <a:r>
              <a:rPr lang="en-US" sz="2000" dirty="0"/>
              <a:t> :  16</a:t>
            </a:r>
            <a:r>
              <a:rPr lang="en-US" sz="2000" baseline="30000" dirty="0"/>
              <a:t>th</a:t>
            </a:r>
            <a:r>
              <a:rPr lang="en-US" sz="2000" dirty="0"/>
              <a:t> September 2019</a:t>
            </a:r>
          </a:p>
          <a:p>
            <a:pPr marL="0" indent="0">
              <a:buNone/>
            </a:pPr>
            <a:r>
              <a:rPr lang="en-US" sz="2000" dirty="0">
                <a:solidFill>
                  <a:srgbClr val="00B0F0"/>
                </a:solidFill>
              </a:rPr>
              <a:t>Comments given by the Committee members</a:t>
            </a:r>
            <a:r>
              <a:rPr lang="en-US" sz="2000" dirty="0"/>
              <a:t>: complete the papers as early as possible and asked to publish in SCI indexed journals</a:t>
            </a:r>
          </a:p>
          <a:p>
            <a:pPr marL="0" indent="0">
              <a:buNone/>
            </a:pPr>
            <a:r>
              <a:rPr lang="en-US" sz="2000" dirty="0">
                <a:solidFill>
                  <a:srgbClr val="00B0F0"/>
                </a:solidFill>
              </a:rPr>
              <a:t>Action taken on the comments: </a:t>
            </a:r>
            <a:r>
              <a:rPr lang="en-US" sz="2000" dirty="0"/>
              <a:t>Completed one International conference paper and published in IEEE explorer in august 2020</a:t>
            </a:r>
          </a:p>
          <a:p>
            <a:pPr marL="0" indent="0">
              <a:buNone/>
            </a:pPr>
            <a:endParaRPr lang="en-US" sz="2000" dirty="0"/>
          </a:p>
          <a:p>
            <a:pPr marL="0" indent="0">
              <a:buNone/>
            </a:pPr>
            <a:endParaRPr lang="en-US" dirty="0"/>
          </a:p>
        </p:txBody>
      </p:sp>
      <p:sp>
        <p:nvSpPr>
          <p:cNvPr id="2" name="TextBox 1"/>
          <p:cNvSpPr txBox="1"/>
          <p:nvPr/>
        </p:nvSpPr>
        <p:spPr>
          <a:xfrm>
            <a:off x="304800" y="233410"/>
            <a:ext cx="7772400" cy="369332"/>
          </a:xfrm>
          <a:prstGeom prst="rect">
            <a:avLst/>
          </a:prstGeom>
          <a:noFill/>
        </p:spPr>
        <p:txBody>
          <a:bodyPr wrap="square" rtlCol="0">
            <a:spAutoFit/>
          </a:bodyPr>
          <a:lstStyle/>
          <a:p>
            <a:r>
              <a:rPr lang="en-US" dirty="0"/>
              <a:t>Previous RRMs - </a:t>
            </a:r>
          </a:p>
        </p:txBody>
      </p:sp>
      <p:sp>
        <p:nvSpPr>
          <p:cNvPr id="7" name="Date Placeholder 6">
            <a:extLst>
              <a:ext uri="{FF2B5EF4-FFF2-40B4-BE49-F238E27FC236}">
                <a16:creationId xmlns:a16="http://schemas.microsoft.com/office/drawing/2014/main" id="{01406494-6F20-816B-639D-39D58868EE5E}"/>
              </a:ext>
            </a:extLst>
          </p:cNvPr>
          <p:cNvSpPr>
            <a:spLocks noGrp="1"/>
          </p:cNvSpPr>
          <p:nvPr>
            <p:ph type="dt" sz="half" idx="14"/>
          </p:nvPr>
        </p:nvSpPr>
        <p:spPr/>
        <p:txBody>
          <a:bodyPr/>
          <a:lstStyle/>
          <a:p>
            <a:fld id="{2BC299B6-A974-44D2-8993-B92E9B64049C}" type="datetime1">
              <a:rPr lang="en-US" smtClean="0"/>
              <a:t>8/13/2023</a:t>
            </a:fld>
            <a:endParaRPr lang="en-US"/>
          </a:p>
        </p:txBody>
      </p:sp>
      <p:sp>
        <p:nvSpPr>
          <p:cNvPr id="8" name="Footer Placeholder 7">
            <a:extLst>
              <a:ext uri="{FF2B5EF4-FFF2-40B4-BE49-F238E27FC236}">
                <a16:creationId xmlns:a16="http://schemas.microsoft.com/office/drawing/2014/main" id="{8AA8A8CD-6ADF-76EA-B050-68F164900ACE}"/>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52BACAA2-28A3-7B9A-013F-437B1DAA56EB}"/>
              </a:ext>
            </a:extLst>
          </p:cNvPr>
          <p:cNvSpPr>
            <a:spLocks noGrp="1"/>
          </p:cNvSpPr>
          <p:nvPr>
            <p:ph type="sldNum" sz="quarter" idx="15"/>
          </p:nvPr>
        </p:nvSpPr>
        <p:spPr/>
        <p:txBody>
          <a:bodyPr/>
          <a:lstStyle/>
          <a:p>
            <a:fld id="{913BA60F-0ACE-4B7C-BD7A-00BBDA3D5349}" type="slidenum">
              <a:rPr lang="en-US" smtClean="0"/>
              <a:pPr/>
              <a:t>3</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82D6-3035-4E8F-A3DB-514742D978DB}"/>
              </a:ext>
            </a:extLst>
          </p:cNvPr>
          <p:cNvSpPr>
            <a:spLocks noGrp="1"/>
          </p:cNvSpPr>
          <p:nvPr>
            <p:ph type="title"/>
          </p:nvPr>
        </p:nvSpPr>
        <p:spPr>
          <a:xfrm>
            <a:off x="457200" y="274638"/>
            <a:ext cx="7467600" cy="563562"/>
          </a:xfrm>
          <a:noFill/>
        </p:spPr>
        <p:txBody>
          <a:bodyPr>
            <a:normAutofit/>
          </a:bodyPr>
          <a:lstStyle/>
          <a:p>
            <a:pPr lvl="1"/>
            <a:r>
              <a:rPr lang="en-US" sz="2800" u="sng" dirty="0">
                <a:solidFill>
                  <a:srgbClr val="FF0000"/>
                </a:solidFill>
              </a:rPr>
              <a:t>Selection of the target eNB using MOAF</a:t>
            </a:r>
            <a:endParaRPr lang="en-IN" sz="2800" u="sng" dirty="0">
              <a:solidFill>
                <a:srgbClr val="FF0000"/>
              </a:solidFill>
            </a:endParaRPr>
          </a:p>
        </p:txBody>
      </p:sp>
      <p:sp>
        <p:nvSpPr>
          <p:cNvPr id="3" name="Content Placeholder 2">
            <a:extLst>
              <a:ext uri="{FF2B5EF4-FFF2-40B4-BE49-F238E27FC236}">
                <a16:creationId xmlns:a16="http://schemas.microsoft.com/office/drawing/2014/main" id="{DC12CE8B-3EC2-4FA6-7915-DA85E69B3FE8}"/>
              </a:ext>
            </a:extLst>
          </p:cNvPr>
          <p:cNvSpPr>
            <a:spLocks noGrp="1"/>
          </p:cNvSpPr>
          <p:nvPr>
            <p:ph sz="quarter" idx="1"/>
          </p:nvPr>
        </p:nvSpPr>
        <p:spPr>
          <a:xfrm>
            <a:off x="609600" y="1753362"/>
            <a:ext cx="4495800" cy="4190238"/>
          </a:xfrm>
        </p:spPr>
        <p:txBody>
          <a:bodyPr/>
          <a:lstStyle/>
          <a:p>
            <a:pPr>
              <a:buFont typeface="Wingdings" panose="05000000000000000000" pitchFamily="2" charset="2"/>
              <a:buChar char="Ø"/>
            </a:pPr>
            <a:r>
              <a:rPr lang="en-IN" sz="1800" dirty="0"/>
              <a:t>As a first step, </a:t>
            </a:r>
          </a:p>
          <a:p>
            <a:pPr lvl="1">
              <a:buFont typeface="Wingdings" panose="05000000000000000000" pitchFamily="2" charset="2"/>
              <a:buChar char="Ø"/>
            </a:pPr>
            <a:r>
              <a:rPr lang="en-IN" sz="1800" dirty="0"/>
              <a:t>all </a:t>
            </a:r>
            <a:r>
              <a:rPr lang="en-IN" sz="1800" dirty="0" err="1"/>
              <a:t>eNBs</a:t>
            </a:r>
            <a:r>
              <a:rPr lang="en-IN" sz="1800" dirty="0"/>
              <a:t> are initialized and calculated the distances among users and </a:t>
            </a:r>
            <a:r>
              <a:rPr lang="en-IN" sz="1800" dirty="0" err="1"/>
              <a:t>eNBs</a:t>
            </a:r>
            <a:r>
              <a:rPr lang="en-IN" sz="1800" dirty="0"/>
              <a:t>.</a:t>
            </a:r>
          </a:p>
          <a:p>
            <a:pPr>
              <a:buFont typeface="Wingdings" panose="05000000000000000000" pitchFamily="2" charset="2"/>
              <a:buChar char="Ø"/>
            </a:pPr>
            <a:r>
              <a:rPr lang="en-IN" sz="1800" dirty="0"/>
              <a:t>Second step, </a:t>
            </a:r>
          </a:p>
          <a:p>
            <a:pPr lvl="1">
              <a:buFont typeface="Wingdings" panose="05000000000000000000" pitchFamily="2" charset="2"/>
              <a:buChar char="Ø"/>
            </a:pPr>
            <a:r>
              <a:rPr lang="en-IN" sz="1800" dirty="0"/>
              <a:t>preparation of the target </a:t>
            </a:r>
            <a:r>
              <a:rPr lang="en-IN" sz="1800" dirty="0" err="1"/>
              <a:t>eNBs</a:t>
            </a:r>
            <a:r>
              <a:rPr lang="en-IN" sz="1800" dirty="0"/>
              <a:t> ,calculate the fitness function based on metrics and survival probability.</a:t>
            </a:r>
          </a:p>
          <a:p>
            <a:pPr>
              <a:buFont typeface="Wingdings" panose="05000000000000000000" pitchFamily="2" charset="2"/>
              <a:buChar char="Ø"/>
            </a:pPr>
            <a:r>
              <a:rPr lang="en-IN" sz="1800" dirty="0"/>
              <a:t>Third step, </a:t>
            </a:r>
          </a:p>
          <a:p>
            <a:pPr lvl="1">
              <a:buFont typeface="Wingdings" panose="05000000000000000000" pitchFamily="2" charset="2"/>
              <a:buChar char="Ø"/>
            </a:pPr>
            <a:r>
              <a:rPr lang="en-IN" sz="1800" dirty="0"/>
              <a:t>select the target eNB and user switches from serving to target eNB.</a:t>
            </a:r>
          </a:p>
          <a:p>
            <a:endParaRPr lang="en-IN" dirty="0"/>
          </a:p>
        </p:txBody>
      </p:sp>
      <p:pic>
        <p:nvPicPr>
          <p:cNvPr id="4" name="Picture 3">
            <a:extLst>
              <a:ext uri="{FF2B5EF4-FFF2-40B4-BE49-F238E27FC236}">
                <a16:creationId xmlns:a16="http://schemas.microsoft.com/office/drawing/2014/main" id="{20401369-4785-6807-A04C-737FA64C908E}"/>
              </a:ext>
            </a:extLst>
          </p:cNvPr>
          <p:cNvPicPr>
            <a:picLocks noChangeAspect="1"/>
          </p:cNvPicPr>
          <p:nvPr/>
        </p:nvPicPr>
        <p:blipFill>
          <a:blip r:embed="rId2"/>
          <a:stretch>
            <a:fillRect/>
          </a:stretch>
        </p:blipFill>
        <p:spPr>
          <a:xfrm>
            <a:off x="5181600" y="1066800"/>
            <a:ext cx="3048000" cy="5029200"/>
          </a:xfrm>
          <a:prstGeom prst="rect">
            <a:avLst/>
          </a:prstGeom>
        </p:spPr>
      </p:pic>
      <p:sp>
        <p:nvSpPr>
          <p:cNvPr id="8" name="Date Placeholder 7">
            <a:extLst>
              <a:ext uri="{FF2B5EF4-FFF2-40B4-BE49-F238E27FC236}">
                <a16:creationId xmlns:a16="http://schemas.microsoft.com/office/drawing/2014/main" id="{B2E83F95-398C-0FCC-381A-DFAD9F3BA6E7}"/>
              </a:ext>
            </a:extLst>
          </p:cNvPr>
          <p:cNvSpPr>
            <a:spLocks noGrp="1"/>
          </p:cNvSpPr>
          <p:nvPr>
            <p:ph type="dt" sz="half" idx="14"/>
          </p:nvPr>
        </p:nvSpPr>
        <p:spPr/>
        <p:txBody>
          <a:bodyPr/>
          <a:lstStyle/>
          <a:p>
            <a:fld id="{C2E13BE5-9DF3-49EA-AA90-C0540E328AD4}" type="datetime1">
              <a:rPr lang="en-US" smtClean="0"/>
              <a:t>8/13/2023</a:t>
            </a:fld>
            <a:endParaRPr lang="en-US"/>
          </a:p>
        </p:txBody>
      </p:sp>
      <p:sp>
        <p:nvSpPr>
          <p:cNvPr id="9" name="Footer Placeholder 8">
            <a:extLst>
              <a:ext uri="{FF2B5EF4-FFF2-40B4-BE49-F238E27FC236}">
                <a16:creationId xmlns:a16="http://schemas.microsoft.com/office/drawing/2014/main" id="{AA3E92FB-EAD5-E29D-114D-FB5AAA135814}"/>
              </a:ext>
            </a:extLst>
          </p:cNvPr>
          <p:cNvSpPr>
            <a:spLocks noGrp="1"/>
          </p:cNvSpPr>
          <p:nvPr>
            <p:ph type="ftr" sz="quarter" idx="16"/>
          </p:nvPr>
        </p:nvSpPr>
        <p:spPr/>
        <p:txBody>
          <a:bodyPr/>
          <a:lstStyle/>
          <a:p>
            <a:r>
              <a:rPr lang="en-US"/>
              <a:t>Kiran Mannem(15PH0421)</a:t>
            </a:r>
            <a:endParaRPr lang="en-US" dirty="0"/>
          </a:p>
        </p:txBody>
      </p:sp>
      <p:sp>
        <p:nvSpPr>
          <p:cNvPr id="10" name="Slide Number Placeholder 9">
            <a:extLst>
              <a:ext uri="{FF2B5EF4-FFF2-40B4-BE49-F238E27FC236}">
                <a16:creationId xmlns:a16="http://schemas.microsoft.com/office/drawing/2014/main" id="{1B8B9D99-C333-B123-C870-34FDB0C55F2D}"/>
              </a:ext>
            </a:extLst>
          </p:cNvPr>
          <p:cNvSpPr>
            <a:spLocks noGrp="1"/>
          </p:cNvSpPr>
          <p:nvPr>
            <p:ph type="sldNum" sz="quarter" idx="15"/>
          </p:nvPr>
        </p:nvSpPr>
        <p:spPr/>
        <p:txBody>
          <a:bodyPr/>
          <a:lstStyle/>
          <a:p>
            <a:fld id="{913BA60F-0ACE-4B7C-BD7A-00BBDA3D5349}" type="slidenum">
              <a:rPr lang="en-US" smtClean="0"/>
              <a:pPr/>
              <a:t>30</a:t>
            </a:fld>
            <a:endParaRPr lang="en-US"/>
          </a:p>
        </p:txBody>
      </p:sp>
    </p:spTree>
    <p:extLst>
      <p:ext uri="{BB962C8B-B14F-4D97-AF65-F5344CB8AC3E}">
        <p14:creationId xmlns:p14="http://schemas.microsoft.com/office/powerpoint/2010/main" val="1638617869"/>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A2BC-4C62-4E9B-AAB6-FD7DD3E2F20E}"/>
              </a:ext>
            </a:extLst>
          </p:cNvPr>
          <p:cNvSpPr>
            <a:spLocks noGrp="1"/>
          </p:cNvSpPr>
          <p:nvPr>
            <p:ph type="title"/>
          </p:nvPr>
        </p:nvSpPr>
        <p:spPr>
          <a:xfrm>
            <a:off x="442686" y="609600"/>
            <a:ext cx="8229600" cy="457200"/>
          </a:xfrm>
          <a:noFill/>
        </p:spPr>
        <p:txBody>
          <a:bodyPr>
            <a:normAutofit/>
          </a:bodyPr>
          <a:lstStyle/>
          <a:p>
            <a:r>
              <a:rPr lang="en-IN" sz="2400" u="sng" dirty="0">
                <a:solidFill>
                  <a:srgbClr val="FF0000"/>
                </a:solidFill>
              </a:rPr>
              <a:t>performance parameters compared with </a:t>
            </a:r>
            <a:r>
              <a:rPr lang="en-IN" sz="2400" u="sng" dirty="0" err="1">
                <a:solidFill>
                  <a:srgbClr val="FF0000"/>
                </a:solidFill>
              </a:rPr>
              <a:t>ahp-topsis</a:t>
            </a:r>
            <a:endParaRPr lang="en-IN" sz="2400" u="sng" dirty="0">
              <a:solidFill>
                <a:srgbClr val="FF0000"/>
              </a:solidFill>
            </a:endParaRPr>
          </a:p>
        </p:txBody>
      </p:sp>
      <p:sp>
        <p:nvSpPr>
          <p:cNvPr id="10" name="Date Placeholder 9">
            <a:extLst>
              <a:ext uri="{FF2B5EF4-FFF2-40B4-BE49-F238E27FC236}">
                <a16:creationId xmlns:a16="http://schemas.microsoft.com/office/drawing/2014/main" id="{1E862098-D37B-1AB1-1F95-820A5AB68EAE}"/>
              </a:ext>
            </a:extLst>
          </p:cNvPr>
          <p:cNvSpPr>
            <a:spLocks noGrp="1"/>
          </p:cNvSpPr>
          <p:nvPr>
            <p:ph type="dt" sz="half" idx="14"/>
          </p:nvPr>
        </p:nvSpPr>
        <p:spPr/>
        <p:txBody>
          <a:bodyPr/>
          <a:lstStyle/>
          <a:p>
            <a:fld id="{72925533-E7F7-46BC-AB09-14EFC781B41C}" type="datetime1">
              <a:rPr lang="en-US" smtClean="0"/>
              <a:t>8/13/2023</a:t>
            </a:fld>
            <a:endParaRPr lang="en-US"/>
          </a:p>
        </p:txBody>
      </p:sp>
      <p:sp>
        <p:nvSpPr>
          <p:cNvPr id="12" name="Footer Placeholder 11">
            <a:extLst>
              <a:ext uri="{FF2B5EF4-FFF2-40B4-BE49-F238E27FC236}">
                <a16:creationId xmlns:a16="http://schemas.microsoft.com/office/drawing/2014/main" id="{E8BD2655-C067-2B89-ED84-4498F5B05860}"/>
              </a:ext>
            </a:extLst>
          </p:cNvPr>
          <p:cNvSpPr>
            <a:spLocks noGrp="1"/>
          </p:cNvSpPr>
          <p:nvPr>
            <p:ph type="ftr" sz="quarter" idx="16"/>
          </p:nvPr>
        </p:nvSpPr>
        <p:spPr/>
        <p:txBody>
          <a:bodyPr/>
          <a:lstStyle/>
          <a:p>
            <a:r>
              <a:rPr lang="en-US"/>
              <a:t>Kiran Mannem(15PH0421)</a:t>
            </a:r>
            <a:endParaRPr lang="en-US" dirty="0"/>
          </a:p>
        </p:txBody>
      </p:sp>
      <p:sp>
        <p:nvSpPr>
          <p:cNvPr id="13" name="Slide Number Placeholder 12">
            <a:extLst>
              <a:ext uri="{FF2B5EF4-FFF2-40B4-BE49-F238E27FC236}">
                <a16:creationId xmlns:a16="http://schemas.microsoft.com/office/drawing/2014/main" id="{C9BD6085-6BC4-19D9-64F1-EEA864A32B38}"/>
              </a:ext>
            </a:extLst>
          </p:cNvPr>
          <p:cNvSpPr>
            <a:spLocks noGrp="1"/>
          </p:cNvSpPr>
          <p:nvPr>
            <p:ph type="sldNum" sz="quarter" idx="15"/>
          </p:nvPr>
        </p:nvSpPr>
        <p:spPr/>
        <p:txBody>
          <a:bodyPr/>
          <a:lstStyle/>
          <a:p>
            <a:fld id="{913BA60F-0ACE-4B7C-BD7A-00BBDA3D5349}" type="slidenum">
              <a:rPr lang="en-US" smtClean="0"/>
              <a:pPr/>
              <a:t>31</a:t>
            </a:fld>
            <a:endParaRPr lang="en-US"/>
          </a:p>
        </p:txBody>
      </p:sp>
      <p:pic>
        <p:nvPicPr>
          <p:cNvPr id="3" name="Content Placeholder 2">
            <a:extLst>
              <a:ext uri="{FF2B5EF4-FFF2-40B4-BE49-F238E27FC236}">
                <a16:creationId xmlns:a16="http://schemas.microsoft.com/office/drawing/2014/main" id="{5EA5DB74-5C0B-ECB5-3493-ADCA2F3FFFA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44031" y="1128078"/>
            <a:ext cx="3793180" cy="2681904"/>
          </a:xfrm>
          <a:prstGeom prst="rect">
            <a:avLst/>
          </a:prstGeom>
        </p:spPr>
      </p:pic>
      <p:pic>
        <p:nvPicPr>
          <p:cNvPr id="9" name="Picture 8">
            <a:extLst>
              <a:ext uri="{FF2B5EF4-FFF2-40B4-BE49-F238E27FC236}">
                <a16:creationId xmlns:a16="http://schemas.microsoft.com/office/drawing/2014/main" id="{59B2C62B-28FD-1C82-FCC9-8F02D5BF0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1" y="1295400"/>
            <a:ext cx="3877810" cy="2392362"/>
          </a:xfrm>
          <a:prstGeom prst="rect">
            <a:avLst/>
          </a:prstGeom>
        </p:spPr>
      </p:pic>
      <p:pic>
        <p:nvPicPr>
          <p:cNvPr id="11" name="Picture 10">
            <a:extLst>
              <a:ext uri="{FF2B5EF4-FFF2-40B4-BE49-F238E27FC236}">
                <a16:creationId xmlns:a16="http://schemas.microsoft.com/office/drawing/2014/main" id="{2640ECE2-C9D6-110D-84C0-0A80A78840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3749040"/>
            <a:ext cx="3877810" cy="2392362"/>
          </a:xfrm>
          <a:prstGeom prst="rect">
            <a:avLst/>
          </a:prstGeom>
        </p:spPr>
      </p:pic>
      <p:pic>
        <p:nvPicPr>
          <p:cNvPr id="15" name="Content Placeholder 7">
            <a:extLst>
              <a:ext uri="{FF2B5EF4-FFF2-40B4-BE49-F238E27FC236}">
                <a16:creationId xmlns:a16="http://schemas.microsoft.com/office/drawing/2014/main" id="{82D34488-903D-45F2-AB6F-02CF49EDE9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999" y="3505200"/>
            <a:ext cx="3877809" cy="2489454"/>
          </a:xfrm>
          <a:prstGeom prst="rect">
            <a:avLst/>
          </a:prstGeom>
        </p:spPr>
      </p:pic>
    </p:spTree>
    <p:extLst>
      <p:ext uri="{BB962C8B-B14F-4D97-AF65-F5344CB8AC3E}">
        <p14:creationId xmlns:p14="http://schemas.microsoft.com/office/powerpoint/2010/main" val="233090158"/>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41DB-76CE-D6FC-EA72-2B16D512E9C2}"/>
              </a:ext>
            </a:extLst>
          </p:cNvPr>
          <p:cNvSpPr>
            <a:spLocks noGrp="1"/>
          </p:cNvSpPr>
          <p:nvPr>
            <p:ph type="title"/>
          </p:nvPr>
        </p:nvSpPr>
        <p:spPr>
          <a:xfrm>
            <a:off x="477649" y="1033590"/>
            <a:ext cx="7467600" cy="579438"/>
          </a:xfrm>
        </p:spPr>
        <p:txBody>
          <a:bodyPr>
            <a:normAutofit/>
          </a:bodyPr>
          <a:lstStyle/>
          <a:p>
            <a:r>
              <a:rPr lang="en-US" sz="3200" u="sng" dirty="0">
                <a:solidFill>
                  <a:srgbClr val="FF0000"/>
                </a:solidFill>
                <a:latin typeface="Times New Roman" panose="02020603050405020304" pitchFamily="18" charset="0"/>
                <a:cs typeface="Times New Roman" panose="02020603050405020304" pitchFamily="18" charset="0"/>
              </a:rPr>
              <a:t>published</a:t>
            </a:r>
            <a:endParaRPr lang="en-IN" sz="3200"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5043A5-5820-D9E6-CF8D-749A45AF9E7D}"/>
              </a:ext>
            </a:extLst>
          </p:cNvPr>
          <p:cNvSpPr>
            <a:spLocks noGrp="1"/>
          </p:cNvSpPr>
          <p:nvPr>
            <p:ph sz="quarter" idx="1"/>
          </p:nvPr>
        </p:nvSpPr>
        <p:spPr/>
        <p:txBody>
          <a:bodyPr/>
          <a:lstStyle/>
          <a:p>
            <a:endParaRPr lang="en-US" sz="2400" dirty="0"/>
          </a:p>
          <a:p>
            <a:pPr lvl="0" algn="just">
              <a:lnSpc>
                <a:spcPct val="150000"/>
              </a:lnSpc>
              <a:spcAft>
                <a:spcPts val="100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Mannem, Kiran, Pasumarthy Nageswara Rao, and S. Chandra Mohan Reddy. "Multi-Objective Artificial Flora Algorithm Based Optimal Handover Scheme for LTE-Advanced Networks." 2022 6th International Conference on Electronics, Communication and Aerospace Technology. IEEE,2022. https://doi.org/10.1109/ICECA55336.2022.10009271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Date Placeholder 6">
            <a:extLst>
              <a:ext uri="{FF2B5EF4-FFF2-40B4-BE49-F238E27FC236}">
                <a16:creationId xmlns:a16="http://schemas.microsoft.com/office/drawing/2014/main" id="{EF285778-5E4A-CA6C-6556-6C777B3F9D53}"/>
              </a:ext>
            </a:extLst>
          </p:cNvPr>
          <p:cNvSpPr>
            <a:spLocks noGrp="1"/>
          </p:cNvSpPr>
          <p:nvPr>
            <p:ph type="dt" sz="half" idx="14"/>
          </p:nvPr>
        </p:nvSpPr>
        <p:spPr/>
        <p:txBody>
          <a:bodyPr/>
          <a:lstStyle/>
          <a:p>
            <a:fld id="{ABD781B3-13F3-4C0F-BDB8-7EE7FB6D7B74}" type="datetime1">
              <a:rPr lang="en-US" smtClean="0"/>
              <a:t>8/13/2023</a:t>
            </a:fld>
            <a:endParaRPr lang="en-US"/>
          </a:p>
        </p:txBody>
      </p:sp>
      <p:sp>
        <p:nvSpPr>
          <p:cNvPr id="8" name="Footer Placeholder 7">
            <a:extLst>
              <a:ext uri="{FF2B5EF4-FFF2-40B4-BE49-F238E27FC236}">
                <a16:creationId xmlns:a16="http://schemas.microsoft.com/office/drawing/2014/main" id="{FFF2998B-B3D1-A97F-6D60-B472F1413F7B}"/>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C588456F-00E7-80DA-C557-0B0BC2FE5D0B}"/>
              </a:ext>
            </a:extLst>
          </p:cNvPr>
          <p:cNvSpPr>
            <a:spLocks noGrp="1"/>
          </p:cNvSpPr>
          <p:nvPr>
            <p:ph type="sldNum" sz="quarter" idx="15"/>
          </p:nvPr>
        </p:nvSpPr>
        <p:spPr/>
        <p:txBody>
          <a:bodyPr/>
          <a:lstStyle/>
          <a:p>
            <a:fld id="{913BA60F-0ACE-4B7C-BD7A-00BBDA3D5349}" type="slidenum">
              <a:rPr lang="en-US" smtClean="0"/>
              <a:pPr/>
              <a:t>32</a:t>
            </a:fld>
            <a:endParaRPr lang="en-US"/>
          </a:p>
        </p:txBody>
      </p:sp>
    </p:spTree>
    <p:extLst>
      <p:ext uri="{BB962C8B-B14F-4D97-AF65-F5344CB8AC3E}">
        <p14:creationId xmlns:p14="http://schemas.microsoft.com/office/powerpoint/2010/main" val="3445489354"/>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6660-9243-4335-9475-0ECA92AE4E20}"/>
              </a:ext>
            </a:extLst>
          </p:cNvPr>
          <p:cNvSpPr>
            <a:spLocks noGrp="1"/>
          </p:cNvSpPr>
          <p:nvPr>
            <p:ph type="title"/>
          </p:nvPr>
        </p:nvSpPr>
        <p:spPr/>
        <p:txBody>
          <a:bodyPr>
            <a:normAutofit fontScale="90000"/>
          </a:bodyPr>
          <a:lstStyle/>
          <a:p>
            <a:pPr algn="ctr"/>
            <a:br>
              <a:rPr lang="en-US" sz="2800" u="sng" dirty="0">
                <a:solidFill>
                  <a:srgbClr val="FF0000"/>
                </a:solidFill>
                <a:effectLst/>
                <a:latin typeface="Times New Roman" panose="02020603050405020304" pitchFamily="18" charset="0"/>
                <a:ea typeface="Calibri" panose="020F0502020204030204" pitchFamily="34" charset="0"/>
              </a:rPr>
            </a:br>
            <a:r>
              <a:rPr lang="en-US" sz="2800" u="sng" dirty="0">
                <a:solidFill>
                  <a:srgbClr val="FF0000"/>
                </a:solidFill>
                <a:effectLst/>
                <a:latin typeface="Times New Roman" panose="02020603050405020304" pitchFamily="18" charset="0"/>
                <a:ea typeface="Calibri" panose="020F0502020204030204" pitchFamily="34" charset="0"/>
              </a:rPr>
              <a:t>KGMO optimization in Heterogeneous networks</a:t>
            </a:r>
            <a:endParaRPr lang="en-IN" u="sng" dirty="0">
              <a:solidFill>
                <a:srgbClr val="FF0000"/>
              </a:solidFill>
            </a:endParaRPr>
          </a:p>
        </p:txBody>
      </p:sp>
      <p:sp>
        <p:nvSpPr>
          <p:cNvPr id="3" name="Content Placeholder 2">
            <a:extLst>
              <a:ext uri="{FF2B5EF4-FFF2-40B4-BE49-F238E27FC236}">
                <a16:creationId xmlns:a16="http://schemas.microsoft.com/office/drawing/2014/main" id="{D4BD78BA-5181-4FBC-9D22-B4411D09861C}"/>
              </a:ext>
            </a:extLst>
          </p:cNvPr>
          <p:cNvSpPr>
            <a:spLocks noGrp="1"/>
          </p:cNvSpPr>
          <p:nvPr>
            <p:ph sz="quarter" idx="1"/>
          </p:nvPr>
        </p:nvSpPr>
        <p:spPr>
          <a:xfrm>
            <a:off x="495404" y="1524000"/>
            <a:ext cx="7467600" cy="4767390"/>
          </a:xfrm>
        </p:spPr>
        <p:txBody>
          <a:bodyPr>
            <a:normAutofit/>
          </a:bodyPr>
          <a:lstStyle/>
          <a:p>
            <a:pPr marL="560070" indent="-285750" algn="just">
              <a:lnSpc>
                <a:spcPct val="107000"/>
              </a:lnSpc>
              <a:spcAft>
                <a:spcPts val="8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KGMO optimization technique is used to make decisions</a:t>
            </a:r>
          </a:p>
          <a:p>
            <a:pPr marL="925830" lvl="1" indent="-285750" algn="just">
              <a:lnSpc>
                <a:spcPct val="107000"/>
              </a:lnSpc>
              <a:spcAft>
                <a:spcPts val="800"/>
              </a:spcAft>
              <a:buFont typeface="Wingdings" panose="05000000000000000000" pitchFamily="2" charset="2"/>
              <a:buChar char="Ø"/>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istance,</a:t>
            </a:r>
          </a:p>
          <a:p>
            <a:pPr marL="925830" lvl="1" indent="-285750" algn="just">
              <a:lnSpc>
                <a:spcPct val="107000"/>
              </a:lnSpc>
              <a:spcAft>
                <a:spcPts val="800"/>
              </a:spcAft>
              <a:buFont typeface="Wingdings" panose="05000000000000000000" pitchFamily="2" charset="2"/>
              <a:buChar char="Ø"/>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V</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elocity, </a:t>
            </a:r>
          </a:p>
          <a:p>
            <a:pPr marL="925830" lvl="1" indent="-285750" algn="just">
              <a:lnSpc>
                <a:spcPct val="107000"/>
              </a:lnSpc>
              <a:spcAft>
                <a:spcPts val="800"/>
              </a:spcAft>
              <a:buFont typeface="Wingdings" panose="05000000000000000000" pitchFamily="2" charset="2"/>
              <a:buChar char="Ø"/>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Coverage area</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560070" indent="-285750" algn="just">
              <a:lnSpc>
                <a:spcPct val="107000"/>
              </a:lnSpc>
              <a:spcAft>
                <a:spcPts val="800"/>
              </a:spcAft>
              <a:buFont typeface="Wingdings" panose="05000000000000000000" pitchFamily="2" charset="2"/>
              <a:buChar char="Ø"/>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aimed to improve performance metrics </a:t>
            </a: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925830" lvl="1" indent="-285750" algn="just">
              <a:lnSpc>
                <a:spcPct val="107000"/>
              </a:lnSpc>
              <a:spcAft>
                <a:spcPts val="8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Throughput, </a:t>
            </a:r>
          </a:p>
          <a:p>
            <a:pPr marL="925830" lvl="1" indent="-285750" algn="just">
              <a:lnSpc>
                <a:spcPct val="107000"/>
              </a:lnSpc>
              <a:spcAft>
                <a:spcPts val="800"/>
              </a:spcAft>
              <a:buFont typeface="Wingdings" panose="05000000000000000000" pitchFamily="2" charset="2"/>
              <a:buChar char="Ø"/>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ver all Delay, </a:t>
            </a:r>
          </a:p>
          <a:p>
            <a:pPr marL="925830" lvl="1" indent="-285750" algn="just">
              <a:lnSpc>
                <a:spcPct val="107000"/>
              </a:lnSpc>
              <a:spcAft>
                <a:spcPts val="8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Number of Hand overs. </a:t>
            </a:r>
          </a:p>
          <a:p>
            <a:pPr marL="925830" lvl="1" indent="-285750" algn="just">
              <a:lnSpc>
                <a:spcPct val="107000"/>
              </a:lnSpc>
              <a:spcAft>
                <a:spcPts val="800"/>
              </a:spcAft>
              <a:buFont typeface="Wingdings" panose="05000000000000000000" pitchFamily="2" charset="2"/>
              <a:buChar char="Ø"/>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Call drop ratio</a:t>
            </a:r>
          </a:p>
          <a:p>
            <a:pPr marL="925830" lvl="1" indent="-285750" algn="just">
              <a:lnSpc>
                <a:spcPct val="107000"/>
              </a:lnSpc>
              <a:spcAft>
                <a:spcPts val="800"/>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Call block ratio</a:t>
            </a:r>
          </a:p>
          <a:p>
            <a:pPr marL="0" indent="0">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
        <p:nvSpPr>
          <p:cNvPr id="4" name="Speech Bubble: Oval 3">
            <a:extLst>
              <a:ext uri="{FF2B5EF4-FFF2-40B4-BE49-F238E27FC236}">
                <a16:creationId xmlns:a16="http://schemas.microsoft.com/office/drawing/2014/main" id="{9350A079-9C2C-0ECC-04A2-B695EFC090BD}"/>
              </a:ext>
            </a:extLst>
          </p:cNvPr>
          <p:cNvSpPr/>
          <p:nvPr/>
        </p:nvSpPr>
        <p:spPr>
          <a:xfrm>
            <a:off x="3619500" y="533400"/>
            <a:ext cx="1143000" cy="4572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8" name="Date Placeholder 7">
            <a:extLst>
              <a:ext uri="{FF2B5EF4-FFF2-40B4-BE49-F238E27FC236}">
                <a16:creationId xmlns:a16="http://schemas.microsoft.com/office/drawing/2014/main" id="{30FF5B93-B059-1464-D256-884FFA8E5F03}"/>
              </a:ext>
            </a:extLst>
          </p:cNvPr>
          <p:cNvSpPr>
            <a:spLocks noGrp="1"/>
          </p:cNvSpPr>
          <p:nvPr>
            <p:ph type="dt" sz="half" idx="14"/>
          </p:nvPr>
        </p:nvSpPr>
        <p:spPr/>
        <p:txBody>
          <a:bodyPr/>
          <a:lstStyle/>
          <a:p>
            <a:fld id="{37744333-269A-448B-85A8-4EB6E56AC62A}" type="datetime1">
              <a:rPr lang="en-US" smtClean="0"/>
              <a:t>8/13/2023</a:t>
            </a:fld>
            <a:endParaRPr lang="en-US" dirty="0"/>
          </a:p>
        </p:txBody>
      </p:sp>
      <p:sp>
        <p:nvSpPr>
          <p:cNvPr id="9" name="Footer Placeholder 8">
            <a:extLst>
              <a:ext uri="{FF2B5EF4-FFF2-40B4-BE49-F238E27FC236}">
                <a16:creationId xmlns:a16="http://schemas.microsoft.com/office/drawing/2014/main" id="{311BD9A3-4C3D-FFE6-7FFA-BAEB507EE480}"/>
              </a:ext>
            </a:extLst>
          </p:cNvPr>
          <p:cNvSpPr>
            <a:spLocks noGrp="1"/>
          </p:cNvSpPr>
          <p:nvPr>
            <p:ph type="ftr" sz="quarter" idx="16"/>
          </p:nvPr>
        </p:nvSpPr>
        <p:spPr/>
        <p:txBody>
          <a:bodyPr/>
          <a:lstStyle/>
          <a:p>
            <a:r>
              <a:rPr lang="en-US"/>
              <a:t>Kiran Mannem(15PH0421)</a:t>
            </a:r>
            <a:endParaRPr lang="en-US" dirty="0"/>
          </a:p>
        </p:txBody>
      </p:sp>
      <p:sp>
        <p:nvSpPr>
          <p:cNvPr id="10" name="Slide Number Placeholder 9">
            <a:extLst>
              <a:ext uri="{FF2B5EF4-FFF2-40B4-BE49-F238E27FC236}">
                <a16:creationId xmlns:a16="http://schemas.microsoft.com/office/drawing/2014/main" id="{74AFCF32-03A8-C6A3-46EE-7059DFD9C767}"/>
              </a:ext>
            </a:extLst>
          </p:cNvPr>
          <p:cNvSpPr>
            <a:spLocks noGrp="1"/>
          </p:cNvSpPr>
          <p:nvPr>
            <p:ph type="sldNum" sz="quarter" idx="15"/>
          </p:nvPr>
        </p:nvSpPr>
        <p:spPr/>
        <p:txBody>
          <a:bodyPr/>
          <a:lstStyle/>
          <a:p>
            <a:fld id="{913BA60F-0ACE-4B7C-BD7A-00BBDA3D5349}" type="slidenum">
              <a:rPr lang="en-US" smtClean="0"/>
              <a:pPr/>
              <a:t>33</a:t>
            </a:fld>
            <a:endParaRPr lang="en-US"/>
          </a:p>
        </p:txBody>
      </p:sp>
    </p:spTree>
    <p:extLst>
      <p:ext uri="{BB962C8B-B14F-4D97-AF65-F5344CB8AC3E}">
        <p14:creationId xmlns:p14="http://schemas.microsoft.com/office/powerpoint/2010/main" val="819283213"/>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DD7A-43EE-BCBF-9E29-2B5E6E02F500}"/>
              </a:ext>
            </a:extLst>
          </p:cNvPr>
          <p:cNvSpPr>
            <a:spLocks noGrp="1"/>
          </p:cNvSpPr>
          <p:nvPr>
            <p:ph type="title"/>
          </p:nvPr>
        </p:nvSpPr>
        <p:spPr>
          <a:xfrm>
            <a:off x="457200" y="274638"/>
            <a:ext cx="7467600" cy="563562"/>
          </a:xfrm>
        </p:spPr>
        <p:txBody>
          <a:bodyPr>
            <a:normAutofit/>
          </a:bodyPr>
          <a:lstStyle/>
          <a:p>
            <a:r>
              <a:rPr lang="en-US" sz="2400" u="sng" dirty="0">
                <a:solidFill>
                  <a:srgbClr val="FF0000"/>
                </a:solidFill>
                <a:effectLst/>
                <a:latin typeface="Times New Roman" panose="02020603050405020304" pitchFamily="18" charset="0"/>
                <a:ea typeface="Calibri" panose="020F0502020204030204" pitchFamily="34" charset="0"/>
              </a:rPr>
              <a:t>KGMO optimization in Heterogeneous networks</a:t>
            </a:r>
            <a:endParaRPr lang="en-IN" sz="2400" dirty="0"/>
          </a:p>
        </p:txBody>
      </p:sp>
      <p:sp>
        <p:nvSpPr>
          <p:cNvPr id="3" name="Content Placeholder 2">
            <a:extLst>
              <a:ext uri="{FF2B5EF4-FFF2-40B4-BE49-F238E27FC236}">
                <a16:creationId xmlns:a16="http://schemas.microsoft.com/office/drawing/2014/main" id="{764E36E0-CFB3-52E2-354B-708CA8132C7E}"/>
              </a:ext>
            </a:extLst>
          </p:cNvPr>
          <p:cNvSpPr>
            <a:spLocks noGrp="1"/>
          </p:cNvSpPr>
          <p:nvPr>
            <p:ph sz="quarter" idx="1"/>
          </p:nvPr>
        </p:nvSpPr>
        <p:spPr/>
        <p:txBody>
          <a:bodyPr/>
          <a:lstStyle/>
          <a:p>
            <a:pPr>
              <a:buFont typeface="Wingdings" panose="05000000000000000000" pitchFamily="2" charset="2"/>
              <a:buChar char="Ø"/>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Performance metrics are evaluated based </a:t>
            </a:r>
          </a:p>
          <a:p>
            <a:pPr lvl="1">
              <a:buFont typeface="Wingdings" panose="05000000000000000000" pitchFamily="2" charset="2"/>
              <a:buChar char="Ø"/>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Number of users </a:t>
            </a:r>
          </a:p>
          <a:p>
            <a:pPr lvl="1">
              <a:buFont typeface="Wingdings" panose="05000000000000000000" pitchFamily="2" charset="2"/>
              <a:buChar char="Ø"/>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Cluster Heads. </a:t>
            </a:r>
          </a:p>
          <a:p>
            <a:pPr>
              <a:buFont typeface="Wingdings" panose="05000000000000000000" pitchFamily="2" charset="2"/>
              <a:buChar char="Ø"/>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KGMO is compared with PSO methodologies for evaluating these performance metrics. </a:t>
            </a:r>
          </a:p>
          <a:p>
            <a:endParaRPr lang="en-IN" dirty="0"/>
          </a:p>
        </p:txBody>
      </p:sp>
      <p:sp>
        <p:nvSpPr>
          <p:cNvPr id="4" name="Date Placeholder 3">
            <a:extLst>
              <a:ext uri="{FF2B5EF4-FFF2-40B4-BE49-F238E27FC236}">
                <a16:creationId xmlns:a16="http://schemas.microsoft.com/office/drawing/2014/main" id="{1043F04C-04CC-94E5-F5EB-28AB61BAFF9A}"/>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68E68613-4253-EEC6-A04E-80697559AF69}"/>
              </a:ext>
            </a:extLst>
          </p:cNvPr>
          <p:cNvSpPr>
            <a:spLocks noGrp="1"/>
          </p:cNvSpPr>
          <p:nvPr>
            <p:ph type="sldNum" sz="quarter" idx="15"/>
          </p:nvPr>
        </p:nvSpPr>
        <p:spPr/>
        <p:txBody>
          <a:bodyPr/>
          <a:lstStyle/>
          <a:p>
            <a:fld id="{913BA60F-0ACE-4B7C-BD7A-00BBDA3D5349}" type="slidenum">
              <a:rPr lang="en-US" smtClean="0"/>
              <a:pPr/>
              <a:t>34</a:t>
            </a:fld>
            <a:endParaRPr lang="en-US"/>
          </a:p>
        </p:txBody>
      </p:sp>
      <p:sp>
        <p:nvSpPr>
          <p:cNvPr id="6" name="Footer Placeholder 5">
            <a:extLst>
              <a:ext uri="{FF2B5EF4-FFF2-40B4-BE49-F238E27FC236}">
                <a16:creationId xmlns:a16="http://schemas.microsoft.com/office/drawing/2014/main" id="{AA4CD949-6852-B3C0-1D46-7C45F367272B}"/>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3404631379"/>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B544-0568-47D1-9374-5F397E8D9CF4}"/>
              </a:ext>
            </a:extLst>
          </p:cNvPr>
          <p:cNvSpPr>
            <a:spLocks noGrp="1"/>
          </p:cNvSpPr>
          <p:nvPr>
            <p:ph type="title"/>
          </p:nvPr>
        </p:nvSpPr>
        <p:spPr>
          <a:xfrm>
            <a:off x="457200" y="274638"/>
            <a:ext cx="7467600" cy="639762"/>
          </a:xfrm>
        </p:spPr>
        <p:txBody>
          <a:bodyPr>
            <a:normAutofit/>
          </a:bodyPr>
          <a:lstStyle/>
          <a:p>
            <a:r>
              <a:rPr lang="en-US" sz="2000" u="sng" dirty="0">
                <a:solidFill>
                  <a:srgbClr val="FF0000"/>
                </a:solidFill>
                <a:latin typeface="Times New Roman" panose="02020603050405020304" pitchFamily="18" charset="0"/>
              </a:rPr>
              <a:t>Mobility Management using KGMO Optimization process</a:t>
            </a:r>
            <a:endParaRPr lang="en-IN" sz="2000" u="sng" dirty="0">
              <a:solidFill>
                <a:srgbClr val="FF0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D8C6A336-2E67-48C9-A8FA-C32E0E38F80C}"/>
              </a:ext>
            </a:extLst>
          </p:cNvPr>
          <p:cNvSpPr>
            <a:spLocks noGrp="1"/>
          </p:cNvSpPr>
          <p:nvPr>
            <p:ph sz="quarter" idx="1"/>
          </p:nvPr>
        </p:nvSpPr>
        <p:spPr>
          <a:xfrm>
            <a:off x="457200" y="997458"/>
            <a:ext cx="5257800" cy="5257800"/>
          </a:xfrm>
        </p:spPr>
        <p:txBody>
          <a:bodyPr/>
          <a:lstStyle/>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Initially all</a:t>
            </a:r>
          </a:p>
          <a:p>
            <a:pPr lvl="1">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user parameters are read from the network</a:t>
            </a:r>
          </a:p>
          <a:p>
            <a:pPr lvl="1">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user data is pre-processed before it is given for the optimization engine. </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the kinetic energy is initialized for every user.</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initial fitness function is estimated </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best fitness is arrived after it undergoes number of iterations. </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number of iterations depends on time. </a:t>
            </a:r>
          </a:p>
          <a:p>
            <a:pPr>
              <a:buFont typeface="Wingdings" panose="05000000000000000000" pitchFamily="2" charset="2"/>
              <a:buChar char="Ø"/>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Upon arriving the best fitness function, </a:t>
            </a:r>
          </a:p>
          <a:p>
            <a:pPr lvl="1">
              <a:buFont typeface="Wingdings" panose="05000000000000000000" pitchFamily="2" charset="2"/>
              <a:buChar char="Ø"/>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not, again it will go to pre-processing</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lvl="1">
              <a:buFont typeface="Wingdings" panose="05000000000000000000" pitchFamily="2" charset="2"/>
              <a:buChar char="Ø"/>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If yes,</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device will be connected to best network and process stops.</a:t>
            </a:r>
            <a:endParaRPr lang="en-IN" sz="1600" dirty="0">
              <a:effectLst/>
              <a:latin typeface="Times New Roman" panose="02020603050405020304" pitchFamily="18" charset="0"/>
              <a:ea typeface="Calibri" panose="020F0502020204030204" pitchFamily="34" charset="0"/>
              <a:cs typeface="Latha" panose="020B0604020202020204" pitchFamily="34" charset="0"/>
            </a:endParaRPr>
          </a:p>
          <a:p>
            <a:endParaRPr lang="en-IN" dirty="0"/>
          </a:p>
        </p:txBody>
      </p:sp>
      <p:graphicFrame>
        <p:nvGraphicFramePr>
          <p:cNvPr id="4" name="Object 3">
            <a:extLst>
              <a:ext uri="{FF2B5EF4-FFF2-40B4-BE49-F238E27FC236}">
                <a16:creationId xmlns:a16="http://schemas.microsoft.com/office/drawing/2014/main" id="{02C5303A-BD2F-3234-D5B8-094C7783F2EC}"/>
              </a:ext>
            </a:extLst>
          </p:cNvPr>
          <p:cNvGraphicFramePr>
            <a:graphicFrameLocks noChangeAspect="1"/>
          </p:cNvGraphicFramePr>
          <p:nvPr/>
        </p:nvGraphicFramePr>
        <p:xfrm>
          <a:off x="5791200" y="1295400"/>
          <a:ext cx="2590800" cy="5257800"/>
        </p:xfrm>
        <a:graphic>
          <a:graphicData uri="http://schemas.openxmlformats.org/presentationml/2006/ole">
            <mc:AlternateContent xmlns:mc="http://schemas.openxmlformats.org/markup-compatibility/2006">
              <mc:Choice xmlns:v="urn:schemas-microsoft-com:vml" Requires="v">
                <p:oleObj name="Visio" r:id="rId2" imgW="3779662" imgH="7170412" progId="Visio.Drawing.15">
                  <p:embed/>
                </p:oleObj>
              </mc:Choice>
              <mc:Fallback>
                <p:oleObj name="Visio" r:id="rId2" imgW="3779662" imgH="7170412" progId="Visio.Drawing.15">
                  <p:embed/>
                  <p:pic>
                    <p:nvPicPr>
                      <p:cNvPr id="4" name="Object 3">
                        <a:extLst>
                          <a:ext uri="{FF2B5EF4-FFF2-40B4-BE49-F238E27FC236}">
                            <a16:creationId xmlns:a16="http://schemas.microsoft.com/office/drawing/2014/main" id="{02C5303A-BD2F-3234-D5B8-094C7783F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295400"/>
                        <a:ext cx="2590800" cy="5257800"/>
                      </a:xfrm>
                      <a:prstGeom prst="rect">
                        <a:avLst/>
                      </a:prstGeom>
                      <a:noFill/>
                    </p:spPr>
                  </p:pic>
                </p:oleObj>
              </mc:Fallback>
            </mc:AlternateContent>
          </a:graphicData>
        </a:graphic>
      </p:graphicFrame>
      <p:sp>
        <p:nvSpPr>
          <p:cNvPr id="8" name="Date Placeholder 7">
            <a:extLst>
              <a:ext uri="{FF2B5EF4-FFF2-40B4-BE49-F238E27FC236}">
                <a16:creationId xmlns:a16="http://schemas.microsoft.com/office/drawing/2014/main" id="{4B6A89BB-3859-F413-CB14-C1A4B11D683B}"/>
              </a:ext>
            </a:extLst>
          </p:cNvPr>
          <p:cNvSpPr>
            <a:spLocks noGrp="1"/>
          </p:cNvSpPr>
          <p:nvPr>
            <p:ph type="dt" sz="half" idx="14"/>
          </p:nvPr>
        </p:nvSpPr>
        <p:spPr/>
        <p:txBody>
          <a:bodyPr/>
          <a:lstStyle/>
          <a:p>
            <a:fld id="{A77E2762-98DD-4E61-BD42-6B3B904F481B}" type="datetime1">
              <a:rPr lang="en-US" smtClean="0"/>
              <a:t>8/13/2023</a:t>
            </a:fld>
            <a:endParaRPr lang="en-US"/>
          </a:p>
        </p:txBody>
      </p:sp>
      <p:sp>
        <p:nvSpPr>
          <p:cNvPr id="9" name="Footer Placeholder 8">
            <a:extLst>
              <a:ext uri="{FF2B5EF4-FFF2-40B4-BE49-F238E27FC236}">
                <a16:creationId xmlns:a16="http://schemas.microsoft.com/office/drawing/2014/main" id="{2D55AAB6-B72A-18BB-54F1-DDE4BD102FCA}"/>
              </a:ext>
            </a:extLst>
          </p:cNvPr>
          <p:cNvSpPr>
            <a:spLocks noGrp="1"/>
          </p:cNvSpPr>
          <p:nvPr>
            <p:ph type="ftr" sz="quarter" idx="16"/>
          </p:nvPr>
        </p:nvSpPr>
        <p:spPr/>
        <p:txBody>
          <a:bodyPr/>
          <a:lstStyle/>
          <a:p>
            <a:r>
              <a:rPr lang="en-US"/>
              <a:t>Kiran Mannem(15PH0421)</a:t>
            </a:r>
            <a:endParaRPr lang="en-US" dirty="0"/>
          </a:p>
        </p:txBody>
      </p:sp>
      <p:sp>
        <p:nvSpPr>
          <p:cNvPr id="10" name="Slide Number Placeholder 9">
            <a:extLst>
              <a:ext uri="{FF2B5EF4-FFF2-40B4-BE49-F238E27FC236}">
                <a16:creationId xmlns:a16="http://schemas.microsoft.com/office/drawing/2014/main" id="{38362004-7272-BF88-0D1B-E6F137D02084}"/>
              </a:ext>
            </a:extLst>
          </p:cNvPr>
          <p:cNvSpPr>
            <a:spLocks noGrp="1"/>
          </p:cNvSpPr>
          <p:nvPr>
            <p:ph type="sldNum" sz="quarter" idx="15"/>
          </p:nvPr>
        </p:nvSpPr>
        <p:spPr/>
        <p:txBody>
          <a:bodyPr/>
          <a:lstStyle/>
          <a:p>
            <a:fld id="{913BA60F-0ACE-4B7C-BD7A-00BBDA3D5349}" type="slidenum">
              <a:rPr lang="en-US" smtClean="0"/>
              <a:pPr/>
              <a:t>35</a:t>
            </a:fld>
            <a:endParaRPr lang="en-US"/>
          </a:p>
        </p:txBody>
      </p:sp>
    </p:spTree>
    <p:extLst>
      <p:ext uri="{BB962C8B-B14F-4D97-AF65-F5344CB8AC3E}">
        <p14:creationId xmlns:p14="http://schemas.microsoft.com/office/powerpoint/2010/main" val="1187617423"/>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0354-1178-4CCF-B898-36CA5BA19EF1}"/>
              </a:ext>
            </a:extLst>
          </p:cNvPr>
          <p:cNvSpPr>
            <a:spLocks noGrp="1"/>
          </p:cNvSpPr>
          <p:nvPr>
            <p:ph type="title"/>
          </p:nvPr>
        </p:nvSpPr>
        <p:spPr>
          <a:xfrm>
            <a:off x="457200" y="76200"/>
            <a:ext cx="7467600" cy="533400"/>
          </a:xfrm>
        </p:spPr>
        <p:txBody>
          <a:bodyPr>
            <a:normAutofit/>
          </a:bodyPr>
          <a:lstStyle/>
          <a:p>
            <a:r>
              <a:rPr lang="en-US" sz="2800" u="sng" dirty="0">
                <a:solidFill>
                  <a:srgbClr val="FF0000"/>
                </a:solidFill>
              </a:rPr>
              <a:t>Calculation of performance metrics</a:t>
            </a:r>
            <a:endParaRPr lang="en-IN" sz="2800"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22400D-1F34-43F3-AF34-CAAB76C0EA1B}"/>
                  </a:ext>
                </a:extLst>
              </p:cNvPr>
              <p:cNvSpPr>
                <a:spLocks noGrp="1"/>
              </p:cNvSpPr>
              <p:nvPr>
                <p:ph sz="quarter" idx="1"/>
              </p:nvPr>
            </p:nvSpPr>
            <p:spPr>
              <a:xfrm>
                <a:off x="533400" y="609600"/>
                <a:ext cx="7467600" cy="6172200"/>
              </a:xfrm>
            </p:spPr>
            <p:txBody>
              <a:bodyPr>
                <a:normAutofit fontScale="25000" lnSpcReduction="20000"/>
              </a:bodyPr>
              <a:lstStyle/>
              <a:p>
                <a:pPr algn="just">
                  <a:lnSpc>
                    <a:spcPct val="107000"/>
                  </a:lnSpc>
                  <a:spcAft>
                    <a:spcPts val="800"/>
                  </a:spcAft>
                  <a:buFont typeface="Wingdings" panose="05000000000000000000" pitchFamily="2" charset="2"/>
                  <a:buChar char="Ø"/>
                </a:pPr>
                <a:r>
                  <a:rPr lang="en-US"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throughput calculation is done using the  equation</a:t>
                </a:r>
                <a:endParaRPr lang="en-IN" sz="7200" dirty="0">
                  <a:effectLst/>
                  <a:latin typeface="Times New Roman" panose="02020603050405020304" pitchFamily="18" charset="0"/>
                  <a:ea typeface="Calibri" panose="020F0502020204030204" pitchFamily="34" charset="0"/>
                  <a:cs typeface="Latha" panose="020B0604020202020204" pitchFamily="34" charset="0"/>
                </a:endParaRPr>
              </a:p>
              <a:p>
                <a:pPr marL="0" indent="0" algn="r">
                  <a:lnSpc>
                    <a:spcPct val="107000"/>
                  </a:lnSpc>
                  <a:spcAft>
                    <a:spcPts val="800"/>
                  </a:spcAft>
                  <a:buNone/>
                </a:pPr>
                <a14:m>
                  <m:oMath xmlns:m="http://schemas.openxmlformats.org/officeDocument/2006/math">
                    <m:r>
                      <a:rPr lang="en-US"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𝑇𝐻</m:t>
                    </m:r>
                    <m:r>
                      <a:rPr lang="en-US"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𝑀𝑆𝑆</m:t>
                        </m:r>
                      </m:num>
                      <m:den>
                        <m:r>
                          <a:rPr lang="en-US"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𝑅𝑇𝑇</m:t>
                        </m:r>
                      </m:den>
                    </m:f>
                    <m:r>
                      <a:rPr lang="en-US"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𝑠𝑞𝑟𝑡</m:t>
                        </m:r>
                        <m:d>
                          <m:dPr>
                            <m:ctrlPr>
                              <a:rPr lang="en-IN"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US" sz="7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𝑝</m:t>
                            </m:r>
                          </m:e>
                        </m:d>
                      </m:den>
                    </m:f>
                  </m:oMath>
                </a14:m>
                <a:r>
                  <a:rPr lang="en-US"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dirty="0">
                  <a:effectLst/>
                  <a:latin typeface="Times New Roman" panose="02020603050405020304" pitchFamily="18" charset="0"/>
                  <a:ea typeface="Calibri" panose="020F0502020204030204" pitchFamily="34" charset="0"/>
                  <a:cs typeface="Latha" panose="020B0604020202020204" pitchFamily="34" charset="0"/>
                </a:endParaRPr>
              </a:p>
              <a:p>
                <a:pPr marL="457200" indent="457200" algn="just">
                  <a:lnSpc>
                    <a:spcPct val="107000"/>
                  </a:lnSpc>
                  <a:spcAft>
                    <a:spcPts val="800"/>
                  </a:spcAft>
                </a:pPr>
                <a:r>
                  <a:rPr lang="en-US"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MSS – Maximum Segment Size</a:t>
                </a:r>
                <a:endParaRPr lang="en-IN" sz="7200" dirty="0">
                  <a:effectLst/>
                  <a:latin typeface="Times New Roman" panose="02020603050405020304" pitchFamily="18" charset="0"/>
                  <a:ea typeface="Calibri" panose="020F0502020204030204" pitchFamily="34" charset="0"/>
                  <a:cs typeface="Latha" panose="020B0604020202020204" pitchFamily="34" charset="0"/>
                </a:endParaRPr>
              </a:p>
              <a:p>
                <a:pPr marL="457200" indent="457200" algn="just">
                  <a:lnSpc>
                    <a:spcPct val="107000"/>
                  </a:lnSpc>
                  <a:spcAft>
                    <a:spcPts val="800"/>
                  </a:spcAft>
                </a:pPr>
                <a:r>
                  <a:rPr lang="en-US"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RTT – Round Trip Time</a:t>
                </a:r>
                <a:endParaRPr lang="en-IN" sz="7200" dirty="0">
                  <a:effectLst/>
                  <a:latin typeface="Times New Roman" panose="02020603050405020304" pitchFamily="18" charset="0"/>
                  <a:ea typeface="Calibri" panose="020F0502020204030204" pitchFamily="34" charset="0"/>
                  <a:cs typeface="Latha" panose="020B0604020202020204" pitchFamily="34" charset="0"/>
                </a:endParaRPr>
              </a:p>
              <a:p>
                <a:pPr marL="457200" indent="457200" algn="just">
                  <a:lnSpc>
                    <a:spcPct val="107000"/>
                  </a:lnSpc>
                  <a:spcAft>
                    <a:spcPts val="800"/>
                  </a:spcAft>
                </a:pPr>
                <a:r>
                  <a:rPr lang="en-US" sz="7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 – Packet Loss</a:t>
                </a:r>
                <a:endParaRPr lang="en-IN" sz="7200" dirty="0">
                  <a:effectLst/>
                  <a:latin typeface="Times New Roman" panose="02020603050405020304" pitchFamily="18" charset="0"/>
                  <a:ea typeface="Calibri" panose="020F0502020204030204" pitchFamily="34" charset="0"/>
                  <a:cs typeface="Latha" panose="020B0604020202020204" pitchFamily="34" charset="0"/>
                </a:endParaRPr>
              </a:p>
              <a:p>
                <a:pPr algn="just">
                  <a:lnSpc>
                    <a:spcPct val="107000"/>
                  </a:lnSpc>
                  <a:spcAft>
                    <a:spcPts val="800"/>
                  </a:spcAft>
                  <a:buFont typeface="Wingdings" panose="05000000000000000000" pitchFamily="2" charset="2"/>
                  <a:buChar char="Ø"/>
                </a:pPr>
                <a:r>
                  <a:rPr lang="en-US"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Cumulative throughput is the cumulative addition of throughput value with respect to time for all stake holders of the network by taking the mean value. </a:t>
                </a:r>
              </a:p>
              <a:p>
                <a:pPr>
                  <a:lnSpc>
                    <a:spcPct val="107000"/>
                  </a:lnSpc>
                  <a:spcAft>
                    <a:spcPts val="800"/>
                  </a:spcAft>
                  <a:buFont typeface="Wingdings" panose="05000000000000000000" pitchFamily="2" charset="2"/>
                  <a:buChar char="Ø"/>
                </a:pPr>
                <a:r>
                  <a:rPr lang="en-US"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Throughput of the system is calculated by taking the average of the  throughput for different number of users. </a:t>
                </a:r>
                <a:endParaRPr lang="en-IN" sz="7200" dirty="0">
                  <a:effectLst/>
                  <a:latin typeface="Times New Roman" panose="02020603050405020304" pitchFamily="18" charset="0"/>
                  <a:ea typeface="Calibri" panose="020F0502020204030204" pitchFamily="34" charset="0"/>
                  <a:cs typeface="Latha" panose="020B0604020202020204" pitchFamily="34" charset="0"/>
                </a:endParaRPr>
              </a:p>
              <a:p>
                <a:pPr>
                  <a:lnSpc>
                    <a:spcPct val="107000"/>
                  </a:lnSpc>
                  <a:spcAft>
                    <a:spcPts val="800"/>
                  </a:spcAft>
                  <a:buFont typeface="Wingdings" panose="05000000000000000000" pitchFamily="2" charset="2"/>
                  <a:buChar char="Ø"/>
                </a:pPr>
                <a:r>
                  <a:rPr lang="en-US"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average throughput for KGMO is 2.0317Mbps</a:t>
                </a:r>
                <a:endParaRPr lang="en-IN" sz="7200" dirty="0">
                  <a:effectLst/>
                  <a:latin typeface="Times New Roman" panose="02020603050405020304" pitchFamily="18" charset="0"/>
                  <a:ea typeface="Calibri" panose="020F0502020204030204" pitchFamily="34" charset="0"/>
                  <a:cs typeface="Latha" panose="020B0604020202020204" pitchFamily="34" charset="0"/>
                </a:endParaRPr>
              </a:p>
              <a:p>
                <a:pPr>
                  <a:lnSpc>
                    <a:spcPct val="107000"/>
                  </a:lnSpc>
                  <a:spcAft>
                    <a:spcPts val="800"/>
                  </a:spcAft>
                  <a:buFont typeface="Wingdings" panose="05000000000000000000" pitchFamily="2" charset="2"/>
                  <a:buChar char="Ø"/>
                </a:pPr>
                <a:r>
                  <a:rPr lang="en-US"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Where as the average throughput for PSO is 1.4696Mbps The improvement in throughput is  (0.5621/2.0317)*100 which is equal to 27%.</a:t>
                </a:r>
              </a:p>
              <a:p>
                <a:pPr marL="0" indent="0">
                  <a:lnSpc>
                    <a:spcPct val="107000"/>
                  </a:lnSpc>
                  <a:spcAft>
                    <a:spcPts val="800"/>
                  </a:spcAft>
                  <a:buNone/>
                </a:pPr>
                <a:endParaRPr lang="en-US"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sz="7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7200" dirty="0">
                  <a:effectLst/>
                  <a:latin typeface="Times New Roman" panose="02020603050405020304" pitchFamily="18" charset="0"/>
                  <a:ea typeface="Calibri" panose="020F0502020204030204" pitchFamily="34" charset="0"/>
                  <a:cs typeface="Latha" panose="020B0604020202020204" pitchFamily="34" charset="0"/>
                </a:endParaRPr>
              </a:p>
              <a:p>
                <a:pPr algn="just">
                  <a:lnSpc>
                    <a:spcPct val="107000"/>
                  </a:lnSpc>
                  <a:spcAft>
                    <a:spcPts val="800"/>
                  </a:spcAft>
                </a:pPr>
                <a:endParaRPr lang="en-IN" sz="8000" dirty="0">
                  <a:effectLst/>
                  <a:latin typeface="Times New Roman" panose="02020603050405020304" pitchFamily="18" charset="0"/>
                  <a:ea typeface="Calibri" panose="020F0502020204030204" pitchFamily="34" charset="0"/>
                  <a:cs typeface="Latha" panose="020B0604020202020204" pitchFamily="34" charset="0"/>
                </a:endParaRPr>
              </a:p>
              <a:p>
                <a:endParaRPr lang="en-IN" dirty="0"/>
              </a:p>
            </p:txBody>
          </p:sp>
        </mc:Choice>
        <mc:Fallback xmlns="">
          <p:sp>
            <p:nvSpPr>
              <p:cNvPr id="3" name="Content Placeholder 2">
                <a:extLst>
                  <a:ext uri="{FF2B5EF4-FFF2-40B4-BE49-F238E27FC236}">
                    <a16:creationId xmlns:a16="http://schemas.microsoft.com/office/drawing/2014/main" id="{0122400D-1F34-43F3-AF34-CAAB76C0EA1B}"/>
                  </a:ext>
                </a:extLst>
              </p:cNvPr>
              <p:cNvSpPr>
                <a:spLocks noGrp="1" noRot="1" noChangeAspect="1" noMove="1" noResize="1" noEditPoints="1" noAdjustHandles="1" noChangeArrowheads="1" noChangeShapeType="1" noTextEdit="1"/>
              </p:cNvSpPr>
              <p:nvPr>
                <p:ph sz="quarter" idx="1"/>
              </p:nvPr>
            </p:nvSpPr>
            <p:spPr>
              <a:xfrm>
                <a:off x="533400" y="609600"/>
                <a:ext cx="7467600" cy="6172200"/>
              </a:xfrm>
              <a:blipFill>
                <a:blip r:embed="rId2"/>
                <a:stretch>
                  <a:fillRect t="-1086" r="-653"/>
                </a:stretch>
              </a:blipFill>
            </p:spPr>
            <p:txBody>
              <a:bodyPr/>
              <a:lstStyle/>
              <a:p>
                <a:r>
                  <a:rPr lang="en-IN">
                    <a:noFill/>
                  </a:rPr>
                  <a:t> </a:t>
                </a:r>
              </a:p>
            </p:txBody>
          </p:sp>
        </mc:Fallback>
      </mc:AlternateContent>
      <p:sp>
        <p:nvSpPr>
          <p:cNvPr id="7" name="Date Placeholder 6">
            <a:extLst>
              <a:ext uri="{FF2B5EF4-FFF2-40B4-BE49-F238E27FC236}">
                <a16:creationId xmlns:a16="http://schemas.microsoft.com/office/drawing/2014/main" id="{744ECB77-F727-835C-23F7-3419D683A4A5}"/>
              </a:ext>
            </a:extLst>
          </p:cNvPr>
          <p:cNvSpPr>
            <a:spLocks noGrp="1"/>
          </p:cNvSpPr>
          <p:nvPr>
            <p:ph type="dt" sz="half" idx="14"/>
          </p:nvPr>
        </p:nvSpPr>
        <p:spPr/>
        <p:txBody>
          <a:bodyPr/>
          <a:lstStyle/>
          <a:p>
            <a:fld id="{88C5A27F-23B8-4475-803C-C264CAFED2DF}" type="datetime1">
              <a:rPr lang="en-US" smtClean="0"/>
              <a:t>8/13/2023</a:t>
            </a:fld>
            <a:endParaRPr lang="en-US"/>
          </a:p>
        </p:txBody>
      </p:sp>
      <p:sp>
        <p:nvSpPr>
          <p:cNvPr id="8" name="Footer Placeholder 7">
            <a:extLst>
              <a:ext uri="{FF2B5EF4-FFF2-40B4-BE49-F238E27FC236}">
                <a16:creationId xmlns:a16="http://schemas.microsoft.com/office/drawing/2014/main" id="{F8831319-B432-D36D-E241-090800271112}"/>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E7F71175-EE30-7F7D-CDAE-3E45CCC41F97}"/>
              </a:ext>
            </a:extLst>
          </p:cNvPr>
          <p:cNvSpPr>
            <a:spLocks noGrp="1"/>
          </p:cNvSpPr>
          <p:nvPr>
            <p:ph type="sldNum" sz="quarter" idx="15"/>
          </p:nvPr>
        </p:nvSpPr>
        <p:spPr/>
        <p:txBody>
          <a:bodyPr/>
          <a:lstStyle/>
          <a:p>
            <a:fld id="{913BA60F-0ACE-4B7C-BD7A-00BBDA3D5349}" type="slidenum">
              <a:rPr lang="en-US" smtClean="0"/>
              <a:pPr/>
              <a:t>36</a:t>
            </a:fld>
            <a:endParaRPr lang="en-US"/>
          </a:p>
        </p:txBody>
      </p:sp>
    </p:spTree>
    <p:extLst>
      <p:ext uri="{BB962C8B-B14F-4D97-AF65-F5344CB8AC3E}">
        <p14:creationId xmlns:p14="http://schemas.microsoft.com/office/powerpoint/2010/main" val="642070928"/>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510DC-0729-4A09-BFDB-EE0AF27089A6}"/>
              </a:ext>
            </a:extLst>
          </p:cNvPr>
          <p:cNvSpPr>
            <a:spLocks noGrp="1"/>
          </p:cNvSpPr>
          <p:nvPr>
            <p:ph type="title"/>
          </p:nvPr>
        </p:nvSpPr>
        <p:spPr>
          <a:xfrm>
            <a:off x="304800" y="274638"/>
            <a:ext cx="8382000" cy="639762"/>
          </a:xfrm>
        </p:spPr>
        <p:txBody>
          <a:bodyPr>
            <a:normAutofit/>
          </a:bodyPr>
          <a:lstStyle/>
          <a:p>
            <a:r>
              <a:rPr lang="en-IN" sz="2400" u="sng" dirty="0">
                <a:solidFill>
                  <a:srgbClr val="FF0000"/>
                </a:solidFill>
              </a:rPr>
              <a:t>performance parameters compared with PSO</a:t>
            </a:r>
          </a:p>
        </p:txBody>
      </p:sp>
      <p:pic>
        <p:nvPicPr>
          <p:cNvPr id="3" name="Picture 2">
            <a:extLst>
              <a:ext uri="{FF2B5EF4-FFF2-40B4-BE49-F238E27FC236}">
                <a16:creationId xmlns:a16="http://schemas.microsoft.com/office/drawing/2014/main" id="{D36D7EBC-75BC-2BFB-0C3A-5AF675A681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263327"/>
            <a:ext cx="3383280" cy="2286000"/>
          </a:xfrm>
          <a:prstGeom prst="rect">
            <a:avLst/>
          </a:prstGeom>
          <a:noFill/>
          <a:ln>
            <a:noFill/>
          </a:ln>
        </p:spPr>
      </p:pic>
      <p:pic>
        <p:nvPicPr>
          <p:cNvPr id="9" name="Picture 8">
            <a:extLst>
              <a:ext uri="{FF2B5EF4-FFF2-40B4-BE49-F238E27FC236}">
                <a16:creationId xmlns:a16="http://schemas.microsoft.com/office/drawing/2014/main" id="{156ED040-FC1D-8260-B4EF-FAE27D8408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6762" y="3429000"/>
            <a:ext cx="3505200" cy="2598420"/>
          </a:xfrm>
          <a:prstGeom prst="rect">
            <a:avLst/>
          </a:prstGeom>
          <a:noFill/>
          <a:ln>
            <a:noFill/>
          </a:ln>
        </p:spPr>
      </p:pic>
      <p:pic>
        <p:nvPicPr>
          <p:cNvPr id="10" name="Content Placeholder 9">
            <a:extLst>
              <a:ext uri="{FF2B5EF4-FFF2-40B4-BE49-F238E27FC236}">
                <a16:creationId xmlns:a16="http://schemas.microsoft.com/office/drawing/2014/main" id="{39881983-7293-EAF5-A340-C5253EA766E3}"/>
              </a:ext>
            </a:extLst>
          </p:cNvPr>
          <p:cNvPicPr>
            <a:picLocks noGrp="1" noChangeAspect="1"/>
          </p:cNvPicPr>
          <p:nvPr>
            <p:ph sz="quarter" idx="1"/>
          </p:nvPr>
        </p:nvPicPr>
        <p:blipFill>
          <a:blip r:embed="rId4">
            <a:extLst>
              <a:ext uri="{28A0092B-C50C-407E-A947-70E740481C1C}">
                <a14:useLocalDpi xmlns:a14="http://schemas.microsoft.com/office/drawing/2010/main" val="0"/>
              </a:ext>
            </a:extLst>
          </a:blip>
          <a:srcRect/>
          <a:stretch>
            <a:fillRect/>
          </a:stretch>
        </p:blipFill>
        <p:spPr bwMode="auto">
          <a:xfrm>
            <a:off x="463924" y="1112646"/>
            <a:ext cx="3505200" cy="2438400"/>
          </a:xfrm>
          <a:prstGeom prst="rect">
            <a:avLst/>
          </a:prstGeom>
          <a:noFill/>
          <a:ln>
            <a:noFill/>
          </a:ln>
        </p:spPr>
      </p:pic>
      <p:pic>
        <p:nvPicPr>
          <p:cNvPr id="11" name="Picture 10">
            <a:extLst>
              <a:ext uri="{FF2B5EF4-FFF2-40B4-BE49-F238E27FC236}">
                <a16:creationId xmlns:a16="http://schemas.microsoft.com/office/drawing/2014/main" id="{2DD39D24-D9C3-B499-B3FB-6583F22BA6F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38556" y="3355489"/>
            <a:ext cx="3505200" cy="2689860"/>
          </a:xfrm>
          <a:prstGeom prst="rect">
            <a:avLst/>
          </a:prstGeom>
          <a:noFill/>
          <a:ln>
            <a:noFill/>
          </a:ln>
        </p:spPr>
      </p:pic>
      <p:sp>
        <p:nvSpPr>
          <p:cNvPr id="7" name="Date Placeholder 6">
            <a:extLst>
              <a:ext uri="{FF2B5EF4-FFF2-40B4-BE49-F238E27FC236}">
                <a16:creationId xmlns:a16="http://schemas.microsoft.com/office/drawing/2014/main" id="{28D671D7-6880-B5D1-5931-FCD4E3955B73}"/>
              </a:ext>
            </a:extLst>
          </p:cNvPr>
          <p:cNvSpPr>
            <a:spLocks noGrp="1"/>
          </p:cNvSpPr>
          <p:nvPr>
            <p:ph type="dt" sz="half" idx="14"/>
          </p:nvPr>
        </p:nvSpPr>
        <p:spPr/>
        <p:txBody>
          <a:bodyPr/>
          <a:lstStyle/>
          <a:p>
            <a:fld id="{1F1666AF-02B0-4D1C-A592-842FFA3550EC}" type="datetime1">
              <a:rPr lang="en-US" smtClean="0"/>
              <a:t>8/13/2023</a:t>
            </a:fld>
            <a:endParaRPr lang="en-US"/>
          </a:p>
        </p:txBody>
      </p:sp>
      <p:sp>
        <p:nvSpPr>
          <p:cNvPr id="8" name="Footer Placeholder 7">
            <a:extLst>
              <a:ext uri="{FF2B5EF4-FFF2-40B4-BE49-F238E27FC236}">
                <a16:creationId xmlns:a16="http://schemas.microsoft.com/office/drawing/2014/main" id="{6C56D9F3-771F-033D-C172-8E5B6201E269}"/>
              </a:ext>
            </a:extLst>
          </p:cNvPr>
          <p:cNvSpPr>
            <a:spLocks noGrp="1"/>
          </p:cNvSpPr>
          <p:nvPr>
            <p:ph type="ftr" sz="quarter" idx="16"/>
          </p:nvPr>
        </p:nvSpPr>
        <p:spPr/>
        <p:txBody>
          <a:bodyPr/>
          <a:lstStyle/>
          <a:p>
            <a:r>
              <a:rPr lang="en-US"/>
              <a:t>Kiran Mannem(15PH0421)</a:t>
            </a:r>
            <a:endParaRPr lang="en-US" dirty="0"/>
          </a:p>
        </p:txBody>
      </p:sp>
      <p:sp>
        <p:nvSpPr>
          <p:cNvPr id="12" name="Slide Number Placeholder 11">
            <a:extLst>
              <a:ext uri="{FF2B5EF4-FFF2-40B4-BE49-F238E27FC236}">
                <a16:creationId xmlns:a16="http://schemas.microsoft.com/office/drawing/2014/main" id="{07E67B2E-9632-0FDF-C16F-01197B4C9E1C}"/>
              </a:ext>
            </a:extLst>
          </p:cNvPr>
          <p:cNvSpPr>
            <a:spLocks noGrp="1"/>
          </p:cNvSpPr>
          <p:nvPr>
            <p:ph type="sldNum" sz="quarter" idx="15"/>
          </p:nvPr>
        </p:nvSpPr>
        <p:spPr/>
        <p:txBody>
          <a:bodyPr/>
          <a:lstStyle/>
          <a:p>
            <a:fld id="{913BA60F-0ACE-4B7C-BD7A-00BBDA3D5349}" type="slidenum">
              <a:rPr lang="en-US" smtClean="0"/>
              <a:pPr/>
              <a:t>37</a:t>
            </a:fld>
            <a:endParaRPr lang="en-US"/>
          </a:p>
        </p:txBody>
      </p:sp>
    </p:spTree>
    <p:extLst>
      <p:ext uri="{BB962C8B-B14F-4D97-AF65-F5344CB8AC3E}">
        <p14:creationId xmlns:p14="http://schemas.microsoft.com/office/powerpoint/2010/main" val="3121894417"/>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94BA-044C-B1F6-F9B4-CB6D0EEF2299}"/>
              </a:ext>
            </a:extLst>
          </p:cNvPr>
          <p:cNvSpPr>
            <a:spLocks noGrp="1"/>
          </p:cNvSpPr>
          <p:nvPr>
            <p:ph type="title"/>
          </p:nvPr>
        </p:nvSpPr>
        <p:spPr>
          <a:xfrm>
            <a:off x="457200" y="838200"/>
            <a:ext cx="7467600" cy="457200"/>
          </a:xfrm>
        </p:spPr>
        <p:txBody>
          <a:bodyPr>
            <a:noAutofit/>
          </a:bodyPr>
          <a:lstStyle/>
          <a:p>
            <a:r>
              <a:rPr lang="en-US" sz="2800" u="sng" dirty="0">
                <a:solidFill>
                  <a:srgbClr val="FF0000"/>
                </a:solidFill>
              </a:rPr>
              <a:t>published</a:t>
            </a:r>
            <a:endParaRPr lang="en-IN" sz="2800" u="sng" dirty="0">
              <a:solidFill>
                <a:srgbClr val="FF0000"/>
              </a:solidFill>
            </a:endParaRPr>
          </a:p>
        </p:txBody>
      </p:sp>
      <p:sp>
        <p:nvSpPr>
          <p:cNvPr id="3" name="Content Placeholder 2">
            <a:extLst>
              <a:ext uri="{FF2B5EF4-FFF2-40B4-BE49-F238E27FC236}">
                <a16:creationId xmlns:a16="http://schemas.microsoft.com/office/drawing/2014/main" id="{E71D5D5F-7EAB-F0DB-DF55-B5E7C581F39C}"/>
              </a:ext>
            </a:extLst>
          </p:cNvPr>
          <p:cNvSpPr>
            <a:spLocks noGrp="1"/>
          </p:cNvSpPr>
          <p:nvPr>
            <p:ph sz="quarter" idx="1"/>
          </p:nvPr>
        </p:nvSpPr>
        <p:spPr>
          <a:xfrm>
            <a:off x="457200" y="1752600"/>
            <a:ext cx="7467600" cy="2163762"/>
          </a:xfrm>
        </p:spPr>
        <p:txBody>
          <a:bodyPr/>
          <a:lstStyle/>
          <a:p>
            <a:pPr lvl="0" algn="just">
              <a:lnSpc>
                <a:spcPct val="150000"/>
              </a:lnSpc>
              <a:spcAft>
                <a:spcPts val="1000"/>
              </a:spcAft>
              <a:buFont typeface="Wingdings" panose="05000000000000000000" pitchFamily="2" charset="2"/>
              <a:buChar char="Ø"/>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Mannem, K., Rao, P.N. and Reddy, S.C.M. (2023) ‘High-performance mobility management using KGMO in heterogeneous network’, Int. J. Wireless and Mobile Computing, Vol. 24, Nos. 3/4, pp.235–242.</a:t>
            </a:r>
            <a:r>
              <a:rPr lang="en-US" sz="1800" b="1"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https://doi.org/10.1504/IJWMC.2023.131308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7" name="Date Placeholder 6">
            <a:extLst>
              <a:ext uri="{FF2B5EF4-FFF2-40B4-BE49-F238E27FC236}">
                <a16:creationId xmlns:a16="http://schemas.microsoft.com/office/drawing/2014/main" id="{A33918F2-B09F-B2CB-5594-1ABD7EAB9DB1}"/>
              </a:ext>
            </a:extLst>
          </p:cNvPr>
          <p:cNvSpPr>
            <a:spLocks noGrp="1"/>
          </p:cNvSpPr>
          <p:nvPr>
            <p:ph type="dt" sz="half" idx="14"/>
          </p:nvPr>
        </p:nvSpPr>
        <p:spPr/>
        <p:txBody>
          <a:bodyPr/>
          <a:lstStyle/>
          <a:p>
            <a:fld id="{673F83A6-4323-4A99-9194-DE761ECBB18A}" type="datetime1">
              <a:rPr lang="en-US" smtClean="0"/>
              <a:t>8/13/2023</a:t>
            </a:fld>
            <a:endParaRPr lang="en-US"/>
          </a:p>
        </p:txBody>
      </p:sp>
      <p:sp>
        <p:nvSpPr>
          <p:cNvPr id="8" name="Footer Placeholder 7">
            <a:extLst>
              <a:ext uri="{FF2B5EF4-FFF2-40B4-BE49-F238E27FC236}">
                <a16:creationId xmlns:a16="http://schemas.microsoft.com/office/drawing/2014/main" id="{1AE2A0C2-6C42-80FA-8630-75383FBE9B80}"/>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A4B03310-EC95-F384-3E21-78E0EAA443E1}"/>
              </a:ext>
            </a:extLst>
          </p:cNvPr>
          <p:cNvSpPr>
            <a:spLocks noGrp="1"/>
          </p:cNvSpPr>
          <p:nvPr>
            <p:ph type="sldNum" sz="quarter" idx="15"/>
          </p:nvPr>
        </p:nvSpPr>
        <p:spPr/>
        <p:txBody>
          <a:bodyPr/>
          <a:lstStyle/>
          <a:p>
            <a:fld id="{913BA60F-0ACE-4B7C-BD7A-00BBDA3D5349}" type="slidenum">
              <a:rPr lang="en-US" smtClean="0"/>
              <a:pPr/>
              <a:t>38</a:t>
            </a:fld>
            <a:endParaRPr lang="en-US"/>
          </a:p>
        </p:txBody>
      </p:sp>
    </p:spTree>
    <p:extLst>
      <p:ext uri="{BB962C8B-B14F-4D97-AF65-F5344CB8AC3E}">
        <p14:creationId xmlns:p14="http://schemas.microsoft.com/office/powerpoint/2010/main" val="78957935"/>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B144-BF16-BD4D-8C10-564B40A35807}"/>
              </a:ext>
            </a:extLst>
          </p:cNvPr>
          <p:cNvSpPr>
            <a:spLocks noGrp="1"/>
          </p:cNvSpPr>
          <p:nvPr>
            <p:ph type="title"/>
          </p:nvPr>
        </p:nvSpPr>
        <p:spPr>
          <a:xfrm>
            <a:off x="457200" y="274638"/>
            <a:ext cx="7467600" cy="563562"/>
          </a:xfrm>
        </p:spPr>
        <p:txBody>
          <a:bodyPr/>
          <a:lstStyle/>
          <a:p>
            <a:r>
              <a:rPr lang="en-IN" u="sng" dirty="0">
                <a:solidFill>
                  <a:srgbClr val="FF0000"/>
                </a:solidFill>
                <a:latin typeface="Times New Roman" panose="02020603050405020304" pitchFamily="18" charset="0"/>
                <a:cs typeface="Times New Roman" panose="02020603050405020304" pitchFamily="18" charset="0"/>
              </a:rPr>
              <a:t>Comparison table</a:t>
            </a:r>
            <a:endParaRPr lang="en-IN" dirty="0"/>
          </a:p>
        </p:txBody>
      </p:sp>
      <p:graphicFrame>
        <p:nvGraphicFramePr>
          <p:cNvPr id="8" name="Table 8">
            <a:extLst>
              <a:ext uri="{FF2B5EF4-FFF2-40B4-BE49-F238E27FC236}">
                <a16:creationId xmlns:a16="http://schemas.microsoft.com/office/drawing/2014/main" id="{ABFC38A1-C54B-837F-4023-57436E899A23}"/>
              </a:ext>
            </a:extLst>
          </p:cNvPr>
          <p:cNvGraphicFramePr>
            <a:graphicFrameLocks noGrp="1"/>
          </p:cNvGraphicFramePr>
          <p:nvPr>
            <p:ph sz="quarter" idx="1"/>
            <p:extLst>
              <p:ext uri="{D42A27DB-BD31-4B8C-83A1-F6EECF244321}">
                <p14:modId xmlns:p14="http://schemas.microsoft.com/office/powerpoint/2010/main" val="2337238263"/>
              </p:ext>
            </p:extLst>
          </p:nvPr>
        </p:nvGraphicFramePr>
        <p:xfrm>
          <a:off x="457200" y="1143000"/>
          <a:ext cx="7933765" cy="4003040"/>
        </p:xfrm>
        <a:graphic>
          <a:graphicData uri="http://schemas.openxmlformats.org/drawingml/2006/table">
            <a:tbl>
              <a:tblPr firstRow="1" bandRow="1">
                <a:tableStyleId>{5C22544A-7EE6-4342-B048-85BDC9FD1C3A}</a:tableStyleId>
              </a:tblPr>
              <a:tblGrid>
                <a:gridCol w="1061777">
                  <a:extLst>
                    <a:ext uri="{9D8B030D-6E8A-4147-A177-3AD203B41FA5}">
                      <a16:colId xmlns:a16="http://schemas.microsoft.com/office/drawing/2014/main" val="3050756685"/>
                    </a:ext>
                  </a:extLst>
                </a:gridCol>
                <a:gridCol w="843223">
                  <a:extLst>
                    <a:ext uri="{9D8B030D-6E8A-4147-A177-3AD203B41FA5}">
                      <a16:colId xmlns:a16="http://schemas.microsoft.com/office/drawing/2014/main" val="3172000749"/>
                    </a:ext>
                  </a:extLst>
                </a:gridCol>
                <a:gridCol w="756977">
                  <a:extLst>
                    <a:ext uri="{9D8B030D-6E8A-4147-A177-3AD203B41FA5}">
                      <a16:colId xmlns:a16="http://schemas.microsoft.com/office/drawing/2014/main" val="1194470199"/>
                    </a:ext>
                  </a:extLst>
                </a:gridCol>
                <a:gridCol w="762000">
                  <a:extLst>
                    <a:ext uri="{9D8B030D-6E8A-4147-A177-3AD203B41FA5}">
                      <a16:colId xmlns:a16="http://schemas.microsoft.com/office/drawing/2014/main" val="1659907415"/>
                    </a:ext>
                  </a:extLst>
                </a:gridCol>
                <a:gridCol w="838200">
                  <a:extLst>
                    <a:ext uri="{9D8B030D-6E8A-4147-A177-3AD203B41FA5}">
                      <a16:colId xmlns:a16="http://schemas.microsoft.com/office/drawing/2014/main" val="2286391366"/>
                    </a:ext>
                  </a:extLst>
                </a:gridCol>
                <a:gridCol w="762000">
                  <a:extLst>
                    <a:ext uri="{9D8B030D-6E8A-4147-A177-3AD203B41FA5}">
                      <a16:colId xmlns:a16="http://schemas.microsoft.com/office/drawing/2014/main" val="264191067"/>
                    </a:ext>
                  </a:extLst>
                </a:gridCol>
                <a:gridCol w="838200">
                  <a:extLst>
                    <a:ext uri="{9D8B030D-6E8A-4147-A177-3AD203B41FA5}">
                      <a16:colId xmlns:a16="http://schemas.microsoft.com/office/drawing/2014/main" val="3885543181"/>
                    </a:ext>
                  </a:extLst>
                </a:gridCol>
                <a:gridCol w="762000">
                  <a:extLst>
                    <a:ext uri="{9D8B030D-6E8A-4147-A177-3AD203B41FA5}">
                      <a16:colId xmlns:a16="http://schemas.microsoft.com/office/drawing/2014/main" val="3370130054"/>
                    </a:ext>
                  </a:extLst>
                </a:gridCol>
                <a:gridCol w="1309388">
                  <a:extLst>
                    <a:ext uri="{9D8B030D-6E8A-4147-A177-3AD203B41FA5}">
                      <a16:colId xmlns:a16="http://schemas.microsoft.com/office/drawing/2014/main" val="1654079842"/>
                    </a:ext>
                  </a:extLst>
                </a:gridCol>
              </a:tblGrid>
              <a:tr h="294640">
                <a:tc rowSpan="2">
                  <a:txBody>
                    <a:bodyPr/>
                    <a:lstStyle/>
                    <a:p>
                      <a:endParaRPr lang="en-IN" sz="1400" dirty="0">
                        <a:latin typeface="Times New Roman" panose="02020603050405020304" pitchFamily="18" charset="0"/>
                        <a:cs typeface="Times New Roman" panose="02020603050405020304" pitchFamily="18" charset="0"/>
                      </a:endParaRPr>
                    </a:p>
                  </a:txBody>
                  <a:tcPr/>
                </a:tc>
                <a:tc gridSpan="3">
                  <a:txBody>
                    <a:bodyPr/>
                    <a:lstStyle/>
                    <a:p>
                      <a:r>
                        <a:rPr lang="en-IN" sz="1400" dirty="0">
                          <a:latin typeface="Times New Roman" panose="02020603050405020304" pitchFamily="18" charset="0"/>
                          <a:cs typeface="Times New Roman" panose="02020603050405020304" pitchFamily="18" charset="0"/>
                        </a:rPr>
                        <a:t>RHQM</a:t>
                      </a:r>
                    </a:p>
                  </a:txBody>
                  <a:tcPr/>
                </a:tc>
                <a:tc hMerge="1">
                  <a:txBody>
                    <a:bodyPr/>
                    <a:lstStyle/>
                    <a:p>
                      <a:endParaRPr lang="en-IN" dirty="0"/>
                    </a:p>
                  </a:txBody>
                  <a:tcPr/>
                </a:tc>
                <a:tc hMerge="1">
                  <a:txBody>
                    <a:bodyPr/>
                    <a:lstStyle/>
                    <a:p>
                      <a:endParaRPr lang="en-IN" dirty="0"/>
                    </a:p>
                  </a:txBody>
                  <a:tcPr/>
                </a:tc>
                <a:tc gridSpan="2">
                  <a:txBody>
                    <a:bodyPr/>
                    <a:lstStyle/>
                    <a:p>
                      <a:r>
                        <a:rPr lang="en-IN" sz="1400" dirty="0">
                          <a:latin typeface="Times New Roman" panose="02020603050405020304" pitchFamily="18" charset="0"/>
                          <a:cs typeface="Times New Roman" panose="02020603050405020304" pitchFamily="18" charset="0"/>
                        </a:rPr>
                        <a:t>MOAF</a:t>
                      </a:r>
                    </a:p>
                  </a:txBody>
                  <a:tcPr/>
                </a:tc>
                <a:tc hMerge="1">
                  <a:txBody>
                    <a:bodyPr/>
                    <a:lstStyle/>
                    <a:p>
                      <a:endParaRPr lang="en-IN" dirty="0"/>
                    </a:p>
                  </a:txBody>
                  <a:tcPr/>
                </a:tc>
                <a:tc gridSpan="2">
                  <a:txBody>
                    <a:bodyPr/>
                    <a:lstStyle/>
                    <a:p>
                      <a:r>
                        <a:rPr lang="en-IN" sz="1400" dirty="0">
                          <a:latin typeface="Times New Roman" panose="02020603050405020304" pitchFamily="18" charset="0"/>
                          <a:cs typeface="Times New Roman" panose="02020603050405020304" pitchFamily="18" charset="0"/>
                        </a:rPr>
                        <a:t>KGMO</a:t>
                      </a:r>
                    </a:p>
                  </a:txBody>
                  <a:tcPr/>
                </a:tc>
                <a:tc hMerge="1">
                  <a:txBody>
                    <a:bodyPr/>
                    <a:lstStyle/>
                    <a:p>
                      <a:endParaRPr lang="en-IN" dirty="0"/>
                    </a:p>
                  </a:txBody>
                  <a:tcPr/>
                </a:tc>
                <a:tc>
                  <a:txBody>
                    <a:bodyPr/>
                    <a:lstStyle/>
                    <a:p>
                      <a:r>
                        <a:rPr lang="en-IN" sz="1400" dirty="0">
                          <a:latin typeface="Times New Roman" panose="02020603050405020304" pitchFamily="18" charset="0"/>
                          <a:cs typeface="Times New Roman" panose="02020603050405020304" pitchFamily="18" charset="0"/>
                        </a:rPr>
                        <a:t>REMARKS</a:t>
                      </a:r>
                    </a:p>
                  </a:txBody>
                  <a:tcPr/>
                </a:tc>
                <a:extLst>
                  <a:ext uri="{0D108BD9-81ED-4DB2-BD59-A6C34878D82A}">
                    <a16:rowId xmlns:a16="http://schemas.microsoft.com/office/drawing/2014/main" val="1846899670"/>
                  </a:ext>
                </a:extLst>
              </a:tr>
              <a:tr h="370840">
                <a:tc vMerge="1">
                  <a:txBody>
                    <a:bodyPr/>
                    <a:lstStyle/>
                    <a:p>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AHP</a:t>
                      </a:r>
                    </a:p>
                    <a:p>
                      <a:r>
                        <a:rPr lang="en-US" sz="1400" dirty="0">
                          <a:latin typeface="Times New Roman" panose="02020603050405020304" pitchFamily="18" charset="0"/>
                          <a:cs typeface="Times New Roman" panose="02020603050405020304" pitchFamily="18" charset="0"/>
                        </a:rPr>
                        <a:t>TOPSIS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QMHA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RHQM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AHP</a:t>
                      </a:r>
                    </a:p>
                    <a:p>
                      <a:r>
                        <a:rPr lang="en-US" sz="1400" dirty="0">
                          <a:latin typeface="Times New Roman" panose="02020603050405020304" pitchFamily="18" charset="0"/>
                          <a:cs typeface="Times New Roman" panose="02020603050405020304" pitchFamily="18" charset="0"/>
                        </a:rPr>
                        <a:t>TOPSIS</a:t>
                      </a:r>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MOAF</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PS0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KGMO</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Selection time</a:t>
                      </a:r>
                    </a:p>
                  </a:txBody>
                  <a:tcPr/>
                </a:tc>
                <a:extLst>
                  <a:ext uri="{0D108BD9-81ED-4DB2-BD59-A6C34878D82A}">
                    <a16:rowId xmlns:a16="http://schemas.microsoft.com/office/drawing/2014/main" val="2527677120"/>
                  </a:ext>
                </a:extLst>
              </a:tr>
              <a:tr h="370840">
                <a:tc rowSpan="2">
                  <a:txBody>
                    <a:bodyPr/>
                    <a:lstStyle/>
                    <a:p>
                      <a:r>
                        <a:rPr lang="en-IN" sz="1400" dirty="0">
                          <a:latin typeface="Times New Roman" panose="02020603050405020304" pitchFamily="18" charset="0"/>
                          <a:cs typeface="Times New Roman" panose="02020603050405020304" pitchFamily="18" charset="0"/>
                        </a:rPr>
                        <a:t>HFR(%)</a:t>
                      </a:r>
                    </a:p>
                  </a:txBody>
                  <a:tcPr/>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2.80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6.80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0.50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0.08</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0.08</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0.06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400ms</a:t>
                      </a:r>
                    </a:p>
                  </a:txBody>
                  <a:tcPr/>
                </a:tc>
                <a:extLst>
                  <a:ext uri="{0D108BD9-81ED-4DB2-BD59-A6C34878D82A}">
                    <a16:rowId xmlns:a16="http://schemas.microsoft.com/office/drawing/2014/main" val="269764510"/>
                  </a:ext>
                </a:extLst>
              </a:tr>
              <a:tr h="370840">
                <a:tc vMerge="1">
                  <a:txBody>
                    <a:bodyPr/>
                    <a:lstStyle/>
                    <a:p>
                      <a:endParaRPr lang="en-IN" dirty="0"/>
                    </a:p>
                  </a:txBody>
                  <a:tcPr/>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7.30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2.30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0.08</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0.03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0.05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0.04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2000ms</a:t>
                      </a:r>
                    </a:p>
                  </a:txBody>
                  <a:tcPr/>
                </a:tc>
                <a:extLst>
                  <a:ext uri="{0D108BD9-81ED-4DB2-BD59-A6C34878D82A}">
                    <a16:rowId xmlns:a16="http://schemas.microsoft.com/office/drawing/2014/main" val="3248443860"/>
                  </a:ext>
                </a:extLst>
              </a:tr>
              <a:tr h="370840">
                <a:tc rowSpan="2">
                  <a:txBody>
                    <a:bodyPr/>
                    <a:lstStyle/>
                    <a:p>
                      <a:r>
                        <a:rPr lang="en-IN" sz="1400" dirty="0">
                          <a:latin typeface="Times New Roman" panose="02020603050405020304" pitchFamily="18" charset="0"/>
                          <a:cs typeface="Times New Roman" panose="02020603050405020304" pitchFamily="18" charset="0"/>
                        </a:rPr>
                        <a:t>CDR(%)</a:t>
                      </a:r>
                    </a:p>
                  </a:txBody>
                  <a:tcPr/>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2.40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2.74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1.80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0.17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0.18</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400ms</a:t>
                      </a:r>
                    </a:p>
                  </a:txBody>
                  <a:tcPr/>
                </a:tc>
                <a:extLst>
                  <a:ext uri="{0D108BD9-81ED-4DB2-BD59-A6C34878D82A}">
                    <a16:rowId xmlns:a16="http://schemas.microsoft.com/office/drawing/2014/main" val="3636935174"/>
                  </a:ext>
                </a:extLst>
              </a:tr>
              <a:tr h="370840">
                <a:tc vMerge="1">
                  <a:txBody>
                    <a:bodyPr/>
                    <a:lstStyle/>
                    <a:p>
                      <a:endParaRPr lang="en-IN" dirty="0"/>
                    </a:p>
                  </a:txBody>
                  <a:tcPr/>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3.10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3.60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1.90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0.59</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0.54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0.34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0.26</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2000ms</a:t>
                      </a:r>
                    </a:p>
                  </a:txBody>
                  <a:tcPr/>
                </a:tc>
                <a:extLst>
                  <a:ext uri="{0D108BD9-81ED-4DB2-BD59-A6C34878D82A}">
                    <a16:rowId xmlns:a16="http://schemas.microsoft.com/office/drawing/2014/main" val="2212842290"/>
                  </a:ext>
                </a:extLst>
              </a:tr>
              <a:tr h="370840">
                <a:tc rowSpan="2">
                  <a:txBody>
                    <a:bodyPr/>
                    <a:lstStyle/>
                    <a:p>
                      <a:r>
                        <a:rPr lang="en-IN" sz="1400" dirty="0">
                          <a:latin typeface="Times New Roman" panose="02020603050405020304" pitchFamily="18" charset="0"/>
                          <a:cs typeface="Times New Roman" panose="02020603050405020304" pitchFamily="18" charset="0"/>
                        </a:rPr>
                        <a:t>CBR(%)</a:t>
                      </a:r>
                    </a:p>
                  </a:txBody>
                  <a:tcPr/>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1.50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0.90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0.17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0.20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0.17</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400ms</a:t>
                      </a:r>
                    </a:p>
                  </a:txBody>
                  <a:tcPr/>
                </a:tc>
                <a:extLst>
                  <a:ext uri="{0D108BD9-81ED-4DB2-BD59-A6C34878D82A}">
                    <a16:rowId xmlns:a16="http://schemas.microsoft.com/office/drawing/2014/main" val="701036568"/>
                  </a:ext>
                </a:extLst>
              </a:tr>
              <a:tr h="370840">
                <a:tc vMerge="1">
                  <a:txBody>
                    <a:bodyPr/>
                    <a:lstStyle/>
                    <a:p>
                      <a:endParaRPr lang="en-IN" dirty="0"/>
                    </a:p>
                  </a:txBody>
                  <a:tcPr/>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1.60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1.70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1.50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0.58</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0.51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0.59</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0.45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2000ms</a:t>
                      </a:r>
                    </a:p>
                  </a:txBody>
                  <a:tcPr/>
                </a:tc>
                <a:extLst>
                  <a:ext uri="{0D108BD9-81ED-4DB2-BD59-A6C34878D82A}">
                    <a16:rowId xmlns:a16="http://schemas.microsoft.com/office/drawing/2014/main" val="71075371"/>
                  </a:ext>
                </a:extLst>
              </a:tr>
              <a:tr h="370840">
                <a:tc rowSpan="2">
                  <a:txBody>
                    <a:bodyPr/>
                    <a:lstStyle/>
                    <a:p>
                      <a:r>
                        <a:rPr lang="en-IN" sz="1400" dirty="0">
                          <a:latin typeface="Times New Roman" panose="02020603050405020304" pitchFamily="18" charset="0"/>
                          <a:cs typeface="Times New Roman" panose="02020603050405020304" pitchFamily="18" charset="0"/>
                        </a:rPr>
                        <a:t>Throughput(Mbps)</a:t>
                      </a:r>
                    </a:p>
                  </a:txBody>
                  <a:tcPr/>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0.77</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1.17</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1.23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0.82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1.12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4.67</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7.58</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20s</a:t>
                      </a:r>
                    </a:p>
                  </a:txBody>
                  <a:tcPr/>
                </a:tc>
                <a:extLst>
                  <a:ext uri="{0D108BD9-81ED-4DB2-BD59-A6C34878D82A}">
                    <a16:rowId xmlns:a16="http://schemas.microsoft.com/office/drawing/2014/main" val="2822997215"/>
                  </a:ext>
                </a:extLst>
              </a:tr>
              <a:tr h="370840">
                <a:tc vMerge="1">
                  <a:txBody>
                    <a:bodyPr/>
                    <a:lstStyle/>
                    <a:p>
                      <a:endParaRPr lang="en-IN" dirty="0"/>
                    </a:p>
                  </a:txBody>
                  <a:tcPr/>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0.75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1.13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1.20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1.10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1.40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a:effectLst/>
                          <a:latin typeface="Times New Roman" panose="02020603050405020304" pitchFamily="18" charset="0"/>
                          <a:ea typeface="Times New Roman" panose="02020603050405020304" pitchFamily="18" charset="0"/>
                          <a:cs typeface="Times New Roman" panose="02020603050405020304" pitchFamily="18" charset="0"/>
                        </a:rPr>
                        <a:t>5.6</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50000"/>
                        </a:lnSpc>
                        <a:spcAft>
                          <a:spcPts val="100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7.60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r>
                        <a:rPr lang="en-IN" sz="1400" dirty="0">
                          <a:latin typeface="Times New Roman" panose="02020603050405020304" pitchFamily="18" charset="0"/>
                          <a:cs typeface="Times New Roman" panose="02020603050405020304" pitchFamily="18" charset="0"/>
                        </a:rPr>
                        <a:t>100s</a:t>
                      </a:r>
                    </a:p>
                  </a:txBody>
                  <a:tcPr/>
                </a:tc>
                <a:extLst>
                  <a:ext uri="{0D108BD9-81ED-4DB2-BD59-A6C34878D82A}">
                    <a16:rowId xmlns:a16="http://schemas.microsoft.com/office/drawing/2014/main" val="4094889192"/>
                  </a:ext>
                </a:extLst>
              </a:tr>
            </a:tbl>
          </a:graphicData>
        </a:graphic>
      </p:graphicFrame>
      <p:sp>
        <p:nvSpPr>
          <p:cNvPr id="4" name="Date Placeholder 3">
            <a:extLst>
              <a:ext uri="{FF2B5EF4-FFF2-40B4-BE49-F238E27FC236}">
                <a16:creationId xmlns:a16="http://schemas.microsoft.com/office/drawing/2014/main" id="{570C9988-DC8F-BE0F-C6C8-7D847F9E1CC6}"/>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25353D20-FBCA-7F08-545A-4990A2B5384A}"/>
              </a:ext>
            </a:extLst>
          </p:cNvPr>
          <p:cNvSpPr>
            <a:spLocks noGrp="1"/>
          </p:cNvSpPr>
          <p:nvPr>
            <p:ph type="sldNum" sz="quarter" idx="15"/>
          </p:nvPr>
        </p:nvSpPr>
        <p:spPr/>
        <p:txBody>
          <a:bodyPr/>
          <a:lstStyle/>
          <a:p>
            <a:fld id="{913BA60F-0ACE-4B7C-BD7A-00BBDA3D5349}" type="slidenum">
              <a:rPr lang="en-US" smtClean="0"/>
              <a:pPr/>
              <a:t>39</a:t>
            </a:fld>
            <a:endParaRPr lang="en-US"/>
          </a:p>
        </p:txBody>
      </p:sp>
      <p:sp>
        <p:nvSpPr>
          <p:cNvPr id="6" name="Footer Placeholder 5">
            <a:extLst>
              <a:ext uri="{FF2B5EF4-FFF2-40B4-BE49-F238E27FC236}">
                <a16:creationId xmlns:a16="http://schemas.microsoft.com/office/drawing/2014/main" id="{CAE38BBB-C311-4D72-EB25-40B67FEA78B8}"/>
              </a:ext>
            </a:extLst>
          </p:cNvPr>
          <p:cNvSpPr>
            <a:spLocks noGrp="1"/>
          </p:cNvSpPr>
          <p:nvPr>
            <p:ph type="ftr" sz="quarter" idx="16"/>
          </p:nvPr>
        </p:nvSpPr>
        <p:spPr/>
        <p:txBody>
          <a:bodyPr/>
          <a:lstStyle/>
          <a:p>
            <a:r>
              <a:rPr lang="en-US"/>
              <a:t>Kiran Mannem(15PH0421)</a:t>
            </a:r>
            <a:endParaRPr lang="en-US" dirty="0"/>
          </a:p>
        </p:txBody>
      </p:sp>
      <p:grpSp>
        <p:nvGrpSpPr>
          <p:cNvPr id="11" name="Group 10">
            <a:extLst>
              <a:ext uri="{FF2B5EF4-FFF2-40B4-BE49-F238E27FC236}">
                <a16:creationId xmlns:a16="http://schemas.microsoft.com/office/drawing/2014/main" id="{189F02FC-B5C3-7E00-F440-CE2CE5188032}"/>
              </a:ext>
            </a:extLst>
          </p:cNvPr>
          <p:cNvGrpSpPr/>
          <p:nvPr/>
        </p:nvGrpSpPr>
        <p:grpSpPr>
          <a:xfrm>
            <a:off x="457200" y="1093854"/>
            <a:ext cx="1143000" cy="1126673"/>
            <a:chOff x="457200" y="1093854"/>
            <a:chExt cx="1143000" cy="1126673"/>
          </a:xfrm>
        </p:grpSpPr>
        <p:cxnSp>
          <p:nvCxnSpPr>
            <p:cNvPr id="7" name="Straight Connector 6">
              <a:extLst>
                <a:ext uri="{FF2B5EF4-FFF2-40B4-BE49-F238E27FC236}">
                  <a16:creationId xmlns:a16="http://schemas.microsoft.com/office/drawing/2014/main" id="{8548D116-430B-A5EA-B804-EE5234AE7061}"/>
                </a:ext>
              </a:extLst>
            </p:cNvPr>
            <p:cNvCxnSpPr/>
            <p:nvPr/>
          </p:nvCxnSpPr>
          <p:spPr>
            <a:xfrm>
              <a:off x="457200" y="1143000"/>
              <a:ext cx="1044044" cy="99060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03A3280C-3680-B99A-381A-BC964D033542}"/>
                </a:ext>
              </a:extLst>
            </p:cNvPr>
            <p:cNvSpPr txBox="1"/>
            <p:nvPr/>
          </p:nvSpPr>
          <p:spPr>
            <a:xfrm>
              <a:off x="470647" y="1851195"/>
              <a:ext cx="9906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Metrics</a:t>
              </a:r>
            </a:p>
          </p:txBody>
        </p:sp>
        <p:sp>
          <p:nvSpPr>
            <p:cNvPr id="10" name="TextBox 9">
              <a:extLst>
                <a:ext uri="{FF2B5EF4-FFF2-40B4-BE49-F238E27FC236}">
                  <a16:creationId xmlns:a16="http://schemas.microsoft.com/office/drawing/2014/main" id="{31579494-6509-BA97-E5A6-A2931E439811}"/>
                </a:ext>
              </a:extLst>
            </p:cNvPr>
            <p:cNvSpPr txBox="1"/>
            <p:nvPr/>
          </p:nvSpPr>
          <p:spPr>
            <a:xfrm>
              <a:off x="609600" y="1093854"/>
              <a:ext cx="99060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Method</a:t>
              </a:r>
            </a:p>
          </p:txBody>
        </p:sp>
      </p:grpSp>
    </p:spTree>
    <p:extLst>
      <p:ext uri="{BB962C8B-B14F-4D97-AF65-F5344CB8AC3E}">
        <p14:creationId xmlns:p14="http://schemas.microsoft.com/office/powerpoint/2010/main" val="1961257603"/>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65690" y="651259"/>
            <a:ext cx="7772400" cy="5711952"/>
          </a:xfrm>
          <a:solidFill>
            <a:schemeClr val="bg2">
              <a:lumMod val="90000"/>
            </a:schemeClr>
          </a:solidFill>
        </p:spPr>
        <p:txBody>
          <a:bodyPr>
            <a:normAutofit fontScale="70000" lnSpcReduction="20000"/>
          </a:bodyPr>
          <a:lstStyle/>
          <a:p>
            <a:pPr marL="0" indent="0">
              <a:buNone/>
            </a:pPr>
            <a:r>
              <a:rPr lang="en-US" sz="2000" b="1" dirty="0">
                <a:solidFill>
                  <a:srgbClr val="FF0000"/>
                </a:solidFill>
                <a:latin typeface="Times New Roman" panose="02020603050405020304" pitchFamily="18" charset="0"/>
                <a:cs typeface="Times New Roman" panose="02020603050405020304" pitchFamily="18" charset="0"/>
              </a:rPr>
              <a:t>RRM-19 : </a:t>
            </a:r>
          </a:p>
          <a:p>
            <a:pPr marL="0" indent="0" algn="just">
              <a:buNone/>
            </a:pPr>
            <a:r>
              <a:rPr lang="en-US" sz="2000" dirty="0"/>
              <a:t>date  of RRM:  17</a:t>
            </a:r>
            <a:r>
              <a:rPr lang="en-US" sz="2000" baseline="30000" dirty="0"/>
              <a:t>th</a:t>
            </a:r>
            <a:r>
              <a:rPr lang="en-US" sz="2000" dirty="0"/>
              <a:t> October 2020 </a:t>
            </a:r>
          </a:p>
          <a:p>
            <a:pPr marL="0" indent="0">
              <a:buNone/>
            </a:pPr>
            <a:r>
              <a:rPr lang="en-US" sz="2000" dirty="0">
                <a:solidFill>
                  <a:srgbClr val="00B0F0"/>
                </a:solidFill>
              </a:rPr>
              <a:t>Remarks given by the Committee </a:t>
            </a:r>
            <a:r>
              <a:rPr lang="en-US" sz="2000" dirty="0"/>
              <a:t>: </a:t>
            </a:r>
            <a:r>
              <a:rPr lang="en-US" sz="1900" kern="0" dirty="0">
                <a:solidFill>
                  <a:srgbClr val="000000"/>
                </a:solidFill>
                <a:latin typeface="Times New Roman" panose="02020603050405020304" pitchFamily="18" charset="0"/>
                <a:cs typeface="Times New Roman" panose="02020603050405020304" pitchFamily="18" charset="0"/>
              </a:rPr>
              <a:t>The committee members  suggested to provide  the results on mobility management using KGMO algorithm.</a:t>
            </a:r>
          </a:p>
          <a:p>
            <a:pPr marL="0" indent="0">
              <a:buNone/>
            </a:pPr>
            <a:r>
              <a:rPr lang="en-US" sz="2000" dirty="0">
                <a:solidFill>
                  <a:srgbClr val="00B0F0"/>
                </a:solidFill>
              </a:rPr>
              <a:t>Action taken on the comments </a:t>
            </a:r>
            <a:r>
              <a:rPr lang="en-US" sz="2000" dirty="0"/>
              <a:t>:</a:t>
            </a:r>
          </a:p>
          <a:p>
            <a:pPr marL="0" indent="0">
              <a:buNone/>
            </a:pPr>
            <a:r>
              <a:rPr lang="en-US" sz="1800" i="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High-Performance Mobility Management Using KGMO in Heterogeneous LTE Cellular Networks paper is under review in SCIE indexed journal with high impact factor</a:t>
            </a:r>
            <a:endParaRPr lang="en-IN" sz="1800" kern="0" dirty="0">
              <a:solidFill>
                <a:srgbClr val="2E74B5"/>
              </a:solidFill>
              <a:effectLst/>
              <a:latin typeface="Calibri Light" panose="020F0302020204030204" pitchFamily="34" charset="0"/>
              <a:ea typeface="Times New Roman" panose="02020603050405020304" pitchFamily="18" charset="0"/>
              <a:cs typeface="Latha" panose="020B0604020202020204" pitchFamily="34"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Latha" panose="020B0604020202020204" pitchFamily="34" charset="0"/>
              </a:rPr>
              <a:t>Two more papers are in progress</a:t>
            </a:r>
            <a:endParaRPr lang="en-IN" sz="1800" dirty="0">
              <a:effectLst/>
              <a:latin typeface="Times New Roman" panose="02020603050405020304" pitchFamily="18" charset="0"/>
              <a:ea typeface="Calibri" panose="020F0502020204030204" pitchFamily="34" charset="0"/>
              <a:cs typeface="Latha" panose="020B0604020202020204" pitchFamily="34" charset="0"/>
            </a:endParaRPr>
          </a:p>
          <a:p>
            <a:pPr marL="0" indent="0">
              <a:buNone/>
            </a:pPr>
            <a:r>
              <a:rPr lang="en-US" sz="2000" dirty="0">
                <a:solidFill>
                  <a:srgbClr val="FF0000"/>
                </a:solidFill>
                <a:latin typeface="Times New Roman" panose="02020603050405020304" pitchFamily="18" charset="0"/>
                <a:cs typeface="Times New Roman" panose="02020603050405020304" pitchFamily="18" charset="0"/>
              </a:rPr>
              <a:t>RRM-21 : (5</a:t>
            </a:r>
            <a:r>
              <a:rPr lang="en-US" sz="2000" baseline="30000" dirty="0">
                <a:solidFill>
                  <a:srgbClr val="FF0000"/>
                </a:solidFill>
                <a:latin typeface="Times New Roman" panose="02020603050405020304" pitchFamily="18" charset="0"/>
                <a:cs typeface="Times New Roman" panose="02020603050405020304" pitchFamily="18" charset="0"/>
              </a:rPr>
              <a:t>th</a:t>
            </a:r>
            <a:r>
              <a:rPr lang="en-US" sz="2000" dirty="0">
                <a:solidFill>
                  <a:srgbClr val="FF0000"/>
                </a:solidFill>
                <a:latin typeface="Times New Roman" panose="02020603050405020304" pitchFamily="18" charset="0"/>
                <a:cs typeface="Times New Roman" panose="02020603050405020304" pitchFamily="18" charset="0"/>
              </a:rPr>
              <a:t> RRM for me)</a:t>
            </a:r>
          </a:p>
          <a:p>
            <a:pPr marL="0" indent="0">
              <a:buNone/>
            </a:pPr>
            <a:r>
              <a:rPr lang="en-US" sz="2000" dirty="0"/>
              <a:t>Date :  29</a:t>
            </a:r>
            <a:r>
              <a:rPr lang="en-US" sz="2000" baseline="30000" dirty="0"/>
              <a:t>th</a:t>
            </a:r>
            <a:r>
              <a:rPr lang="en-US" sz="2000" dirty="0"/>
              <a:t> October 2021</a:t>
            </a:r>
          </a:p>
          <a:p>
            <a:pPr marL="0" indent="0">
              <a:buNone/>
            </a:pPr>
            <a:r>
              <a:rPr lang="en-US" sz="2000" dirty="0">
                <a:solidFill>
                  <a:srgbClr val="00B0F0"/>
                </a:solidFill>
              </a:rPr>
              <a:t>Remarks given by the Committee </a:t>
            </a:r>
            <a:r>
              <a:rPr lang="en-US" sz="2400" dirty="0"/>
              <a:t>: </a:t>
            </a:r>
            <a:r>
              <a:rPr lang="en-US" sz="2100" kern="0" dirty="0">
                <a:solidFill>
                  <a:srgbClr val="000000"/>
                </a:solidFill>
                <a:latin typeface="Times New Roman" panose="02020603050405020304" pitchFamily="18" charset="0"/>
                <a:cs typeface="Times New Roman" panose="02020603050405020304" pitchFamily="18" charset="0"/>
              </a:rPr>
              <a:t>The committee members  suggested to modify  the results on mobility management using KGMO algorithm.</a:t>
            </a:r>
          </a:p>
          <a:p>
            <a:pPr marL="0" indent="0">
              <a:buNone/>
            </a:pPr>
            <a:r>
              <a:rPr lang="en-US" sz="2100" dirty="0">
                <a:solidFill>
                  <a:srgbClr val="00B0F0"/>
                </a:solidFill>
              </a:rPr>
              <a:t>Action taken on the comments </a:t>
            </a:r>
            <a:r>
              <a:rPr lang="en-US" sz="2400" dirty="0"/>
              <a:t>:</a:t>
            </a:r>
          </a:p>
          <a:p>
            <a:pPr marL="0" indent="0">
              <a:buNone/>
            </a:pPr>
            <a:r>
              <a:rPr lang="en-US" sz="2000" i="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High-Performance Mobility Management Using KGMO in Heterogeneous  Networks paper is accepted in </a:t>
            </a:r>
            <a:r>
              <a:rPr lang="en-US" sz="2100" kern="0" dirty="0">
                <a:solidFill>
                  <a:srgbClr val="000000"/>
                </a:solidFill>
                <a:latin typeface="Times New Roman" panose="02020603050405020304" pitchFamily="18" charset="0"/>
                <a:cs typeface="Times New Roman" panose="02020603050405020304" pitchFamily="18" charset="0"/>
              </a:rPr>
              <a:t>International Journal of Wireless and Mobile Computing. (INDERSCIENCE Publisher)</a:t>
            </a:r>
            <a:r>
              <a:rPr lang="en-US" sz="2000" i="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Scopus indexed journal</a:t>
            </a:r>
            <a:r>
              <a:rPr lang="en-US" sz="20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i="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000" dirty="0"/>
              <a:t>Completed one International conference paper titled</a:t>
            </a:r>
          </a:p>
          <a:p>
            <a:pPr marL="0" indent="0">
              <a:buNone/>
            </a:pPr>
            <a:r>
              <a:rPr lang="en-US" sz="2000" dirty="0"/>
              <a:t> ‘Multi-Objective_Artificial_Flora_Algorithm_Based_Optimal_Handover_Scheme_for_LTE-Advanced_Networks’ and published in IEEE explorer in January 2023.</a:t>
            </a:r>
            <a:endParaRPr lang="en-IN" sz="2000" dirty="0"/>
          </a:p>
          <a:p>
            <a:pPr marL="0" indent="0">
              <a:buNone/>
            </a:pPr>
            <a:r>
              <a:rPr lang="en-US" sz="2000" dirty="0">
                <a:solidFill>
                  <a:srgbClr val="FF0000"/>
                </a:solidFill>
                <a:latin typeface="Times New Roman" panose="02020603050405020304" pitchFamily="18" charset="0"/>
                <a:cs typeface="Times New Roman" panose="02020603050405020304" pitchFamily="18" charset="0"/>
              </a:rPr>
              <a:t>RRM-26 : (6</a:t>
            </a:r>
            <a:r>
              <a:rPr lang="en-US" sz="2000" baseline="30000" dirty="0">
                <a:solidFill>
                  <a:srgbClr val="FF0000"/>
                </a:solidFill>
                <a:latin typeface="Times New Roman" panose="02020603050405020304" pitchFamily="18" charset="0"/>
                <a:cs typeface="Times New Roman" panose="02020603050405020304" pitchFamily="18" charset="0"/>
              </a:rPr>
              <a:t>th</a:t>
            </a:r>
            <a:r>
              <a:rPr lang="en-US" sz="2000" dirty="0">
                <a:solidFill>
                  <a:srgbClr val="FF0000"/>
                </a:solidFill>
                <a:latin typeface="Times New Roman" panose="02020603050405020304" pitchFamily="18" charset="0"/>
                <a:cs typeface="Times New Roman" panose="02020603050405020304" pitchFamily="18" charset="0"/>
              </a:rPr>
              <a:t> RRM for me)</a:t>
            </a:r>
          </a:p>
          <a:p>
            <a:pPr marL="0" indent="0">
              <a:buNone/>
            </a:pPr>
            <a:r>
              <a:rPr lang="en-US" sz="2000" dirty="0"/>
              <a:t>Date :  1</a:t>
            </a:r>
            <a:r>
              <a:rPr lang="en-US" sz="2000" baseline="30000" dirty="0"/>
              <a:t>st</a:t>
            </a:r>
            <a:r>
              <a:rPr lang="en-US" sz="2000" dirty="0"/>
              <a:t>  April 2023</a:t>
            </a:r>
          </a:p>
          <a:p>
            <a:pPr marL="0" indent="0">
              <a:buNone/>
            </a:pPr>
            <a:r>
              <a:rPr lang="en-US" sz="2000" dirty="0">
                <a:solidFill>
                  <a:srgbClr val="00B0F0"/>
                </a:solidFill>
              </a:rPr>
              <a:t>Remarks given by the Committee: </a:t>
            </a:r>
            <a:r>
              <a:rPr lang="en-US" sz="2000" dirty="0"/>
              <a:t>Results obtained to be analyzed and compared with recent works of literature. </a:t>
            </a:r>
          </a:p>
          <a:p>
            <a:pPr marL="0" indent="0">
              <a:buNone/>
            </a:pPr>
            <a:r>
              <a:rPr lang="en-US" sz="2000" dirty="0">
                <a:solidFill>
                  <a:srgbClr val="00B0F0"/>
                </a:solidFill>
              </a:rPr>
              <a:t>Action taken on the comments </a:t>
            </a:r>
            <a:r>
              <a:rPr lang="en-US" sz="2000" dirty="0"/>
              <a:t>: updated results and compared with contributed works. </a:t>
            </a:r>
          </a:p>
          <a:p>
            <a:pPr marL="0" indent="0">
              <a:buNone/>
            </a:pPr>
            <a:endParaRPr lang="en-US" sz="2000" dirty="0"/>
          </a:p>
          <a:p>
            <a:pPr marL="0" indent="0">
              <a:buNone/>
            </a:pPr>
            <a:endParaRPr lang="en-US" dirty="0"/>
          </a:p>
        </p:txBody>
      </p:sp>
      <p:sp>
        <p:nvSpPr>
          <p:cNvPr id="2" name="TextBox 1"/>
          <p:cNvSpPr txBox="1"/>
          <p:nvPr/>
        </p:nvSpPr>
        <p:spPr>
          <a:xfrm>
            <a:off x="228600" y="263087"/>
            <a:ext cx="7772400" cy="369332"/>
          </a:xfrm>
          <a:prstGeom prst="rect">
            <a:avLst/>
          </a:prstGeom>
          <a:noFill/>
        </p:spPr>
        <p:txBody>
          <a:bodyPr wrap="square" rtlCol="0">
            <a:spAutoFit/>
          </a:bodyPr>
          <a:lstStyle/>
          <a:p>
            <a:r>
              <a:rPr lang="en-US" dirty="0"/>
              <a:t>Previous RRMs - </a:t>
            </a:r>
          </a:p>
        </p:txBody>
      </p:sp>
      <p:sp>
        <p:nvSpPr>
          <p:cNvPr id="7" name="Date Placeholder 6">
            <a:extLst>
              <a:ext uri="{FF2B5EF4-FFF2-40B4-BE49-F238E27FC236}">
                <a16:creationId xmlns:a16="http://schemas.microsoft.com/office/drawing/2014/main" id="{370C1D0D-224A-8009-18C7-4B03A53AE518}"/>
              </a:ext>
            </a:extLst>
          </p:cNvPr>
          <p:cNvSpPr>
            <a:spLocks noGrp="1"/>
          </p:cNvSpPr>
          <p:nvPr>
            <p:ph type="dt" sz="half" idx="14"/>
          </p:nvPr>
        </p:nvSpPr>
        <p:spPr/>
        <p:txBody>
          <a:bodyPr/>
          <a:lstStyle/>
          <a:p>
            <a:fld id="{D53AA88B-3453-4DF2-8579-35244A6EB2F1}" type="datetime1">
              <a:rPr lang="en-US" smtClean="0"/>
              <a:t>8/13/2023</a:t>
            </a:fld>
            <a:endParaRPr lang="en-US"/>
          </a:p>
        </p:txBody>
      </p:sp>
      <p:sp>
        <p:nvSpPr>
          <p:cNvPr id="8" name="Footer Placeholder 7">
            <a:extLst>
              <a:ext uri="{FF2B5EF4-FFF2-40B4-BE49-F238E27FC236}">
                <a16:creationId xmlns:a16="http://schemas.microsoft.com/office/drawing/2014/main" id="{2D366073-3720-5039-1571-F3614981F88F}"/>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C796C037-0FC6-24B9-2195-50273A25D593}"/>
              </a:ext>
            </a:extLst>
          </p:cNvPr>
          <p:cNvSpPr>
            <a:spLocks noGrp="1"/>
          </p:cNvSpPr>
          <p:nvPr>
            <p:ph type="sldNum" sz="quarter" idx="15"/>
          </p:nvPr>
        </p:nvSpPr>
        <p:spPr/>
        <p:txBody>
          <a:bodyPr/>
          <a:lstStyle/>
          <a:p>
            <a:fld id="{913BA60F-0ACE-4B7C-BD7A-00BBDA3D5349}" type="slidenum">
              <a:rPr lang="en-US" smtClean="0"/>
              <a:pPr/>
              <a:t>4</a:t>
            </a:fld>
            <a:endParaRPr lang="en-US"/>
          </a:p>
        </p:txBody>
      </p:sp>
    </p:spTree>
    <p:extLst>
      <p:ext uri="{BB962C8B-B14F-4D97-AF65-F5344CB8AC3E}">
        <p14:creationId xmlns:p14="http://schemas.microsoft.com/office/powerpoint/2010/main" val="1834921160"/>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F0320-9141-AF5B-B74D-190B3A6D7074}"/>
              </a:ext>
            </a:extLst>
          </p:cNvPr>
          <p:cNvSpPr>
            <a:spLocks noGrp="1"/>
          </p:cNvSpPr>
          <p:nvPr>
            <p:ph type="title"/>
          </p:nvPr>
        </p:nvSpPr>
        <p:spPr/>
        <p:txBody>
          <a:bodyPr/>
          <a:lstStyle/>
          <a:p>
            <a:r>
              <a:rPr lang="en-US" sz="2600" u="sng" dirty="0">
                <a:solidFill>
                  <a:srgbClr val="FF0000"/>
                </a:solidFill>
              </a:rPr>
              <a:t>Simulation tool used</a:t>
            </a:r>
            <a:br>
              <a:rPr lang="en-US" u="sng" dirty="0">
                <a:solidFill>
                  <a:srgbClr val="FF0000"/>
                </a:solidFill>
              </a:rPr>
            </a:br>
            <a:r>
              <a:rPr lang="en-US" sz="2600" u="sng" dirty="0">
                <a:solidFill>
                  <a:srgbClr val="FF0000"/>
                </a:solidFill>
              </a:rPr>
              <a:t>Vienna_LTEA_SLS_v2.0_Q3_2018</a:t>
            </a:r>
            <a:endParaRPr lang="en-IN" sz="2600" u="sng" dirty="0">
              <a:solidFill>
                <a:srgbClr val="FF0000"/>
              </a:solidFill>
            </a:endParaRPr>
          </a:p>
        </p:txBody>
      </p:sp>
      <p:pic>
        <p:nvPicPr>
          <p:cNvPr id="4" name="Picture 3">
            <a:extLst>
              <a:ext uri="{FF2B5EF4-FFF2-40B4-BE49-F238E27FC236}">
                <a16:creationId xmlns:a16="http://schemas.microsoft.com/office/drawing/2014/main" id="{AB57EDC3-6F63-B316-72A6-07860E21F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560" y="2133600"/>
            <a:ext cx="4650240" cy="4343400"/>
          </a:xfrm>
          <a:prstGeom prst="rect">
            <a:avLst/>
          </a:prstGeom>
        </p:spPr>
      </p:pic>
      <p:sp>
        <p:nvSpPr>
          <p:cNvPr id="7" name="Date Placeholder 6">
            <a:extLst>
              <a:ext uri="{FF2B5EF4-FFF2-40B4-BE49-F238E27FC236}">
                <a16:creationId xmlns:a16="http://schemas.microsoft.com/office/drawing/2014/main" id="{9D83351C-CBB8-EA41-3EC5-5E93B3C2C6BA}"/>
              </a:ext>
            </a:extLst>
          </p:cNvPr>
          <p:cNvSpPr>
            <a:spLocks noGrp="1"/>
          </p:cNvSpPr>
          <p:nvPr>
            <p:ph type="dt" sz="half" idx="14"/>
          </p:nvPr>
        </p:nvSpPr>
        <p:spPr/>
        <p:txBody>
          <a:bodyPr/>
          <a:lstStyle/>
          <a:p>
            <a:fld id="{BDE6B630-38AD-4D15-A056-500EAFC5EE37}" type="datetime1">
              <a:rPr lang="en-US" smtClean="0"/>
              <a:t>8/13/2023</a:t>
            </a:fld>
            <a:endParaRPr lang="en-US"/>
          </a:p>
        </p:txBody>
      </p:sp>
      <p:sp>
        <p:nvSpPr>
          <p:cNvPr id="8" name="Footer Placeholder 7">
            <a:extLst>
              <a:ext uri="{FF2B5EF4-FFF2-40B4-BE49-F238E27FC236}">
                <a16:creationId xmlns:a16="http://schemas.microsoft.com/office/drawing/2014/main" id="{281B2823-D069-2D97-CCD2-1923B100D1EB}"/>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37A11B75-474B-5B79-4576-78168BDEE8CC}"/>
              </a:ext>
            </a:extLst>
          </p:cNvPr>
          <p:cNvSpPr>
            <a:spLocks noGrp="1"/>
          </p:cNvSpPr>
          <p:nvPr>
            <p:ph type="sldNum" sz="quarter" idx="15"/>
          </p:nvPr>
        </p:nvSpPr>
        <p:spPr/>
        <p:txBody>
          <a:bodyPr/>
          <a:lstStyle/>
          <a:p>
            <a:fld id="{913BA60F-0ACE-4B7C-BD7A-00BBDA3D5349}" type="slidenum">
              <a:rPr lang="en-US" smtClean="0"/>
              <a:pPr/>
              <a:t>40</a:t>
            </a:fld>
            <a:endParaRPr lang="en-US"/>
          </a:p>
        </p:txBody>
      </p:sp>
    </p:spTree>
    <p:extLst>
      <p:ext uri="{BB962C8B-B14F-4D97-AF65-F5344CB8AC3E}">
        <p14:creationId xmlns:p14="http://schemas.microsoft.com/office/powerpoint/2010/main" val="3957728944"/>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52AA-46CE-7553-2266-2EE137D20753}"/>
              </a:ext>
            </a:extLst>
          </p:cNvPr>
          <p:cNvSpPr>
            <a:spLocks noGrp="1"/>
          </p:cNvSpPr>
          <p:nvPr>
            <p:ph type="title"/>
          </p:nvPr>
        </p:nvSpPr>
        <p:spPr>
          <a:xfrm>
            <a:off x="457200" y="274638"/>
            <a:ext cx="7467600" cy="563562"/>
          </a:xfrm>
        </p:spPr>
        <p:txBody>
          <a:bodyPr>
            <a:noAutofit/>
          </a:bodyPr>
          <a:lstStyle/>
          <a:p>
            <a:r>
              <a:rPr lang="en-IN" sz="2800" u="sng" dirty="0">
                <a:solidFill>
                  <a:srgbClr val="FF0000"/>
                </a:solidFill>
                <a:latin typeface="Times New Roman" panose="02020603050405020304" pitchFamily="18" charset="0"/>
                <a:cs typeface="Times New Roman" panose="02020603050405020304" pitchFamily="18" charset="0"/>
              </a:rPr>
              <a:t>Conclusion</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44F1F3-DD4A-F418-4D8B-48350377BA82}"/>
              </a:ext>
            </a:extLst>
          </p:cNvPr>
          <p:cNvSpPr>
            <a:spLocks noGrp="1"/>
          </p:cNvSpPr>
          <p:nvPr>
            <p:ph sz="quarter" idx="1"/>
          </p:nvPr>
        </p:nvSpPr>
        <p:spPr>
          <a:xfrm>
            <a:off x="477649" y="838200"/>
            <a:ext cx="7467600" cy="5453190"/>
          </a:xfrm>
        </p:spPr>
        <p:txBody>
          <a:bodyPr/>
          <a:lstStyle/>
          <a:p>
            <a:pPr lvl="0">
              <a:lnSpc>
                <a:spcPct val="107000"/>
              </a:lnSpc>
              <a:spcAft>
                <a:spcPts val="800"/>
              </a:spcAft>
              <a:buFont typeface="Wingdings" panose="05000000000000000000" pitchFamily="2" charset="2"/>
              <a:buChar char="Ø"/>
              <a:tabLst>
                <a:tab pos="457200" algn="l"/>
              </a:tabLst>
            </a:pP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Throughput:</a:t>
            </a: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The KGMO method demonstrates the highest throughput values at both 400ms (7.58 Mbps) and 2000ms (</a:t>
            </a:r>
            <a:r>
              <a:rPr lang="en-IN" sz="1800" kern="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7.60</a:t>
            </a: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Mbps).</a:t>
            </a: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PSO also exhibits high throughput values, with 4.67 Mbps at 400ms and 5.6 Mbps at 2000ms.</a:t>
            </a: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RHQM and MOAF show moderate throughput values.</a:t>
            </a: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QMHA and AHP-TOPSIS exhibit relatively lower throughput values.</a:t>
            </a: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Call Block Rate (CBR):</a:t>
            </a: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KGMO shows the lowest CBR values at both 400ms (0.17%) and 2000ms (0.45%).</a:t>
            </a: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PSO and MOAF also demonstrate low CBR values.</a:t>
            </a: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AHP-TOPSIS, QMHA and RHQM exhibit higher CBR values.</a:t>
            </a:r>
            <a:endParaRPr lang="en-IN" sz="18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7B0C880-ACA0-2923-B963-6D3EED0F6B0C}"/>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7B3F9AE1-3B0E-7E07-BE0A-8A99E770C51A}"/>
              </a:ext>
            </a:extLst>
          </p:cNvPr>
          <p:cNvSpPr>
            <a:spLocks noGrp="1"/>
          </p:cNvSpPr>
          <p:nvPr>
            <p:ph type="sldNum" sz="quarter" idx="15"/>
          </p:nvPr>
        </p:nvSpPr>
        <p:spPr/>
        <p:txBody>
          <a:bodyPr/>
          <a:lstStyle/>
          <a:p>
            <a:fld id="{913BA60F-0ACE-4B7C-BD7A-00BBDA3D5349}" type="slidenum">
              <a:rPr lang="en-US" smtClean="0"/>
              <a:pPr/>
              <a:t>41</a:t>
            </a:fld>
            <a:endParaRPr lang="en-US"/>
          </a:p>
        </p:txBody>
      </p:sp>
      <p:sp>
        <p:nvSpPr>
          <p:cNvPr id="6" name="Footer Placeholder 5">
            <a:extLst>
              <a:ext uri="{FF2B5EF4-FFF2-40B4-BE49-F238E27FC236}">
                <a16:creationId xmlns:a16="http://schemas.microsoft.com/office/drawing/2014/main" id="{4E4CD7C1-ECC6-D3A8-C98B-B970112AAD75}"/>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928736177"/>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52AA-46CE-7553-2266-2EE137D20753}"/>
              </a:ext>
            </a:extLst>
          </p:cNvPr>
          <p:cNvSpPr>
            <a:spLocks noGrp="1"/>
          </p:cNvSpPr>
          <p:nvPr>
            <p:ph type="title"/>
          </p:nvPr>
        </p:nvSpPr>
        <p:spPr>
          <a:xfrm>
            <a:off x="457200" y="274638"/>
            <a:ext cx="7467600" cy="487362"/>
          </a:xfrm>
        </p:spPr>
        <p:txBody>
          <a:bodyPr>
            <a:noAutofit/>
          </a:bodyPr>
          <a:lstStyle/>
          <a:p>
            <a:r>
              <a:rPr lang="en-IN" sz="2800" u="sng" dirty="0">
                <a:solidFill>
                  <a:srgbClr val="FF0000"/>
                </a:solidFill>
                <a:latin typeface="Times New Roman" panose="02020603050405020304" pitchFamily="18" charset="0"/>
                <a:cs typeface="Times New Roman" panose="02020603050405020304" pitchFamily="18" charset="0"/>
              </a:rPr>
              <a:t>Conclusion continued</a:t>
            </a:r>
            <a:endParaRPr lang="en-IN" sz="2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44F1F3-DD4A-F418-4D8B-48350377BA82}"/>
              </a:ext>
            </a:extLst>
          </p:cNvPr>
          <p:cNvSpPr>
            <a:spLocks noGrp="1"/>
          </p:cNvSpPr>
          <p:nvPr>
            <p:ph sz="quarter" idx="1"/>
          </p:nvPr>
        </p:nvSpPr>
        <p:spPr>
          <a:xfrm>
            <a:off x="477649" y="838200"/>
            <a:ext cx="7467600" cy="5453190"/>
          </a:xfrm>
        </p:spPr>
        <p:txBody>
          <a:bodyPr>
            <a:normAutofit fontScale="92500" lnSpcReduction="10000"/>
          </a:bodyPr>
          <a:lstStyle/>
          <a:p>
            <a:pPr lvl="0">
              <a:lnSpc>
                <a:spcPct val="107000"/>
              </a:lnSpc>
              <a:spcAft>
                <a:spcPts val="800"/>
              </a:spcAft>
              <a:buFont typeface="Wingdings" panose="05000000000000000000" pitchFamily="2" charset="2"/>
              <a:buChar char="Ø"/>
              <a:tabLst>
                <a:tab pos="457200" algn="l"/>
              </a:tabLst>
            </a:pP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Handover Failure Rate (HFR):</a:t>
            </a:r>
            <a:endParaRPr lang="en-IN" sz="17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374151"/>
                </a:solidFill>
                <a:latin typeface="Times New Roman" panose="02020603050405020304" pitchFamily="18" charset="0"/>
                <a:cs typeface="Times New Roman" panose="02020603050405020304" pitchFamily="18" charset="0"/>
              </a:rPr>
              <a:t>KGMO </a:t>
            </a:r>
            <a:r>
              <a:rPr lang="en-US" sz="1700" kern="0" dirty="0">
                <a:solidFill>
                  <a:srgbClr val="374151"/>
                </a:solidFill>
                <a:latin typeface="Times New Roman" panose="02020603050405020304" pitchFamily="18" charset="0"/>
                <a:cs typeface="Times New Roman" panose="02020603050405020304" pitchFamily="18" charset="0"/>
              </a:rPr>
              <a:t>shows the lowest values for HFR, suggesting effective handling of handover processes. These methods demonstrate a high success rate in maintaining active calls during handovers</a:t>
            </a: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MOAF and </a:t>
            </a:r>
            <a:r>
              <a:rPr lang="en-US" sz="1800" b="0" i="0" dirty="0">
                <a:solidFill>
                  <a:srgbClr val="374151"/>
                </a:solidFill>
                <a:effectLst/>
                <a:latin typeface="Söhne"/>
              </a:rPr>
              <a:t> </a:t>
            </a:r>
            <a:r>
              <a:rPr lang="en-IN" sz="18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PSO</a:t>
            </a:r>
            <a:r>
              <a:rPr lang="en-US" sz="1800" b="0" i="0" dirty="0">
                <a:solidFill>
                  <a:srgbClr val="374151"/>
                </a:solidFill>
                <a:effectLst/>
                <a:latin typeface="Söhne"/>
              </a:rPr>
              <a:t> </a:t>
            </a: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also demonstrate low HFR values.</a:t>
            </a:r>
            <a:endParaRPr lang="en-IN" sz="17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AHP-TOPSIS, QMHA, and RHQM exhibit higher HFR values.</a:t>
            </a:r>
            <a:endParaRPr lang="en-IN" sz="17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Font typeface="Wingdings" panose="05000000000000000000" pitchFamily="2" charset="2"/>
              <a:buChar char="Ø"/>
              <a:tabLst>
                <a:tab pos="457200" algn="l"/>
              </a:tabLst>
            </a:pP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Call Drop Rate (CDR):</a:t>
            </a:r>
            <a:endParaRPr lang="en-IN" sz="17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KGMO exhibits the lowest CDR values at both 400ms (0.16%) and 2000ms (0.26%).</a:t>
            </a:r>
            <a:endParaRPr lang="en-IN" sz="17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MOAF</a:t>
            </a:r>
            <a:r>
              <a:rPr lang="en-IN" sz="1700" kern="0" dirty="0">
                <a:solidFill>
                  <a:srgbClr val="374151"/>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and PSO show relatively low CDR values.</a:t>
            </a:r>
            <a:endParaRPr lang="en-IN" sz="17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AHP-TOPSIS, QMHA, and RHQM demonstrate higher CDR values.</a:t>
            </a:r>
            <a:endParaRPr lang="en-IN" sz="17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r>
              <a:rPr lang="en-IN" sz="1700"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Based on these observations, the novel approach KGMO consistently performs well across all four parameters and different times, showing the highest throughput values, low HFR, low CDR, and low CBR. Therefore, the KGMO method can be considered the best method among all methods.</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7B0C880-ACA0-2923-B963-6D3EED0F6B0C}"/>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7B3F9AE1-3B0E-7E07-BE0A-8A99E770C51A}"/>
              </a:ext>
            </a:extLst>
          </p:cNvPr>
          <p:cNvSpPr>
            <a:spLocks noGrp="1"/>
          </p:cNvSpPr>
          <p:nvPr>
            <p:ph type="sldNum" sz="quarter" idx="15"/>
          </p:nvPr>
        </p:nvSpPr>
        <p:spPr/>
        <p:txBody>
          <a:bodyPr/>
          <a:lstStyle/>
          <a:p>
            <a:fld id="{913BA60F-0ACE-4B7C-BD7A-00BBDA3D5349}" type="slidenum">
              <a:rPr lang="en-US" smtClean="0"/>
              <a:pPr/>
              <a:t>42</a:t>
            </a:fld>
            <a:endParaRPr lang="en-US"/>
          </a:p>
        </p:txBody>
      </p:sp>
      <p:sp>
        <p:nvSpPr>
          <p:cNvPr id="6" name="Footer Placeholder 5">
            <a:extLst>
              <a:ext uri="{FF2B5EF4-FFF2-40B4-BE49-F238E27FC236}">
                <a16:creationId xmlns:a16="http://schemas.microsoft.com/office/drawing/2014/main" id="{4E4CD7C1-ECC6-D3A8-C98B-B970112AAD75}"/>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1785760910"/>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0FE7F-204D-4E20-AB6E-2A15737B0B77}"/>
              </a:ext>
            </a:extLst>
          </p:cNvPr>
          <p:cNvSpPr>
            <a:spLocks noGrp="1"/>
          </p:cNvSpPr>
          <p:nvPr>
            <p:ph sz="quarter" idx="1"/>
          </p:nvPr>
        </p:nvSpPr>
        <p:spPr/>
        <p:txBody>
          <a:bodyPr>
            <a:normAutofit/>
          </a:bodyPr>
          <a:lstStyle/>
          <a:p>
            <a:pPr>
              <a:lnSpc>
                <a:spcPct val="107000"/>
              </a:lnSpc>
              <a:spcAft>
                <a:spcPts val="800"/>
              </a:spcAft>
              <a:buFont typeface="Wingdings" panose="05000000000000000000" pitchFamily="2" charset="2"/>
              <a:buChar char="Ø"/>
            </a:pPr>
            <a:r>
              <a:rPr lang="en-IN" sz="14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Based on these conclusions, KGMO emerges as a strong contender with excellent network performance in terms of throughput and satisfactory handoff performance with low HFR and CDR. </a:t>
            </a:r>
          </a:p>
          <a:p>
            <a:pPr>
              <a:lnSpc>
                <a:spcPct val="107000"/>
              </a:lnSpc>
              <a:spcAft>
                <a:spcPts val="800"/>
              </a:spcAft>
              <a:buFont typeface="Wingdings" panose="05000000000000000000" pitchFamily="2" charset="2"/>
              <a:buChar char="Ø"/>
            </a:pPr>
            <a:r>
              <a:rPr lang="en-IN" sz="14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MOAF also demonstrates promising handoff performance with low HFR and CDR, but its network performance in terms of throughput is relatively lower. </a:t>
            </a:r>
          </a:p>
          <a:p>
            <a:pPr>
              <a:lnSpc>
                <a:spcPct val="107000"/>
              </a:lnSpc>
              <a:spcAft>
                <a:spcPts val="800"/>
              </a:spcAft>
              <a:buFont typeface="Wingdings" panose="05000000000000000000" pitchFamily="2" charset="2"/>
              <a:buChar char="Ø"/>
            </a:pPr>
            <a:r>
              <a:rPr lang="en-IN" sz="1400" kern="100" dirty="0">
                <a:solidFill>
                  <a:srgbClr val="374151"/>
                </a:solidFill>
                <a:effectLst/>
                <a:latin typeface="Times New Roman" panose="02020603050405020304" pitchFamily="18" charset="0"/>
                <a:ea typeface="Calibri" panose="020F0502020204030204" pitchFamily="34" charset="0"/>
                <a:cs typeface="Times New Roman" panose="02020603050405020304" pitchFamily="18" charset="0"/>
              </a:rPr>
              <a:t>Therefore, KGMO appears to be a favourable option considering both network and handoff performance factors.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1800" dirty="0">
              <a:effectLst/>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pPr marL="0" indent="0">
              <a:buNone/>
            </a:pPr>
            <a:endParaRPr lang="en-US" sz="1800" dirty="0">
              <a:effectLst/>
              <a:latin typeface="Times New Roman" panose="02020603050405020304" pitchFamily="18" charset="0"/>
              <a:ea typeface="Calibri" panose="020F0502020204030204" pitchFamily="34" charset="0"/>
            </a:endParaRPr>
          </a:p>
        </p:txBody>
      </p:sp>
      <p:sp>
        <p:nvSpPr>
          <p:cNvPr id="6" name="Title 1">
            <a:extLst>
              <a:ext uri="{FF2B5EF4-FFF2-40B4-BE49-F238E27FC236}">
                <a16:creationId xmlns:a16="http://schemas.microsoft.com/office/drawing/2014/main" id="{93903C3D-5BC9-4AE4-A637-3EA053C07A95}"/>
              </a:ext>
            </a:extLst>
          </p:cNvPr>
          <p:cNvSpPr>
            <a:spLocks noGrp="1"/>
          </p:cNvSpPr>
          <p:nvPr>
            <p:ph type="title"/>
          </p:nvPr>
        </p:nvSpPr>
        <p:spPr>
          <a:xfrm>
            <a:off x="304800" y="609600"/>
            <a:ext cx="7467600" cy="547361"/>
          </a:xfrm>
          <a:noFill/>
        </p:spPr>
        <p:txBody>
          <a:bodyPr>
            <a:noAutofit/>
          </a:bodyPr>
          <a:lstStyle/>
          <a:p>
            <a:r>
              <a:rPr lang="en-IN" sz="2800" u="sng" dirty="0">
                <a:solidFill>
                  <a:srgbClr val="FF0000"/>
                </a:solidFill>
                <a:latin typeface="Times New Roman" panose="02020603050405020304" pitchFamily="18" charset="0"/>
                <a:cs typeface="Times New Roman" panose="02020603050405020304" pitchFamily="18" charset="0"/>
              </a:rPr>
              <a:t>Final Conclusion</a:t>
            </a:r>
          </a:p>
        </p:txBody>
      </p:sp>
      <p:sp>
        <p:nvSpPr>
          <p:cNvPr id="7" name="Date Placeholder 6">
            <a:extLst>
              <a:ext uri="{FF2B5EF4-FFF2-40B4-BE49-F238E27FC236}">
                <a16:creationId xmlns:a16="http://schemas.microsoft.com/office/drawing/2014/main" id="{CF0CC7C6-E41E-6299-F7CD-44304B05CC78}"/>
              </a:ext>
            </a:extLst>
          </p:cNvPr>
          <p:cNvSpPr>
            <a:spLocks noGrp="1"/>
          </p:cNvSpPr>
          <p:nvPr>
            <p:ph type="dt" sz="half" idx="14"/>
          </p:nvPr>
        </p:nvSpPr>
        <p:spPr/>
        <p:txBody>
          <a:bodyPr/>
          <a:lstStyle/>
          <a:p>
            <a:fld id="{57704C1B-D4D7-49CF-B554-58434C707CBD}" type="datetime1">
              <a:rPr lang="en-US" smtClean="0"/>
              <a:t>8/13/2023</a:t>
            </a:fld>
            <a:endParaRPr lang="en-US"/>
          </a:p>
        </p:txBody>
      </p:sp>
      <p:sp>
        <p:nvSpPr>
          <p:cNvPr id="8" name="Footer Placeholder 7">
            <a:extLst>
              <a:ext uri="{FF2B5EF4-FFF2-40B4-BE49-F238E27FC236}">
                <a16:creationId xmlns:a16="http://schemas.microsoft.com/office/drawing/2014/main" id="{02FDAE51-FF95-E244-0144-57D33E3ED930}"/>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97C8B9BA-813B-5F12-777E-A7C64E3C02A6}"/>
              </a:ext>
            </a:extLst>
          </p:cNvPr>
          <p:cNvSpPr>
            <a:spLocks noGrp="1"/>
          </p:cNvSpPr>
          <p:nvPr>
            <p:ph type="sldNum" sz="quarter" idx="15"/>
          </p:nvPr>
        </p:nvSpPr>
        <p:spPr/>
        <p:txBody>
          <a:bodyPr/>
          <a:lstStyle/>
          <a:p>
            <a:fld id="{913BA60F-0ACE-4B7C-BD7A-00BBDA3D5349}" type="slidenum">
              <a:rPr lang="en-US" smtClean="0"/>
              <a:pPr/>
              <a:t>43</a:t>
            </a:fld>
            <a:endParaRPr lang="en-US"/>
          </a:p>
        </p:txBody>
      </p:sp>
      <p:graphicFrame>
        <p:nvGraphicFramePr>
          <p:cNvPr id="2" name="Table 3">
            <a:extLst>
              <a:ext uri="{FF2B5EF4-FFF2-40B4-BE49-F238E27FC236}">
                <a16:creationId xmlns:a16="http://schemas.microsoft.com/office/drawing/2014/main" id="{96D1EC1C-03EE-7562-7F27-C138268A9B6E}"/>
              </a:ext>
            </a:extLst>
          </p:cNvPr>
          <p:cNvGraphicFramePr>
            <a:graphicFrameLocks noGrp="1"/>
          </p:cNvGraphicFramePr>
          <p:nvPr>
            <p:extLst>
              <p:ext uri="{D42A27DB-BD31-4B8C-83A1-F6EECF244321}">
                <p14:modId xmlns:p14="http://schemas.microsoft.com/office/powerpoint/2010/main" val="3220035044"/>
              </p:ext>
            </p:extLst>
          </p:nvPr>
        </p:nvGraphicFramePr>
        <p:xfrm>
          <a:off x="838201" y="3581400"/>
          <a:ext cx="7107047" cy="1752600"/>
        </p:xfrm>
        <a:graphic>
          <a:graphicData uri="http://schemas.openxmlformats.org/drawingml/2006/table">
            <a:tbl>
              <a:tblPr firstRow="1" bandRow="1">
                <a:tableStyleId>{5C22544A-7EE6-4342-B048-85BDC9FD1C3A}</a:tableStyleId>
              </a:tblPr>
              <a:tblGrid>
                <a:gridCol w="1215315">
                  <a:extLst>
                    <a:ext uri="{9D8B030D-6E8A-4147-A177-3AD203B41FA5}">
                      <a16:colId xmlns:a16="http://schemas.microsoft.com/office/drawing/2014/main" val="3678707355"/>
                    </a:ext>
                  </a:extLst>
                </a:gridCol>
                <a:gridCol w="2834063">
                  <a:extLst>
                    <a:ext uri="{9D8B030D-6E8A-4147-A177-3AD203B41FA5}">
                      <a16:colId xmlns:a16="http://schemas.microsoft.com/office/drawing/2014/main" val="2958239212"/>
                    </a:ext>
                  </a:extLst>
                </a:gridCol>
                <a:gridCol w="3057669">
                  <a:extLst>
                    <a:ext uri="{9D8B030D-6E8A-4147-A177-3AD203B41FA5}">
                      <a16:colId xmlns:a16="http://schemas.microsoft.com/office/drawing/2014/main" val="4130389783"/>
                    </a:ext>
                  </a:extLst>
                </a:gridCol>
              </a:tblGrid>
              <a:tr h="370840">
                <a:tc>
                  <a:txBody>
                    <a:bodyPr/>
                    <a:lstStyle/>
                    <a:p>
                      <a:endParaRPr lang="en-IN"/>
                    </a:p>
                  </a:txBody>
                  <a:tcPr/>
                </a:tc>
                <a:tc>
                  <a:txBody>
                    <a:bodyPr/>
                    <a:lstStyle/>
                    <a:p>
                      <a:r>
                        <a:rPr lang="en-US" dirty="0"/>
                        <a:t>Handoff performance</a:t>
                      </a:r>
                      <a:endParaRPr lang="en-IN" dirty="0"/>
                    </a:p>
                  </a:txBody>
                  <a:tcPr/>
                </a:tc>
                <a:tc>
                  <a:txBody>
                    <a:bodyPr/>
                    <a:lstStyle/>
                    <a:p>
                      <a:r>
                        <a:rPr lang="en-US" dirty="0"/>
                        <a:t>Network performance</a:t>
                      </a:r>
                      <a:endParaRPr lang="en-IN" dirty="0"/>
                    </a:p>
                  </a:txBody>
                  <a:tcPr/>
                </a:tc>
                <a:extLst>
                  <a:ext uri="{0D108BD9-81ED-4DB2-BD59-A6C34878D82A}">
                    <a16:rowId xmlns:a16="http://schemas.microsoft.com/office/drawing/2014/main" val="3579265152"/>
                  </a:ext>
                </a:extLst>
              </a:tr>
              <a:tr h="370840">
                <a:tc>
                  <a:txBody>
                    <a:bodyPr/>
                    <a:lstStyle/>
                    <a:p>
                      <a:r>
                        <a:rPr lang="en-US" dirty="0"/>
                        <a:t>KGMO</a:t>
                      </a:r>
                      <a:endParaRPr lang="en-IN" dirty="0"/>
                    </a:p>
                  </a:txBody>
                  <a:tcPr/>
                </a:tc>
                <a:tc>
                  <a:txBody>
                    <a:bodyPr/>
                    <a:lstStyle/>
                    <a:p>
                      <a:pPr algn="ct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304361251"/>
                  </a:ext>
                </a:extLst>
              </a:tr>
              <a:tr h="370840">
                <a:tc>
                  <a:txBody>
                    <a:bodyPr/>
                    <a:lstStyle/>
                    <a:p>
                      <a:r>
                        <a:rPr lang="en-US" dirty="0"/>
                        <a:t>MOAF</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a:t>
                      </a:r>
                    </a:p>
                  </a:txBody>
                  <a:tcPr/>
                </a:tc>
                <a:extLst>
                  <a:ext uri="{0D108BD9-81ED-4DB2-BD59-A6C34878D82A}">
                    <a16:rowId xmlns:a16="http://schemas.microsoft.com/office/drawing/2014/main" val="1860742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RHQM</a:t>
                      </a:r>
                      <a:endParaRPr lang="en-IN" dirty="0"/>
                    </a:p>
                    <a:p>
                      <a:endParaRPr lang="en-IN" dirty="0"/>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806760835"/>
                  </a:ext>
                </a:extLst>
              </a:tr>
            </a:tbl>
          </a:graphicData>
        </a:graphic>
      </p:graphicFrame>
    </p:spTree>
    <p:extLst>
      <p:ext uri="{BB962C8B-B14F-4D97-AF65-F5344CB8AC3E}">
        <p14:creationId xmlns:p14="http://schemas.microsoft.com/office/powerpoint/2010/main" val="839314215"/>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0FE7F-204D-4E20-AB6E-2A15737B0B77}"/>
              </a:ext>
            </a:extLst>
          </p:cNvPr>
          <p:cNvSpPr>
            <a:spLocks noGrp="1"/>
          </p:cNvSpPr>
          <p:nvPr>
            <p:ph sz="quarter" idx="1"/>
          </p:nvPr>
        </p:nvSpPr>
        <p:spPr>
          <a:xfrm>
            <a:off x="457200" y="1296413"/>
            <a:ext cx="7467600" cy="4873752"/>
          </a:xfrm>
        </p:spPr>
        <p:txBody>
          <a:bodyPr>
            <a:normAutofit/>
          </a:bodyPr>
          <a:lstStyle/>
          <a:p>
            <a:endParaRPr lang="en-US" sz="1800" dirty="0">
              <a:solidFill>
                <a:srgbClr val="000000"/>
              </a:solidFill>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US" dirty="0">
                <a:solidFill>
                  <a:srgbClr val="000000"/>
                </a:solidFill>
                <a:effectLst/>
                <a:latin typeface="Times New Roman" panose="02020603050405020304" pitchFamily="18" charset="0"/>
                <a:ea typeface="Calibri" panose="020F0502020204030204" pitchFamily="34" charset="0"/>
              </a:rPr>
              <a:t>It is recommended to conduct more study on handoff-margins tuning and to employ regression coefficients as fitness scales in genetic algorithms and differential evolution methods.</a:t>
            </a:r>
          </a:p>
          <a:p>
            <a:pPr algn="just">
              <a:buFont typeface="Wingdings" panose="05000000000000000000" pitchFamily="2" charset="2"/>
              <a:buChar char="Ø"/>
            </a:pPr>
            <a:r>
              <a:rPr lang="en-US" dirty="0">
                <a:solidFill>
                  <a:srgbClr val="000000"/>
                </a:solidFill>
                <a:latin typeface="Times New Roman" panose="02020603050405020304" pitchFamily="18" charset="0"/>
                <a:ea typeface="Calibri" panose="020F0502020204030204" pitchFamily="34" charset="0"/>
              </a:rPr>
              <a:t>This work can be extended by using a hybrid optimization technique to reduce the calculation time. </a:t>
            </a:r>
          </a:p>
          <a:p>
            <a:pPr algn="just">
              <a:spcAft>
                <a:spcPts val="800"/>
              </a:spcAft>
              <a:buFont typeface="Wingdings" panose="05000000000000000000" pitchFamily="2" charset="2"/>
              <a:buChar char="Ø"/>
            </a:pPr>
            <a:r>
              <a:rPr lang="en-US" dirty="0">
                <a:solidFill>
                  <a:srgbClr val="000000"/>
                </a:solidFill>
                <a:latin typeface="Times New Roman" panose="02020603050405020304" pitchFamily="18" charset="0"/>
                <a:ea typeface="Calibri" panose="020F0502020204030204" pitchFamily="34" charset="0"/>
              </a:rPr>
              <a:t>Proper deep learning techniques can be applied to the data to perform a highly accurate decision-making process in less time.    </a:t>
            </a:r>
          </a:p>
          <a:p>
            <a:pPr algn="just">
              <a:spcAft>
                <a:spcPts val="800"/>
              </a:spcAft>
              <a:buFont typeface="Wingdings" panose="05000000000000000000" pitchFamily="2" charset="2"/>
              <a:buChar char="Ø"/>
            </a:pPr>
            <a:r>
              <a:rPr lang="en-US" dirty="0">
                <a:solidFill>
                  <a:srgbClr val="000000"/>
                </a:solidFill>
                <a:latin typeface="Times New Roman" panose="02020603050405020304" pitchFamily="18" charset="0"/>
                <a:ea typeface="Calibri" panose="020F0502020204030204" pitchFamily="34" charset="0"/>
              </a:rPr>
              <a:t>This can improve overall network performance.</a:t>
            </a:r>
          </a:p>
          <a:p>
            <a:pPr marL="0" indent="0">
              <a:buNone/>
            </a:pPr>
            <a:endParaRPr lang="en-US" dirty="0"/>
          </a:p>
        </p:txBody>
      </p:sp>
      <p:sp>
        <p:nvSpPr>
          <p:cNvPr id="4" name="Title 1">
            <a:extLst>
              <a:ext uri="{FF2B5EF4-FFF2-40B4-BE49-F238E27FC236}">
                <a16:creationId xmlns:a16="http://schemas.microsoft.com/office/drawing/2014/main" id="{062BE56A-CA3D-45D2-A126-721FB79BE1F3}"/>
              </a:ext>
            </a:extLst>
          </p:cNvPr>
          <p:cNvSpPr txBox="1">
            <a:spLocks/>
          </p:cNvSpPr>
          <p:nvPr/>
        </p:nvSpPr>
        <p:spPr>
          <a:xfrm>
            <a:off x="457200" y="688439"/>
            <a:ext cx="7467600" cy="547361"/>
          </a:xfrm>
          <a:prstGeom prst="rect">
            <a:avLst/>
          </a:prstGeom>
          <a:noFill/>
        </p:spPr>
        <p:txBody>
          <a:bodyPr vert="horz" anchor="b">
            <a:no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IN" sz="3200" u="sng" dirty="0">
                <a:solidFill>
                  <a:srgbClr val="FF0000"/>
                </a:solidFill>
                <a:latin typeface="Times New Roman" panose="02020603050405020304" pitchFamily="18" charset="0"/>
                <a:cs typeface="Times New Roman" panose="02020603050405020304" pitchFamily="18" charset="0"/>
              </a:rPr>
              <a:t>Future Scope</a:t>
            </a:r>
          </a:p>
        </p:txBody>
      </p:sp>
      <p:sp>
        <p:nvSpPr>
          <p:cNvPr id="7" name="Date Placeholder 6">
            <a:extLst>
              <a:ext uri="{FF2B5EF4-FFF2-40B4-BE49-F238E27FC236}">
                <a16:creationId xmlns:a16="http://schemas.microsoft.com/office/drawing/2014/main" id="{33A18D82-6D26-CAF4-0543-80D343A1C51D}"/>
              </a:ext>
            </a:extLst>
          </p:cNvPr>
          <p:cNvSpPr>
            <a:spLocks noGrp="1"/>
          </p:cNvSpPr>
          <p:nvPr>
            <p:ph type="dt" sz="half" idx="14"/>
          </p:nvPr>
        </p:nvSpPr>
        <p:spPr/>
        <p:txBody>
          <a:bodyPr/>
          <a:lstStyle/>
          <a:p>
            <a:fld id="{66D21ABB-C9BF-41A2-A655-A0450F3615F8}" type="datetime1">
              <a:rPr lang="en-US" smtClean="0"/>
              <a:t>8/13/2023</a:t>
            </a:fld>
            <a:endParaRPr lang="en-US"/>
          </a:p>
        </p:txBody>
      </p:sp>
      <p:sp>
        <p:nvSpPr>
          <p:cNvPr id="8" name="Footer Placeholder 7">
            <a:extLst>
              <a:ext uri="{FF2B5EF4-FFF2-40B4-BE49-F238E27FC236}">
                <a16:creationId xmlns:a16="http://schemas.microsoft.com/office/drawing/2014/main" id="{A94013D8-3C78-CC02-8D2F-354B28D5988F}"/>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C46A8E20-DB03-297B-05FB-83F0816A5086}"/>
              </a:ext>
            </a:extLst>
          </p:cNvPr>
          <p:cNvSpPr>
            <a:spLocks noGrp="1"/>
          </p:cNvSpPr>
          <p:nvPr>
            <p:ph type="sldNum" sz="quarter" idx="15"/>
          </p:nvPr>
        </p:nvSpPr>
        <p:spPr/>
        <p:txBody>
          <a:bodyPr/>
          <a:lstStyle/>
          <a:p>
            <a:fld id="{913BA60F-0ACE-4B7C-BD7A-00BBDA3D5349}" type="slidenum">
              <a:rPr lang="en-US" smtClean="0"/>
              <a:pPr/>
              <a:t>44</a:t>
            </a:fld>
            <a:endParaRPr lang="en-US"/>
          </a:p>
        </p:txBody>
      </p:sp>
    </p:spTree>
    <p:extLst>
      <p:ext uri="{BB962C8B-B14F-4D97-AF65-F5344CB8AC3E}">
        <p14:creationId xmlns:p14="http://schemas.microsoft.com/office/powerpoint/2010/main" val="2483941050"/>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40" y="793776"/>
            <a:ext cx="7467600" cy="521209"/>
          </a:xfrm>
          <a:noFill/>
        </p:spPr>
        <p:txBody>
          <a:bodyPr>
            <a:noAutofit/>
          </a:bodyPr>
          <a:lstStyle/>
          <a:p>
            <a:r>
              <a:rPr lang="en-US" sz="3200" u="sng" dirty="0">
                <a:solidFill>
                  <a:srgbClr val="FF0000"/>
                </a:solidFill>
                <a:effectLst/>
                <a:latin typeface="Times New Roman" panose="02020603050405020304" pitchFamily="18" charset="0"/>
                <a:ea typeface="Arial" panose="020B0604020202020204" pitchFamily="34" charset="0"/>
                <a:cs typeface="Times New Roman" panose="02020603050405020304" pitchFamily="18" charset="0"/>
              </a:rPr>
              <a:t>LIST OF PUBLICATIONS</a:t>
            </a:r>
            <a:endParaRPr lang="en-US" sz="3200" u="sng" dirty="0">
              <a:solidFill>
                <a:srgbClr val="FF0000"/>
              </a:solidFill>
            </a:endParaRPr>
          </a:p>
        </p:txBody>
      </p:sp>
      <p:sp>
        <p:nvSpPr>
          <p:cNvPr id="3" name="Content Placeholder 2"/>
          <p:cNvSpPr>
            <a:spLocks noGrp="1"/>
          </p:cNvSpPr>
          <p:nvPr>
            <p:ph sz="quarter" idx="1"/>
          </p:nvPr>
        </p:nvSpPr>
        <p:spPr>
          <a:xfrm>
            <a:off x="280416" y="1537269"/>
            <a:ext cx="8458200" cy="4558731"/>
          </a:xfrm>
        </p:spPr>
        <p:txBody>
          <a:bodyPr>
            <a:noAutofit/>
          </a:bodyPr>
          <a:lstStyle/>
          <a:p>
            <a:pPr marL="342900" lvl="0" indent="-342900" algn="just">
              <a:buFont typeface="+mj-lt"/>
              <a:buAutoNum type="arabicPeriod"/>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Mannem, Kiran, P. Nageswara Rao, and S. Chandra Mohan Reddy. "Handover Decision in LTE &amp; LTE-A based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hetnets</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using regression heuristics of quality metrics (RHQM) for optimal load balancing." 2020 Fourth International Conference on Inventive Systems and Control (ICISC). IEEE, 2020. https://doi.org/10.1109/ICISC47916.2020.9171206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Mannem, Kiran, Pasumarthy Nageswara Rao, and S. Chandra Mohan Reddy. "Multi-Objective Artificial Flora Algorithm Based Optimal Handover Scheme for LTE-Advanced Networks." 2022 6th International Conference on Electronics, Communication and Aerospace Technology. IEEE,2022. https://doi.org/10.1109/ICECA55336.2022.10009271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1000"/>
              </a:spcAft>
              <a:buFont typeface="+mj-lt"/>
              <a:buAutoNum type="arabicPeriod"/>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Mannem, K., Rao, P.N. and Reddy, S.C.M. (2023) ‘High-performance mobility management using KGMO in heterogeneous network’, Int. J. Wireless and Mobile Computing, Vol. 24, Nos. 3/4, pp.235–242.</a:t>
            </a:r>
            <a:r>
              <a:rPr lang="en-US" sz="1800" b="1" dirty="0">
                <a:solidFill>
                  <a:srgbClr val="212529"/>
                </a:solidFill>
                <a:effectLst/>
                <a:latin typeface="Segoe UI" panose="020B0502040204020203" pitchFamily="34" charset="0"/>
                <a:ea typeface="Calibri" panose="020F0502020204030204" pitchFamily="34" charset="0"/>
                <a:cs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https://doi.org/10.1504/IJWMC.2023.131308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Bef>
                <a:spcPts val="0"/>
              </a:spcBef>
              <a:buNone/>
            </a:pPr>
            <a:endParaRPr lang="en-US" dirty="0"/>
          </a:p>
          <a:p>
            <a:pPr marL="0" indent="0" algn="just">
              <a:spcBef>
                <a:spcPts val="0"/>
              </a:spcBef>
              <a:buNone/>
            </a:pPr>
            <a:endParaRPr lang="en-US" dirty="0"/>
          </a:p>
          <a:p>
            <a:pPr algn="just"/>
            <a:endParaRPr lang="en-US" sz="3200" dirty="0">
              <a:solidFill>
                <a:srgbClr val="FF0000"/>
              </a:solidFill>
            </a:endParaRPr>
          </a:p>
        </p:txBody>
      </p:sp>
      <p:sp>
        <p:nvSpPr>
          <p:cNvPr id="7" name="Date Placeholder 6">
            <a:extLst>
              <a:ext uri="{FF2B5EF4-FFF2-40B4-BE49-F238E27FC236}">
                <a16:creationId xmlns:a16="http://schemas.microsoft.com/office/drawing/2014/main" id="{A6C5BAD1-3B6A-77EE-DE9B-327D6B4254B0}"/>
              </a:ext>
            </a:extLst>
          </p:cNvPr>
          <p:cNvSpPr>
            <a:spLocks noGrp="1"/>
          </p:cNvSpPr>
          <p:nvPr>
            <p:ph type="dt" sz="half" idx="14"/>
          </p:nvPr>
        </p:nvSpPr>
        <p:spPr/>
        <p:txBody>
          <a:bodyPr/>
          <a:lstStyle/>
          <a:p>
            <a:fld id="{ED94F52A-98CA-4764-8235-ECF1D8CD249F}" type="datetime1">
              <a:rPr lang="en-US" smtClean="0"/>
              <a:t>8/13/2023</a:t>
            </a:fld>
            <a:endParaRPr lang="en-US"/>
          </a:p>
        </p:txBody>
      </p:sp>
      <p:sp>
        <p:nvSpPr>
          <p:cNvPr id="8" name="Footer Placeholder 7">
            <a:extLst>
              <a:ext uri="{FF2B5EF4-FFF2-40B4-BE49-F238E27FC236}">
                <a16:creationId xmlns:a16="http://schemas.microsoft.com/office/drawing/2014/main" id="{29903408-DFCF-3BB5-AD33-FDD9ABD25DAA}"/>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30DE96CE-5F6B-DBF2-7891-0C3B1785DD17}"/>
              </a:ext>
            </a:extLst>
          </p:cNvPr>
          <p:cNvSpPr>
            <a:spLocks noGrp="1"/>
          </p:cNvSpPr>
          <p:nvPr>
            <p:ph type="sldNum" sz="quarter" idx="15"/>
          </p:nvPr>
        </p:nvSpPr>
        <p:spPr/>
        <p:txBody>
          <a:bodyPr/>
          <a:lstStyle/>
          <a:p>
            <a:fld id="{913BA60F-0ACE-4B7C-BD7A-00BBDA3D5349}" type="slidenum">
              <a:rPr lang="en-US" smtClean="0"/>
              <a:pPr/>
              <a:t>45</a:t>
            </a:fld>
            <a:endParaRPr lang="en-US"/>
          </a:p>
        </p:txBody>
      </p:sp>
    </p:spTree>
    <p:extLst>
      <p:ext uri="{BB962C8B-B14F-4D97-AF65-F5344CB8AC3E}">
        <p14:creationId xmlns:p14="http://schemas.microsoft.com/office/powerpoint/2010/main" val="2338966219"/>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D7C0-5272-91AE-5D2D-09E2E1514CBD}"/>
              </a:ext>
            </a:extLst>
          </p:cNvPr>
          <p:cNvSpPr>
            <a:spLocks noGrp="1"/>
          </p:cNvSpPr>
          <p:nvPr>
            <p:ph type="title"/>
          </p:nvPr>
        </p:nvSpPr>
        <p:spPr>
          <a:xfrm>
            <a:off x="414349" y="304800"/>
            <a:ext cx="7467600" cy="587946"/>
          </a:xfrm>
        </p:spPr>
        <p:txBody>
          <a:bodyPr>
            <a:normAutofit/>
          </a:bodyPr>
          <a:lstStyle/>
          <a:p>
            <a:r>
              <a:rPr lang="en-US" sz="3200" u="sng" dirty="0">
                <a:solidFill>
                  <a:srgbClr val="FF0000"/>
                </a:solidFill>
                <a:effectLst/>
                <a:latin typeface="Times New Roman" panose="02020603050405020304" pitchFamily="18" charset="0"/>
                <a:ea typeface="SimSun" panose="02010600030101010101" pitchFamily="2" charset="-122"/>
              </a:rPr>
              <a:t>References </a:t>
            </a:r>
            <a:endParaRPr lang="en-IN" u="sng" dirty="0">
              <a:solidFill>
                <a:srgbClr val="FF0000"/>
              </a:solidFill>
            </a:endParaRPr>
          </a:p>
        </p:txBody>
      </p:sp>
      <p:sp>
        <p:nvSpPr>
          <p:cNvPr id="3" name="Content Placeholder 2">
            <a:extLst>
              <a:ext uri="{FF2B5EF4-FFF2-40B4-BE49-F238E27FC236}">
                <a16:creationId xmlns:a16="http://schemas.microsoft.com/office/drawing/2014/main" id="{332CFC76-A77A-E811-577A-F4494C9F18CC}"/>
              </a:ext>
            </a:extLst>
          </p:cNvPr>
          <p:cNvSpPr>
            <a:spLocks noGrp="1"/>
          </p:cNvSpPr>
          <p:nvPr>
            <p:ph sz="quarter" idx="1"/>
          </p:nvPr>
        </p:nvSpPr>
        <p:spPr>
          <a:xfrm>
            <a:off x="414349" y="950658"/>
            <a:ext cx="7848600" cy="5907342"/>
          </a:xfrm>
        </p:spPr>
        <p:txBody>
          <a:bodyPr>
            <a:normAutofit fontScale="25000" lnSpcReduction="20000"/>
          </a:bodyPr>
          <a:lstStyle/>
          <a:p>
            <a:pPr marL="342900" lvl="0" indent="-342900" algn="just">
              <a:lnSpc>
                <a:spcPct val="120000"/>
              </a:lnSpc>
              <a:spcBef>
                <a:spcPts val="0"/>
              </a:spcBef>
              <a:buFont typeface="+mj-lt"/>
              <a:buAutoNum type="arabicPeriod"/>
              <a:tabLst>
                <a:tab pos="457200" algn="l"/>
              </a:tabLst>
            </a:pP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Ahmad, Rami, </a:t>
            </a:r>
            <a:r>
              <a:rPr lang="en-US"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Elankovan</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Sundararajan, Nor E. Othman, and </a:t>
            </a:r>
            <a:r>
              <a:rPr lang="en-US" sz="5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Mahamod</a:t>
            </a:r>
            <a:r>
              <a:rPr lang="en-US" sz="5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Ismail. "Handover in LTE-advanced wireless networks: state of art and survey of decision algorithm." Telecommunication Systems 66, no. 3 (2017): 533-558.</a:t>
            </a:r>
            <a:endParaRPr lang="en-IN" sz="5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Marabissi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D., Bartoli, G.,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Fantacci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R., Pucci, M.: An optimized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CoMP</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transmission for a heterogeneous network using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eICIC</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approach. IEEE Trans.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Veh</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Technol. 65(10), 8230–8239 (2016)</a:t>
            </a:r>
          </a:p>
          <a:p>
            <a:pPr marL="342900" lvl="0" indent="-342900" algn="just">
              <a:lnSpc>
                <a:spcPct val="120000"/>
              </a:lnSpc>
              <a:spcBef>
                <a:spcPts val="0"/>
              </a:spcBef>
              <a:buFont typeface="+mj-lt"/>
              <a:buAutoNum type="arabicPeriod"/>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Li, Yun, Bin Cao, and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Chonggang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Wang. "Handover schemes in heterogeneous LTE networks: challenges and opportunities." IEEE Wireless Communications 23, no. 2 (2016): 112-117.</a:t>
            </a:r>
            <a:endParaRPr lang="en-IN" sz="5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4"/>
              <a:tabLst>
                <a:tab pos="457200" algn="l"/>
              </a:tabLst>
            </a:pP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Sen,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Jaydip</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"Mobility and handoff management in wireless networks."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preprint arXiv:1011.1956 (2010).</a:t>
            </a:r>
            <a:endParaRPr lang="en-IN" sz="56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20000"/>
              </a:lnSpc>
              <a:spcBef>
                <a:spcPts val="0"/>
              </a:spcBef>
              <a:buFont typeface="+mj-lt"/>
              <a:buAutoNum type="arabicPeriod" startAt="4"/>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Samal</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S.R.,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Bandopadhaya</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S., Swain, K. and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Poulkov</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V., 2021. Mobility Management in Heterogeneous Cellular Networks. Journal of Mobile Multimedia, pp.407-426.</a:t>
            </a:r>
          </a:p>
          <a:p>
            <a:pPr marL="342900" lvl="0" indent="-342900" algn="just">
              <a:lnSpc>
                <a:spcPct val="120000"/>
              </a:lnSpc>
              <a:spcBef>
                <a:spcPts val="0"/>
              </a:spcBef>
              <a:buFont typeface="+mj-lt"/>
              <a:buAutoNum type="arabicPeriod" startAt="4"/>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Bahra</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N. and Pierre, S., 2021, June. A Hybrid User Mobility Prediction Approach for Handover Management in Mobile Networks. In Telecom (Vol. 2, No. 2, pp. 199-212). Multidisciplinary Digital Publishing Institute.</a:t>
            </a:r>
          </a:p>
          <a:p>
            <a:pPr marL="342900" lvl="0" indent="-342900" algn="just">
              <a:lnSpc>
                <a:spcPct val="120000"/>
              </a:lnSpc>
              <a:spcBef>
                <a:spcPts val="0"/>
              </a:spcBef>
              <a:buFont typeface="+mj-lt"/>
              <a:buAutoNum type="arabicPeriod" startAt="4"/>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Qiu, Yue,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Maode</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Ma, and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Xilei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Wang. "A proxy signature-based handover authentication scheme for LTE wireless networks." Journal of Network and Computer Applications 83 (2017): 63-71.</a:t>
            </a:r>
          </a:p>
          <a:p>
            <a:pPr marL="342900" lvl="0" indent="-342900" algn="just">
              <a:lnSpc>
                <a:spcPct val="120000"/>
              </a:lnSpc>
              <a:spcBef>
                <a:spcPts val="0"/>
              </a:spcBef>
              <a:buFont typeface="+mj-lt"/>
              <a:buAutoNum type="arabicPeriod" startAt="4"/>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Tayyab, Muhammad, Xavier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Gelabert</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RikuJäntti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 survey on handover management: From LTE to NR." IEEE Access 7 (2019): 118907-118930.</a:t>
            </a:r>
            <a:endParaRPr lang="en-IN" sz="5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4"/>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Pokhrel</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K., Dutta, N., Ghose, M.K. and Sarma, H.K.D., 2020. Performance analysis of various mobility management protocols for IPv6 based networks. International Journal of Computer Networks and Applications., 7(3), pp.62-81.</a:t>
            </a:r>
            <a:endParaRPr lang="en-IN" sz="5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4"/>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Su</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Dongming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et al. "A self-optimizing mobility management scheme based on cell ID information in high velocity environment." 2010 Second International Conference on Computer and Network Technology. IEEE, 2010.</a:t>
            </a:r>
            <a:endParaRPr lang="en-IN" sz="5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pPr>
            <a:endParaRPr lang="en-IN" sz="1800" dirty="0">
              <a:effectLst/>
              <a:latin typeface="Calibri" panose="020F0502020204030204" pitchFamily="34" charset="0"/>
              <a:ea typeface="Calibri" panose="020F0502020204030204" pitchFamily="34" charset="0"/>
              <a:cs typeface="Latha" panose="020B0604020202020204" pitchFamily="34" charset="0"/>
            </a:endParaRPr>
          </a:p>
          <a:p>
            <a:endParaRPr lang="en-IN" dirty="0"/>
          </a:p>
        </p:txBody>
      </p:sp>
      <p:sp>
        <p:nvSpPr>
          <p:cNvPr id="7" name="Date Placeholder 6">
            <a:extLst>
              <a:ext uri="{FF2B5EF4-FFF2-40B4-BE49-F238E27FC236}">
                <a16:creationId xmlns:a16="http://schemas.microsoft.com/office/drawing/2014/main" id="{A9620227-632C-4A4C-427D-D3E8159C99B8}"/>
              </a:ext>
            </a:extLst>
          </p:cNvPr>
          <p:cNvSpPr>
            <a:spLocks noGrp="1"/>
          </p:cNvSpPr>
          <p:nvPr>
            <p:ph type="dt" sz="half" idx="14"/>
          </p:nvPr>
        </p:nvSpPr>
        <p:spPr/>
        <p:txBody>
          <a:bodyPr/>
          <a:lstStyle/>
          <a:p>
            <a:fld id="{12D033D3-6F45-4272-85C5-EC2CFD9302EA}" type="datetime1">
              <a:rPr lang="en-US" smtClean="0"/>
              <a:t>8/13/2023</a:t>
            </a:fld>
            <a:endParaRPr lang="en-US"/>
          </a:p>
        </p:txBody>
      </p:sp>
      <p:sp>
        <p:nvSpPr>
          <p:cNvPr id="8" name="Footer Placeholder 7">
            <a:extLst>
              <a:ext uri="{FF2B5EF4-FFF2-40B4-BE49-F238E27FC236}">
                <a16:creationId xmlns:a16="http://schemas.microsoft.com/office/drawing/2014/main" id="{1998A135-E67F-41F0-0616-489F6024DAC4}"/>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FD7D6E52-C8C5-6D4C-FE42-BF792D0C6CC7}"/>
              </a:ext>
            </a:extLst>
          </p:cNvPr>
          <p:cNvSpPr>
            <a:spLocks noGrp="1"/>
          </p:cNvSpPr>
          <p:nvPr>
            <p:ph type="sldNum" sz="quarter" idx="15"/>
          </p:nvPr>
        </p:nvSpPr>
        <p:spPr/>
        <p:txBody>
          <a:bodyPr/>
          <a:lstStyle/>
          <a:p>
            <a:fld id="{913BA60F-0ACE-4B7C-BD7A-00BBDA3D5349}" type="slidenum">
              <a:rPr lang="en-US" smtClean="0"/>
              <a:pPr/>
              <a:t>46</a:t>
            </a:fld>
            <a:endParaRPr lang="en-US"/>
          </a:p>
        </p:txBody>
      </p:sp>
    </p:spTree>
    <p:extLst>
      <p:ext uri="{BB962C8B-B14F-4D97-AF65-F5344CB8AC3E}">
        <p14:creationId xmlns:p14="http://schemas.microsoft.com/office/powerpoint/2010/main" val="987719751"/>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D82C-08DC-B0AF-57B8-DD3C21CC8F51}"/>
              </a:ext>
            </a:extLst>
          </p:cNvPr>
          <p:cNvSpPr>
            <a:spLocks noGrp="1"/>
          </p:cNvSpPr>
          <p:nvPr>
            <p:ph type="title"/>
          </p:nvPr>
        </p:nvSpPr>
        <p:spPr>
          <a:xfrm>
            <a:off x="457200" y="228600"/>
            <a:ext cx="7467600" cy="609600"/>
          </a:xfrm>
        </p:spPr>
        <p:txBody>
          <a:bodyPr>
            <a:normAutofit/>
          </a:bodyPr>
          <a:lstStyle/>
          <a:p>
            <a:r>
              <a:rPr lang="en-US" sz="3200" u="sng" dirty="0">
                <a:solidFill>
                  <a:srgbClr val="FF0000"/>
                </a:solidFill>
                <a:effectLst/>
                <a:latin typeface="Times New Roman" panose="02020603050405020304" pitchFamily="18" charset="0"/>
                <a:ea typeface="SimSun" panose="02010600030101010101" pitchFamily="2" charset="-122"/>
              </a:rPr>
              <a:t>References </a:t>
            </a:r>
            <a:endParaRPr lang="en-IN" sz="3200" dirty="0"/>
          </a:p>
        </p:txBody>
      </p:sp>
      <p:sp>
        <p:nvSpPr>
          <p:cNvPr id="3" name="Content Placeholder 2">
            <a:extLst>
              <a:ext uri="{FF2B5EF4-FFF2-40B4-BE49-F238E27FC236}">
                <a16:creationId xmlns:a16="http://schemas.microsoft.com/office/drawing/2014/main" id="{08A09625-D3A0-4BA7-9150-E3861EBF5FAA}"/>
              </a:ext>
            </a:extLst>
          </p:cNvPr>
          <p:cNvSpPr>
            <a:spLocks noGrp="1"/>
          </p:cNvSpPr>
          <p:nvPr>
            <p:ph sz="quarter" idx="1"/>
          </p:nvPr>
        </p:nvSpPr>
        <p:spPr>
          <a:xfrm>
            <a:off x="477649" y="914400"/>
            <a:ext cx="7467600" cy="5395278"/>
          </a:xfrm>
        </p:spPr>
        <p:txBody>
          <a:bodyPr>
            <a:normAutofit fontScale="25000" lnSpcReduction="20000"/>
          </a:bodyPr>
          <a:lstStyle/>
          <a:p>
            <a:pPr marL="338400" lvl="0" indent="-338400" algn="just">
              <a:lnSpc>
                <a:spcPct val="120000"/>
              </a:lnSpc>
              <a:spcBef>
                <a:spcPts val="0"/>
              </a:spcBef>
              <a:buSzPct val="69000"/>
              <a:buFont typeface="+mj-lt"/>
              <a:buAutoNum type="arabicPeriod" startAt="11"/>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Komine</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Toshihiko, Toshiaki Yamamoto, and Satoshi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Konishi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 proposal of cell selection algorithm for LTE handover optimization." 2012 IEEE Symposium on Computers and Communications (ISCC). IEEE, 2012.</a:t>
            </a:r>
            <a:endParaRPr lang="en-IN" sz="56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11"/>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Qian, Cen,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Sihai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Zhang, and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Wuyang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Zhou. "A novel cell selection strategy with load balancing for both idle and RRC-connected users in 3GPP LTE network." 2012 International Conference on Wireless Communications and Signal Processing (WCSP). IEEE, 2012.</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11"/>
              <a:tabLst>
                <a:tab pos="457200" algn="l"/>
              </a:tabLst>
            </a:pP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Amzallag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David, et al. "Cell selection in 4G cellular networks." IEEE Transactions on mobile computing 12.7 (2013): 1443-1455.</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11"/>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Kamal, Archana, and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Vineetha</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Mathai. "A novel cell selection method for LTE HetNet." 2014 International Conference on Communication and Signal Processing. IEEE, 2014.</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11"/>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Wang, Jun, et al. "Optimized fairness cell selection for 3GPP LTE-A macro-</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pico</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HetNets." 2011 IEEE vehicular technology conference (VTC Fall). IEEE, 2011.</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11"/>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Gao, Yuan, et al. "Performance of dynamic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CoMP</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cell selection in 3GPP LTE system level simulation." 2011 IEEE 3rd International Conference on Communication Software and Networks. IEEE, 2011.</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11"/>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Zhu,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Pengcheng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Lan Tang, and Bin Sheng. "Minimum SINR based dynamic cell selection scheme for LTE-advanced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CoMP</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systems." Future Wireless Networks and Information Systems. Springer, Berlin, Heidelberg, 2012. 127-134.</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11"/>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Feng,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Minghai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et al. "Enhanced dynamic cell selection with muting scheme for DL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CoMP</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in LTE-A." 2010 IEEE 71st Vehicular Technology Conference. IEEE, 2010.</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11"/>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Hussein,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Yaseein</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Soubhi</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et al. "A novel cell-selection optimization handover for long-term evolution (LTE) </a:t>
            </a:r>
            <a:r>
              <a:rPr lang="en-US" sz="5600" dirty="0" err="1">
                <a:effectLst/>
                <a:latin typeface="Times New Roman" panose="02020603050405020304" pitchFamily="18" charset="0"/>
                <a:ea typeface="Calibri" panose="020F0502020204030204" pitchFamily="34" charset="0"/>
                <a:cs typeface="Times New Roman" panose="02020603050405020304" pitchFamily="18" charset="0"/>
              </a:rPr>
              <a:t>macrocellusing</a:t>
            </a: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 fuzzy TOPSIS." Computer Communications 73 (2016): 22-33</a:t>
            </a:r>
            <a:r>
              <a:rPr lang="en-US" sz="4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4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20000"/>
              </a:lnSpc>
              <a:spcBef>
                <a:spcPts val="0"/>
              </a:spcBef>
              <a:buFont typeface="+mj-lt"/>
              <a:buAutoNum type="arabicPeriod" startAt="11"/>
              <a:tabLst>
                <a:tab pos="457200" algn="l"/>
              </a:tabLst>
            </a:pPr>
            <a:r>
              <a:rPr lang="en-US" sz="5600" dirty="0">
                <a:effectLst/>
                <a:latin typeface="Times New Roman" panose="02020603050405020304" pitchFamily="18" charset="0"/>
                <a:ea typeface="Calibri" panose="020F0502020204030204" pitchFamily="34" charset="0"/>
                <a:cs typeface="Times New Roman" panose="02020603050405020304" pitchFamily="18" charset="0"/>
              </a:rPr>
              <a:t>Goyal, Tanu, and Sakshi Kaushal. "Handover optimization scheme for LTE-Advance networks based on AHP-TOPSIS and Q-learning." Computer Communications 133 (2019): 67-76.</a:t>
            </a: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20000"/>
              </a:lnSpc>
              <a:spcBef>
                <a:spcPts val="0"/>
              </a:spcBef>
              <a:buFont typeface="+mj-lt"/>
              <a:buAutoNum type="arabicPeriod" startAt="11"/>
              <a:tabLst>
                <a:tab pos="457200" algn="l"/>
              </a:tabLst>
            </a:pPr>
            <a:endParaRPr lang="en-IN" sz="56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15DC092-58DE-5CF5-DF2A-D72C5740ACA6}"/>
              </a:ext>
            </a:extLst>
          </p:cNvPr>
          <p:cNvSpPr>
            <a:spLocks noGrp="1"/>
          </p:cNvSpPr>
          <p:nvPr>
            <p:ph type="dt" sz="half" idx="14"/>
          </p:nvPr>
        </p:nvSpPr>
        <p:spPr/>
        <p:txBody>
          <a:bodyPr/>
          <a:lstStyle/>
          <a:p>
            <a:fld id="{9CFEA155-0620-47AE-840C-3A38B400B2C1}" type="datetime1">
              <a:rPr lang="en-US" smtClean="0"/>
              <a:t>8/13/2023</a:t>
            </a:fld>
            <a:endParaRPr lang="en-US" dirty="0"/>
          </a:p>
        </p:txBody>
      </p:sp>
      <p:sp>
        <p:nvSpPr>
          <p:cNvPr id="5" name="Slide Number Placeholder 4">
            <a:extLst>
              <a:ext uri="{FF2B5EF4-FFF2-40B4-BE49-F238E27FC236}">
                <a16:creationId xmlns:a16="http://schemas.microsoft.com/office/drawing/2014/main" id="{3F01B2A8-472C-7D2A-3D98-F953C9374C51}"/>
              </a:ext>
            </a:extLst>
          </p:cNvPr>
          <p:cNvSpPr>
            <a:spLocks noGrp="1"/>
          </p:cNvSpPr>
          <p:nvPr>
            <p:ph type="sldNum" sz="quarter" idx="15"/>
          </p:nvPr>
        </p:nvSpPr>
        <p:spPr/>
        <p:txBody>
          <a:bodyPr/>
          <a:lstStyle/>
          <a:p>
            <a:fld id="{913BA60F-0ACE-4B7C-BD7A-00BBDA3D5349}" type="slidenum">
              <a:rPr lang="en-US" smtClean="0"/>
              <a:pPr/>
              <a:t>47</a:t>
            </a:fld>
            <a:endParaRPr lang="en-US"/>
          </a:p>
        </p:txBody>
      </p:sp>
      <p:sp>
        <p:nvSpPr>
          <p:cNvPr id="6" name="Footer Placeholder 5">
            <a:extLst>
              <a:ext uri="{FF2B5EF4-FFF2-40B4-BE49-F238E27FC236}">
                <a16:creationId xmlns:a16="http://schemas.microsoft.com/office/drawing/2014/main" id="{08253462-ADC2-4E84-CB7D-A518018C9D5B}"/>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3549237384"/>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4752-0EB3-6D0B-A74B-1D6CAF8B84AA}"/>
              </a:ext>
            </a:extLst>
          </p:cNvPr>
          <p:cNvSpPr>
            <a:spLocks noGrp="1"/>
          </p:cNvSpPr>
          <p:nvPr>
            <p:ph type="title"/>
          </p:nvPr>
        </p:nvSpPr>
        <p:spPr>
          <a:xfrm>
            <a:off x="457200" y="152401"/>
            <a:ext cx="7467600" cy="482028"/>
          </a:xfrm>
        </p:spPr>
        <p:txBody>
          <a:bodyPr>
            <a:noAutofit/>
          </a:bodyPr>
          <a:lstStyle/>
          <a:p>
            <a:r>
              <a:rPr lang="en-US" sz="3200" u="sng" dirty="0">
                <a:solidFill>
                  <a:srgbClr val="FF0000"/>
                </a:solidFill>
                <a:effectLst/>
                <a:latin typeface="Times New Roman" panose="02020603050405020304" pitchFamily="18" charset="0"/>
                <a:ea typeface="SimSun" panose="02010600030101010101" pitchFamily="2" charset="-122"/>
              </a:rPr>
              <a:t>References </a:t>
            </a:r>
            <a:endParaRPr lang="en-IN" sz="3200" dirty="0"/>
          </a:p>
        </p:txBody>
      </p:sp>
      <p:sp>
        <p:nvSpPr>
          <p:cNvPr id="3" name="Content Placeholder 2">
            <a:extLst>
              <a:ext uri="{FF2B5EF4-FFF2-40B4-BE49-F238E27FC236}">
                <a16:creationId xmlns:a16="http://schemas.microsoft.com/office/drawing/2014/main" id="{7D5AA912-2B95-3745-5A5D-361B131E09F4}"/>
              </a:ext>
            </a:extLst>
          </p:cNvPr>
          <p:cNvSpPr>
            <a:spLocks noGrp="1"/>
          </p:cNvSpPr>
          <p:nvPr>
            <p:ph sz="quarter" idx="1"/>
          </p:nvPr>
        </p:nvSpPr>
        <p:spPr>
          <a:xfrm>
            <a:off x="522298" y="688848"/>
            <a:ext cx="7467600" cy="5566410"/>
          </a:xfrm>
        </p:spPr>
        <p:txBody>
          <a:bodyPr>
            <a:noAutofit/>
          </a:bodyPr>
          <a:lstStyle/>
          <a:p>
            <a:pPr marL="342900" lvl="0" indent="-342900" algn="just">
              <a:spcBef>
                <a:spcPts val="0"/>
              </a:spcBef>
              <a:buFont typeface="+mj-lt"/>
              <a:buAutoNum type="arabicPeriod" startAt="21"/>
              <a:tabLst>
                <a:tab pos="4572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Girma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Solomon T., and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Abinet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G. Abebe. "Mobility load balancing in cellular system with multicriteria handoff algorithm." Advances in Fuzzy Systems 2017 (2017).</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buFont typeface="+mj-lt"/>
              <a:buAutoNum type="arabicPeriod" startAt="21"/>
              <a:tabLst>
                <a:tab pos="457200" algn="l"/>
              </a:tabLst>
            </a:pP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Kalbkhani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Hashem, et al. "QoS-Based Multi-criteria Handoff Algorithm for Femto-Macro Cellular Networks." Wireless Personal Communications 98.1 (2018): 1435-1460.</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buFont typeface="+mj-lt"/>
              <a:buAutoNum type="arabicPeriod" startAt="21"/>
              <a:tabLst>
                <a:tab pos="457200" algn="l"/>
              </a:tabLst>
            </a:pP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Mamman</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 2021. Call admission control algorithm with efficient handoff for both 4G and 5G networks. International Journal of Wireless &amp; Mobile Networks (IJWMN) Vol, 13.</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buFont typeface="+mj-lt"/>
              <a:buAutoNum type="arabicPeriod" startAt="21"/>
              <a:tabLst>
                <a:tab pos="457200" algn="l"/>
              </a:tabLs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Lee, Chung-Nan, Jun-Hong Lin,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Chih</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-Feng Wu, Ming-Feng Lee, and Fu-Ming Yeh. "A dynamic CRE and ABS scheme for enhancing network capacity in LTE-advanced heterogeneous networks." Wireless Networks 25, no. 6 (2019): 3307-3322.</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buFont typeface="+mj-lt"/>
              <a:buAutoNum type="arabicPeriod" startAt="21"/>
              <a:tabLst>
                <a:tab pos="457200" algn="l"/>
              </a:tabLs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Ramos-Cantor, Oscar D.,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JakobBelschner</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GanapatiHegde</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Marius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Pesavento</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"Centralized coordinated scheduling in LTE-Advanced networks." EURASIP Journal on Wireless communications and Networking 2017, no. 1 (2017): 1-14.</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buFont typeface="+mj-lt"/>
              <a:buAutoNum type="arabicPeriod" startAt="21"/>
              <a:tabLst>
                <a:tab pos="457200" algn="l"/>
              </a:tabLs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Srikantamurthy</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 and Baumgartner, A., 2021, October. A Novel Unified Handover Algorithm for LTE-A. In 2021 17th International Conference on Network and Service Management (CNSM) (pp. 407-411). IEEE.</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buFont typeface="+mj-lt"/>
              <a:buAutoNum type="arabicPeriod" startAt="21"/>
              <a:tabLst>
                <a:tab pos="457200" algn="l"/>
              </a:tabLs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Manoj and Kumar, S., 2022. A proposed cell selection and handover optimization using TAOWOA in self-organized LTE networks. Journal of Interdisciplinary Mathematics, pp.1-20.</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buFont typeface="+mj-lt"/>
              <a:buAutoNum type="arabicPeriod" startAt="21"/>
              <a:tabLst>
                <a:tab pos="457200" algn="l"/>
              </a:tabLst>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Slalmi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H.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Chaibi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Saadane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Chehri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and G. Jeon, “5G NB-IoT: Efficient network call admission control in cellular networks,”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Concurr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Pract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Exp., no. July, pp. 1–12, 2020,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10.1002/cpe.6047</a:t>
            </a: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buFont typeface="+mj-lt"/>
              <a:buAutoNum type="arabicPeriod" startAt="21"/>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Ye, J. and Zhang, Y.J.A., 2019. DRAG: Deep reinforcement learning based base station activation in heterogeneous networks. IEEE Transactions on Mobile Computing, 19(9), pp.2076-2087.</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0"/>
              </a:spcBef>
              <a:buFont typeface="+mj-lt"/>
              <a:buAutoNum type="arabicPeriod" startAt="21"/>
              <a:tabLst>
                <a:tab pos="457200" algn="l"/>
              </a:tabLs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Purushothaman, K.E. and Nagarajan, V., 2021.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Multiobjective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optimization based on self‐organizing Particle Swarm Optimization algorithm for massive MIMO 5G wireless network. International Journal of Communication Systems, 34(4), p.e4725.</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976FBCA-2CB1-9041-7190-F68A92E6F3C8}"/>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8E70607A-7D63-B7BB-CB62-C97143F1AAB4}"/>
              </a:ext>
            </a:extLst>
          </p:cNvPr>
          <p:cNvSpPr>
            <a:spLocks noGrp="1"/>
          </p:cNvSpPr>
          <p:nvPr>
            <p:ph type="sldNum" sz="quarter" idx="15"/>
          </p:nvPr>
        </p:nvSpPr>
        <p:spPr/>
        <p:txBody>
          <a:bodyPr/>
          <a:lstStyle/>
          <a:p>
            <a:fld id="{913BA60F-0ACE-4B7C-BD7A-00BBDA3D5349}" type="slidenum">
              <a:rPr lang="en-US" smtClean="0"/>
              <a:pPr/>
              <a:t>48</a:t>
            </a:fld>
            <a:endParaRPr lang="en-US"/>
          </a:p>
        </p:txBody>
      </p:sp>
      <p:sp>
        <p:nvSpPr>
          <p:cNvPr id="6" name="Footer Placeholder 5">
            <a:extLst>
              <a:ext uri="{FF2B5EF4-FFF2-40B4-BE49-F238E27FC236}">
                <a16:creationId xmlns:a16="http://schemas.microsoft.com/office/drawing/2014/main" id="{E2DDBA47-8EF4-B175-6A71-3AD52533580C}"/>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2812490270"/>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2551-B7FA-E91E-3F61-1511C7E7FCD6}"/>
              </a:ext>
            </a:extLst>
          </p:cNvPr>
          <p:cNvSpPr>
            <a:spLocks noGrp="1"/>
          </p:cNvSpPr>
          <p:nvPr>
            <p:ph type="title"/>
          </p:nvPr>
        </p:nvSpPr>
        <p:spPr>
          <a:xfrm>
            <a:off x="457200" y="304800"/>
            <a:ext cx="7467600" cy="515112"/>
          </a:xfrm>
        </p:spPr>
        <p:txBody>
          <a:bodyPr>
            <a:noAutofit/>
          </a:bodyPr>
          <a:lstStyle/>
          <a:p>
            <a:r>
              <a:rPr lang="en-US" sz="3200" u="sng" dirty="0">
                <a:solidFill>
                  <a:srgbClr val="FF0000"/>
                </a:solidFill>
                <a:effectLst/>
                <a:latin typeface="Times New Roman" panose="02020603050405020304" pitchFamily="18" charset="0"/>
                <a:ea typeface="SimSun" panose="02010600030101010101" pitchFamily="2" charset="-122"/>
              </a:rPr>
              <a:t>References </a:t>
            </a:r>
            <a:endParaRPr lang="en-IN" sz="3200" dirty="0"/>
          </a:p>
        </p:txBody>
      </p:sp>
      <p:sp>
        <p:nvSpPr>
          <p:cNvPr id="3" name="Content Placeholder 2">
            <a:extLst>
              <a:ext uri="{FF2B5EF4-FFF2-40B4-BE49-F238E27FC236}">
                <a16:creationId xmlns:a16="http://schemas.microsoft.com/office/drawing/2014/main" id="{31D5E479-0D31-1CFA-547A-0247D3A74403}"/>
              </a:ext>
            </a:extLst>
          </p:cNvPr>
          <p:cNvSpPr>
            <a:spLocks noGrp="1"/>
          </p:cNvSpPr>
          <p:nvPr>
            <p:ph sz="quarter" idx="1"/>
          </p:nvPr>
        </p:nvSpPr>
        <p:spPr>
          <a:xfrm>
            <a:off x="477649" y="838200"/>
            <a:ext cx="7467600" cy="5181600"/>
          </a:xfrm>
        </p:spPr>
        <p:txBody>
          <a:bodyPr>
            <a:normAutofit fontScale="47500" lnSpcReduction="20000"/>
          </a:bodyPr>
          <a:lstStyle/>
          <a:p>
            <a:pPr marL="342000" lvl="0" indent="-342000" algn="just">
              <a:lnSpc>
                <a:spcPct val="120000"/>
              </a:lnSpc>
              <a:spcBef>
                <a:spcPts val="0"/>
              </a:spcBef>
              <a:buFont typeface="+mj-lt"/>
              <a:buAutoNum type="arabicPeriod" startAt="31"/>
              <a:tabLst>
                <a:tab pos="457200" algn="l"/>
              </a:tabLst>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Gong, W., Pang, L., Wang, J. and Xia, M., 2019. PSO-based resource allocation in software-defined heterogeneous cellular networks. KSII Transactions on Internet and Information Systems (TIIS), 13(5), pp.2243-2257.</a:t>
            </a:r>
          </a:p>
          <a:p>
            <a:pPr marL="342000" lvl="0" indent="-342000" algn="just">
              <a:lnSpc>
                <a:spcPct val="120000"/>
              </a:lnSpc>
              <a:spcBef>
                <a:spcPts val="0"/>
              </a:spcBef>
              <a:buFont typeface="+mj-lt"/>
              <a:buAutoNum type="arabicPeriod" startAt="31"/>
              <a:tabLst>
                <a:tab pos="457200" algn="l"/>
              </a:tabLst>
            </a:pP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Wu, </a:t>
            </a:r>
            <a:r>
              <a:rPr lang="en-US" sz="2900" dirty="0" err="1">
                <a:effectLst/>
                <a:latin typeface="Times New Roman" panose="02020603050405020304" pitchFamily="18" charset="0"/>
                <a:ea typeface="Times New Roman" panose="02020603050405020304" pitchFamily="18" charset="0"/>
                <a:cs typeface="Times New Roman" panose="02020603050405020304" pitchFamily="18" charset="0"/>
              </a:rPr>
              <a:t>Xuehan</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et al. "A Multi-objective Artificial Flora Optimization Algorithm." Simulation Tools and Techniques: 11th International Conference, </a:t>
            </a:r>
            <a:r>
              <a:rPr lang="en-US" sz="2900" dirty="0" err="1">
                <a:effectLst/>
                <a:latin typeface="Times New Roman" panose="02020603050405020304" pitchFamily="18" charset="0"/>
                <a:ea typeface="Times New Roman" panose="02020603050405020304" pitchFamily="18" charset="0"/>
                <a:cs typeface="Times New Roman" panose="02020603050405020304" pitchFamily="18" charset="0"/>
              </a:rPr>
              <a:t>SIMUtools</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2019, Chengdu, China, July 8–10, 2019, Proceedings 11. Springer International Publishing, 2019.</a:t>
            </a:r>
          </a:p>
          <a:p>
            <a:pPr marL="342000" lvl="0" indent="-342000" algn="just">
              <a:lnSpc>
                <a:spcPct val="120000"/>
              </a:lnSpc>
              <a:spcBef>
                <a:spcPts val="0"/>
              </a:spcBef>
              <a:buFont typeface="+mj-lt"/>
              <a:buAutoNum type="arabicPeriod" startAt="31"/>
              <a:tabLst>
                <a:tab pos="457200" algn="l"/>
              </a:tabLst>
            </a:pPr>
            <a:r>
              <a:rPr lang="en-US" sz="2900" dirty="0" err="1">
                <a:effectLst/>
                <a:latin typeface="Times New Roman" panose="02020603050405020304" pitchFamily="18" charset="0"/>
                <a:ea typeface="Times New Roman" panose="02020603050405020304" pitchFamily="18" charset="0"/>
                <a:cs typeface="Times New Roman" panose="02020603050405020304" pitchFamily="18" charset="0"/>
              </a:rPr>
              <a:t>Alhammadi</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900" dirty="0" err="1">
                <a:effectLst/>
                <a:latin typeface="Times New Roman" panose="02020603050405020304" pitchFamily="18" charset="0"/>
                <a:ea typeface="Times New Roman" panose="02020603050405020304" pitchFamily="18" charset="0"/>
                <a:cs typeface="Times New Roman" panose="02020603050405020304" pitchFamily="18" charset="0"/>
              </a:rPr>
              <a:t>Abdulraqeb</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et al. "Auto tuning self-optimization algorithm for mobility management in LTE-A and 5G HetNets." IEEE Access 8 (2019): 294-304.</a:t>
            </a:r>
          </a:p>
          <a:p>
            <a:pPr marL="342000" lvl="0" indent="-342000" algn="just">
              <a:lnSpc>
                <a:spcPct val="120000"/>
              </a:lnSpc>
              <a:spcBef>
                <a:spcPts val="0"/>
              </a:spcBef>
              <a:buFont typeface="+mj-lt"/>
              <a:buAutoNum type="arabicPeriod" startAt="31"/>
              <a:tabLst>
                <a:tab pos="457200" algn="l"/>
              </a:tabLst>
            </a:pPr>
            <a:r>
              <a:rPr lang="en-US" sz="2900" dirty="0" err="1">
                <a:effectLst/>
                <a:latin typeface="Times New Roman" panose="02020603050405020304" pitchFamily="18" charset="0"/>
                <a:ea typeface="Times New Roman" panose="02020603050405020304" pitchFamily="18" charset="0"/>
                <a:cs typeface="Times New Roman" panose="02020603050405020304" pitchFamily="18" charset="0"/>
              </a:rPr>
              <a:t>Moein</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Sara, and </a:t>
            </a:r>
            <a:r>
              <a:rPr lang="en-US" sz="2900" dirty="0" err="1">
                <a:effectLst/>
                <a:latin typeface="Times New Roman" panose="02020603050405020304" pitchFamily="18" charset="0"/>
                <a:ea typeface="Times New Roman" panose="02020603050405020304" pitchFamily="18" charset="0"/>
                <a:cs typeface="Times New Roman" panose="02020603050405020304" pitchFamily="18" charset="0"/>
              </a:rPr>
              <a:t>Rajasvaran</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 Logeswaran. "KGMO: A swarm optimization algorithm based on the kinetic energy of gas molecules." Information Sciences 275 (2014): 127-144.</a:t>
            </a:r>
          </a:p>
          <a:p>
            <a:pPr marL="342000" lvl="0" indent="-342000" algn="just">
              <a:lnSpc>
                <a:spcPct val="120000"/>
              </a:lnSpc>
              <a:spcBef>
                <a:spcPts val="0"/>
              </a:spcBef>
              <a:buFont typeface="+mj-lt"/>
              <a:buAutoNum type="arabicPeriod" startAt="31"/>
              <a:tabLst>
                <a:tab pos="457200" algn="l"/>
              </a:tabLst>
            </a:pP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Rupp, Markus, Stefan Schwarz, and Martin </a:t>
            </a:r>
            <a:r>
              <a:rPr lang="en-US" sz="29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Taranetz</a:t>
            </a:r>
            <a:r>
              <a:rPr lang="en-US" sz="2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Vienna LTE-advanced simulators." https://link. springer. com/book/10.1007% 2F978-981-10-0617-3 (2016).</a:t>
            </a:r>
            <a:endParaRPr lang="en-IN" sz="29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000" lvl="0" indent="-342000" algn="just">
              <a:lnSpc>
                <a:spcPct val="120000"/>
              </a:lnSpc>
              <a:spcBef>
                <a:spcPts val="0"/>
              </a:spcBef>
              <a:buFont typeface="+mj-lt"/>
              <a:buAutoNum type="arabicPeriod" startAt="31"/>
              <a:tabLst>
                <a:tab pos="457200" algn="l"/>
              </a:tabLst>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Afroz, Farhana, et al. "SINR, RSRP, RSSI and RSRQ measurements in long term evolution networks." International Journal of Wireless &amp; Mobile Networks (2015).</a:t>
            </a:r>
            <a:endParaRPr lang="en-IN" sz="2900" dirty="0">
              <a:latin typeface="Times New Roman" panose="02020603050405020304" pitchFamily="18" charset="0"/>
              <a:ea typeface="Calibri" panose="020F0502020204030204" pitchFamily="34" charset="0"/>
              <a:cs typeface="Times New Roman" panose="02020603050405020304" pitchFamily="18" charset="0"/>
            </a:endParaRPr>
          </a:p>
          <a:p>
            <a:pPr marL="342000" lvl="0" indent="-342000" algn="just">
              <a:lnSpc>
                <a:spcPct val="120000"/>
              </a:lnSpc>
              <a:spcBef>
                <a:spcPts val="0"/>
              </a:spcBef>
              <a:buFont typeface="+mj-lt"/>
              <a:buAutoNum type="arabicPeriod" startAt="31"/>
              <a:tabLst>
                <a:tab pos="457200" algn="l"/>
              </a:tabLst>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Lee, </a:t>
            </a:r>
            <a:r>
              <a:rPr lang="en-US" sz="2900" dirty="0" err="1">
                <a:effectLst/>
                <a:latin typeface="Times New Roman" panose="02020603050405020304" pitchFamily="18" charset="0"/>
                <a:ea typeface="Calibri" panose="020F0502020204030204" pitchFamily="34" charset="0"/>
                <a:cs typeface="Times New Roman" panose="02020603050405020304" pitchFamily="18" charset="0"/>
              </a:rPr>
              <a:t>Changsung</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900" dirty="0" err="1">
                <a:effectLst/>
                <a:latin typeface="Times New Roman" panose="02020603050405020304" pitchFamily="18" charset="0"/>
                <a:ea typeface="Calibri" panose="020F0502020204030204" pitchFamily="34" charset="0"/>
                <a:cs typeface="Times New Roman" panose="02020603050405020304" pitchFamily="18" charset="0"/>
              </a:rPr>
              <a:t>Sungjin</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Shin, and Jong-Moon Chung. "Enhanced LTE handover scheme using NFV for LTE handover delay reduction." 2016 IEEE International Conference on Consumer Electronics-Asia (ICCE-Asia). IEEE, 2016.</a:t>
            </a:r>
          </a:p>
          <a:p>
            <a:pPr marL="342000" lvl="0" indent="-342000" algn="just">
              <a:lnSpc>
                <a:spcPct val="120000"/>
              </a:lnSpc>
              <a:spcBef>
                <a:spcPts val="0"/>
              </a:spcBef>
              <a:buFont typeface="+mj-lt"/>
              <a:buAutoNum type="arabicPeriod" startAt="31"/>
              <a:tabLst>
                <a:tab pos="457200" algn="l"/>
              </a:tabLst>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Tanner, </a:t>
            </a:r>
            <a:r>
              <a:rPr lang="en-US" sz="2900" dirty="0" err="1">
                <a:effectLst/>
                <a:latin typeface="Times New Roman" panose="02020603050405020304" pitchFamily="18" charset="0"/>
                <a:ea typeface="Calibri" panose="020F0502020204030204" pitchFamily="34" charset="0"/>
                <a:cs typeface="Times New Roman" panose="02020603050405020304" pitchFamily="18" charset="0"/>
              </a:rPr>
              <a:t>Roope</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"Handover performance evaluation between 450 MHz and 2600 MHz LTE networks." (2016).</a:t>
            </a:r>
          </a:p>
          <a:p>
            <a:pPr marL="342000" lvl="0" indent="-342000" algn="just">
              <a:lnSpc>
                <a:spcPct val="120000"/>
              </a:lnSpc>
              <a:spcBef>
                <a:spcPts val="0"/>
              </a:spcBef>
              <a:buFont typeface="+mj-lt"/>
              <a:buAutoNum type="arabicPeriod" startAt="31"/>
              <a:tabLst>
                <a:tab pos="457200" algn="l"/>
              </a:tabLst>
            </a:pPr>
            <a:r>
              <a:rPr lang="en-US" sz="2900" dirty="0" err="1">
                <a:effectLst/>
                <a:latin typeface="Times New Roman" panose="02020603050405020304" pitchFamily="18" charset="0"/>
                <a:ea typeface="Calibri" panose="020F0502020204030204" pitchFamily="34" charset="0"/>
                <a:cs typeface="Times New Roman" panose="02020603050405020304" pitchFamily="18" charset="0"/>
              </a:rPr>
              <a:t>Soret</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B, </a:t>
            </a:r>
            <a:r>
              <a:rPr lang="en-US" sz="2900" dirty="0" err="1">
                <a:effectLst/>
                <a:latin typeface="Times New Roman" panose="02020603050405020304" pitchFamily="18" charset="0"/>
                <a:ea typeface="Calibri" panose="020F0502020204030204" pitchFamily="34" charset="0"/>
                <a:cs typeface="Times New Roman" panose="02020603050405020304" pitchFamily="18" charset="0"/>
              </a:rPr>
              <a:t>Mogensen</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P, Pedersen KI, Aguayo-Torres MC. Fundamental tradeoffs among reliability, latency and throughput in cellular networks. </a:t>
            </a:r>
            <a:r>
              <a:rPr lang="en-US" sz="2900" i="1" dirty="0">
                <a:effectLst/>
                <a:latin typeface="Times New Roman" panose="02020603050405020304" pitchFamily="18" charset="0"/>
                <a:ea typeface="Calibri" panose="020F0502020204030204" pitchFamily="34" charset="0"/>
                <a:cs typeface="Times New Roman" panose="02020603050405020304" pitchFamily="18" charset="0"/>
              </a:rPr>
              <a:t>In2014 IEEE </a:t>
            </a:r>
            <a:r>
              <a:rPr lang="en-US" sz="2900" i="1" dirty="0" err="1">
                <a:effectLst/>
                <a:latin typeface="Times New Roman" panose="02020603050405020304" pitchFamily="18" charset="0"/>
                <a:ea typeface="Calibri" panose="020F0502020204030204" pitchFamily="34" charset="0"/>
                <a:cs typeface="Times New Roman" panose="02020603050405020304" pitchFamily="18" charset="0"/>
              </a:rPr>
              <a:t>Globecom</a:t>
            </a:r>
            <a:r>
              <a:rPr lang="en-US" sz="2900" i="1" dirty="0">
                <a:effectLst/>
                <a:latin typeface="Times New Roman" panose="02020603050405020304" pitchFamily="18" charset="0"/>
                <a:ea typeface="Calibri" panose="020F0502020204030204" pitchFamily="34" charset="0"/>
                <a:cs typeface="Times New Roman" panose="02020603050405020304" pitchFamily="18" charset="0"/>
              </a:rPr>
              <a:t> Workshops (GC </a:t>
            </a:r>
            <a:r>
              <a:rPr lang="en-US" sz="2900" i="1" dirty="0" err="1">
                <a:effectLst/>
                <a:latin typeface="Times New Roman" panose="02020603050405020304" pitchFamily="18" charset="0"/>
                <a:ea typeface="Calibri" panose="020F0502020204030204" pitchFamily="34" charset="0"/>
                <a:cs typeface="Times New Roman" panose="02020603050405020304" pitchFamily="18" charset="0"/>
              </a:rPr>
              <a:t>Wkshps</a:t>
            </a:r>
            <a:r>
              <a:rPr lang="en-US" sz="29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2014 Dec 8 (pp. 1391-1396). IEEE</a:t>
            </a:r>
            <a:endParaRPr lang="en-IN" sz="29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538DF4C-2B76-5C96-32F4-73AA851E1B5D}"/>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B97D751B-381D-86D3-C965-DF259DCC9D28}"/>
              </a:ext>
            </a:extLst>
          </p:cNvPr>
          <p:cNvSpPr>
            <a:spLocks noGrp="1"/>
          </p:cNvSpPr>
          <p:nvPr>
            <p:ph type="sldNum" sz="quarter" idx="15"/>
          </p:nvPr>
        </p:nvSpPr>
        <p:spPr/>
        <p:txBody>
          <a:bodyPr/>
          <a:lstStyle/>
          <a:p>
            <a:fld id="{913BA60F-0ACE-4B7C-BD7A-00BBDA3D5349}" type="slidenum">
              <a:rPr lang="en-US" smtClean="0"/>
              <a:pPr/>
              <a:t>49</a:t>
            </a:fld>
            <a:endParaRPr lang="en-US"/>
          </a:p>
        </p:txBody>
      </p:sp>
      <p:sp>
        <p:nvSpPr>
          <p:cNvPr id="6" name="Footer Placeholder 5">
            <a:extLst>
              <a:ext uri="{FF2B5EF4-FFF2-40B4-BE49-F238E27FC236}">
                <a16:creationId xmlns:a16="http://schemas.microsoft.com/office/drawing/2014/main" id="{CD237CC0-EF78-6574-33A5-68B92A11E016}"/>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659489256"/>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AAB1B-1A5C-3874-7DD1-F30A037D1A7F}"/>
              </a:ext>
            </a:extLst>
          </p:cNvPr>
          <p:cNvSpPr>
            <a:spLocks noGrp="1"/>
          </p:cNvSpPr>
          <p:nvPr>
            <p:ph type="title"/>
          </p:nvPr>
        </p:nvSpPr>
        <p:spPr>
          <a:xfrm>
            <a:off x="457200" y="274638"/>
            <a:ext cx="7467600" cy="639762"/>
          </a:xfrm>
        </p:spPr>
        <p:txBody>
          <a:bodyPr>
            <a:normAutofit/>
          </a:bodyPr>
          <a:lstStyle/>
          <a:p>
            <a:r>
              <a:rPr lang="en-IN" u="sng" dirty="0">
                <a:solidFill>
                  <a:srgbClr val="FF000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1440A3AB-627F-3741-C182-5DD99FAEC64C}"/>
              </a:ext>
            </a:extLst>
          </p:cNvPr>
          <p:cNvSpPr>
            <a:spLocks noGrp="1"/>
          </p:cNvSpPr>
          <p:nvPr>
            <p:ph sz="quarter" idx="1"/>
          </p:nvPr>
        </p:nvSpPr>
        <p:spPr>
          <a:xfrm>
            <a:off x="452718" y="1189038"/>
            <a:ext cx="7467600" cy="4873752"/>
          </a:xfrm>
        </p:spPr>
        <p:txBody>
          <a:bodyPr>
            <a:normAutofit lnSpcReduction="10000"/>
          </a:bodyPr>
          <a:lstStyle/>
          <a:p>
            <a:r>
              <a:rPr lang="en-IN" dirty="0">
                <a:latin typeface="Times New Roman" panose="02020603050405020304" pitchFamily="18" charset="0"/>
                <a:cs typeface="Times New Roman" panose="02020603050405020304" pitchFamily="18" charset="0"/>
              </a:rPr>
              <a:t>Motivation</a:t>
            </a:r>
          </a:p>
          <a:p>
            <a:r>
              <a:rPr lang="en-IN" dirty="0">
                <a:latin typeface="Times New Roman" panose="02020603050405020304" pitchFamily="18" charset="0"/>
                <a:cs typeface="Times New Roman" panose="02020603050405020304" pitchFamily="18" charset="0"/>
              </a:rPr>
              <a:t>Objectives</a:t>
            </a:r>
          </a:p>
          <a:p>
            <a:r>
              <a:rPr lang="en-IN" dirty="0">
                <a:latin typeface="Times New Roman" panose="02020603050405020304" pitchFamily="18" charset="0"/>
                <a:cs typeface="Times New Roman" panose="02020603050405020304" pitchFamily="18" charset="0"/>
              </a:rPr>
              <a:t>Literature review</a:t>
            </a:r>
          </a:p>
          <a:p>
            <a:r>
              <a:rPr lang="en-IN" dirty="0">
                <a:latin typeface="Times New Roman" panose="02020603050405020304" pitchFamily="18" charset="0"/>
                <a:cs typeface="Times New Roman" panose="02020603050405020304" pitchFamily="18" charset="0"/>
              </a:rPr>
              <a:t>Introduction</a:t>
            </a:r>
          </a:p>
          <a:p>
            <a:r>
              <a:rPr lang="en-IN" dirty="0">
                <a:latin typeface="Times New Roman" panose="02020603050405020304" pitchFamily="18" charset="0"/>
                <a:cs typeface="Times New Roman" panose="02020603050405020304" pitchFamily="18" charset="0"/>
              </a:rPr>
              <a:t>RHQM</a:t>
            </a:r>
          </a:p>
          <a:p>
            <a:r>
              <a:rPr lang="en-IN" dirty="0">
                <a:latin typeface="Times New Roman" panose="02020603050405020304" pitchFamily="18" charset="0"/>
                <a:cs typeface="Times New Roman" panose="02020603050405020304" pitchFamily="18" charset="0"/>
              </a:rPr>
              <a:t>MOAF</a:t>
            </a:r>
          </a:p>
          <a:p>
            <a:r>
              <a:rPr lang="en-IN" dirty="0">
                <a:latin typeface="Times New Roman" panose="02020603050405020304" pitchFamily="18" charset="0"/>
                <a:cs typeface="Times New Roman" panose="02020603050405020304" pitchFamily="18" charset="0"/>
              </a:rPr>
              <a:t>KGMO</a:t>
            </a:r>
          </a:p>
          <a:p>
            <a:r>
              <a:rPr lang="en-IN" dirty="0">
                <a:latin typeface="Times New Roman" panose="02020603050405020304" pitchFamily="18" charset="0"/>
                <a:cs typeface="Times New Roman" panose="02020603050405020304" pitchFamily="18" charset="0"/>
              </a:rPr>
              <a:t>Conclusion of the work</a:t>
            </a:r>
          </a:p>
          <a:p>
            <a:r>
              <a:rPr lang="en-IN" dirty="0">
                <a:latin typeface="Times New Roman" panose="02020603050405020304" pitchFamily="18" charset="0"/>
                <a:cs typeface="Times New Roman" panose="02020603050405020304" pitchFamily="18" charset="0"/>
              </a:rPr>
              <a:t>Future Scope</a:t>
            </a:r>
          </a:p>
          <a:p>
            <a:r>
              <a:rPr lang="en-IN" dirty="0">
                <a:latin typeface="Times New Roman" panose="02020603050405020304" pitchFamily="18" charset="0"/>
                <a:cs typeface="Times New Roman" panose="02020603050405020304" pitchFamily="18" charset="0"/>
              </a:rPr>
              <a:t>Paper Publications</a:t>
            </a:r>
          </a:p>
          <a:p>
            <a:r>
              <a:rPr lang="en-IN" dirty="0">
                <a:latin typeface="Times New Roman" panose="02020603050405020304" pitchFamily="18" charset="0"/>
                <a:cs typeface="Times New Roman" panose="02020603050405020304" pitchFamily="18" charset="0"/>
              </a:rPr>
              <a:t>References</a:t>
            </a:r>
          </a:p>
          <a:p>
            <a:endParaRPr lang="en-IN" dirty="0"/>
          </a:p>
        </p:txBody>
      </p:sp>
      <p:sp>
        <p:nvSpPr>
          <p:cNvPr id="7" name="Date Placeholder 6">
            <a:extLst>
              <a:ext uri="{FF2B5EF4-FFF2-40B4-BE49-F238E27FC236}">
                <a16:creationId xmlns:a16="http://schemas.microsoft.com/office/drawing/2014/main" id="{32E79B40-B1E5-1C98-90EE-4B4D50EF256E}"/>
              </a:ext>
            </a:extLst>
          </p:cNvPr>
          <p:cNvSpPr>
            <a:spLocks noGrp="1"/>
          </p:cNvSpPr>
          <p:nvPr>
            <p:ph type="dt" sz="half" idx="14"/>
          </p:nvPr>
        </p:nvSpPr>
        <p:spPr/>
        <p:txBody>
          <a:bodyPr/>
          <a:lstStyle/>
          <a:p>
            <a:fld id="{216A7677-61A0-4F4C-AB7D-3954C14E3C30}" type="datetime1">
              <a:rPr lang="en-US" smtClean="0"/>
              <a:t>8/13/2023</a:t>
            </a:fld>
            <a:endParaRPr lang="en-US"/>
          </a:p>
        </p:txBody>
      </p:sp>
      <p:sp>
        <p:nvSpPr>
          <p:cNvPr id="8" name="Footer Placeholder 7">
            <a:extLst>
              <a:ext uri="{FF2B5EF4-FFF2-40B4-BE49-F238E27FC236}">
                <a16:creationId xmlns:a16="http://schemas.microsoft.com/office/drawing/2014/main" id="{D13EC2C0-57D2-5336-C209-4F00CF71B5B4}"/>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D2B038AC-1E66-0CC1-E2FE-9CCE3BD1FC27}"/>
              </a:ext>
            </a:extLst>
          </p:cNvPr>
          <p:cNvSpPr>
            <a:spLocks noGrp="1"/>
          </p:cNvSpPr>
          <p:nvPr>
            <p:ph type="sldNum" sz="quarter" idx="15"/>
          </p:nvPr>
        </p:nvSpPr>
        <p:spPr/>
        <p:txBody>
          <a:bodyPr/>
          <a:lstStyle/>
          <a:p>
            <a:fld id="{913BA60F-0ACE-4B7C-BD7A-00BBDA3D5349}" type="slidenum">
              <a:rPr lang="en-US" smtClean="0"/>
              <a:pPr/>
              <a:t>5</a:t>
            </a:fld>
            <a:endParaRPr lang="en-US"/>
          </a:p>
        </p:txBody>
      </p:sp>
    </p:spTree>
    <p:extLst>
      <p:ext uri="{BB962C8B-B14F-4D97-AF65-F5344CB8AC3E}">
        <p14:creationId xmlns:p14="http://schemas.microsoft.com/office/powerpoint/2010/main" val="2114511060"/>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A8C30-72C2-4C63-9270-C725E3D07061}"/>
              </a:ext>
            </a:extLst>
          </p:cNvPr>
          <p:cNvSpPr>
            <a:spLocks noGrp="1"/>
          </p:cNvSpPr>
          <p:nvPr>
            <p:ph sz="quarter"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3200" dirty="0"/>
              <a:t>THANK YOU</a:t>
            </a:r>
            <a:endParaRPr lang="en-IN" sz="3200" dirty="0"/>
          </a:p>
        </p:txBody>
      </p:sp>
      <p:sp>
        <p:nvSpPr>
          <p:cNvPr id="6" name="Date Placeholder 5">
            <a:extLst>
              <a:ext uri="{FF2B5EF4-FFF2-40B4-BE49-F238E27FC236}">
                <a16:creationId xmlns:a16="http://schemas.microsoft.com/office/drawing/2014/main" id="{A5DF6872-602D-BFA4-0CB8-778474A1CC83}"/>
              </a:ext>
            </a:extLst>
          </p:cNvPr>
          <p:cNvSpPr>
            <a:spLocks noGrp="1"/>
          </p:cNvSpPr>
          <p:nvPr>
            <p:ph type="dt" sz="half" idx="14"/>
          </p:nvPr>
        </p:nvSpPr>
        <p:spPr/>
        <p:txBody>
          <a:bodyPr/>
          <a:lstStyle/>
          <a:p>
            <a:fld id="{E550518B-6B59-4787-9BC0-91072742FD9D}" type="datetime1">
              <a:rPr lang="en-US" smtClean="0"/>
              <a:t>8/13/2023</a:t>
            </a:fld>
            <a:endParaRPr lang="en-US"/>
          </a:p>
        </p:txBody>
      </p:sp>
      <p:sp>
        <p:nvSpPr>
          <p:cNvPr id="7" name="Footer Placeholder 6">
            <a:extLst>
              <a:ext uri="{FF2B5EF4-FFF2-40B4-BE49-F238E27FC236}">
                <a16:creationId xmlns:a16="http://schemas.microsoft.com/office/drawing/2014/main" id="{C8CFFB53-80D2-4994-17EB-BFED16A60598}"/>
              </a:ext>
            </a:extLst>
          </p:cNvPr>
          <p:cNvSpPr>
            <a:spLocks noGrp="1"/>
          </p:cNvSpPr>
          <p:nvPr>
            <p:ph type="ftr" sz="quarter" idx="16"/>
          </p:nvPr>
        </p:nvSpPr>
        <p:spPr/>
        <p:txBody>
          <a:bodyPr/>
          <a:lstStyle/>
          <a:p>
            <a:r>
              <a:rPr lang="en-US"/>
              <a:t>Kiran Mannem(15PH0421)</a:t>
            </a:r>
            <a:endParaRPr lang="en-US" dirty="0"/>
          </a:p>
        </p:txBody>
      </p:sp>
      <p:sp>
        <p:nvSpPr>
          <p:cNvPr id="8" name="Slide Number Placeholder 7">
            <a:extLst>
              <a:ext uri="{FF2B5EF4-FFF2-40B4-BE49-F238E27FC236}">
                <a16:creationId xmlns:a16="http://schemas.microsoft.com/office/drawing/2014/main" id="{0485F4F8-F927-FC3C-82FC-994D6EE41D11}"/>
              </a:ext>
            </a:extLst>
          </p:cNvPr>
          <p:cNvSpPr>
            <a:spLocks noGrp="1"/>
          </p:cNvSpPr>
          <p:nvPr>
            <p:ph type="sldNum" sz="quarter" idx="15"/>
          </p:nvPr>
        </p:nvSpPr>
        <p:spPr/>
        <p:txBody>
          <a:bodyPr/>
          <a:lstStyle/>
          <a:p>
            <a:fld id="{913BA60F-0ACE-4B7C-BD7A-00BBDA3D5349}" type="slidenum">
              <a:rPr lang="en-US" smtClean="0"/>
              <a:pPr/>
              <a:t>50</a:t>
            </a:fld>
            <a:endParaRPr lang="en-US"/>
          </a:p>
        </p:txBody>
      </p:sp>
    </p:spTree>
    <p:extLst>
      <p:ext uri="{BB962C8B-B14F-4D97-AF65-F5344CB8AC3E}">
        <p14:creationId xmlns:p14="http://schemas.microsoft.com/office/powerpoint/2010/main" val="2993374995"/>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6A43F-BB55-7A31-AA26-B86BB42BE44A}"/>
              </a:ext>
            </a:extLst>
          </p:cNvPr>
          <p:cNvSpPr>
            <a:spLocks noGrp="1"/>
          </p:cNvSpPr>
          <p:nvPr>
            <p:ph type="title"/>
          </p:nvPr>
        </p:nvSpPr>
        <p:spPr>
          <a:xfrm>
            <a:off x="457200" y="274638"/>
            <a:ext cx="7467600" cy="563562"/>
          </a:xfrm>
        </p:spPr>
        <p:txBody>
          <a:bodyPr/>
          <a:lstStyle/>
          <a:p>
            <a:r>
              <a:rPr lang="en-IN" dirty="0"/>
              <a:t>Title</a:t>
            </a:r>
          </a:p>
        </p:txBody>
      </p:sp>
      <p:sp>
        <p:nvSpPr>
          <p:cNvPr id="3" name="Content Placeholder 2">
            <a:extLst>
              <a:ext uri="{FF2B5EF4-FFF2-40B4-BE49-F238E27FC236}">
                <a16:creationId xmlns:a16="http://schemas.microsoft.com/office/drawing/2014/main" id="{0E28BACD-7DED-D3D6-6F17-87040C97235E}"/>
              </a:ext>
            </a:extLst>
          </p:cNvPr>
          <p:cNvSpPr>
            <a:spLocks noGrp="1"/>
          </p:cNvSpPr>
          <p:nvPr>
            <p:ph sz="quarter" idx="1"/>
          </p:nvPr>
        </p:nvSpPr>
        <p:spPr>
          <a:xfrm>
            <a:off x="477649" y="914400"/>
            <a:ext cx="7467600" cy="5376990"/>
          </a:xfrm>
        </p:spPr>
        <p:txBody>
          <a:bodyPr/>
          <a:lstStyle/>
          <a:p>
            <a:r>
              <a:rPr lang="en-IN" sz="1800" dirty="0">
                <a:solidFill>
                  <a:srgbClr val="374151"/>
                </a:solidFill>
                <a:effectLst/>
                <a:latin typeface="Segoe UI" panose="020B0502040204020203" pitchFamily="34" charset="0"/>
                <a:ea typeface="Times New Roman" panose="02020603050405020304" pitchFamily="18" charset="0"/>
              </a:rPr>
              <a:t>"Optimizing Handoff Management in LTE HetNets: A Simulation-Based Evaluation of Regression Heuristics Quality Metrics, Multi-Objective Artificial Flora, and Kinetic Gas Molecular Optimization"</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Segoe UI" panose="020B0502040204020203" pitchFamily="34" charset="0"/>
                <a:ea typeface="Times New Roman" panose="02020603050405020304" pitchFamily="18" charset="0"/>
              </a:rPr>
              <a:t>"Enhancing Seamless Connectivity in LTE HetNets: Target Cell Selection and Handoff Management using Regression Heuristics Quality Metrics, Multi-Objective Artificial Flora, and Kinetic Gas Molecular Optimization"</a:t>
            </a:r>
            <a:endParaRPr lang="en-IN" sz="1800" dirty="0">
              <a:effectLst/>
              <a:latin typeface="Times New Roman" panose="02020603050405020304" pitchFamily="18" charset="0"/>
              <a:ea typeface="Times New Roman" panose="02020603050405020304" pitchFamily="18" charset="0"/>
            </a:endParaRPr>
          </a:p>
          <a:p>
            <a:r>
              <a:rPr lang="en-IN" sz="1800" kern="100" dirty="0">
                <a:solidFill>
                  <a:srgbClr val="00B050"/>
                </a:solidFill>
                <a:effectLst/>
                <a:latin typeface="Segoe UI" panose="020B0502040204020203" pitchFamily="34" charset="0"/>
                <a:ea typeface="Calibri" panose="020F0502020204030204" pitchFamily="34" charset="0"/>
                <a:cs typeface="Times New Roman" panose="02020603050405020304" pitchFamily="18" charset="0"/>
              </a:rPr>
              <a:t>"Optimizing Target Cell Selection for Seamless Handoff Management in LTE HetNets"</a:t>
            </a:r>
            <a:endParaRPr lang="en-IN" sz="1800"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374151"/>
                </a:solidFill>
                <a:effectLst/>
                <a:latin typeface="Segoe UI" panose="020B0502040204020203" pitchFamily="34" charset="0"/>
                <a:ea typeface="Times New Roman" panose="02020603050405020304" pitchFamily="18" charset="0"/>
              </a:rPr>
              <a:t>"Intelligent Target Cell Selection for Seamless Handoff Management in LTE HetNets: A Comparative Study of Optimization Techniques"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0B050"/>
                </a:solidFill>
                <a:effectLst/>
                <a:latin typeface="Segoe UI" panose="020B0502040204020203" pitchFamily="34" charset="0"/>
                <a:ea typeface="Times New Roman" panose="02020603050405020304" pitchFamily="18" charset="0"/>
              </a:rPr>
              <a:t>"Enhancing Connectivity in LTE HetNets: Novel Approaches for Efficient Target Cell Selection and Handoff Management"</a:t>
            </a:r>
            <a:endParaRPr lang="en-IN" sz="1800" dirty="0">
              <a:solidFill>
                <a:srgbClr val="00B050"/>
              </a:solidFill>
              <a:effectLst/>
              <a:latin typeface="Times New Roman" panose="02020603050405020304" pitchFamily="18" charset="0"/>
              <a:ea typeface="Times New Roman" panose="02020603050405020304" pitchFamily="18" charset="0"/>
            </a:endParaRPr>
          </a:p>
          <a:p>
            <a:r>
              <a:rPr lang="en-IN" sz="1800" dirty="0">
                <a:solidFill>
                  <a:srgbClr val="00B050"/>
                </a:solidFill>
                <a:effectLst/>
                <a:latin typeface="Segoe UI" panose="020B0502040204020203" pitchFamily="34" charset="0"/>
                <a:ea typeface="Times New Roman" panose="02020603050405020304" pitchFamily="18" charset="0"/>
              </a:rPr>
              <a:t>"Dynamic Target Cell Selection for Seamless Handoff Management in LTE HetNets: An Adaptive Approach"</a:t>
            </a:r>
            <a:endParaRPr lang="en-IN" sz="1800" dirty="0">
              <a:solidFill>
                <a:srgbClr val="00B050"/>
              </a:solidFill>
              <a:effectLst/>
              <a:latin typeface="Times New Roman" panose="02020603050405020304" pitchFamily="18" charset="0"/>
              <a:ea typeface="Times New Roman" panose="02020603050405020304" pitchFamily="18" charset="0"/>
            </a:endParaRPr>
          </a:p>
          <a:p>
            <a:r>
              <a:rPr lang="en-IN" sz="1800" dirty="0">
                <a:solidFill>
                  <a:srgbClr val="00B050"/>
                </a:solidFill>
                <a:effectLst/>
                <a:latin typeface="Segoe UI" panose="020B0502040204020203" pitchFamily="34" charset="0"/>
                <a:ea typeface="Times New Roman" panose="02020603050405020304" pitchFamily="18" charset="0"/>
              </a:rPr>
              <a:t>"Optimizing Handoff Performance in LTE HetNets: Novel Strategies for Target Cell Selection and Management"</a:t>
            </a:r>
            <a:endParaRPr lang="en-IN" sz="1800" dirty="0">
              <a:solidFill>
                <a:srgbClr val="00B050"/>
              </a:solidFill>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0373D23-CF29-5A36-E1ED-AD179239952D}"/>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E7D8FFA8-038F-A23E-17B4-DE1C907C362B}"/>
              </a:ext>
            </a:extLst>
          </p:cNvPr>
          <p:cNvSpPr>
            <a:spLocks noGrp="1"/>
          </p:cNvSpPr>
          <p:nvPr>
            <p:ph type="sldNum" sz="quarter" idx="15"/>
          </p:nvPr>
        </p:nvSpPr>
        <p:spPr/>
        <p:txBody>
          <a:bodyPr/>
          <a:lstStyle/>
          <a:p>
            <a:fld id="{913BA60F-0ACE-4B7C-BD7A-00BBDA3D5349}" type="slidenum">
              <a:rPr lang="en-US" smtClean="0"/>
              <a:pPr/>
              <a:t>51</a:t>
            </a:fld>
            <a:endParaRPr lang="en-US"/>
          </a:p>
        </p:txBody>
      </p:sp>
      <p:sp>
        <p:nvSpPr>
          <p:cNvPr id="6" name="Footer Placeholder 5">
            <a:extLst>
              <a:ext uri="{FF2B5EF4-FFF2-40B4-BE49-F238E27FC236}">
                <a16:creationId xmlns:a16="http://schemas.microsoft.com/office/drawing/2014/main" id="{CFF8C1B1-C146-5531-4D16-6F7C323BB057}"/>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571139403"/>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4AFE-BB88-6F92-C671-E534DEBB2246}"/>
              </a:ext>
            </a:extLst>
          </p:cNvPr>
          <p:cNvSpPr>
            <a:spLocks noGrp="1"/>
          </p:cNvSpPr>
          <p:nvPr>
            <p:ph type="title"/>
          </p:nvPr>
        </p:nvSpPr>
        <p:spPr>
          <a:xfrm>
            <a:off x="457200" y="274638"/>
            <a:ext cx="7467600" cy="487362"/>
          </a:xfrm>
        </p:spPr>
        <p:txBody>
          <a:bodyPr>
            <a:normAutofit fontScale="90000"/>
          </a:bodyPr>
          <a:lstStyle/>
          <a:p>
            <a:r>
              <a:rPr lang="en-IN" dirty="0"/>
              <a:t>Title</a:t>
            </a:r>
          </a:p>
        </p:txBody>
      </p:sp>
      <p:sp>
        <p:nvSpPr>
          <p:cNvPr id="3" name="Content Placeholder 2">
            <a:extLst>
              <a:ext uri="{FF2B5EF4-FFF2-40B4-BE49-F238E27FC236}">
                <a16:creationId xmlns:a16="http://schemas.microsoft.com/office/drawing/2014/main" id="{DD27B24A-1E72-D038-A29D-52C74499E46B}"/>
              </a:ext>
            </a:extLst>
          </p:cNvPr>
          <p:cNvSpPr>
            <a:spLocks noGrp="1"/>
          </p:cNvSpPr>
          <p:nvPr>
            <p:ph sz="quarter" idx="1"/>
          </p:nvPr>
        </p:nvSpPr>
        <p:spPr>
          <a:xfrm>
            <a:off x="477649" y="990600"/>
            <a:ext cx="7467600" cy="5300790"/>
          </a:xfrm>
        </p:spPr>
        <p:txBody>
          <a:bodyPr/>
          <a:lstStyle/>
          <a:p>
            <a:r>
              <a:rPr lang="en-IN" sz="1800" dirty="0">
                <a:solidFill>
                  <a:srgbClr val="374151"/>
                </a:solidFill>
                <a:effectLst/>
                <a:latin typeface="Segoe UI" panose="020B0502040204020203" pitchFamily="34" charset="0"/>
                <a:ea typeface="Times New Roman" panose="02020603050405020304" pitchFamily="18" charset="0"/>
              </a:rPr>
              <a:t>"Optimizing Handoff Management in LTE HetNets using Regression Heuristics and Multi-Objective Artificial Flora Algorithms"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Segoe UI" panose="020B0502040204020203" pitchFamily="34" charset="0"/>
                <a:ea typeface="Times New Roman" panose="02020603050405020304" pitchFamily="18" charset="0"/>
              </a:rPr>
              <a:t>"Enhancing Seamless Connectivity in LTE HetNets through Target Cell Selection and Kinetic Gas Molecular Optimization"</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Segoe UI" panose="020B0502040204020203" pitchFamily="34" charset="0"/>
                <a:ea typeface="Times New Roman" panose="02020603050405020304" pitchFamily="18" charset="0"/>
              </a:rPr>
              <a:t>"Performance Evaluation of Handoff Management Techniques in LTE HetNets using Regression Heuristics Quality Metrics and Multi-Objective Artificial Flora Algorithm"</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Segoe UI" panose="020B0502040204020203" pitchFamily="34" charset="0"/>
                <a:ea typeface="Times New Roman" panose="02020603050405020304" pitchFamily="18" charset="0"/>
              </a:rPr>
              <a:t>"Efficient Handoff Management for Seamless Connectivity in LTE HetNets: A Comparative Analysis of RHQM, MOAF, and KGMO Approaches"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Segoe UI" panose="020B0502040204020203" pitchFamily="34" charset="0"/>
                <a:ea typeface="Times New Roman" panose="02020603050405020304" pitchFamily="18" charset="0"/>
              </a:rPr>
              <a:t>"Improving Network Performance in LTE HetNets: Target Cell Selection and Handoff Management using RHQM, MOAF and KGMO Algorithms"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74151"/>
                </a:solidFill>
                <a:effectLst/>
                <a:latin typeface="Segoe UI" panose="020B0502040204020203" pitchFamily="34" charset="0"/>
                <a:ea typeface="Times New Roman" panose="02020603050405020304" pitchFamily="18" charset="0"/>
              </a:rPr>
              <a:t>"Comparative Analysis of Regression Heuristics, Multi-Objective Artificial Flora, and Kinetic Gas Molecular Optimization for Efficient Handoff Management in LTE HetNets"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9029813A-E2AC-C029-80DF-892CBCFB29D4}"/>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0D9B7AEB-FDE2-4855-3244-17A736D90249}"/>
              </a:ext>
            </a:extLst>
          </p:cNvPr>
          <p:cNvSpPr>
            <a:spLocks noGrp="1"/>
          </p:cNvSpPr>
          <p:nvPr>
            <p:ph type="sldNum" sz="quarter" idx="15"/>
          </p:nvPr>
        </p:nvSpPr>
        <p:spPr/>
        <p:txBody>
          <a:bodyPr/>
          <a:lstStyle/>
          <a:p>
            <a:fld id="{913BA60F-0ACE-4B7C-BD7A-00BBDA3D5349}" type="slidenum">
              <a:rPr lang="en-US" smtClean="0"/>
              <a:pPr/>
              <a:t>52</a:t>
            </a:fld>
            <a:endParaRPr lang="en-US"/>
          </a:p>
        </p:txBody>
      </p:sp>
      <p:sp>
        <p:nvSpPr>
          <p:cNvPr id="6" name="Footer Placeholder 5">
            <a:extLst>
              <a:ext uri="{FF2B5EF4-FFF2-40B4-BE49-F238E27FC236}">
                <a16:creationId xmlns:a16="http://schemas.microsoft.com/office/drawing/2014/main" id="{3D8B0730-B6D1-CCC8-C97E-FFAC190B820D}"/>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2987867674"/>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52B01-6F86-52C2-8DBB-E602FC55BC8B}"/>
              </a:ext>
            </a:extLst>
          </p:cNvPr>
          <p:cNvSpPr>
            <a:spLocks noGrp="1"/>
          </p:cNvSpPr>
          <p:nvPr>
            <p:ph type="title"/>
          </p:nvPr>
        </p:nvSpPr>
        <p:spPr/>
        <p:txBody>
          <a:bodyPr/>
          <a:lstStyle/>
          <a:p>
            <a:r>
              <a:rPr lang="en-US" dirty="0"/>
              <a:t>Profile</a:t>
            </a:r>
            <a:endParaRPr lang="en-IN" dirty="0"/>
          </a:p>
        </p:txBody>
      </p:sp>
      <p:sp>
        <p:nvSpPr>
          <p:cNvPr id="3" name="Content Placeholder 2">
            <a:extLst>
              <a:ext uri="{FF2B5EF4-FFF2-40B4-BE49-F238E27FC236}">
                <a16:creationId xmlns:a16="http://schemas.microsoft.com/office/drawing/2014/main" id="{6E43AFA9-F8F2-BE5E-6D65-05B36A9B8854}"/>
              </a:ext>
            </a:extLst>
          </p:cNvPr>
          <p:cNvSpPr>
            <a:spLocks noGrp="1"/>
          </p:cNvSpPr>
          <p:nvPr>
            <p:ph sz="quarter" idx="1"/>
          </p:nvPr>
        </p:nvSpPr>
        <p:spPr/>
        <p:txBody>
          <a:bodyPr/>
          <a:lstStyle/>
          <a:p>
            <a:r>
              <a:rPr lang="en-IN" dirty="0">
                <a:hlinkClick r:id="rId2"/>
              </a:rPr>
              <a:t>https://ieeexplore.ieee.org/document/10009271</a:t>
            </a:r>
            <a:endParaRPr lang="en-IN" dirty="0"/>
          </a:p>
          <a:p>
            <a:r>
              <a:rPr lang="en-IN" dirty="0">
                <a:hlinkClick r:id="rId3"/>
              </a:rPr>
              <a:t>https://ieeexplore.ieee.org/document/9171206</a:t>
            </a:r>
            <a:endParaRPr lang="en-IN" dirty="0"/>
          </a:p>
          <a:p>
            <a:r>
              <a:rPr lang="en-IN" dirty="0">
                <a:hlinkClick r:id="rId4"/>
              </a:rPr>
              <a:t>https://www.inderscience.com/info/inarticle.php?artid=131308</a:t>
            </a:r>
            <a:endParaRPr lang="en-IN" dirty="0"/>
          </a:p>
          <a:p>
            <a:r>
              <a:rPr lang="en-IN" dirty="0">
                <a:hlinkClick r:id="rId5"/>
              </a:rPr>
              <a:t>https://www.scopus.com/authid/detail.uri?authorId=57219120080</a:t>
            </a:r>
            <a:endParaRPr lang="en-IN" dirty="0"/>
          </a:p>
          <a:p>
            <a:r>
              <a:rPr lang="en-IN" dirty="0">
                <a:hlinkClick r:id="rId6"/>
              </a:rPr>
              <a:t>https://vidwan.inflibnet.ac.in/profile/345660</a:t>
            </a:r>
            <a:endParaRPr lang="en-IN" dirty="0"/>
          </a:p>
          <a:p>
            <a:endParaRPr lang="en-IN" dirty="0"/>
          </a:p>
        </p:txBody>
      </p:sp>
      <p:sp>
        <p:nvSpPr>
          <p:cNvPr id="7" name="Date Placeholder 6">
            <a:extLst>
              <a:ext uri="{FF2B5EF4-FFF2-40B4-BE49-F238E27FC236}">
                <a16:creationId xmlns:a16="http://schemas.microsoft.com/office/drawing/2014/main" id="{FB76E795-ECE0-4110-FC08-598F00577FA5}"/>
              </a:ext>
            </a:extLst>
          </p:cNvPr>
          <p:cNvSpPr>
            <a:spLocks noGrp="1"/>
          </p:cNvSpPr>
          <p:nvPr>
            <p:ph type="dt" sz="half" idx="14"/>
          </p:nvPr>
        </p:nvSpPr>
        <p:spPr/>
        <p:txBody>
          <a:bodyPr/>
          <a:lstStyle/>
          <a:p>
            <a:fld id="{598F8970-1CF9-423B-893D-68842E2D976A}" type="datetime1">
              <a:rPr lang="en-US" smtClean="0"/>
              <a:t>8/13/2023</a:t>
            </a:fld>
            <a:endParaRPr lang="en-US"/>
          </a:p>
        </p:txBody>
      </p:sp>
      <p:sp>
        <p:nvSpPr>
          <p:cNvPr id="8" name="Footer Placeholder 7">
            <a:extLst>
              <a:ext uri="{FF2B5EF4-FFF2-40B4-BE49-F238E27FC236}">
                <a16:creationId xmlns:a16="http://schemas.microsoft.com/office/drawing/2014/main" id="{61CB489E-9017-1E65-F9B7-57ACA7B89446}"/>
              </a:ext>
            </a:extLst>
          </p:cNvPr>
          <p:cNvSpPr>
            <a:spLocks noGrp="1"/>
          </p:cNvSpPr>
          <p:nvPr>
            <p:ph type="ftr" sz="quarter" idx="16"/>
          </p:nvPr>
        </p:nvSpPr>
        <p:spPr/>
        <p:txBody>
          <a:bodyPr/>
          <a:lstStyle/>
          <a:p>
            <a:r>
              <a:rPr lang="en-US"/>
              <a:t>Kiran Mannem(15PH0421)</a:t>
            </a:r>
            <a:endParaRPr lang="en-US" dirty="0"/>
          </a:p>
        </p:txBody>
      </p:sp>
      <p:sp>
        <p:nvSpPr>
          <p:cNvPr id="9" name="Slide Number Placeholder 8">
            <a:extLst>
              <a:ext uri="{FF2B5EF4-FFF2-40B4-BE49-F238E27FC236}">
                <a16:creationId xmlns:a16="http://schemas.microsoft.com/office/drawing/2014/main" id="{B90999AB-F7CA-A386-D709-E7D335CF444F}"/>
              </a:ext>
            </a:extLst>
          </p:cNvPr>
          <p:cNvSpPr>
            <a:spLocks noGrp="1"/>
          </p:cNvSpPr>
          <p:nvPr>
            <p:ph type="sldNum" sz="quarter" idx="15"/>
          </p:nvPr>
        </p:nvSpPr>
        <p:spPr/>
        <p:txBody>
          <a:bodyPr/>
          <a:lstStyle/>
          <a:p>
            <a:fld id="{913BA60F-0ACE-4B7C-BD7A-00BBDA3D5349}" type="slidenum">
              <a:rPr lang="en-US" smtClean="0"/>
              <a:pPr/>
              <a:t>53</a:t>
            </a:fld>
            <a:endParaRPr lang="en-US"/>
          </a:p>
        </p:txBody>
      </p:sp>
    </p:spTree>
    <p:extLst>
      <p:ext uri="{BB962C8B-B14F-4D97-AF65-F5344CB8AC3E}">
        <p14:creationId xmlns:p14="http://schemas.microsoft.com/office/powerpoint/2010/main" val="2559265178"/>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A337-19D7-12C0-99EE-47DC0D8AAC2C}"/>
              </a:ext>
            </a:extLst>
          </p:cNvPr>
          <p:cNvSpPr>
            <a:spLocks noGrp="1"/>
          </p:cNvSpPr>
          <p:nvPr>
            <p:ph type="title"/>
          </p:nvPr>
        </p:nvSpPr>
        <p:spPr>
          <a:xfrm>
            <a:off x="912428" y="2743603"/>
            <a:ext cx="7467600" cy="1143000"/>
          </a:xfrm>
        </p:spPr>
        <p:txBody>
          <a:bodyPr/>
          <a:lstStyle/>
          <a:p>
            <a:r>
              <a:rPr lang="en-US" dirty="0"/>
              <a:t>Motivation</a:t>
            </a:r>
            <a:endParaRPr lang="en-IN" dirty="0"/>
          </a:p>
        </p:txBody>
      </p:sp>
      <p:sp>
        <p:nvSpPr>
          <p:cNvPr id="3" name="Content Placeholder 2">
            <a:extLst>
              <a:ext uri="{FF2B5EF4-FFF2-40B4-BE49-F238E27FC236}">
                <a16:creationId xmlns:a16="http://schemas.microsoft.com/office/drawing/2014/main" id="{F285EAFE-A854-5293-9871-7E3E9FED0496}"/>
              </a:ext>
            </a:extLst>
          </p:cNvPr>
          <p:cNvSpPr>
            <a:spLocks noGrp="1"/>
          </p:cNvSpPr>
          <p:nvPr>
            <p:ph sz="quarter" idx="1"/>
          </p:nvPr>
        </p:nvSpPr>
        <p:spPr/>
        <p:txBody>
          <a:bodyPr/>
          <a:lstStyle/>
          <a:p>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A96ACA8-FB4B-E108-3B22-E45A05CB8D9A}"/>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38B72222-8876-CE14-7F71-549A0F0E6D6A}"/>
              </a:ext>
            </a:extLst>
          </p:cNvPr>
          <p:cNvSpPr>
            <a:spLocks noGrp="1"/>
          </p:cNvSpPr>
          <p:nvPr>
            <p:ph type="sldNum" sz="quarter" idx="15"/>
          </p:nvPr>
        </p:nvSpPr>
        <p:spPr/>
        <p:txBody>
          <a:bodyPr/>
          <a:lstStyle/>
          <a:p>
            <a:fld id="{913BA60F-0ACE-4B7C-BD7A-00BBDA3D5349}" type="slidenum">
              <a:rPr lang="en-US" smtClean="0"/>
              <a:pPr/>
              <a:t>6</a:t>
            </a:fld>
            <a:endParaRPr lang="en-US"/>
          </a:p>
        </p:txBody>
      </p:sp>
      <p:sp>
        <p:nvSpPr>
          <p:cNvPr id="6" name="Footer Placeholder 5">
            <a:extLst>
              <a:ext uri="{FF2B5EF4-FFF2-40B4-BE49-F238E27FC236}">
                <a16:creationId xmlns:a16="http://schemas.microsoft.com/office/drawing/2014/main" id="{28CD4C2A-BD99-E2C6-4853-58B49F935663}"/>
              </a:ext>
            </a:extLst>
          </p:cNvPr>
          <p:cNvSpPr>
            <a:spLocks noGrp="1"/>
          </p:cNvSpPr>
          <p:nvPr>
            <p:ph type="ftr" sz="quarter" idx="16"/>
          </p:nvPr>
        </p:nvSpPr>
        <p:spPr/>
        <p:txBody>
          <a:bodyPr/>
          <a:lstStyle/>
          <a:p>
            <a:r>
              <a:rPr lang="en-US"/>
              <a:t>Kiran Mannem(15PH0421)</a:t>
            </a:r>
            <a:endParaRPr lang="en-US" dirty="0"/>
          </a:p>
        </p:txBody>
      </p:sp>
    </p:spTree>
    <p:extLst>
      <p:ext uri="{BB962C8B-B14F-4D97-AF65-F5344CB8AC3E}">
        <p14:creationId xmlns:p14="http://schemas.microsoft.com/office/powerpoint/2010/main" val="2681623623"/>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35B6-001B-BF0D-0A24-1C21D27177B4}"/>
              </a:ext>
            </a:extLst>
          </p:cNvPr>
          <p:cNvSpPr>
            <a:spLocks noGrp="1"/>
          </p:cNvSpPr>
          <p:nvPr>
            <p:ph type="title"/>
          </p:nvPr>
        </p:nvSpPr>
        <p:spPr>
          <a:xfrm>
            <a:off x="434787" y="540280"/>
            <a:ext cx="7467600" cy="457200"/>
          </a:xfrm>
        </p:spPr>
        <p:txBody>
          <a:bodyPr>
            <a:noAutofit/>
          </a:bodyPr>
          <a:lstStyle/>
          <a:p>
            <a:r>
              <a:rPr lang="en-US" sz="2600" u="sng" dirty="0">
                <a:solidFill>
                  <a:srgbClr val="FF0000"/>
                </a:solidFill>
                <a:latin typeface="Times New Roman" panose="02020603050405020304" pitchFamily="18" charset="0"/>
                <a:cs typeface="Times New Roman" panose="02020603050405020304" pitchFamily="18" charset="0"/>
              </a:rPr>
              <a:t>Subscribers growth in mobile communications</a:t>
            </a:r>
            <a:endParaRPr lang="en-IN" sz="2600" u="sng"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950508B-E4B6-73CE-1172-F02F9D44CE8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743199" y="1219200"/>
            <a:ext cx="5638801" cy="4843845"/>
          </a:xfrm>
        </p:spPr>
      </p:pic>
      <p:sp>
        <p:nvSpPr>
          <p:cNvPr id="4" name="Date Placeholder 3">
            <a:extLst>
              <a:ext uri="{FF2B5EF4-FFF2-40B4-BE49-F238E27FC236}">
                <a16:creationId xmlns:a16="http://schemas.microsoft.com/office/drawing/2014/main" id="{7D944168-EE6C-0A35-05DD-E46BE9CDCEC7}"/>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FD4D21D3-78E3-F367-F2E5-8C4D5EB68BB6}"/>
              </a:ext>
            </a:extLst>
          </p:cNvPr>
          <p:cNvSpPr>
            <a:spLocks noGrp="1"/>
          </p:cNvSpPr>
          <p:nvPr>
            <p:ph type="sldNum" sz="quarter" idx="15"/>
          </p:nvPr>
        </p:nvSpPr>
        <p:spPr/>
        <p:txBody>
          <a:bodyPr/>
          <a:lstStyle/>
          <a:p>
            <a:fld id="{913BA60F-0ACE-4B7C-BD7A-00BBDA3D5349}" type="slidenum">
              <a:rPr lang="en-US" smtClean="0"/>
              <a:pPr/>
              <a:t>7</a:t>
            </a:fld>
            <a:endParaRPr lang="en-US"/>
          </a:p>
        </p:txBody>
      </p:sp>
      <p:sp>
        <p:nvSpPr>
          <p:cNvPr id="6" name="Footer Placeholder 5">
            <a:extLst>
              <a:ext uri="{FF2B5EF4-FFF2-40B4-BE49-F238E27FC236}">
                <a16:creationId xmlns:a16="http://schemas.microsoft.com/office/drawing/2014/main" id="{58B49544-F099-BD2C-3647-3822439C3482}"/>
              </a:ext>
            </a:extLst>
          </p:cNvPr>
          <p:cNvSpPr>
            <a:spLocks noGrp="1"/>
          </p:cNvSpPr>
          <p:nvPr>
            <p:ph type="ftr" sz="quarter" idx="16"/>
          </p:nvPr>
        </p:nvSpPr>
        <p:spPr/>
        <p:txBody>
          <a:bodyPr/>
          <a:lstStyle/>
          <a:p>
            <a:r>
              <a:rPr lang="en-US"/>
              <a:t>Kiran Mannem(15PH0421)</a:t>
            </a:r>
            <a:endParaRPr lang="en-US" dirty="0"/>
          </a:p>
        </p:txBody>
      </p:sp>
      <p:sp>
        <p:nvSpPr>
          <p:cNvPr id="7" name="TextBox 6">
            <a:extLst>
              <a:ext uri="{FF2B5EF4-FFF2-40B4-BE49-F238E27FC236}">
                <a16:creationId xmlns:a16="http://schemas.microsoft.com/office/drawing/2014/main" id="{BEDBDB7A-128D-FB98-219F-DCED01D53F68}"/>
              </a:ext>
            </a:extLst>
          </p:cNvPr>
          <p:cNvSpPr txBox="1"/>
          <p:nvPr/>
        </p:nvSpPr>
        <p:spPr>
          <a:xfrm>
            <a:off x="152400" y="1720840"/>
            <a:ext cx="2743200" cy="3785652"/>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Since the mobile UE has become a part of daily life,</a:t>
            </a:r>
          </a:p>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Mobile communications have expanded and demand has grown in areas</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 traffic</a:t>
            </a:r>
          </a:p>
          <a:p>
            <a:pPr marL="742950" lvl="1"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speed.</a:t>
            </a:r>
          </a:p>
        </p:txBody>
      </p:sp>
    </p:spTree>
    <p:extLst>
      <p:ext uri="{BB962C8B-B14F-4D97-AF65-F5344CB8AC3E}">
        <p14:creationId xmlns:p14="http://schemas.microsoft.com/office/powerpoint/2010/main" val="2174710963"/>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066E-3EF6-63CB-8278-085715CCB94C}"/>
              </a:ext>
            </a:extLst>
          </p:cNvPr>
          <p:cNvSpPr>
            <a:spLocks noGrp="1"/>
          </p:cNvSpPr>
          <p:nvPr>
            <p:ph type="title"/>
          </p:nvPr>
        </p:nvSpPr>
        <p:spPr>
          <a:xfrm>
            <a:off x="457200" y="274638"/>
            <a:ext cx="7467600" cy="715962"/>
          </a:xfrm>
        </p:spPr>
        <p:txBody>
          <a:bodyPr>
            <a:normAutofit/>
          </a:bodyPr>
          <a:lstStyle/>
          <a:p>
            <a:r>
              <a:rPr lang="en-US" sz="3200" u="sng" dirty="0">
                <a:solidFill>
                  <a:srgbClr val="FF0000"/>
                </a:solidFill>
                <a:latin typeface="Times New Roman" panose="02020603050405020304" pitchFamily="18" charset="0"/>
                <a:cs typeface="Times New Roman" panose="02020603050405020304" pitchFamily="18" charset="0"/>
              </a:rPr>
              <a:t>Evolution of from 1g to 5G</a:t>
            </a:r>
            <a:endParaRPr lang="en-IN" sz="3200" u="sng"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697B30E8-3B52-A673-4B0B-E3F208D14C82}"/>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733800" y="1219200"/>
            <a:ext cx="5004816" cy="4343401"/>
          </a:xfrm>
        </p:spPr>
      </p:pic>
      <p:sp>
        <p:nvSpPr>
          <p:cNvPr id="4" name="Date Placeholder 3">
            <a:extLst>
              <a:ext uri="{FF2B5EF4-FFF2-40B4-BE49-F238E27FC236}">
                <a16:creationId xmlns:a16="http://schemas.microsoft.com/office/drawing/2014/main" id="{9563CB65-0E8D-30C0-6E4A-C87A435F11FA}"/>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D113AF1E-CD82-E698-B6AF-0030F8F91749}"/>
              </a:ext>
            </a:extLst>
          </p:cNvPr>
          <p:cNvSpPr>
            <a:spLocks noGrp="1"/>
          </p:cNvSpPr>
          <p:nvPr>
            <p:ph type="sldNum" sz="quarter" idx="15"/>
          </p:nvPr>
        </p:nvSpPr>
        <p:spPr/>
        <p:txBody>
          <a:bodyPr/>
          <a:lstStyle/>
          <a:p>
            <a:fld id="{913BA60F-0ACE-4B7C-BD7A-00BBDA3D5349}" type="slidenum">
              <a:rPr lang="en-US" smtClean="0"/>
              <a:pPr/>
              <a:t>8</a:t>
            </a:fld>
            <a:endParaRPr lang="en-US"/>
          </a:p>
        </p:txBody>
      </p:sp>
      <p:sp>
        <p:nvSpPr>
          <p:cNvPr id="6" name="Footer Placeholder 5">
            <a:extLst>
              <a:ext uri="{FF2B5EF4-FFF2-40B4-BE49-F238E27FC236}">
                <a16:creationId xmlns:a16="http://schemas.microsoft.com/office/drawing/2014/main" id="{D40C552C-779E-6FDC-300C-57F3D5F39876}"/>
              </a:ext>
            </a:extLst>
          </p:cNvPr>
          <p:cNvSpPr>
            <a:spLocks noGrp="1"/>
          </p:cNvSpPr>
          <p:nvPr>
            <p:ph type="ftr" sz="quarter" idx="16"/>
          </p:nvPr>
        </p:nvSpPr>
        <p:spPr/>
        <p:txBody>
          <a:bodyPr/>
          <a:lstStyle/>
          <a:p>
            <a:r>
              <a:rPr lang="en-US"/>
              <a:t>Kiran Mannem(15PH0421)</a:t>
            </a:r>
            <a:endParaRPr lang="en-US" dirty="0"/>
          </a:p>
        </p:txBody>
      </p:sp>
      <p:sp>
        <p:nvSpPr>
          <p:cNvPr id="10" name="TextBox 9">
            <a:extLst>
              <a:ext uri="{FF2B5EF4-FFF2-40B4-BE49-F238E27FC236}">
                <a16:creationId xmlns:a16="http://schemas.microsoft.com/office/drawing/2014/main" id="{831D7BB5-7EFD-FD66-A432-E3D3556DCCA6}"/>
              </a:ext>
            </a:extLst>
          </p:cNvPr>
          <p:cNvSpPr txBox="1"/>
          <p:nvPr/>
        </p:nvSpPr>
        <p:spPr>
          <a:xfrm>
            <a:off x="452718" y="5671488"/>
            <a:ext cx="8129016"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Liu, Liyuan &amp; Han, Meng. (2019). Privacy and Security Issues in the 5G-Enabled Internet of Things. 10.1201/9780429199820-12. </a:t>
            </a:r>
          </a:p>
        </p:txBody>
      </p:sp>
      <p:sp>
        <p:nvSpPr>
          <p:cNvPr id="7" name="TextBox 6">
            <a:extLst>
              <a:ext uri="{FF2B5EF4-FFF2-40B4-BE49-F238E27FC236}">
                <a16:creationId xmlns:a16="http://schemas.microsoft.com/office/drawing/2014/main" id="{1BC99346-C538-C030-F80B-1CD502E3CEDA}"/>
              </a:ext>
            </a:extLst>
          </p:cNvPr>
          <p:cNvSpPr txBox="1"/>
          <p:nvPr/>
        </p:nvSpPr>
        <p:spPr>
          <a:xfrm>
            <a:off x="531263" y="1237129"/>
            <a:ext cx="3278737" cy="4401205"/>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demand, speed, capacity, coverage, and Quality of Services (QoS) cannot be satisfied by the 1G, 2G, and 3G networks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LTE (4G)has fulfilled the QoS, demand, speed, capacity and coverage.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As a result, the mobile communication sector switches to the next generation mobile networks (LTE/LTE-Advanced).</a:t>
            </a:r>
          </a:p>
        </p:txBody>
      </p:sp>
    </p:spTree>
    <p:extLst>
      <p:ext uri="{BB962C8B-B14F-4D97-AF65-F5344CB8AC3E}">
        <p14:creationId xmlns:p14="http://schemas.microsoft.com/office/powerpoint/2010/main" val="425686390"/>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3A14-0DEC-1771-50E6-161927EE3E34}"/>
              </a:ext>
            </a:extLst>
          </p:cNvPr>
          <p:cNvSpPr>
            <a:spLocks noGrp="1"/>
          </p:cNvSpPr>
          <p:nvPr>
            <p:ph type="title"/>
          </p:nvPr>
        </p:nvSpPr>
        <p:spPr>
          <a:xfrm>
            <a:off x="457200" y="274638"/>
            <a:ext cx="7467600" cy="559434"/>
          </a:xfrm>
        </p:spPr>
        <p:txBody>
          <a:bodyPr>
            <a:normAutofit fontScale="90000"/>
          </a:bodyPr>
          <a:lstStyle/>
          <a:p>
            <a:r>
              <a:rPr lang="en-US" sz="3200" u="sng" dirty="0">
                <a:solidFill>
                  <a:srgbClr val="FF0000"/>
                </a:solidFill>
                <a:latin typeface="Times New Roman" panose="02020603050405020304" pitchFamily="18" charset="0"/>
                <a:cs typeface="Times New Roman" panose="02020603050405020304" pitchFamily="18" charset="0"/>
              </a:rPr>
              <a:t>Global service providers</a:t>
            </a:r>
            <a:endParaRPr lang="en-IN" sz="3200" u="sng" dirty="0">
              <a:solidFill>
                <a:srgbClr val="FF000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385FC1A-5970-178E-05B0-6DE7B9FF532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325657" y="990600"/>
            <a:ext cx="3931920" cy="3886200"/>
          </a:xfrm>
        </p:spPr>
      </p:pic>
      <p:sp>
        <p:nvSpPr>
          <p:cNvPr id="4" name="Date Placeholder 3">
            <a:extLst>
              <a:ext uri="{FF2B5EF4-FFF2-40B4-BE49-F238E27FC236}">
                <a16:creationId xmlns:a16="http://schemas.microsoft.com/office/drawing/2014/main" id="{9B365086-5260-7332-BD77-0F244B835CA4}"/>
              </a:ext>
            </a:extLst>
          </p:cNvPr>
          <p:cNvSpPr>
            <a:spLocks noGrp="1"/>
          </p:cNvSpPr>
          <p:nvPr>
            <p:ph type="dt" sz="half" idx="14"/>
          </p:nvPr>
        </p:nvSpPr>
        <p:spPr/>
        <p:txBody>
          <a:bodyPr/>
          <a:lstStyle/>
          <a:p>
            <a:fld id="{9CFEA155-0620-47AE-840C-3A38B400B2C1}" type="datetime1">
              <a:rPr lang="en-US" smtClean="0"/>
              <a:t>8/13/2023</a:t>
            </a:fld>
            <a:endParaRPr lang="en-US"/>
          </a:p>
        </p:txBody>
      </p:sp>
      <p:sp>
        <p:nvSpPr>
          <p:cNvPr id="5" name="Slide Number Placeholder 4">
            <a:extLst>
              <a:ext uri="{FF2B5EF4-FFF2-40B4-BE49-F238E27FC236}">
                <a16:creationId xmlns:a16="http://schemas.microsoft.com/office/drawing/2014/main" id="{032EEFCA-1214-9AA7-5735-91BC85DD39B3}"/>
              </a:ext>
            </a:extLst>
          </p:cNvPr>
          <p:cNvSpPr>
            <a:spLocks noGrp="1"/>
          </p:cNvSpPr>
          <p:nvPr>
            <p:ph type="sldNum" sz="quarter" idx="15"/>
          </p:nvPr>
        </p:nvSpPr>
        <p:spPr/>
        <p:txBody>
          <a:bodyPr/>
          <a:lstStyle/>
          <a:p>
            <a:fld id="{913BA60F-0ACE-4B7C-BD7A-00BBDA3D5349}" type="slidenum">
              <a:rPr lang="en-US" smtClean="0"/>
              <a:pPr/>
              <a:t>9</a:t>
            </a:fld>
            <a:endParaRPr lang="en-US"/>
          </a:p>
        </p:txBody>
      </p:sp>
      <p:sp>
        <p:nvSpPr>
          <p:cNvPr id="6" name="Footer Placeholder 5">
            <a:extLst>
              <a:ext uri="{FF2B5EF4-FFF2-40B4-BE49-F238E27FC236}">
                <a16:creationId xmlns:a16="http://schemas.microsoft.com/office/drawing/2014/main" id="{79AB33AA-2B11-CA84-7F13-50E358238026}"/>
              </a:ext>
            </a:extLst>
          </p:cNvPr>
          <p:cNvSpPr>
            <a:spLocks noGrp="1"/>
          </p:cNvSpPr>
          <p:nvPr>
            <p:ph type="ftr" sz="quarter" idx="16"/>
          </p:nvPr>
        </p:nvSpPr>
        <p:spPr/>
        <p:txBody>
          <a:bodyPr/>
          <a:lstStyle/>
          <a:p>
            <a:r>
              <a:rPr lang="en-US"/>
              <a:t>Kiran Mannem(15PH0421)</a:t>
            </a:r>
            <a:endParaRPr lang="en-US" dirty="0"/>
          </a:p>
        </p:txBody>
      </p:sp>
      <p:sp>
        <p:nvSpPr>
          <p:cNvPr id="10" name="TextBox 9">
            <a:extLst>
              <a:ext uri="{FF2B5EF4-FFF2-40B4-BE49-F238E27FC236}">
                <a16:creationId xmlns:a16="http://schemas.microsoft.com/office/drawing/2014/main" id="{F175E434-A385-FEE8-6669-DF72261D8827}"/>
              </a:ext>
            </a:extLst>
          </p:cNvPr>
          <p:cNvSpPr txBox="1"/>
          <p:nvPr/>
        </p:nvSpPr>
        <p:spPr>
          <a:xfrm>
            <a:off x="405384" y="834072"/>
            <a:ext cx="3906826" cy="5355312"/>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Telecom service providers are key drivers of technological advancement,</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continually investing in research and development to improve network capabilities and introduce innovative services.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They play a vital role in </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enabling digital transformation and facilitating the growth of various sectors,</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e-commerce, </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cloud computing, </a:t>
            </a: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IoT, </a:t>
            </a:r>
          </a:p>
          <a:p>
            <a:pPr lvl="1"/>
            <a:r>
              <a:rPr lang="en-US" dirty="0">
                <a:latin typeface="Times New Roman" panose="02020603050405020304" pitchFamily="18" charset="0"/>
                <a:cs typeface="Times New Roman" panose="02020603050405020304" pitchFamily="18" charset="0"/>
              </a:rPr>
              <a:t>by providing the necessary connectivity and infrastructure for seamless communication and data transfer on a global scale.</a:t>
            </a:r>
            <a:endParaRPr lang="en-IN"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35DB746C-0127-850B-EB05-38EC0FB375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81600" y="4876800"/>
            <a:ext cx="2590800" cy="1276350"/>
          </a:xfrm>
          <a:prstGeom prst="rect">
            <a:avLst/>
          </a:prstGeom>
        </p:spPr>
      </p:pic>
    </p:spTree>
    <p:extLst>
      <p:ext uri="{BB962C8B-B14F-4D97-AF65-F5344CB8AC3E}">
        <p14:creationId xmlns:p14="http://schemas.microsoft.com/office/powerpoint/2010/main" val="814233438"/>
      </p:ext>
    </p:extLst>
  </p:cSld>
  <p:clrMapOvr>
    <a:masterClrMapping/>
  </p:clrMapOvr>
  <mc:AlternateContent xmlns:mc="http://schemas.openxmlformats.org/markup-compatibility/2006" xmlns:p14="http://schemas.microsoft.com/office/powerpoint/2010/main">
    <mc:Choice Requires="p14">
      <p:transition spd="slow" p14:dur="120000" advTm="120000"/>
    </mc:Choice>
    <mc:Fallback xmlns="">
      <p:transition spd="slow" advTm="12000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9701</TotalTime>
  <Words>6184</Words>
  <Application>Microsoft Office PowerPoint</Application>
  <PresentationFormat>On-screen Show (4:3)</PresentationFormat>
  <Paragraphs>680</Paragraphs>
  <Slides>53</Slides>
  <Notes>0</Notes>
  <HiddenSlides>4</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5" baseType="lpstr">
      <vt:lpstr>Calibri</vt:lpstr>
      <vt:lpstr>Calibri Light</vt:lpstr>
      <vt:lpstr>Cambria Math</vt:lpstr>
      <vt:lpstr>Century Schoolbook</vt:lpstr>
      <vt:lpstr>Segoe UI</vt:lpstr>
      <vt:lpstr>Söhne</vt:lpstr>
      <vt:lpstr>Symbol</vt:lpstr>
      <vt:lpstr>Times New Roman</vt:lpstr>
      <vt:lpstr>Wingdings</vt:lpstr>
      <vt:lpstr>Wingdings 2</vt:lpstr>
      <vt:lpstr>Oriel</vt:lpstr>
      <vt:lpstr>Visio</vt:lpstr>
      <vt:lpstr>jawaharlal nehru technological  university anantapur ananthapuram-515002, india</vt:lpstr>
      <vt:lpstr>PowerPoint Presentation</vt:lpstr>
      <vt:lpstr>PowerPoint Presentation</vt:lpstr>
      <vt:lpstr>PowerPoint Presentation</vt:lpstr>
      <vt:lpstr>Outline</vt:lpstr>
      <vt:lpstr>Motivation</vt:lpstr>
      <vt:lpstr>Subscribers growth in mobile communications</vt:lpstr>
      <vt:lpstr>Evolution of from 1g to 5G</vt:lpstr>
      <vt:lpstr>Global service providers</vt:lpstr>
      <vt:lpstr>NEED</vt:lpstr>
      <vt:lpstr>Literature </vt:lpstr>
      <vt:lpstr>Literature</vt:lpstr>
      <vt:lpstr>Gaps </vt:lpstr>
      <vt:lpstr>Gaps</vt:lpstr>
      <vt:lpstr>Objectives</vt:lpstr>
      <vt:lpstr>PowerPoint Presentation</vt:lpstr>
      <vt:lpstr>introduction</vt:lpstr>
      <vt:lpstr>LTE HetNet</vt:lpstr>
      <vt:lpstr>Mobility management</vt:lpstr>
      <vt:lpstr>Handoff management</vt:lpstr>
      <vt:lpstr>contribution</vt:lpstr>
      <vt:lpstr>Optimization algorithms for Handoff connection management  </vt:lpstr>
      <vt:lpstr>1      Target cell selection using RHQM </vt:lpstr>
      <vt:lpstr>1   Ranking of each Target cell in RHQM</vt:lpstr>
      <vt:lpstr>PowerPoint Presentation</vt:lpstr>
      <vt:lpstr>Formulae used</vt:lpstr>
      <vt:lpstr>performance parameters compared with ahp-topsis&amp;qmha</vt:lpstr>
      <vt:lpstr>published</vt:lpstr>
      <vt:lpstr>    Multi-Objective Artificial Flora (MOAF) Algorithm</vt:lpstr>
      <vt:lpstr>Selection of the target eNB using MOAF</vt:lpstr>
      <vt:lpstr>performance parameters compared with ahp-topsis</vt:lpstr>
      <vt:lpstr>published</vt:lpstr>
      <vt:lpstr> KGMO optimization in Heterogeneous networks</vt:lpstr>
      <vt:lpstr>KGMO optimization in Heterogeneous networks</vt:lpstr>
      <vt:lpstr>Mobility Management using KGMO Optimization process</vt:lpstr>
      <vt:lpstr>Calculation of performance metrics</vt:lpstr>
      <vt:lpstr>performance parameters compared with PSO</vt:lpstr>
      <vt:lpstr>published</vt:lpstr>
      <vt:lpstr>Comparison table</vt:lpstr>
      <vt:lpstr>Simulation tool used Vienna_LTEA_SLS_v2.0_Q3_2018</vt:lpstr>
      <vt:lpstr>Conclusion</vt:lpstr>
      <vt:lpstr>Conclusion continued</vt:lpstr>
      <vt:lpstr>Final Conclusion</vt:lpstr>
      <vt:lpstr>PowerPoint Presentation</vt:lpstr>
      <vt:lpstr>LIST OF PUBLICATIONS</vt:lpstr>
      <vt:lpstr>References </vt:lpstr>
      <vt:lpstr>References </vt:lpstr>
      <vt:lpstr>References </vt:lpstr>
      <vt:lpstr>References </vt:lpstr>
      <vt:lpstr>PowerPoint Presentation</vt:lpstr>
      <vt:lpstr>Title</vt:lpstr>
      <vt:lpstr>Title</vt:lpstr>
      <vt:lpstr>Profile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VCEW</dc:creator>
  <cp:lastModifiedBy>kiran mannem</cp:lastModifiedBy>
  <cp:revision>572</cp:revision>
  <dcterms:created xsi:type="dcterms:W3CDTF">2016-12-21T04:48:46Z</dcterms:created>
  <dcterms:modified xsi:type="dcterms:W3CDTF">2023-08-13T16:56:22Z</dcterms:modified>
</cp:coreProperties>
</file>