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9" r:id="rId2"/>
    <p:sldId id="262" r:id="rId3"/>
    <p:sldId id="265" r:id="rId4"/>
    <p:sldId id="305" r:id="rId5"/>
    <p:sldId id="306" r:id="rId6"/>
    <p:sldId id="307" r:id="rId7"/>
    <p:sldId id="308" r:id="rId8"/>
    <p:sldId id="292" r:id="rId9"/>
    <p:sldId id="295" r:id="rId10"/>
    <p:sldId id="298" r:id="rId11"/>
    <p:sldId id="301" r:id="rId12"/>
    <p:sldId id="304"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280" r:id="rId26"/>
    <p:sldId id="309" r:id="rId27"/>
    <p:sldId id="323" r:id="rId28"/>
    <p:sldId id="322" r:id="rId29"/>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84B"/>
    <a:srgbClr val="FFFFFF"/>
    <a:srgbClr val="E9EEF7"/>
    <a:srgbClr val="CED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D63168-BCF0-4230-8D5B-0B6111B187D4}" v="1" dt="2024-05-20T05:33:52.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6" autoAdjust="0"/>
    <p:restoredTop sz="0"/>
  </p:normalViewPr>
  <p:slideViewPr>
    <p:cSldViewPr>
      <p:cViewPr>
        <p:scale>
          <a:sx n="75" d="100"/>
          <a:sy n="75" d="100"/>
        </p:scale>
        <p:origin x="950" y="216"/>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3C3F-0F9C-4B9B-9E4B-5BFD05D89B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B0C79F-8EBD-485A-97E3-F3349A8CFB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B662D-4E86-48F6-A2A6-D23286022088}"/>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5" name="Footer Placeholder 4">
            <a:extLst>
              <a:ext uri="{FF2B5EF4-FFF2-40B4-BE49-F238E27FC236}">
                <a16:creationId xmlns:a16="http://schemas.microsoft.com/office/drawing/2014/main" id="{5328786B-1FD2-4F03-9D43-25F011907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6A61A2-3A25-4246-A1B5-A80192591EEE}"/>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28835326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8FE7-1586-47EC-8502-1BE5BF5238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9FC32-B80D-4A79-A74C-7D9C5BD71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D0179-1EB4-4CE6-9DEB-C3DF9895C194}"/>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5" name="Footer Placeholder 4">
            <a:extLst>
              <a:ext uri="{FF2B5EF4-FFF2-40B4-BE49-F238E27FC236}">
                <a16:creationId xmlns:a16="http://schemas.microsoft.com/office/drawing/2014/main" id="{C9514111-3C9A-4446-8B3F-50C407E1E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45625-6A7A-4392-90D0-F611748D6B6A}"/>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28408550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FD38C-6A94-45C6-AF29-1EEC00DDE1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86964C-2404-4AAA-A474-C2ED6A875B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58170-EA02-4B7E-9F31-17A88536C142}"/>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5" name="Footer Placeholder 4">
            <a:extLst>
              <a:ext uri="{FF2B5EF4-FFF2-40B4-BE49-F238E27FC236}">
                <a16:creationId xmlns:a16="http://schemas.microsoft.com/office/drawing/2014/main" id="{028D2094-D147-4FD5-8C78-54E2517C8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89269-2163-469C-B264-2D5178894E5F}"/>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26947201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3B10-1EBE-4599-AB19-0F3349B86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020CD8-2FBE-4F0D-8829-A3BC595FA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1D1E9-D475-422F-8D37-7DF9D1B7F2C7}"/>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5" name="Footer Placeholder 4">
            <a:extLst>
              <a:ext uri="{FF2B5EF4-FFF2-40B4-BE49-F238E27FC236}">
                <a16:creationId xmlns:a16="http://schemas.microsoft.com/office/drawing/2014/main" id="{80DA278D-4FB4-432A-98A0-1063FC0FA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4B347-710D-430F-BC3D-F3EDB0D86960}"/>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17414503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6E60-986D-4CC0-9D03-CC89A729D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FD6BE3-E261-4E13-9EAB-098842D37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82C96-B355-47F4-9009-BA173ACA1926}"/>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5" name="Footer Placeholder 4">
            <a:extLst>
              <a:ext uri="{FF2B5EF4-FFF2-40B4-BE49-F238E27FC236}">
                <a16:creationId xmlns:a16="http://schemas.microsoft.com/office/drawing/2014/main" id="{97863797-47CA-402B-B785-157CB5B94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AC02F-502A-44AC-B2DA-BFC2167977CA}"/>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16379783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1DA2-F819-4FFD-AA89-DAC5290A6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B92679-5230-4965-B92C-6FC9527CE4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0F92A-B87B-4031-8289-7256B1DF7E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58B913-DF62-4FD6-AE7C-D705ABB16B0B}"/>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6" name="Footer Placeholder 5">
            <a:extLst>
              <a:ext uri="{FF2B5EF4-FFF2-40B4-BE49-F238E27FC236}">
                <a16:creationId xmlns:a16="http://schemas.microsoft.com/office/drawing/2014/main" id="{B195DC74-0EE6-4F04-8A17-26D5377135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97C85F-81C4-4B81-8846-FBC221932C80}"/>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35396471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F9F9-6B47-4EC5-92EB-6EBE00AC80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D426F3-2D5C-4A85-A38A-FC1C891CA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49BA89-1402-491E-A4D2-0541C7D0C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B84CF0-1916-4488-9E02-0767A7C93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447F1-065E-4C33-A8CD-646EEBB602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0CF1C7-4DDA-4655-9542-4067D3C48FB2}"/>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8" name="Footer Placeholder 7">
            <a:extLst>
              <a:ext uri="{FF2B5EF4-FFF2-40B4-BE49-F238E27FC236}">
                <a16:creationId xmlns:a16="http://schemas.microsoft.com/office/drawing/2014/main" id="{71E027FD-52D6-4EC3-8D54-DFCAE29993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4BFCA3-1EE7-4729-9170-5F45B094122C}"/>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6600337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1CFD-8F99-4061-8B50-A84C309691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C986-08B7-4C93-80B1-2DD2F783F727}"/>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4" name="Footer Placeholder 3">
            <a:extLst>
              <a:ext uri="{FF2B5EF4-FFF2-40B4-BE49-F238E27FC236}">
                <a16:creationId xmlns:a16="http://schemas.microsoft.com/office/drawing/2014/main" id="{F294C2F6-CA03-4E9C-80C9-B3FE1B1979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60BBB7-C96E-4476-AF12-FFF55D7C01EB}"/>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8598563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EC89E-AE5A-4062-9A05-087F21891BDE}"/>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3" name="Footer Placeholder 2">
            <a:extLst>
              <a:ext uri="{FF2B5EF4-FFF2-40B4-BE49-F238E27FC236}">
                <a16:creationId xmlns:a16="http://schemas.microsoft.com/office/drawing/2014/main" id="{5F8A1560-2286-432E-B1FF-6957C7884A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5C0CC4-A8C0-47EC-B348-0C37CB408732}"/>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42423690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F64-959F-48CC-ADAC-06330E85C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3346F1-0967-4D84-B07D-83CC0BE77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3640CB-873E-4A64-8205-54BD1E766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F1176-ACE3-44BE-BBFA-64E2E78AF8C7}"/>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6" name="Footer Placeholder 5">
            <a:extLst>
              <a:ext uri="{FF2B5EF4-FFF2-40B4-BE49-F238E27FC236}">
                <a16:creationId xmlns:a16="http://schemas.microsoft.com/office/drawing/2014/main" id="{2C460574-CF23-4064-9FC5-9232569E52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5FBD0-63D5-4182-A7BF-7480365BC169}"/>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31867245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3E1C-76F9-41C4-B50F-A57824EDE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3B9BDB-C253-41E5-A2DA-221A1FFB5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9380A-F990-4E74-8A48-6FAA65F10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85701A-FFD9-46B3-BB3D-40876960A1ED}"/>
              </a:ext>
            </a:extLst>
          </p:cNvPr>
          <p:cNvSpPr>
            <a:spLocks noGrp="1"/>
          </p:cNvSpPr>
          <p:nvPr>
            <p:ph type="dt" sz="half" idx="10"/>
          </p:nvPr>
        </p:nvSpPr>
        <p:spPr/>
        <p:txBody>
          <a:bodyPr/>
          <a:lstStyle/>
          <a:p>
            <a:fld id="{121D967D-DDEC-4233-938F-066AAB4A1FBC}" type="datetimeFigureOut">
              <a:rPr lang="en-IN" smtClean="0"/>
              <a:pPr/>
              <a:t>20-05-2024</a:t>
            </a:fld>
            <a:endParaRPr lang="en-IN"/>
          </a:p>
        </p:txBody>
      </p:sp>
      <p:sp>
        <p:nvSpPr>
          <p:cNvPr id="6" name="Footer Placeholder 5">
            <a:extLst>
              <a:ext uri="{FF2B5EF4-FFF2-40B4-BE49-F238E27FC236}">
                <a16:creationId xmlns:a16="http://schemas.microsoft.com/office/drawing/2014/main" id="{AA60D72A-21FB-42B2-98A4-62BC8F71C1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93559-488B-4BAB-A0FB-35A24F04A820}"/>
              </a:ext>
            </a:extLst>
          </p:cNvPr>
          <p:cNvSpPr>
            <a:spLocks noGrp="1"/>
          </p:cNvSpPr>
          <p:nvPr>
            <p:ph type="sldNum" sz="quarter" idx="12"/>
          </p:nvPr>
        </p:nvSpPr>
        <p:spPr/>
        <p:txBody>
          <a:bodyPr/>
          <a:lstStyle/>
          <a:p>
            <a:fld id="{669C5EEE-FD1A-408F-9AA7-2419BB4F6D04}" type="slidenum">
              <a:rPr lang="en-IN" smtClean="0"/>
              <a:pPr/>
              <a:t>‹#›</a:t>
            </a:fld>
            <a:endParaRPr lang="en-IN"/>
          </a:p>
        </p:txBody>
      </p:sp>
    </p:spTree>
    <p:extLst>
      <p:ext uri="{BB962C8B-B14F-4D97-AF65-F5344CB8AC3E}">
        <p14:creationId xmlns:p14="http://schemas.microsoft.com/office/powerpoint/2010/main" val="5633818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7C21F-084D-4BF2-B105-300925FA9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B4935B-C624-4193-A875-8B1ECEABC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1F963-1182-4F79-A901-505E64AC4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1D967D-DDEC-4233-938F-066AAB4A1FBC}" type="datetimeFigureOut">
              <a:rPr lang="en-IN" smtClean="0"/>
              <a:pPr/>
              <a:t>20-05-2024</a:t>
            </a:fld>
            <a:endParaRPr lang="en-IN"/>
          </a:p>
        </p:txBody>
      </p:sp>
      <p:sp>
        <p:nvSpPr>
          <p:cNvPr id="5" name="Footer Placeholder 4">
            <a:extLst>
              <a:ext uri="{FF2B5EF4-FFF2-40B4-BE49-F238E27FC236}">
                <a16:creationId xmlns:a16="http://schemas.microsoft.com/office/drawing/2014/main" id="{0EA0C3B4-9D5A-4A1A-B411-7A890E240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6C3B0A7C-ECDB-4521-94EC-E4094D0C3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9C5EEE-FD1A-408F-9AA7-2419BB4F6D04}" type="slidenum">
              <a:rPr lang="en-IN" smtClean="0"/>
              <a:pPr/>
              <a:t>‹#›</a:t>
            </a:fld>
            <a:endParaRPr lang="en-IN"/>
          </a:p>
        </p:txBody>
      </p:sp>
    </p:spTree>
    <p:extLst>
      <p:ext uri="{BB962C8B-B14F-4D97-AF65-F5344CB8AC3E}">
        <p14:creationId xmlns:p14="http://schemas.microsoft.com/office/powerpoint/2010/main" val="3354899411"/>
      </p:ext>
    </p:extLst>
  </p:cSld>
  <p:clrMap bg1="lt1" tx1="dk1" bg2="lt2" tx2="dk2" accent1="accent1" accent2="accent2" accent3="accent3" accent4="accent4" accent5="accent5" accent6="accent6" hlink="hlink" folHlink="folHlink"/>
  <p:sldLayoutIdLst>
    <p:sldLayoutId id="2147483660"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rive.google.com/drive/folders/1H3mePIzY2TBnA8zLfDXUWKhyLE9Uezlw"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184709-16A8-4E39-AD67-EA795A53E2E6}"/>
              </a:ext>
            </a:extLst>
          </p:cNvPr>
          <p:cNvPicPr>
            <a:picLocks noChangeAspect="1"/>
          </p:cNvPicPr>
          <p:nvPr/>
        </p:nvPicPr>
        <p:blipFill>
          <a:blip r:embed="rId2">
            <a:extLst>
              <a:ext uri="{28A0092B-C50C-407E-A947-70E740481C1C}">
                <a14:useLocalDpi xmlns:a14="http://schemas.microsoft.com/office/drawing/2010/main" val="0"/>
              </a:ext>
            </a:extLst>
          </a:blip>
          <a:srcRect l="14214" t="2655" r="12882" b="5743"/>
          <a:stretch>
            <a:fillRect/>
          </a:stretch>
        </p:blipFill>
        <p:spPr>
          <a:xfrm>
            <a:off x="4876380" y="1628800"/>
            <a:ext cx="2439239" cy="2421228"/>
          </a:xfrm>
          <a:prstGeom prst="rect">
            <a:avLst/>
          </a:prstGeom>
        </p:spPr>
      </p:pic>
      <p:sp>
        <p:nvSpPr>
          <p:cNvPr id="4" name="TextBox 3">
            <a:extLst>
              <a:ext uri="{FF2B5EF4-FFF2-40B4-BE49-F238E27FC236}">
                <a16:creationId xmlns:a16="http://schemas.microsoft.com/office/drawing/2014/main" id="{164A1FF5-D3AA-48E2-B7F7-BD1FF765C0F7}"/>
              </a:ext>
            </a:extLst>
          </p:cNvPr>
          <p:cNvSpPr txBox="1"/>
          <p:nvPr/>
        </p:nvSpPr>
        <p:spPr>
          <a:xfrm>
            <a:off x="4511824" y="4385869"/>
            <a:ext cx="339573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Under The Esteemed Guidance of</a:t>
            </a:r>
          </a:p>
          <a:p>
            <a:pPr algn="ctr"/>
            <a:endParaRPr lang="en-US" b="1" dirty="0">
              <a:latin typeface="Times New Roman" panose="02020603050405020304" pitchFamily="18" charset="0"/>
              <a:cs typeface="Times New Roman" panose="02020603050405020304" pitchFamily="18" charset="0"/>
            </a:endParaRPr>
          </a:p>
          <a:p>
            <a:pPr algn="ctr"/>
            <a:r>
              <a:rPr lang="en-IN" b="1" i="0" dirty="0">
                <a:solidFill>
                  <a:srgbClr val="000000"/>
                </a:solidFill>
                <a:effectLst/>
                <a:latin typeface="Times New Roman" panose="02020603050405020304" pitchFamily="18" charset="0"/>
                <a:cs typeface="Times New Roman" panose="02020603050405020304" pitchFamily="18" charset="0"/>
              </a:rPr>
              <a:t>Mrs. </a:t>
            </a:r>
            <a:r>
              <a:rPr lang="en-IN" b="1" dirty="0">
                <a:solidFill>
                  <a:srgbClr val="000000"/>
                </a:solidFill>
                <a:latin typeface="Times New Roman" panose="02020603050405020304" pitchFamily="18" charset="0"/>
                <a:cs typeface="Times New Roman" panose="02020603050405020304" pitchFamily="18" charset="0"/>
              </a:rPr>
              <a:t>Swarna Ramya</a:t>
            </a:r>
            <a:endParaRPr lang="en-IN" b="1" i="0" dirty="0">
              <a:solidFill>
                <a:srgbClr val="000000"/>
              </a:solidFill>
              <a:effectLst/>
              <a:latin typeface="Times New Roman" panose="02020603050405020304" pitchFamily="18" charset="0"/>
              <a:cs typeface="Times New Roman" panose="02020603050405020304" pitchFamily="18" charset="0"/>
            </a:endParaRPr>
          </a:p>
          <a:p>
            <a:pPr algn="ctr"/>
            <a:r>
              <a:rPr lang="en-IN" dirty="0">
                <a:solidFill>
                  <a:srgbClr val="000000"/>
                </a:solidFill>
                <a:latin typeface="Times New Roman" panose="02020603050405020304" pitchFamily="18" charset="0"/>
                <a:cs typeface="Times New Roman" panose="02020603050405020304" pitchFamily="18" charset="0"/>
              </a:rPr>
              <a:t>Assistant professor</a:t>
            </a:r>
          </a:p>
        </p:txBody>
      </p:sp>
      <p:sp>
        <p:nvSpPr>
          <p:cNvPr id="5" name="TextBox 4">
            <a:extLst>
              <a:ext uri="{FF2B5EF4-FFF2-40B4-BE49-F238E27FC236}">
                <a16:creationId xmlns:a16="http://schemas.microsoft.com/office/drawing/2014/main" id="{3A7C5C5B-EC29-4DF6-8E73-64CDE1E93B7D}"/>
              </a:ext>
            </a:extLst>
          </p:cNvPr>
          <p:cNvSpPr txBox="1"/>
          <p:nvPr/>
        </p:nvSpPr>
        <p:spPr>
          <a:xfrm>
            <a:off x="9048328" y="5586198"/>
            <a:ext cx="202722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  Submitted by</a:t>
            </a:r>
          </a:p>
          <a:p>
            <a:r>
              <a:rPr lang="en-US" dirty="0">
                <a:latin typeface="Times New Roman" panose="02020603050405020304" pitchFamily="18" charset="0"/>
                <a:cs typeface="Times New Roman" panose="02020603050405020304" pitchFamily="18" charset="0"/>
              </a:rPr>
              <a:t>P. Kiran Manogna</a:t>
            </a:r>
          </a:p>
          <a:p>
            <a:r>
              <a:rPr lang="en-US" dirty="0">
                <a:latin typeface="Times New Roman" panose="02020603050405020304" pitchFamily="18" charset="0"/>
                <a:cs typeface="Times New Roman" panose="02020603050405020304" pitchFamily="18" charset="0"/>
              </a:rPr>
              <a:t>   (20KT1A05A4)</a:t>
            </a:r>
          </a:p>
          <a:p>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647CFF4-F76B-4C8F-A12C-9FFD137737FE}"/>
              </a:ext>
            </a:extLst>
          </p:cNvPr>
          <p:cNvSpPr txBox="1"/>
          <p:nvPr/>
        </p:nvSpPr>
        <p:spPr>
          <a:xfrm>
            <a:off x="1415479" y="332656"/>
            <a:ext cx="908401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effectLst/>
                <a:latin typeface="Times New Roman" panose="02020603050405020304" pitchFamily="18" charset="0"/>
                <a:ea typeface="Times New Roman" panose="02020603050405020304" pitchFamily="18" charset="0"/>
              </a:rPr>
              <a:t>NETWORK INTRUSION DETECTION SYSTEM USING MACHINE LEARNING</a:t>
            </a:r>
          </a:p>
        </p:txBody>
      </p:sp>
    </p:spTree>
    <p:extLst>
      <p:ext uri="{BB962C8B-B14F-4D97-AF65-F5344CB8AC3E}">
        <p14:creationId xmlns:p14="http://schemas.microsoft.com/office/powerpoint/2010/main" val="42603810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138" y="203200"/>
            <a:ext cx="1668462" cy="6019800"/>
          </a:xfrm>
          <a:prstGeom prst="rect">
            <a:avLst/>
          </a:prstGeom>
        </p:spPr>
        <p:style>
          <a:lnRef idx="0">
            <a:schemeClr val="accent5"/>
          </a:lnRef>
          <a:fillRef idx="3">
            <a:schemeClr val="accent5"/>
          </a:fillRef>
          <a:effectRef idx="3">
            <a:schemeClr val="accent5"/>
          </a:effectRef>
          <a:fontRef idx="minor">
            <a:schemeClr val="lt1"/>
          </a:fontRef>
        </p:style>
      </p:pic>
      <p:sp>
        <p:nvSpPr>
          <p:cNvPr id="4" name="Rectangle 3"/>
          <p:cNvSpPr/>
          <p:nvPr/>
        </p:nvSpPr>
        <p:spPr>
          <a:xfrm>
            <a:off x="4281831" y="6223000"/>
            <a:ext cx="3247492"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FIG 3: ACTIVITY DIAGRAM</a:t>
            </a:r>
          </a:p>
        </p:txBody>
      </p:sp>
      <p:sp>
        <p:nvSpPr>
          <p:cNvPr id="3" name="Rectangle 2"/>
          <p:cNvSpPr/>
          <p:nvPr/>
        </p:nvSpPr>
        <p:spPr>
          <a:xfrm>
            <a:off x="479376" y="332656"/>
            <a:ext cx="2542106" cy="369332"/>
          </a:xfrm>
          <a:prstGeom prst="rect">
            <a:avLst/>
          </a:prstGeom>
        </p:spPr>
        <p:txBody>
          <a:bodyPr wrap="none">
            <a:spAutoFit/>
          </a:bodyPr>
          <a:lstStyle/>
          <a:p>
            <a:r>
              <a:rPr lang="en-IN" b="1" u="sng" dirty="0">
                <a:solidFill>
                  <a:schemeClr val="accent2"/>
                </a:solidFill>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30451293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2107290"/>
            <a:ext cx="8915925" cy="1703387"/>
          </a:xfrm>
          <a:prstGeom prst="rect">
            <a:avLst/>
          </a:prstGeom>
        </p:spPr>
        <p:style>
          <a:lnRef idx="0">
            <a:schemeClr val="accent4"/>
          </a:lnRef>
          <a:fillRef idx="3">
            <a:schemeClr val="accent4"/>
          </a:fillRef>
          <a:effectRef idx="3">
            <a:schemeClr val="accent4"/>
          </a:effectRef>
          <a:fontRef idx="minor">
            <a:schemeClr val="lt1"/>
          </a:fontRef>
        </p:style>
      </p:pic>
      <p:sp>
        <p:nvSpPr>
          <p:cNvPr id="3" name="Rectangle 2"/>
          <p:cNvSpPr/>
          <p:nvPr/>
        </p:nvSpPr>
        <p:spPr>
          <a:xfrm>
            <a:off x="3655463" y="4538290"/>
            <a:ext cx="4435958"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FIG 4: DATAFLOW DIAGRAM LEVEL 0</a:t>
            </a:r>
          </a:p>
        </p:txBody>
      </p:sp>
      <p:cxnSp>
        <p:nvCxnSpPr>
          <p:cNvPr id="5" name="Straight Connector 4"/>
          <p:cNvCxnSpPr/>
          <p:nvPr/>
        </p:nvCxnSpPr>
        <p:spPr>
          <a:xfrm>
            <a:off x="5238744" y="2500306"/>
            <a:ext cx="1643074" cy="1588"/>
          </a:xfrm>
          <a:prstGeom prst="line">
            <a:avLst/>
          </a:prstGeom>
        </p:spPr>
        <p:style>
          <a:lnRef idx="1">
            <a:schemeClr val="dk1"/>
          </a:lnRef>
          <a:fillRef idx="0">
            <a:schemeClr val="dk1"/>
          </a:fillRef>
          <a:effectRef idx="0">
            <a:schemeClr val="dk1"/>
          </a:effectRef>
          <a:fontRef idx="minor">
            <a:schemeClr val="tx1"/>
          </a:fontRef>
        </p:style>
      </p:cxnSp>
      <p:sp>
        <p:nvSpPr>
          <p:cNvPr id="4" name="Rectangle 3"/>
          <p:cNvSpPr/>
          <p:nvPr/>
        </p:nvSpPr>
        <p:spPr>
          <a:xfrm>
            <a:off x="407368" y="404664"/>
            <a:ext cx="3038076" cy="923330"/>
          </a:xfrm>
          <a:prstGeom prst="rect">
            <a:avLst/>
          </a:prstGeom>
        </p:spPr>
        <p:txBody>
          <a:bodyPr wrap="none">
            <a:spAutoFit/>
          </a:bodyPr>
          <a:lstStyle/>
          <a:p>
            <a:r>
              <a:rPr lang="en-IN" b="1" u="sng" dirty="0">
                <a:solidFill>
                  <a:schemeClr val="accent2"/>
                </a:solidFill>
                <a:latin typeface="Times New Roman" panose="02020603050405020304" pitchFamily="18" charset="0"/>
                <a:cs typeface="Times New Roman" panose="02020603050405020304" pitchFamily="18" charset="0"/>
              </a:rPr>
              <a:t>DATAFLOW DIAGRAMS </a:t>
            </a:r>
            <a:r>
              <a:rPr lang="en-IN" b="1" dirty="0">
                <a:solidFill>
                  <a:schemeClr val="accent2"/>
                </a:solidFill>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p>
          <a:p>
            <a:endParaRPr lang="en-IN"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r>
              <a:rPr lang="en-IN"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LEVEL 0</a:t>
            </a:r>
          </a:p>
        </p:txBody>
      </p:sp>
    </p:spTree>
    <p:extLst>
      <p:ext uri="{BB962C8B-B14F-4D97-AF65-F5344CB8AC3E}">
        <p14:creationId xmlns:p14="http://schemas.microsoft.com/office/powerpoint/2010/main" val="35823800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28" y="1412776"/>
            <a:ext cx="11288944" cy="2457160"/>
          </a:xfrm>
          <a:prstGeom prst="rect">
            <a:avLst/>
          </a:prstGeom>
        </p:spPr>
        <p:style>
          <a:lnRef idx="0">
            <a:schemeClr val="accent4"/>
          </a:lnRef>
          <a:fillRef idx="3">
            <a:schemeClr val="accent4"/>
          </a:fillRef>
          <a:effectRef idx="3">
            <a:schemeClr val="accent4"/>
          </a:effectRef>
          <a:fontRef idx="minor">
            <a:schemeClr val="lt1"/>
          </a:fontRef>
        </p:style>
      </p:pic>
      <p:sp>
        <p:nvSpPr>
          <p:cNvPr id="4" name="Rectangle 3"/>
          <p:cNvSpPr/>
          <p:nvPr/>
        </p:nvSpPr>
        <p:spPr>
          <a:xfrm>
            <a:off x="4024298" y="4600276"/>
            <a:ext cx="4435958"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FIG 5: DATAFLOW DIAGRAM LEVEL 1</a:t>
            </a:r>
          </a:p>
        </p:txBody>
      </p:sp>
      <p:cxnSp>
        <p:nvCxnSpPr>
          <p:cNvPr id="5" name="Straight Connector 4"/>
          <p:cNvCxnSpPr/>
          <p:nvPr/>
        </p:nvCxnSpPr>
        <p:spPr>
          <a:xfrm>
            <a:off x="2309786" y="2071678"/>
            <a:ext cx="1000132"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024298" y="2071678"/>
            <a:ext cx="928694"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5667372" y="2143116"/>
            <a:ext cx="928694"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310446" y="1285860"/>
            <a:ext cx="928694"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7310446" y="2786058"/>
            <a:ext cx="928694"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8882082" y="2000240"/>
            <a:ext cx="928694" cy="1588"/>
          </a:xfrm>
          <a:prstGeom prst="line">
            <a:avLst/>
          </a:prstGeom>
        </p:spPr>
        <p:style>
          <a:lnRef idx="1">
            <a:schemeClr val="dk1"/>
          </a:lnRef>
          <a:fillRef idx="0">
            <a:schemeClr val="dk1"/>
          </a:fillRef>
          <a:effectRef idx="0">
            <a:schemeClr val="dk1"/>
          </a:effectRef>
          <a:fontRef idx="minor">
            <a:schemeClr val="tx1"/>
          </a:fontRef>
        </p:style>
      </p:cxnSp>
      <p:sp>
        <p:nvSpPr>
          <p:cNvPr id="3" name="Rectangle 2"/>
          <p:cNvSpPr/>
          <p:nvPr/>
        </p:nvSpPr>
        <p:spPr>
          <a:xfrm>
            <a:off x="695400" y="467118"/>
            <a:ext cx="1080167" cy="369332"/>
          </a:xfrm>
          <a:prstGeom prst="rect">
            <a:avLst/>
          </a:prstGeom>
        </p:spPr>
        <p:txBody>
          <a:bodyPr wrap="none">
            <a:sp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LEVEL 1</a:t>
            </a:r>
          </a:p>
        </p:txBody>
      </p:sp>
    </p:spTree>
    <p:extLst>
      <p:ext uri="{BB962C8B-B14F-4D97-AF65-F5344CB8AC3E}">
        <p14:creationId xmlns:p14="http://schemas.microsoft.com/office/powerpoint/2010/main" val="1998364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0E6DB-6139-A409-4A41-6F113C9AA838}"/>
              </a:ext>
            </a:extLst>
          </p:cNvPr>
          <p:cNvSpPr txBox="1"/>
          <p:nvPr/>
        </p:nvSpPr>
        <p:spPr>
          <a:xfrm>
            <a:off x="1703512" y="804296"/>
            <a:ext cx="6098058"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Sample Code</a:t>
            </a:r>
            <a:endParaRPr lang="en-IN" sz="1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A4940D-BE1F-9E8E-BEFE-FF49AC4C9AD4}"/>
              </a:ext>
            </a:extLst>
          </p:cNvPr>
          <p:cNvSpPr txBox="1"/>
          <p:nvPr/>
        </p:nvSpPr>
        <p:spPr>
          <a:xfrm>
            <a:off x="1127448" y="1171599"/>
            <a:ext cx="9937104" cy="5408917"/>
          </a:xfrm>
          <a:prstGeom prst="rect">
            <a:avLst/>
          </a:prstGeom>
          <a:noFill/>
        </p:spPr>
        <p:txBody>
          <a:bodyPr wrap="square">
            <a:spAutoFit/>
          </a:bodyPr>
          <a:lstStyle/>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from </a:t>
            </a:r>
            <a:r>
              <a:rPr lang="en-IN" sz="1800" dirty="0" err="1">
                <a:solidFill>
                  <a:srgbClr val="000000"/>
                </a:solidFill>
                <a:effectLst/>
                <a:latin typeface="Times New Roman" panose="02020603050405020304" pitchFamily="18" charset="0"/>
                <a:ea typeface="Times New Roman" panose="02020603050405020304" pitchFamily="18" charset="0"/>
              </a:rPr>
              <a:t>tkinter</a:t>
            </a:r>
            <a:r>
              <a:rPr lang="en-IN" sz="1800" dirty="0">
                <a:solidFill>
                  <a:srgbClr val="000000"/>
                </a:solidFill>
                <a:effectLst/>
                <a:latin typeface="Times New Roman" panose="02020603050405020304" pitchFamily="18" charset="0"/>
                <a:ea typeface="Times New Roman" panose="02020603050405020304" pitchFamily="18" charset="0"/>
              </a:rPr>
              <a:t> import </a:t>
            </a:r>
            <a:r>
              <a:rPr lang="en-IN" sz="1800" dirty="0" err="1">
                <a:solidFill>
                  <a:srgbClr val="000000"/>
                </a:solidFill>
                <a:effectLst/>
                <a:latin typeface="Times New Roman" panose="02020603050405020304" pitchFamily="18" charset="0"/>
                <a:ea typeface="Times New Roman" panose="02020603050405020304" pitchFamily="18" charset="0"/>
              </a:rPr>
              <a:t>messagebox</a:t>
            </a:r>
            <a:r>
              <a:rPr lang="en-IN" sz="1800" dirty="0">
                <a:solidFill>
                  <a:srgbClr val="000000"/>
                </a:solidFill>
                <a:effectLst/>
                <a:latin typeface="Times New Roman" panose="02020603050405020304" pitchFamily="18" charset="0"/>
                <a:ea typeface="Times New Roman" panose="02020603050405020304" pitchFamily="18" charset="0"/>
              </a:rPr>
              <a:t> from </a:t>
            </a:r>
            <a:r>
              <a:rPr lang="en-IN" sz="1800" dirty="0" err="1">
                <a:solidFill>
                  <a:srgbClr val="000000"/>
                </a:solidFill>
                <a:effectLst/>
                <a:latin typeface="Times New Roman" panose="02020603050405020304" pitchFamily="18" charset="0"/>
                <a:ea typeface="Times New Roman" panose="02020603050405020304" pitchFamily="18" charset="0"/>
              </a:rPr>
              <a:t>tkinter</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 import * from </a:t>
            </a:r>
            <a:r>
              <a:rPr lang="en-IN" sz="1800" dirty="0" err="1">
                <a:solidFill>
                  <a:srgbClr val="000000"/>
                </a:solidFill>
                <a:effectLst/>
                <a:latin typeface="Times New Roman" panose="02020603050405020304" pitchFamily="18" charset="0"/>
                <a:ea typeface="Times New Roman" panose="02020603050405020304" pitchFamily="18" charset="0"/>
              </a:rPr>
              <a:t>tkinter</a:t>
            </a:r>
            <a:r>
              <a:rPr lang="en-IN" sz="1800" dirty="0">
                <a:solidFill>
                  <a:srgbClr val="000000"/>
                </a:solidFill>
                <a:effectLst/>
                <a:latin typeface="Times New Roman" panose="02020603050405020304" pitchFamily="18" charset="0"/>
                <a:ea typeface="Times New Roman" panose="02020603050405020304" pitchFamily="18" charset="0"/>
              </a:rPr>
              <a:t> import </a:t>
            </a:r>
            <a:r>
              <a:rPr lang="en-IN" sz="1800" dirty="0" err="1">
                <a:solidFill>
                  <a:srgbClr val="000000"/>
                </a:solidFill>
                <a:effectLst/>
                <a:latin typeface="Times New Roman" panose="02020603050405020304" pitchFamily="18" charset="0"/>
                <a:ea typeface="Times New Roman" panose="02020603050405020304" pitchFamily="18" charset="0"/>
              </a:rPr>
              <a:t>simpledialog</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a:t>
            </a:r>
            <a:r>
              <a:rPr lang="en-IN" sz="1800" dirty="0" err="1">
                <a:solidFill>
                  <a:srgbClr val="000000"/>
                </a:solidFill>
                <a:effectLst/>
                <a:latin typeface="Times New Roman" panose="02020603050405020304" pitchFamily="18" charset="0"/>
                <a:ea typeface="Times New Roman" panose="02020603050405020304" pitchFamily="18" charset="0"/>
              </a:rPr>
              <a:t>tkinter</a:t>
            </a:r>
            <a:r>
              <a:rPr lang="en-IN" sz="1800" dirty="0">
                <a:solidFill>
                  <a:srgbClr val="000000"/>
                </a:solidFill>
                <a:effectLst/>
                <a:latin typeface="Times New Roman" panose="02020603050405020304" pitchFamily="18" charset="0"/>
                <a:ea typeface="Times New Roman" panose="02020603050405020304" pitchFamily="18" charset="0"/>
              </a:rPr>
              <a:t> from </a:t>
            </a:r>
            <a:r>
              <a:rPr lang="en-IN" sz="1800" dirty="0" err="1">
                <a:solidFill>
                  <a:srgbClr val="000000"/>
                </a:solidFill>
                <a:effectLst/>
                <a:latin typeface="Times New Roman" panose="02020603050405020304" pitchFamily="18" charset="0"/>
                <a:ea typeface="Times New Roman" panose="02020603050405020304" pitchFamily="18" charset="0"/>
              </a:rPr>
              <a:t>tkinter</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a:t>
            </a:r>
            <a:r>
              <a:rPr lang="en-IN" sz="1800" dirty="0" err="1">
                <a:solidFill>
                  <a:srgbClr val="000000"/>
                </a:solidFill>
                <a:effectLst/>
                <a:latin typeface="Times New Roman" panose="02020603050405020304" pitchFamily="18" charset="0"/>
                <a:ea typeface="Times New Roman" panose="02020603050405020304" pitchFamily="18" charset="0"/>
              </a:rPr>
              <a:t>filedialog</a:t>
            </a:r>
            <a:r>
              <a:rPr lang="en-IN" sz="1800" dirty="0">
                <a:solidFill>
                  <a:srgbClr val="000000"/>
                </a:solidFill>
                <a:effectLst/>
                <a:latin typeface="Times New Roman" panose="02020603050405020304" pitchFamily="18" charset="0"/>
                <a:ea typeface="Times New Roman" panose="02020603050405020304" pitchFamily="18" charset="0"/>
              </a:rPr>
              <a:t> from </a:t>
            </a:r>
            <a:r>
              <a:rPr lang="en-IN" sz="1800" dirty="0" err="1">
                <a:solidFill>
                  <a:srgbClr val="000000"/>
                </a:solidFill>
                <a:effectLst/>
                <a:latin typeface="Times New Roman" panose="02020603050405020304" pitchFamily="18" charset="0"/>
                <a:ea typeface="Times New Roman" panose="02020603050405020304" pitchFamily="18" charset="0"/>
              </a:rPr>
              <a:t>imutils</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paths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a:t>
            </a:r>
            <a:r>
              <a:rPr lang="en-IN" sz="1800" dirty="0" err="1">
                <a:solidFill>
                  <a:srgbClr val="000000"/>
                </a:solidFill>
                <a:effectLst/>
                <a:latin typeface="Times New Roman" panose="02020603050405020304" pitchFamily="18" charset="0"/>
                <a:ea typeface="Times New Roman" panose="02020603050405020304" pitchFamily="18" charset="0"/>
              </a:rPr>
              <a:t>matplotlib.pyplot</a:t>
            </a:r>
            <a:r>
              <a:rPr lang="en-IN" sz="1800" dirty="0">
                <a:solidFill>
                  <a:srgbClr val="000000"/>
                </a:solidFill>
                <a:effectLst/>
                <a:latin typeface="Times New Roman" panose="02020603050405020304" pitchFamily="18" charset="0"/>
                <a:ea typeface="Times New Roman" panose="02020603050405020304" pitchFamily="18" charset="0"/>
              </a:rPr>
              <a:t> as </a:t>
            </a:r>
            <a:r>
              <a:rPr lang="en-IN" sz="1800" dirty="0" err="1">
                <a:solidFill>
                  <a:srgbClr val="000000"/>
                </a:solidFill>
                <a:effectLst/>
                <a:latin typeface="Times New Roman" panose="02020603050405020304" pitchFamily="18" charset="0"/>
                <a:ea typeface="Times New Roman" panose="02020603050405020304" pitchFamily="18" charset="0"/>
              </a:rPr>
              <a:t>plt</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a:t>
            </a:r>
            <a:r>
              <a:rPr lang="en-IN" sz="1800" dirty="0" err="1">
                <a:solidFill>
                  <a:srgbClr val="000000"/>
                </a:solidFill>
                <a:effectLst/>
                <a:latin typeface="Times New Roman" panose="02020603050405020304" pitchFamily="18" charset="0"/>
                <a:ea typeface="Times New Roman" panose="02020603050405020304" pitchFamily="18" charset="0"/>
              </a:rPr>
              <a:t>numpy</a:t>
            </a:r>
            <a:r>
              <a:rPr lang="en-IN" sz="1800" dirty="0">
                <a:solidFill>
                  <a:srgbClr val="000000"/>
                </a:solidFill>
                <a:effectLst/>
                <a:latin typeface="Times New Roman" panose="02020603050405020304" pitchFamily="18" charset="0"/>
                <a:ea typeface="Times New Roman" panose="02020603050405020304" pitchFamily="18" charset="0"/>
              </a:rPr>
              <a:t> as np from </a:t>
            </a:r>
            <a:r>
              <a:rPr lang="en-IN" sz="1800" dirty="0" err="1">
                <a:solidFill>
                  <a:srgbClr val="000000"/>
                </a:solidFill>
                <a:effectLst/>
                <a:latin typeface="Times New Roman" panose="02020603050405020304" pitchFamily="18" charset="0"/>
                <a:ea typeface="Times New Roman" panose="02020603050405020304" pitchFamily="18" charset="0"/>
              </a:rPr>
              <a:t>tkinter.filedialog</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a:t>
            </a:r>
            <a:r>
              <a:rPr lang="en-IN" sz="1800" dirty="0" err="1">
                <a:solidFill>
                  <a:srgbClr val="000000"/>
                </a:solidFill>
                <a:effectLst/>
                <a:latin typeface="Times New Roman" panose="02020603050405020304" pitchFamily="18" charset="0"/>
                <a:ea typeface="Times New Roman" panose="02020603050405020304" pitchFamily="18" charset="0"/>
              </a:rPr>
              <a:t>askopenfilename</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a:t>
            </a:r>
            <a:r>
              <a:rPr lang="en-IN" sz="1800" dirty="0" err="1">
                <a:solidFill>
                  <a:srgbClr val="000000"/>
                </a:solidFill>
                <a:effectLst/>
                <a:latin typeface="Times New Roman" panose="02020603050405020304" pitchFamily="18" charset="0"/>
                <a:ea typeface="Times New Roman" panose="02020603050405020304" pitchFamily="18" charset="0"/>
              </a:rPr>
              <a:t>numpy</a:t>
            </a:r>
            <a:r>
              <a:rPr lang="en-IN" sz="1800" dirty="0">
                <a:solidFill>
                  <a:srgbClr val="000000"/>
                </a:solidFill>
                <a:effectLst/>
                <a:latin typeface="Times New Roman" panose="02020603050405020304" pitchFamily="18" charset="0"/>
                <a:ea typeface="Times New Roman" panose="02020603050405020304" pitchFamily="18" charset="0"/>
              </a:rPr>
              <a:t> as np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pandas as pd  from </a:t>
            </a:r>
            <a:r>
              <a:rPr lang="en-IN" sz="1800" dirty="0" err="1">
                <a:solidFill>
                  <a:srgbClr val="000000"/>
                </a:solidFill>
                <a:effectLst/>
                <a:latin typeface="Times New Roman" panose="02020603050405020304" pitchFamily="18" charset="0"/>
                <a:ea typeface="Times New Roman" panose="02020603050405020304" pitchFamily="18" charset="0"/>
              </a:rPr>
              <a:t>sklearn</a:t>
            </a:r>
            <a:r>
              <a:rPr lang="en-IN" sz="1800" dirty="0">
                <a:solidFill>
                  <a:srgbClr val="000000"/>
                </a:solidFill>
                <a:effectLst/>
                <a:latin typeface="Times New Roman" panose="02020603050405020304" pitchFamily="18" charset="0"/>
                <a:ea typeface="Times New Roman" panose="02020603050405020304" pitchFamily="18" charset="0"/>
              </a:rPr>
              <a:t> import * from </a:t>
            </a:r>
            <a:r>
              <a:rPr lang="en-IN" sz="1800" dirty="0" err="1">
                <a:solidFill>
                  <a:srgbClr val="000000"/>
                </a:solidFill>
                <a:effectLst/>
                <a:latin typeface="Times New Roman" panose="02020603050405020304" pitchFamily="18" charset="0"/>
                <a:ea typeface="Times New Roman" panose="02020603050405020304" pitchFamily="18" charset="0"/>
              </a:rPr>
              <a:t>sklearn.model_selection</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a:t>
            </a:r>
            <a:r>
              <a:rPr lang="en-IN" sz="1800" dirty="0" err="1">
                <a:solidFill>
                  <a:srgbClr val="000000"/>
                </a:solidFill>
                <a:effectLst/>
                <a:latin typeface="Times New Roman" panose="02020603050405020304" pitchFamily="18" charset="0"/>
                <a:ea typeface="Times New Roman" panose="02020603050405020304" pitchFamily="18" charset="0"/>
              </a:rPr>
              <a:t>train_test_split</a:t>
            </a:r>
            <a:r>
              <a:rPr lang="en-IN" sz="1800" dirty="0">
                <a:solidFill>
                  <a:srgbClr val="000000"/>
                </a:solidFill>
                <a:effectLst/>
                <a:latin typeface="Times New Roman" panose="02020603050405020304" pitchFamily="18" charset="0"/>
                <a:ea typeface="Times New Roman" panose="02020603050405020304" pitchFamily="18" charset="0"/>
              </a:rPr>
              <a:t>  from </a:t>
            </a:r>
            <a:r>
              <a:rPr lang="en-IN" sz="1800" dirty="0" err="1">
                <a:solidFill>
                  <a:srgbClr val="000000"/>
                </a:solidFill>
                <a:effectLst/>
                <a:latin typeface="Times New Roman" panose="02020603050405020304" pitchFamily="18" charset="0"/>
                <a:ea typeface="Times New Roman" panose="02020603050405020304" pitchFamily="18" charset="0"/>
              </a:rPr>
              <a:t>sklearn</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a:t>
            </a:r>
            <a:r>
              <a:rPr lang="en-IN" sz="1800" dirty="0" err="1">
                <a:solidFill>
                  <a:srgbClr val="000000"/>
                </a:solidFill>
                <a:effectLst/>
                <a:latin typeface="Times New Roman" panose="02020603050405020304" pitchFamily="18" charset="0"/>
                <a:ea typeface="Times New Roman" panose="02020603050405020304" pitchFamily="18" charset="0"/>
              </a:rPr>
              <a:t>svm</a:t>
            </a:r>
            <a:r>
              <a:rPr lang="en-IN" sz="1800" dirty="0">
                <a:solidFill>
                  <a:srgbClr val="000000"/>
                </a:solidFill>
                <a:effectLst/>
                <a:latin typeface="Times New Roman" panose="02020603050405020304" pitchFamily="18" charset="0"/>
                <a:ea typeface="Times New Roman" panose="02020603050405020304" pitchFamily="18" charset="0"/>
              </a:rPr>
              <a:t> from </a:t>
            </a:r>
            <a:r>
              <a:rPr lang="en-IN" sz="1800" dirty="0" err="1">
                <a:solidFill>
                  <a:srgbClr val="000000"/>
                </a:solidFill>
                <a:effectLst/>
                <a:latin typeface="Times New Roman" panose="02020603050405020304" pitchFamily="18" charset="0"/>
                <a:ea typeface="Times New Roman" panose="02020603050405020304" pitchFamily="18" charset="0"/>
              </a:rPr>
              <a:t>sklearn.metrics</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marR="2356485" indent="-6350" algn="l">
              <a:lnSpc>
                <a:spcPct val="149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import </a:t>
            </a:r>
            <a:r>
              <a:rPr lang="en-IN" sz="1800" dirty="0" err="1">
                <a:solidFill>
                  <a:srgbClr val="000000"/>
                </a:solidFill>
                <a:effectLst/>
                <a:latin typeface="Times New Roman" panose="02020603050405020304" pitchFamily="18" charset="0"/>
                <a:ea typeface="Times New Roman" panose="02020603050405020304" pitchFamily="18" charset="0"/>
              </a:rPr>
              <a:t>accuracy_score</a:t>
            </a:r>
            <a:r>
              <a:rPr lang="en-IN" sz="1800" dirty="0">
                <a:solidFill>
                  <a:srgbClr val="000000"/>
                </a:solidFill>
                <a:effectLst/>
                <a:latin typeface="Times New Roman" panose="02020603050405020304" pitchFamily="18" charset="0"/>
                <a:ea typeface="Times New Roman" panose="02020603050405020304" pitchFamily="18" charset="0"/>
              </a:rPr>
              <a:t>  from </a:t>
            </a:r>
            <a:r>
              <a:rPr lang="en-IN" sz="1800" dirty="0" err="1">
                <a:solidFill>
                  <a:srgbClr val="000000"/>
                </a:solidFill>
                <a:effectLst/>
                <a:latin typeface="Times New Roman" panose="02020603050405020304" pitchFamily="18" charset="0"/>
                <a:ea typeface="Times New Roman" panose="02020603050405020304" pitchFamily="18" charset="0"/>
              </a:rPr>
              <a:t>sklearn.feature_selection</a:t>
            </a:r>
            <a:r>
              <a:rPr lang="en-IN" sz="18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1786452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6C1650-5981-B6E8-8586-A1AAFCB60DC3}"/>
              </a:ext>
            </a:extLst>
          </p:cNvPr>
          <p:cNvSpPr>
            <a:spLocks noChangeArrowheads="1"/>
          </p:cNvSpPr>
          <p:nvPr/>
        </p:nvSpPr>
        <p:spPr bwMode="auto">
          <a:xfrm>
            <a:off x="1487488" y="177303"/>
            <a:ext cx="141835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OUTPUT: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0386">
            <a:extLst>
              <a:ext uri="{FF2B5EF4-FFF2-40B4-BE49-F238E27FC236}">
                <a16:creationId xmlns:a16="http://schemas.microsoft.com/office/drawing/2014/main" id="{3A920400-2660-FA52-9384-5437FF982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135560" y="805303"/>
            <a:ext cx="9041116" cy="4790063"/>
          </a:xfrm>
          <a:prstGeom prst="rect">
            <a:avLst/>
          </a:prstGeom>
          <a:solidFill>
            <a:srgbClr val="FFFFFF"/>
          </a:solidFill>
          <a:ln>
            <a:solidFill>
              <a:schemeClr val="tx1"/>
            </a:solidFill>
          </a:ln>
        </p:spPr>
        <p:style>
          <a:lnRef idx="0">
            <a:schemeClr val="accent4"/>
          </a:lnRef>
          <a:fillRef idx="3">
            <a:schemeClr val="accent4"/>
          </a:fillRef>
          <a:effectRef idx="3">
            <a:schemeClr val="accent4"/>
          </a:effectRef>
          <a:fontRef idx="minor">
            <a:schemeClr val="lt1"/>
          </a:fontRef>
        </p:style>
      </p:pic>
      <p:sp>
        <p:nvSpPr>
          <p:cNvPr id="3" name="Rectangle 3">
            <a:extLst>
              <a:ext uri="{FF2B5EF4-FFF2-40B4-BE49-F238E27FC236}">
                <a16:creationId xmlns:a16="http://schemas.microsoft.com/office/drawing/2014/main" id="{2E33682F-A70D-7DCF-BF27-84D584B0E180}"/>
              </a:ext>
            </a:extLst>
          </p:cNvPr>
          <p:cNvSpPr>
            <a:spLocks noChangeArrowheads="1"/>
          </p:cNvSpPr>
          <p:nvPr/>
        </p:nvSpPr>
        <p:spPr bwMode="auto">
          <a:xfrm>
            <a:off x="1919536" y="5329422"/>
            <a:ext cx="1418350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 10.1: HOME SCREEN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above screen click on ‘Upload NSL KDD Dataset’ button and upload dataset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716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75DD730-D7CB-E149-6C2E-94237358C665}"/>
              </a:ext>
            </a:extLst>
          </p:cNvPr>
          <p:cNvSpPr>
            <a:spLocks noChangeArrowheads="1"/>
          </p:cNvSpPr>
          <p:nvPr/>
        </p:nvSpPr>
        <p:spPr bwMode="auto">
          <a:xfrm>
            <a:off x="2546194" y="876305"/>
            <a:ext cx="12047984"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Picture 10388">
            <a:extLst>
              <a:ext uri="{FF2B5EF4-FFF2-40B4-BE49-F238E27FC236}">
                <a16:creationId xmlns:a16="http://schemas.microsoft.com/office/drawing/2014/main" id="{3BE008D5-78FE-AC4D-7F96-4D69429DC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919536" y="764704"/>
            <a:ext cx="8596461" cy="4441040"/>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3" name="Rectangle 3">
            <a:extLst>
              <a:ext uri="{FF2B5EF4-FFF2-40B4-BE49-F238E27FC236}">
                <a16:creationId xmlns:a16="http://schemas.microsoft.com/office/drawing/2014/main" id="{61925AFC-A132-D2EC-15EC-C30DBA628B8C}"/>
              </a:ext>
            </a:extLst>
          </p:cNvPr>
          <p:cNvSpPr>
            <a:spLocks noChangeArrowheads="1"/>
          </p:cNvSpPr>
          <p:nvPr/>
        </p:nvSpPr>
        <p:spPr bwMode="auto">
          <a:xfrm>
            <a:off x="2063552" y="5215075"/>
            <a:ext cx="1034052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 10.2: UPLOAD DATASET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above screen I am uploading ‘intrusion_dataset.txt’ file, after uploading dataset will get below screen</a:t>
            </a:r>
            <a:r>
              <a:rPr kumimoji="0" lang="en-US" altLang="en-US" sz="1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2796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E67F099E-AF0B-53EE-F4B7-87BAA3EC8D2B}"/>
              </a:ext>
            </a:extLst>
          </p:cNvPr>
          <p:cNvSpPr>
            <a:spLocks noChangeArrowheads="1"/>
          </p:cNvSpPr>
          <p:nvPr/>
        </p:nvSpPr>
        <p:spPr bwMode="auto">
          <a:xfrm>
            <a:off x="64791" y="379512"/>
            <a:ext cx="131106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4100" name="Picture 10470">
            <a:extLst>
              <a:ext uri="{FF2B5EF4-FFF2-40B4-BE49-F238E27FC236}">
                <a16:creationId xmlns:a16="http://schemas.microsoft.com/office/drawing/2014/main" id="{E55C145B-AFEA-2C7A-48DF-84BF7A760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279576" y="1117043"/>
            <a:ext cx="7848872" cy="4032448"/>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9" name="TextBox 8">
            <a:extLst>
              <a:ext uri="{FF2B5EF4-FFF2-40B4-BE49-F238E27FC236}">
                <a16:creationId xmlns:a16="http://schemas.microsoft.com/office/drawing/2014/main" id="{D680251D-EE0F-8227-F17E-0363024F6CE0}"/>
              </a:ext>
            </a:extLst>
          </p:cNvPr>
          <p:cNvSpPr txBox="1"/>
          <p:nvPr/>
        </p:nvSpPr>
        <p:spPr>
          <a:xfrm>
            <a:off x="2624140" y="5373216"/>
            <a:ext cx="6583680" cy="368755"/>
          </a:xfrm>
          <a:prstGeom prst="rect">
            <a:avLst/>
          </a:prstGeom>
          <a:noFill/>
        </p:spPr>
        <p:txBody>
          <a:bodyPr wrap="square">
            <a:spAutoFit/>
          </a:bodyPr>
          <a:lstStyle/>
          <a:p>
            <a:pPr marL="6350" marR="224790" indent="-6350" algn="ctr">
              <a:lnSpc>
                <a:spcPct val="107000"/>
              </a:lnSpc>
              <a:spcAft>
                <a:spcPts val="20"/>
              </a:spcAft>
            </a:pPr>
            <a:r>
              <a:rPr lang="en-IN" sz="1800" b="1" dirty="0">
                <a:solidFill>
                  <a:srgbClr val="000000"/>
                </a:solidFill>
                <a:effectLst/>
                <a:latin typeface="Times New Roman" panose="02020603050405020304" pitchFamily="18" charset="0"/>
                <a:ea typeface="Times New Roman" panose="02020603050405020304" pitchFamily="18" charset="0"/>
              </a:rPr>
              <a:t>SCR 10.3: UPLOADED DATASET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2416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ED2686-49B3-920D-32E2-9B2DF81C81B0}"/>
              </a:ext>
            </a:extLst>
          </p:cNvPr>
          <p:cNvSpPr txBox="1"/>
          <p:nvPr/>
        </p:nvSpPr>
        <p:spPr>
          <a:xfrm>
            <a:off x="1487488" y="470218"/>
            <a:ext cx="10225136" cy="868764"/>
          </a:xfrm>
          <a:prstGeom prst="rect">
            <a:avLst/>
          </a:prstGeom>
          <a:noFill/>
        </p:spPr>
        <p:txBody>
          <a:bodyPr wrap="square">
            <a:spAutoFit/>
          </a:bodyPr>
          <a:lstStyle/>
          <a:p>
            <a:pPr marL="6350" marR="219075" indent="-6350" algn="just">
              <a:lnSpc>
                <a:spcPct val="149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Now click on ‘Pre-process Dataset’ button to clean dataset to remove string values from dataset and to convert attack names to numeric values  </a:t>
            </a:r>
          </a:p>
        </p:txBody>
      </p:sp>
      <p:sp>
        <p:nvSpPr>
          <p:cNvPr id="6" name="Rectangle 2">
            <a:extLst>
              <a:ext uri="{FF2B5EF4-FFF2-40B4-BE49-F238E27FC236}">
                <a16:creationId xmlns:a16="http://schemas.microsoft.com/office/drawing/2014/main" id="{7C19A1A2-419D-A7D2-8344-D9BF1805CCE1}"/>
              </a:ext>
            </a:extLst>
          </p:cNvPr>
          <p:cNvSpPr>
            <a:spLocks noChangeArrowheads="1"/>
          </p:cNvSpPr>
          <p:nvPr/>
        </p:nvSpPr>
        <p:spPr bwMode="auto">
          <a:xfrm>
            <a:off x="2927653" y="1284848"/>
            <a:ext cx="11397690" cy="525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5121" name="Picture 10472">
            <a:extLst>
              <a:ext uri="{FF2B5EF4-FFF2-40B4-BE49-F238E27FC236}">
                <a16:creationId xmlns:a16="http://schemas.microsoft.com/office/drawing/2014/main" id="{3A5666D8-ABC3-CCDA-15D4-772BF8A3C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943948" y="1547808"/>
            <a:ext cx="6595929" cy="3280805"/>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7" name="Rectangle 3">
            <a:extLst>
              <a:ext uri="{FF2B5EF4-FFF2-40B4-BE49-F238E27FC236}">
                <a16:creationId xmlns:a16="http://schemas.microsoft.com/office/drawing/2014/main" id="{8EE9B8A4-D6D9-6B44-60F2-DE16D628B9C3}"/>
              </a:ext>
            </a:extLst>
          </p:cNvPr>
          <p:cNvSpPr>
            <a:spLocks noChangeArrowheads="1"/>
          </p:cNvSpPr>
          <p:nvPr/>
        </p:nvSpPr>
        <p:spPr bwMode="auto">
          <a:xfrm>
            <a:off x="4255021" y="4556140"/>
            <a:ext cx="475252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 10.4: PREPROCESSING THE DATA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62335A-D5C3-1D9C-31A0-A30C34F6906C}"/>
              </a:ext>
            </a:extLst>
          </p:cNvPr>
          <p:cNvSpPr txBox="1"/>
          <p:nvPr/>
        </p:nvSpPr>
        <p:spPr>
          <a:xfrm>
            <a:off x="1518718" y="5388092"/>
            <a:ext cx="10225135" cy="868764"/>
          </a:xfrm>
          <a:prstGeom prst="rect">
            <a:avLst/>
          </a:prstGeom>
          <a:noFill/>
        </p:spPr>
        <p:txBody>
          <a:bodyPr wrap="square">
            <a:spAutoFit/>
          </a:bodyPr>
          <a:lstStyle/>
          <a:p>
            <a:pPr marL="6350" marR="219075" indent="-6350" algn="just">
              <a:lnSpc>
                <a:spcPct val="149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After pre-processing all string values removed and convert string attack names to numeric values such as normal signature contains id 0 and anomaly attack contains signature id 1. </a:t>
            </a:r>
          </a:p>
        </p:txBody>
      </p:sp>
    </p:spTree>
    <p:extLst>
      <p:ext uri="{BB962C8B-B14F-4D97-AF65-F5344CB8AC3E}">
        <p14:creationId xmlns:p14="http://schemas.microsoft.com/office/powerpoint/2010/main" val="88627096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6B7B5-6858-AB0D-CB49-B3A97B63AFFF}"/>
              </a:ext>
            </a:extLst>
          </p:cNvPr>
          <p:cNvSpPr txBox="1"/>
          <p:nvPr/>
        </p:nvSpPr>
        <p:spPr>
          <a:xfrm>
            <a:off x="1570820" y="538358"/>
            <a:ext cx="10585176" cy="868764"/>
          </a:xfrm>
          <a:prstGeom prst="rect">
            <a:avLst/>
          </a:prstGeom>
          <a:noFill/>
        </p:spPr>
        <p:txBody>
          <a:bodyPr wrap="square">
            <a:spAutoFit/>
          </a:bodyPr>
          <a:lstStyle/>
          <a:p>
            <a:pPr marL="6350" marR="219075" indent="-6350" algn="just">
              <a:lnSpc>
                <a:spcPct val="149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Now click on ‘Generate Training Model’ to split train and test data to generate model for prediction using SVM and ANN. </a:t>
            </a:r>
          </a:p>
        </p:txBody>
      </p:sp>
      <p:sp>
        <p:nvSpPr>
          <p:cNvPr id="10" name="Rectangle 11">
            <a:extLst>
              <a:ext uri="{FF2B5EF4-FFF2-40B4-BE49-F238E27FC236}">
                <a16:creationId xmlns:a16="http://schemas.microsoft.com/office/drawing/2014/main" id="{619DB66E-4F4D-A388-3251-86E5ECC0885E}"/>
              </a:ext>
            </a:extLst>
          </p:cNvPr>
          <p:cNvSpPr>
            <a:spLocks noChangeArrowheads="1"/>
          </p:cNvSpPr>
          <p:nvPr/>
        </p:nvSpPr>
        <p:spPr bwMode="auto">
          <a:xfrm>
            <a:off x="767408" y="15066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54" name="Picture 10556">
            <a:extLst>
              <a:ext uri="{FF2B5EF4-FFF2-40B4-BE49-F238E27FC236}">
                <a16:creationId xmlns:a16="http://schemas.microsoft.com/office/drawing/2014/main" id="{48A3AEDB-7726-902F-BA60-AE59E760B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79930" y="1625335"/>
            <a:ext cx="6432140" cy="3811639"/>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11" name="Rectangle 12">
            <a:extLst>
              <a:ext uri="{FF2B5EF4-FFF2-40B4-BE49-F238E27FC236}">
                <a16:creationId xmlns:a16="http://schemas.microsoft.com/office/drawing/2014/main" id="{A7B1E327-C8CB-3DB5-92ED-A114F93F51F5}"/>
              </a:ext>
            </a:extLst>
          </p:cNvPr>
          <p:cNvSpPr>
            <a:spLocks noChangeArrowheads="1"/>
          </p:cNvSpPr>
          <p:nvPr/>
        </p:nvSpPr>
        <p:spPr bwMode="auto">
          <a:xfrm>
            <a:off x="1798866" y="5403708"/>
            <a:ext cx="9553718" cy="110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 10.5: GENERATING TRAINING MODEL </a:t>
            </a:r>
            <a:endParaRPr kumimoji="0" lang="en-US" altLang="en-US"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above screen we can see dataset contains total 1244 records and 995 used for training and </a:t>
            </a:r>
            <a:r>
              <a:rPr kumimoji="0" lang="en-US" altLang="en-US" sz="1400" b="0" i="0" u="none" strike="noStrike" cap="none" normalizeH="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249 used for testing</a:t>
            </a:r>
            <a:r>
              <a:rPr kumimoji="0" lang="en-US" altLang="en-US" sz="1200" b="0" i="0" u="none" strike="noStrike" cap="none" normalizeH="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8029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DA960AE-0790-0227-9465-8127386A1F7C}"/>
              </a:ext>
            </a:extLst>
          </p:cNvPr>
          <p:cNvSpPr>
            <a:spLocks noChangeArrowheads="1"/>
          </p:cNvSpPr>
          <p:nvPr/>
        </p:nvSpPr>
        <p:spPr bwMode="auto">
          <a:xfrm>
            <a:off x="1775520" y="692696"/>
            <a:ext cx="92890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click on ‘Run SVM Algorithm’ to generate SVM model and calculate its model accuracy</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10637">
            <a:extLst>
              <a:ext uri="{FF2B5EF4-FFF2-40B4-BE49-F238E27FC236}">
                <a16:creationId xmlns:a16="http://schemas.microsoft.com/office/drawing/2014/main" id="{C774D6C4-4566-F7B4-5AFD-22331484A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143672" y="1484784"/>
            <a:ext cx="6408711" cy="3358033"/>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3" name="Rectangle 3">
            <a:extLst>
              <a:ext uri="{FF2B5EF4-FFF2-40B4-BE49-F238E27FC236}">
                <a16:creationId xmlns:a16="http://schemas.microsoft.com/office/drawing/2014/main" id="{9D03429D-D247-7950-5C97-67516AC6837B}"/>
              </a:ext>
            </a:extLst>
          </p:cNvPr>
          <p:cNvSpPr>
            <a:spLocks noChangeArrowheads="1"/>
          </p:cNvSpPr>
          <p:nvPr/>
        </p:nvSpPr>
        <p:spPr bwMode="auto">
          <a:xfrm>
            <a:off x="1343472" y="4486548"/>
            <a:ext cx="10297144"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3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 10.6: RUN SVM ALGORITHM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above screen we can see with SVM we got 84.73% accuracy, now click on ‘Run ANN Algorithm’ to calculate ANN accuracy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6507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589B2B-F070-4035-A4C2-9AB36BE5DCD8}"/>
              </a:ext>
            </a:extLst>
          </p:cNvPr>
          <p:cNvSpPr txBox="1"/>
          <p:nvPr/>
        </p:nvSpPr>
        <p:spPr>
          <a:xfrm>
            <a:off x="767408" y="404664"/>
            <a:ext cx="10036429" cy="535531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Times New Roman" panose="02020603050405020304" pitchFamily="18" charset="0"/>
                <a:cs typeface="Times New Roman" panose="02020603050405020304" pitchFamily="18" charset="0"/>
              </a:rPr>
              <a:t>Abstract</a:t>
            </a:r>
          </a:p>
          <a:p>
            <a:endParaRPr lang="en-IN" sz="2400" b="1" dirty="0">
              <a:latin typeface="Times New Roman" panose="02020603050405020304" pitchFamily="18" charset="0"/>
              <a:cs typeface="Times New Roman" panose="02020603050405020304" pitchFamily="18" charset="0"/>
            </a:endParaRPr>
          </a:p>
          <a:p>
            <a:pPr marL="285750" marR="0" indent="-285750" algn="just">
              <a:spcBef>
                <a:spcPct val="0"/>
              </a:spcBef>
              <a:spcAft>
                <a:spcPct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These days the services are available on the internet can easily get attacked using client </a:t>
            </a:r>
            <a:r>
              <a:rPr lang="en-US" dirty="0">
                <a:solidFill>
                  <a:srgbClr val="000000"/>
                </a:solidFill>
                <a:latin typeface="Times New Roman" panose="02020603050405020304" pitchFamily="18" charset="0"/>
                <a:ea typeface="Times New Roman" panose="02020603050405020304" pitchFamily="18" charset="0"/>
              </a:rPr>
              <a:t>s</a:t>
            </a:r>
            <a:r>
              <a:rPr lang="en-US" sz="1800" dirty="0">
                <a:solidFill>
                  <a:srgbClr val="000000"/>
                </a:solidFill>
                <a:effectLst/>
                <a:latin typeface="Times New Roman" panose="02020603050405020304" pitchFamily="18" charset="0"/>
                <a:ea typeface="Times New Roman" panose="02020603050405020304" pitchFamily="18" charset="0"/>
              </a:rPr>
              <a:t>erver system.</a:t>
            </a:r>
          </a:p>
          <a:p>
            <a:pPr marL="285750" marR="0" indent="-285750" algn="just">
              <a:spcBef>
                <a:spcPct val="0"/>
              </a:spcBef>
              <a:spcAft>
                <a:spcPct val="0"/>
              </a:spcAft>
              <a:buFont typeface="Arial" panose="020B0604020202020204" pitchFamily="34" charset="0"/>
              <a:buChar char="•"/>
            </a:pPr>
            <a:endParaRPr lang="en-US" dirty="0">
              <a:solidFill>
                <a:srgbClr val="000000"/>
              </a:solidFill>
              <a:latin typeface="Times New Roman" panose="02020603050405020304" pitchFamily="18" charset="0"/>
              <a:ea typeface="Times New Roman" panose="02020603050405020304" pitchFamily="18" charset="0"/>
            </a:endParaRPr>
          </a:p>
          <a:p>
            <a:pPr marL="285750" marR="0" indent="-285750" algn="just">
              <a:spcBef>
                <a:spcPct val="0"/>
              </a:spcBef>
              <a:spcAft>
                <a:spcPct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To avoid Intrusion Detection attacks this model designed an automated neural network will be used.</a:t>
            </a:r>
          </a:p>
          <a:p>
            <a:pPr marL="285750" marR="0" indent="-285750" algn="just">
              <a:spcBef>
                <a:spcPct val="0"/>
              </a:spcBef>
              <a:spcAft>
                <a:spcPct val="0"/>
              </a:spcAft>
              <a:buFont typeface="Arial" panose="020B0604020202020204" pitchFamily="34" charset="0"/>
              <a:buChar char="•"/>
            </a:pPr>
            <a:endParaRPr lang="en-US" dirty="0">
              <a:solidFill>
                <a:srgbClr val="000000"/>
              </a:solidFill>
              <a:latin typeface="Times New Roman" panose="02020603050405020304" pitchFamily="18" charset="0"/>
              <a:ea typeface="Times New Roman" panose="02020603050405020304" pitchFamily="18" charset="0"/>
            </a:endParaRPr>
          </a:p>
          <a:p>
            <a:pPr marL="285750" marR="0" indent="-285750" algn="just">
              <a:spcBef>
                <a:spcPct val="0"/>
              </a:spcBef>
              <a:spcAft>
                <a:spcPct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IDS check request data and then check if it contains normal or attack signatures. </a:t>
            </a:r>
            <a:endParaRPr lang="en-US" dirty="0">
              <a:solidFill>
                <a:srgbClr val="000000"/>
              </a:solidFill>
              <a:latin typeface="Times New Roman" panose="02020603050405020304" pitchFamily="18" charset="0"/>
              <a:ea typeface="Times New Roman" panose="02020603050405020304" pitchFamily="18" charset="0"/>
            </a:endParaRPr>
          </a:p>
          <a:p>
            <a:pPr marL="285750" marR="0" indent="-285750" algn="just">
              <a:spcBef>
                <a:spcPct val="0"/>
              </a:spcBef>
              <a:spcAft>
                <a:spcPct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ct val="0"/>
              </a:spcBef>
              <a:spcAft>
                <a:spcPct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If </a:t>
            </a:r>
            <a:r>
              <a:rPr lang="en-US" dirty="0">
                <a:solidFill>
                  <a:srgbClr val="000000"/>
                </a:solidFill>
                <a:latin typeface="Times New Roman" panose="02020603050405020304" pitchFamily="18" charset="0"/>
                <a:ea typeface="Times New Roman" panose="02020603050405020304" pitchFamily="18" charset="0"/>
              </a:rPr>
              <a:t>it </a:t>
            </a:r>
            <a:r>
              <a:rPr lang="en-US" sz="1800" dirty="0">
                <a:solidFill>
                  <a:srgbClr val="000000"/>
                </a:solidFill>
                <a:effectLst/>
                <a:latin typeface="Times New Roman" panose="02020603050405020304" pitchFamily="18" charset="0"/>
                <a:ea typeface="Times New Roman" panose="02020603050405020304" pitchFamily="18" charset="0"/>
              </a:rPr>
              <a:t>contains attack signatures, then IDS will drop that request and store such request data into a dataset for future detection purposes. </a:t>
            </a:r>
            <a:endParaRPr lang="en-US" dirty="0">
              <a:solidFill>
                <a:srgbClr val="000000"/>
              </a:solidFill>
              <a:latin typeface="Times New Roman" panose="02020603050405020304" pitchFamily="18" charset="0"/>
              <a:ea typeface="Times New Roman" panose="02020603050405020304" pitchFamily="18" charset="0"/>
            </a:endParaRPr>
          </a:p>
          <a:p>
            <a:pPr marL="285750" marR="0" indent="-285750" algn="just">
              <a:spcBef>
                <a:spcPct val="0"/>
              </a:spcBef>
              <a:spcAft>
                <a:spcPct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spcBef>
                <a:spcPct val="0"/>
              </a:spcBef>
              <a:spcAft>
                <a:spcPct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We design deep learning algorithm such as ANN and </a:t>
            </a:r>
            <a:r>
              <a:rPr lang="en-US" dirty="0">
                <a:solidFill>
                  <a:srgbClr val="000000"/>
                </a:solidFill>
                <a:latin typeface="Times New Roman" panose="02020603050405020304" pitchFamily="18" charset="0"/>
                <a:ea typeface="Times New Roman" panose="02020603050405020304" pitchFamily="18" charset="0"/>
              </a:rPr>
              <a:t>machine learning algorithm </a:t>
            </a:r>
            <a:r>
              <a:rPr lang="en-US" dirty="0" err="1">
                <a:solidFill>
                  <a:srgbClr val="000000"/>
                </a:solidFill>
                <a:latin typeface="Times New Roman" panose="02020603050405020304" pitchFamily="18" charset="0"/>
                <a:ea typeface="Times New Roman" panose="02020603050405020304" pitchFamily="18" charset="0"/>
              </a:rPr>
              <a:t>sucah</a:t>
            </a:r>
            <a:r>
              <a:rPr lang="en-US" dirty="0">
                <a:solidFill>
                  <a:srgbClr val="000000"/>
                </a:solidFill>
                <a:latin typeface="Times New Roman" panose="02020603050405020304" pitchFamily="18" charset="0"/>
                <a:ea typeface="Times New Roman" panose="02020603050405020304" pitchFamily="18" charset="0"/>
              </a:rPr>
              <a:t> as SVM</a:t>
            </a:r>
            <a:r>
              <a:rPr lang="en-US" sz="1800" dirty="0">
                <a:solidFill>
                  <a:srgbClr val="000000"/>
                </a:solidFill>
                <a:effectLst/>
                <a:latin typeface="Times New Roman" panose="02020603050405020304" pitchFamily="18" charset="0"/>
                <a:ea typeface="Times New Roman" panose="02020603050405020304" pitchFamily="18" charset="0"/>
              </a:rPr>
              <a:t> and through experiment we conclude that ANN outperforms existing SVM, in terms of accuracy.</a:t>
            </a:r>
          </a:p>
          <a:p>
            <a:pPr marL="285750" marR="0" indent="-285750" algn="just">
              <a:spcBef>
                <a:spcPct val="0"/>
              </a:spcBef>
              <a:spcAft>
                <a:spcPct val="0"/>
              </a:spcAft>
              <a:buFont typeface="Arial" panose="020B0604020202020204" pitchFamily="34" charset="0"/>
              <a:buChar char="•"/>
            </a:pPr>
            <a:endParaRPr lang="en-US" dirty="0">
              <a:solidFill>
                <a:srgbClr val="000000"/>
              </a:solidFill>
              <a:latin typeface="Times New Roman" panose="02020603050405020304" pitchFamily="18" charset="0"/>
              <a:ea typeface="Times New Roman" panose="02020603050405020304" pitchFamily="18" charset="0"/>
            </a:endParaRPr>
          </a:p>
          <a:p>
            <a:pPr marL="285750" marR="0" indent="-285750" algn="just">
              <a:spcBef>
                <a:spcPct val="0"/>
              </a:spcBef>
              <a:spcAft>
                <a:spcPct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Using k selection feature selection algorithms to reduce dataset size, using this features selection algorithms size dataset will decrease and accuracy of prediction will increase.</a:t>
            </a:r>
            <a:endParaRPr lang="en-US" sz="1800" dirty="0">
              <a:effectLst/>
              <a:latin typeface="Times New Roman" panose="02020603050405020304" pitchFamily="18" charset="0"/>
              <a:ea typeface="Times New Roman" panose="02020603050405020304" pitchFamily="18" charset="0"/>
            </a:endParaRPr>
          </a:p>
          <a:p>
            <a:pPr marL="0" marR="0">
              <a:spcBef>
                <a:spcPct val="0"/>
              </a:spcBef>
              <a:spcAft>
                <a:spcPct val="0"/>
              </a:spcAft>
            </a:pPr>
            <a:r>
              <a:rPr lang="en-US" sz="1800" dirty="0">
                <a:effectLst/>
                <a:latin typeface="Times New Roman" panose="02020603050405020304" pitchFamily="18" charset="0"/>
                <a:ea typeface="Times New Roman" panose="02020603050405020304" pitchFamily="18" charset="0"/>
              </a:rPr>
              <a:t> </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01065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847B65-B32B-061B-B367-3C6D38F81257}"/>
              </a:ext>
            </a:extLst>
          </p:cNvPr>
          <p:cNvPicPr/>
          <p:nvPr/>
        </p:nvPicPr>
        <p:blipFill>
          <a:blip r:embed="rId2">
            <a:extLst>
              <a:ext uri="{28A0092B-C50C-407E-A947-70E740481C1C}">
                <a14:useLocalDpi xmlns:a14="http://schemas.microsoft.com/office/drawing/2010/main" val="0"/>
              </a:ext>
            </a:extLst>
          </a:blip>
          <a:srcRect/>
          <a:stretch/>
        </p:blipFill>
        <p:spPr>
          <a:xfrm>
            <a:off x="3071664" y="879819"/>
            <a:ext cx="5890091" cy="3135644"/>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4" name="TextBox 3">
            <a:extLst>
              <a:ext uri="{FF2B5EF4-FFF2-40B4-BE49-F238E27FC236}">
                <a16:creationId xmlns:a16="http://schemas.microsoft.com/office/drawing/2014/main" id="{9517FD65-3E91-CAA6-C06B-CD63862C02E1}"/>
              </a:ext>
            </a:extLst>
          </p:cNvPr>
          <p:cNvSpPr txBox="1"/>
          <p:nvPr/>
        </p:nvSpPr>
        <p:spPr>
          <a:xfrm>
            <a:off x="1271464" y="4305722"/>
            <a:ext cx="10349308" cy="1654812"/>
          </a:xfrm>
          <a:prstGeom prst="rect">
            <a:avLst/>
          </a:prstGeom>
          <a:noFill/>
        </p:spPr>
        <p:txBody>
          <a:bodyPr wrap="square">
            <a:spAutoFit/>
          </a:bodyPr>
          <a:lstStyle/>
          <a:p>
            <a:pPr marL="6350" marR="222250" indent="-6350" algn="ctr">
              <a:lnSpc>
                <a:spcPct val="107000"/>
              </a:lnSpc>
              <a:spcAft>
                <a:spcPts val="570"/>
              </a:spcAft>
            </a:pPr>
            <a:r>
              <a:rPr lang="en-IN" sz="1800" b="1" dirty="0">
                <a:solidFill>
                  <a:srgbClr val="000000"/>
                </a:solidFill>
                <a:effectLst/>
                <a:latin typeface="Times New Roman" panose="02020603050405020304" pitchFamily="18" charset="0"/>
                <a:ea typeface="Times New Roman" panose="02020603050405020304" pitchFamily="18" charset="0"/>
              </a:rPr>
              <a:t>SCR 10.7: RUN ANN ALGORITHM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219075" indent="-6350" algn="just">
              <a:lnSpc>
                <a:spcPct val="149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In above screen we got 96.88% accuracy, now we will click on ‘Upload Test Data &amp; Detect Attack’ button to upload test data and to predict whether test data is normal or contains attack. All test data has no class either 0 or 1 and application will predict and give us result. </a:t>
            </a:r>
          </a:p>
        </p:txBody>
      </p:sp>
    </p:spTree>
    <p:extLst>
      <p:ext uri="{BB962C8B-B14F-4D97-AF65-F5344CB8AC3E}">
        <p14:creationId xmlns:p14="http://schemas.microsoft.com/office/powerpoint/2010/main" val="34488185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27B0AB-BF16-7CD7-C36A-7FD4E3FE83E3}"/>
              </a:ext>
            </a:extLst>
          </p:cNvPr>
          <p:cNvSpPr txBox="1"/>
          <p:nvPr/>
        </p:nvSpPr>
        <p:spPr>
          <a:xfrm>
            <a:off x="1775520" y="692696"/>
            <a:ext cx="6092190" cy="368755"/>
          </a:xfrm>
          <a:prstGeom prst="rect">
            <a:avLst/>
          </a:prstGeom>
          <a:noFill/>
        </p:spPr>
        <p:txBody>
          <a:bodyPr wrap="square">
            <a:spAutoFit/>
          </a:bodyPr>
          <a:lstStyle/>
          <a:p>
            <a:pPr marL="6350" marR="219075" indent="-6350" algn="just">
              <a:lnSpc>
                <a:spcPct val="107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See below some records from test data </a:t>
            </a:r>
          </a:p>
        </p:txBody>
      </p:sp>
      <p:pic>
        <p:nvPicPr>
          <p:cNvPr id="4" name="Picture 3">
            <a:extLst>
              <a:ext uri="{FF2B5EF4-FFF2-40B4-BE49-F238E27FC236}">
                <a16:creationId xmlns:a16="http://schemas.microsoft.com/office/drawing/2014/main" id="{8E59C1BA-22C5-FCDF-BCA4-FCCA89C743C0}"/>
              </a:ext>
            </a:extLst>
          </p:cNvPr>
          <p:cNvPicPr/>
          <p:nvPr/>
        </p:nvPicPr>
        <p:blipFill>
          <a:blip r:embed="rId2">
            <a:extLst>
              <a:ext uri="{28A0092B-C50C-407E-A947-70E740481C1C}">
                <a14:useLocalDpi xmlns:a14="http://schemas.microsoft.com/office/drawing/2010/main" val="0"/>
              </a:ext>
            </a:extLst>
          </a:blip>
          <a:srcRect/>
          <a:stretch/>
        </p:blipFill>
        <p:spPr>
          <a:xfrm>
            <a:off x="2459596" y="1627380"/>
            <a:ext cx="6768752" cy="3457804"/>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8" name="TextBox 7">
            <a:extLst>
              <a:ext uri="{FF2B5EF4-FFF2-40B4-BE49-F238E27FC236}">
                <a16:creationId xmlns:a16="http://schemas.microsoft.com/office/drawing/2014/main" id="{1A848318-807B-6BB8-E65C-05A5A369961A}"/>
              </a:ext>
            </a:extLst>
          </p:cNvPr>
          <p:cNvSpPr txBox="1"/>
          <p:nvPr/>
        </p:nvSpPr>
        <p:spPr>
          <a:xfrm>
            <a:off x="1631504" y="5400252"/>
            <a:ext cx="8424936" cy="1242071"/>
          </a:xfrm>
          <a:prstGeom prst="rect">
            <a:avLst/>
          </a:prstGeom>
          <a:noFill/>
        </p:spPr>
        <p:txBody>
          <a:bodyPr wrap="square">
            <a:spAutoFit/>
          </a:bodyPr>
          <a:lstStyle/>
          <a:p>
            <a:pPr marL="6350" marR="222250" indent="-6350" algn="ctr">
              <a:lnSpc>
                <a:spcPct val="107000"/>
              </a:lnSpc>
              <a:spcAft>
                <a:spcPts val="570"/>
              </a:spcAft>
            </a:pPr>
            <a:r>
              <a:rPr lang="en-IN" sz="1800" b="1" dirty="0">
                <a:solidFill>
                  <a:srgbClr val="000000"/>
                </a:solidFill>
                <a:effectLst/>
                <a:latin typeface="Times New Roman" panose="02020603050405020304" pitchFamily="18" charset="0"/>
                <a:ea typeface="Times New Roman" panose="02020603050405020304" pitchFamily="18" charset="0"/>
              </a:rPr>
              <a:t>SCR 10.8: TEST DATA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219075" indent="-6350" algn="just">
              <a:lnSpc>
                <a:spcPct val="149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In above test data we don’t have either ‘0’ or ‘1’ and application will detect and give us result. </a:t>
            </a:r>
          </a:p>
        </p:txBody>
      </p:sp>
    </p:spTree>
    <p:extLst>
      <p:ext uri="{BB962C8B-B14F-4D97-AF65-F5344CB8AC3E}">
        <p14:creationId xmlns:p14="http://schemas.microsoft.com/office/powerpoint/2010/main" val="6940935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9A5FF8-BED2-8A4D-4B3D-D9804DE8DDE1}"/>
              </a:ext>
            </a:extLst>
          </p:cNvPr>
          <p:cNvPicPr/>
          <p:nvPr/>
        </p:nvPicPr>
        <p:blipFill>
          <a:blip r:embed="rId2">
            <a:extLst>
              <a:ext uri="{28A0092B-C50C-407E-A947-70E740481C1C}">
                <a14:useLocalDpi xmlns:a14="http://schemas.microsoft.com/office/drawing/2010/main" val="0"/>
              </a:ext>
            </a:extLst>
          </a:blip>
          <a:srcRect/>
          <a:stretch/>
        </p:blipFill>
        <p:spPr>
          <a:xfrm>
            <a:off x="1951206" y="836712"/>
            <a:ext cx="7497500" cy="3888432"/>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4" name="TextBox 3">
            <a:extLst>
              <a:ext uri="{FF2B5EF4-FFF2-40B4-BE49-F238E27FC236}">
                <a16:creationId xmlns:a16="http://schemas.microsoft.com/office/drawing/2014/main" id="{59BB86FF-D662-D886-75C8-F78CA9541E23}"/>
              </a:ext>
            </a:extLst>
          </p:cNvPr>
          <p:cNvSpPr txBox="1"/>
          <p:nvPr/>
        </p:nvSpPr>
        <p:spPr>
          <a:xfrm>
            <a:off x="1667508" y="5013176"/>
            <a:ext cx="8856984" cy="1267719"/>
          </a:xfrm>
          <a:prstGeom prst="rect">
            <a:avLst/>
          </a:prstGeom>
          <a:noFill/>
        </p:spPr>
        <p:txBody>
          <a:bodyPr wrap="square">
            <a:spAutoFit/>
          </a:bodyPr>
          <a:lstStyle/>
          <a:p>
            <a:pPr marL="6350" marR="224155" indent="-6350" algn="ctr">
              <a:lnSpc>
                <a:spcPct val="107000"/>
              </a:lnSpc>
              <a:spcAft>
                <a:spcPts val="790"/>
              </a:spcAft>
            </a:pPr>
            <a:r>
              <a:rPr lang="en-IN" sz="1800" b="1" dirty="0">
                <a:solidFill>
                  <a:srgbClr val="000000"/>
                </a:solidFill>
                <a:effectLst/>
                <a:latin typeface="Times New Roman" panose="02020603050405020304" pitchFamily="18" charset="0"/>
                <a:ea typeface="Times New Roman" panose="02020603050405020304" pitchFamily="18" charset="0"/>
              </a:rPr>
              <a:t>SCR 10.9: UPLOADING TEST DATA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219075" indent="-6350" algn="just">
              <a:lnSpc>
                <a:spcPct val="149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In above screen I am uploading ‘test data’ file which contains test record, after prediction will get below results </a:t>
            </a:r>
          </a:p>
        </p:txBody>
      </p:sp>
    </p:spTree>
    <p:extLst>
      <p:ext uri="{BB962C8B-B14F-4D97-AF65-F5344CB8AC3E}">
        <p14:creationId xmlns:p14="http://schemas.microsoft.com/office/powerpoint/2010/main" val="27685750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BD5EC4-7054-4215-7BBC-E3D1276BC32B}"/>
              </a:ext>
            </a:extLst>
          </p:cNvPr>
          <p:cNvPicPr/>
          <p:nvPr/>
        </p:nvPicPr>
        <p:blipFill>
          <a:blip r:embed="rId2">
            <a:extLst>
              <a:ext uri="{28A0092B-C50C-407E-A947-70E740481C1C}">
                <a14:useLocalDpi xmlns:a14="http://schemas.microsoft.com/office/drawing/2010/main" val="0"/>
              </a:ext>
            </a:extLst>
          </a:blip>
          <a:srcRect/>
          <a:stretch/>
        </p:blipFill>
        <p:spPr>
          <a:xfrm>
            <a:off x="1931718" y="548680"/>
            <a:ext cx="8328564" cy="4263629"/>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5" name="TextBox 4">
            <a:extLst>
              <a:ext uri="{FF2B5EF4-FFF2-40B4-BE49-F238E27FC236}">
                <a16:creationId xmlns:a16="http://schemas.microsoft.com/office/drawing/2014/main" id="{EFCF4AB4-A60E-CFE5-F92B-31012429AFDB}"/>
              </a:ext>
            </a:extLst>
          </p:cNvPr>
          <p:cNvSpPr txBox="1"/>
          <p:nvPr/>
        </p:nvSpPr>
        <p:spPr>
          <a:xfrm>
            <a:off x="1343472" y="4869160"/>
            <a:ext cx="10657184" cy="1641027"/>
          </a:xfrm>
          <a:prstGeom prst="rect">
            <a:avLst/>
          </a:prstGeom>
          <a:noFill/>
        </p:spPr>
        <p:txBody>
          <a:bodyPr wrap="square">
            <a:spAutoFit/>
          </a:bodyPr>
          <a:lstStyle/>
          <a:p>
            <a:pPr marL="6350" marR="223520" indent="-6350" algn="ctr">
              <a:lnSpc>
                <a:spcPct val="107000"/>
              </a:lnSpc>
              <a:spcAft>
                <a:spcPts val="805"/>
              </a:spcAft>
            </a:pPr>
            <a:r>
              <a:rPr lang="en-IN" sz="1800" b="1" dirty="0">
                <a:solidFill>
                  <a:srgbClr val="000000"/>
                </a:solidFill>
                <a:effectLst/>
                <a:latin typeface="Times New Roman" panose="02020603050405020304" pitchFamily="18" charset="0"/>
                <a:ea typeface="Times New Roman" panose="02020603050405020304" pitchFamily="18" charset="0"/>
              </a:rPr>
              <a:t> SCR 10.10: DETECTING ATTACKS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219075" indent="-6350" algn="just">
              <a:lnSpc>
                <a:spcPct val="107000"/>
              </a:lnSpc>
              <a:spcAft>
                <a:spcPts val="560"/>
              </a:spcAft>
            </a:pPr>
            <a:r>
              <a:rPr lang="en-IN" sz="1800" dirty="0">
                <a:solidFill>
                  <a:srgbClr val="000000"/>
                </a:solidFill>
                <a:effectLst/>
                <a:latin typeface="Times New Roman" panose="02020603050405020304" pitchFamily="18" charset="0"/>
                <a:ea typeface="Times New Roman" panose="02020603050405020304" pitchFamily="18" charset="0"/>
              </a:rPr>
              <a:t>In above screen for each test data we got predicted results as ‘Normal Signatures’ or </a:t>
            </a:r>
          </a:p>
          <a:p>
            <a:pPr marL="6350" marR="219075" indent="-6350" algn="just">
              <a:lnSpc>
                <a:spcPct val="149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‘infected’ record for each test record. Now click on ‘Accuracy Graph’ button to see SVM and ANN accuracy comparison in graph format. </a:t>
            </a:r>
          </a:p>
        </p:txBody>
      </p:sp>
    </p:spTree>
    <p:extLst>
      <p:ext uri="{BB962C8B-B14F-4D97-AF65-F5344CB8AC3E}">
        <p14:creationId xmlns:p14="http://schemas.microsoft.com/office/powerpoint/2010/main" val="300423232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16505-7D78-2A3A-960C-815C12511CDF}"/>
              </a:ext>
            </a:extLst>
          </p:cNvPr>
          <p:cNvPicPr/>
          <p:nvPr/>
        </p:nvPicPr>
        <p:blipFill>
          <a:blip r:embed="rId2">
            <a:extLst>
              <a:ext uri="{28A0092B-C50C-407E-A947-70E740481C1C}">
                <a14:useLocalDpi xmlns:a14="http://schemas.microsoft.com/office/drawing/2010/main" val="0"/>
              </a:ext>
            </a:extLst>
          </a:blip>
          <a:srcRect/>
          <a:stretch/>
        </p:blipFill>
        <p:spPr>
          <a:xfrm>
            <a:off x="2430874" y="908720"/>
            <a:ext cx="7330251" cy="3688519"/>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pic>
      <p:sp>
        <p:nvSpPr>
          <p:cNvPr id="5" name="TextBox 4">
            <a:extLst>
              <a:ext uri="{FF2B5EF4-FFF2-40B4-BE49-F238E27FC236}">
                <a16:creationId xmlns:a16="http://schemas.microsoft.com/office/drawing/2014/main" id="{92FEF0EF-791B-003F-F6D5-318C01C138C1}"/>
              </a:ext>
            </a:extLst>
          </p:cNvPr>
          <p:cNvSpPr txBox="1"/>
          <p:nvPr/>
        </p:nvSpPr>
        <p:spPr>
          <a:xfrm>
            <a:off x="1559496" y="4941168"/>
            <a:ext cx="9649072" cy="1863908"/>
          </a:xfrm>
          <a:prstGeom prst="rect">
            <a:avLst/>
          </a:prstGeom>
          <a:noFill/>
        </p:spPr>
        <p:txBody>
          <a:bodyPr wrap="square">
            <a:spAutoFit/>
          </a:bodyPr>
          <a:lstStyle/>
          <a:p>
            <a:pPr marL="6350" marR="225425" indent="-6350" algn="ctr">
              <a:lnSpc>
                <a:spcPct val="107000"/>
              </a:lnSpc>
              <a:spcAft>
                <a:spcPts val="570"/>
              </a:spcAft>
            </a:pPr>
            <a:r>
              <a:rPr lang="en-IN" sz="1800" b="1" dirty="0">
                <a:solidFill>
                  <a:srgbClr val="000000"/>
                </a:solidFill>
                <a:effectLst/>
                <a:latin typeface="Times New Roman" panose="02020603050405020304" pitchFamily="18" charset="0"/>
                <a:ea typeface="Times New Roman" panose="02020603050405020304" pitchFamily="18" charset="0"/>
              </a:rPr>
              <a:t> SCR 10.11: ACCURACY GRAPH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219075" indent="-6350" algn="just">
              <a:lnSpc>
                <a:spcPct val="149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From above graph we can see ANN got better accuracy compare to SVM, in above graph </a:t>
            </a:r>
            <a:r>
              <a:rPr lang="en-IN" sz="1800" dirty="0" err="1">
                <a:solidFill>
                  <a:srgbClr val="000000"/>
                </a:solidFill>
                <a:effectLst/>
                <a:latin typeface="Times New Roman" panose="02020603050405020304" pitchFamily="18" charset="0"/>
                <a:ea typeface="Times New Roman" panose="02020603050405020304" pitchFamily="18" charset="0"/>
              </a:rPr>
              <a:t>xaxis</a:t>
            </a:r>
            <a:r>
              <a:rPr lang="en-IN" sz="1800" dirty="0">
                <a:solidFill>
                  <a:srgbClr val="000000"/>
                </a:solidFill>
                <a:effectLst/>
                <a:latin typeface="Times New Roman" panose="02020603050405020304" pitchFamily="18" charset="0"/>
                <a:ea typeface="Times New Roman" panose="02020603050405020304" pitchFamily="18" charset="0"/>
              </a:rPr>
              <a:t> contains algorithm name and y-axis represents accuracy of that algorithms. </a:t>
            </a:r>
          </a:p>
          <a:p>
            <a:pPr marL="6350" marR="38100" indent="-6350" algn="l">
              <a:lnSpc>
                <a:spcPct val="107000"/>
              </a:lnSpc>
              <a:spcAft>
                <a:spcPts val="800"/>
              </a:spcAft>
            </a:pPr>
            <a:br>
              <a:rPr lang="en-IN" dirty="0">
                <a:effectLst/>
              </a:rPr>
            </a:br>
            <a:r>
              <a:rPr lang="en-IN" sz="18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06189868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A4FA3-86D7-4BC2-B900-4464BB4EDEF3}"/>
              </a:ext>
            </a:extLst>
          </p:cNvPr>
          <p:cNvSpPr txBox="1"/>
          <p:nvPr/>
        </p:nvSpPr>
        <p:spPr>
          <a:xfrm>
            <a:off x="1271464" y="1412776"/>
            <a:ext cx="10429948" cy="31085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Conclusion</a:t>
            </a:r>
          </a:p>
          <a:p>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In this project, we are using Machine Learning algorithms and feature selection algorithms. Till now many of the system uses Signature based technique to find the now attacks only so we choose Anomaly based technique to find the unknown attacks. Till now this technique is a research topic due to high false positive rate of the existing system.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83459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3A78D4-E179-49D5-98D3-E9E20B72D6ED}"/>
              </a:ext>
            </a:extLst>
          </p:cNvPr>
          <p:cNvSpPr txBox="1"/>
          <p:nvPr/>
        </p:nvSpPr>
        <p:spPr>
          <a:xfrm>
            <a:off x="226199" y="260648"/>
            <a:ext cx="11739602" cy="5693866"/>
          </a:xfrm>
          <a:prstGeom prst="rect">
            <a:avLst/>
          </a:prstGeom>
          <a:noFill/>
        </p:spPr>
        <p:txBody>
          <a:bodyPr wrap="square">
            <a:spAutoFit/>
          </a:bodyPr>
          <a:lstStyle/>
          <a:p>
            <a:pPr marL="0" marR="0">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References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342900" indent="-342900" fontAlgn="base">
              <a:buFont typeface="+mj-lt"/>
              <a:buAutoNum type="arabicPeriod"/>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Varanasi, V., &amp; Razia, S. (2022). Network Intrusion Detection using Machine Learning, Deep Learning - A Review. In 2022 4th International Conference on Smart Systems and Inventive Technology (ICSSIT). 2022 4th International Conference on Smart Systems and Inventive Technology (ICSSIT). IEEE. https://doi.org/10.1109/icssit53264.2022.9716469. </a:t>
            </a:r>
            <a:br>
              <a:rPr lang="en-US" sz="1600" dirty="0">
                <a:solidFill>
                  <a:srgbClr val="000000"/>
                </a:solidFill>
                <a:effectLst/>
                <a:latin typeface="Times New Roman" panose="02020603050405020304" pitchFamily="18" charset="0"/>
                <a:ea typeface="Times New Roman" panose="02020603050405020304" pitchFamily="18" charset="0"/>
              </a:rPr>
            </a:br>
            <a:endParaRPr lang="en-US" sz="16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rPr>
              <a:t>Ahmad, Z., Shahid Khan, A., Wai </a:t>
            </a:r>
            <a:r>
              <a:rPr lang="en-IN" sz="1600" dirty="0" err="1">
                <a:solidFill>
                  <a:srgbClr val="000000"/>
                </a:solidFill>
                <a:effectLst/>
                <a:latin typeface="Times New Roman" panose="02020603050405020304" pitchFamily="18" charset="0"/>
                <a:ea typeface="Times New Roman" panose="02020603050405020304" pitchFamily="18" charset="0"/>
              </a:rPr>
              <a:t>Shiang</a:t>
            </a:r>
            <a:r>
              <a:rPr lang="en-IN" sz="1600" dirty="0">
                <a:solidFill>
                  <a:srgbClr val="000000"/>
                </a:solidFill>
                <a:effectLst/>
                <a:latin typeface="Times New Roman" panose="02020603050405020304" pitchFamily="18" charset="0"/>
                <a:ea typeface="Times New Roman" panose="02020603050405020304" pitchFamily="18" charset="0"/>
              </a:rPr>
              <a:t>, C., Abdullah, J., &amp; Ahmad, F. (2020). Network intrusion detection system: A systematic study of machine learning and deep learning approaches. In Transactions on Emerging Telecommunications Technologies (Vol. 32, Issue 1). Wiley. https://doi.org/10.1002/ett.4150. </a:t>
            </a:r>
          </a:p>
          <a:p>
            <a:pPr marL="342900" marR="0" lvl="0" indent="-342900" fontAlgn="base">
              <a:spcBef>
                <a:spcPts val="0"/>
              </a:spcBef>
              <a:spcAft>
                <a:spcPts val="0"/>
              </a:spcAft>
              <a:buFont typeface="+mj-lt"/>
              <a:buAutoNum type="arabicPeriod"/>
              <a:tabLst>
                <a:tab pos="457200" algn="l"/>
              </a:tabLst>
            </a:pPr>
            <a:endParaRPr lang="en-IN" sz="1600" dirty="0">
              <a:solidFill>
                <a:srgbClr val="000000"/>
              </a:solidFill>
              <a:latin typeface="Times New Roman" panose="02020603050405020304" pitchFamily="18" charset="0"/>
              <a:ea typeface="Times New Roman" panose="02020603050405020304" pitchFamily="18" charset="0"/>
            </a:endParaRPr>
          </a:p>
          <a:p>
            <a:pPr marL="342900" indent="-342900" fontAlgn="base">
              <a:buFont typeface="+mj-lt"/>
              <a:buAutoNum type="arabicPeriod"/>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Abdallah, E. E., </a:t>
            </a:r>
            <a:r>
              <a:rPr lang="en-IN" sz="1600" kern="100" dirty="0" err="1">
                <a:solidFill>
                  <a:srgbClr val="000000"/>
                </a:solidFill>
                <a:effectLst/>
                <a:latin typeface="Times New Roman" panose="02020603050405020304" pitchFamily="18" charset="0"/>
                <a:ea typeface="Times New Roman" panose="02020603050405020304" pitchFamily="18" charset="0"/>
              </a:rPr>
              <a:t>Eleisah</a:t>
            </a:r>
            <a:r>
              <a:rPr lang="en-IN" sz="1600" kern="100" dirty="0">
                <a:solidFill>
                  <a:srgbClr val="000000"/>
                </a:solidFill>
                <a:effectLst/>
                <a:latin typeface="Times New Roman" panose="02020603050405020304" pitchFamily="18" charset="0"/>
                <a:ea typeface="Times New Roman" panose="02020603050405020304" pitchFamily="18" charset="0"/>
              </a:rPr>
              <a:t>, W., &amp; </a:t>
            </a:r>
            <a:r>
              <a:rPr lang="en-IN" sz="1600" kern="100" dirty="0" err="1">
                <a:solidFill>
                  <a:srgbClr val="000000"/>
                </a:solidFill>
                <a:effectLst/>
                <a:latin typeface="Times New Roman" panose="02020603050405020304" pitchFamily="18" charset="0"/>
                <a:ea typeface="Times New Roman" panose="02020603050405020304" pitchFamily="18" charset="0"/>
              </a:rPr>
              <a:t>Otoom</a:t>
            </a:r>
            <a:r>
              <a:rPr lang="en-IN" sz="1600" kern="100" dirty="0">
                <a:solidFill>
                  <a:srgbClr val="000000"/>
                </a:solidFill>
                <a:effectLst/>
                <a:latin typeface="Times New Roman" panose="02020603050405020304" pitchFamily="18" charset="0"/>
                <a:ea typeface="Times New Roman" panose="02020603050405020304" pitchFamily="18" charset="0"/>
              </a:rPr>
              <a:t>, A. F. (2022). Intrusion Detection Systems using Supervised Machine Learning Techniques: A survey. In Procedia Computer Science (Vol. 201, pp. 205–212). Elsevier BV. https://doi.org/10.1016/j.procs.2022.03.029. </a:t>
            </a:r>
          </a:p>
          <a:p>
            <a:pPr marL="342900" marR="0" lvl="0" indent="-342900" fontAlgn="base">
              <a:spcBef>
                <a:spcPts val="0"/>
              </a:spcBef>
              <a:spcAft>
                <a:spcPts val="0"/>
              </a:spcAft>
              <a:buFont typeface="+mj-lt"/>
              <a:buAutoNum type="arabicPeriod"/>
              <a:tabLst>
                <a:tab pos="457200" algn="l"/>
              </a:tabLst>
            </a:pPr>
            <a:endParaRPr lang="en-US" sz="1600" dirty="0">
              <a:solidFill>
                <a:srgbClr val="000000"/>
              </a:solidFill>
              <a:effectLst/>
              <a:latin typeface="Times New Roman" panose="02020603050405020304" pitchFamily="18" charset="0"/>
              <a:ea typeface="Times New Roman" panose="02020603050405020304" pitchFamily="18" charset="0"/>
            </a:endParaRPr>
          </a:p>
          <a:p>
            <a:pPr marL="342900" indent="-342900" fontAlgn="base">
              <a:buFont typeface="+mj-lt"/>
              <a:buAutoNum type="arabicPeriod"/>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Ahmed, H. A., Hameed, A., &amp; </a:t>
            </a:r>
            <a:r>
              <a:rPr lang="en-IN" sz="1600" kern="100" dirty="0" err="1">
                <a:solidFill>
                  <a:srgbClr val="000000"/>
                </a:solidFill>
                <a:effectLst/>
                <a:latin typeface="Times New Roman" panose="02020603050405020304" pitchFamily="18" charset="0"/>
                <a:ea typeface="Times New Roman" panose="02020603050405020304" pitchFamily="18" charset="0"/>
              </a:rPr>
              <a:t>Bawany</a:t>
            </a:r>
            <a:r>
              <a:rPr lang="en-IN" sz="1600" kern="100" dirty="0">
                <a:solidFill>
                  <a:srgbClr val="000000"/>
                </a:solidFill>
                <a:effectLst/>
                <a:latin typeface="Times New Roman" panose="02020603050405020304" pitchFamily="18" charset="0"/>
                <a:ea typeface="Times New Roman" panose="02020603050405020304" pitchFamily="18" charset="0"/>
              </a:rPr>
              <a:t>, N. Z. (2022). Network intrusion detection using oversampling technique and machine learning algorithms. In </a:t>
            </a:r>
            <a:r>
              <a:rPr lang="en-IN" sz="1600" kern="100" dirty="0" err="1">
                <a:solidFill>
                  <a:srgbClr val="000000"/>
                </a:solidFill>
                <a:effectLst/>
                <a:latin typeface="Times New Roman" panose="02020603050405020304" pitchFamily="18" charset="0"/>
                <a:ea typeface="Times New Roman" panose="02020603050405020304" pitchFamily="18" charset="0"/>
              </a:rPr>
              <a:t>PeerJ</a:t>
            </a:r>
            <a:r>
              <a:rPr lang="en-IN" sz="1600" kern="100" dirty="0">
                <a:solidFill>
                  <a:srgbClr val="000000"/>
                </a:solidFill>
                <a:effectLst/>
                <a:latin typeface="Times New Roman" panose="02020603050405020304" pitchFamily="18" charset="0"/>
                <a:ea typeface="Times New Roman" panose="02020603050405020304" pitchFamily="18" charset="0"/>
              </a:rPr>
              <a:t> Computer Science (Vol. 8, p. e820). </a:t>
            </a:r>
            <a:r>
              <a:rPr lang="en-IN" sz="1600" kern="100" dirty="0" err="1">
                <a:solidFill>
                  <a:srgbClr val="000000"/>
                </a:solidFill>
                <a:effectLst/>
                <a:latin typeface="Times New Roman" panose="02020603050405020304" pitchFamily="18" charset="0"/>
                <a:ea typeface="Times New Roman" panose="02020603050405020304" pitchFamily="18" charset="0"/>
              </a:rPr>
              <a:t>PeerJ</a:t>
            </a:r>
            <a:r>
              <a:rPr lang="en-IN" sz="1600" kern="100" dirty="0">
                <a:solidFill>
                  <a:srgbClr val="000000"/>
                </a:solidFill>
                <a:effectLst/>
                <a:latin typeface="Times New Roman" panose="02020603050405020304" pitchFamily="18" charset="0"/>
                <a:ea typeface="Times New Roman" panose="02020603050405020304" pitchFamily="18" charset="0"/>
              </a:rPr>
              <a:t>. https://doi.org/10.7717/peerj-cs.820. </a:t>
            </a:r>
          </a:p>
          <a:p>
            <a:pPr marL="342900" marR="0" lvl="0" indent="-342900" fontAlgn="base">
              <a:spcBef>
                <a:spcPts val="0"/>
              </a:spcBef>
              <a:spcAft>
                <a:spcPts val="0"/>
              </a:spcAft>
              <a:buFont typeface="+mj-lt"/>
              <a:buAutoNum type="arabicPeriod"/>
              <a:tabLst>
                <a:tab pos="457200" algn="l"/>
              </a:tabLst>
            </a:pPr>
            <a:endParaRPr lang="en-US" sz="1600" dirty="0">
              <a:solidFill>
                <a:srgbClr val="000000"/>
              </a:solidFill>
              <a:latin typeface="Times New Roman" panose="02020603050405020304" pitchFamily="18" charset="0"/>
              <a:ea typeface="Times New Roman" panose="02020603050405020304" pitchFamily="18" charset="0"/>
            </a:endParaRPr>
          </a:p>
          <a:p>
            <a:pPr marL="342900" indent="-342900" fontAlgn="base">
              <a:buFont typeface="+mj-lt"/>
              <a:buAutoNum type="arabicPeriod"/>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Kumari, N. (2022). Intrusion Detection System Using Machine Learning: An Overview. Unpublished. https://doi.org/10.13140/RG.2.2.20109.41441.  </a:t>
            </a:r>
            <a:br>
              <a:rPr lang="en-US" sz="1600" dirty="0">
                <a:solidFill>
                  <a:srgbClr val="000000"/>
                </a:solidFill>
                <a:effectLst/>
                <a:latin typeface="Times New Roman" panose="02020603050405020304" pitchFamily="18" charset="0"/>
                <a:ea typeface="Times New Roman" panose="02020603050405020304" pitchFamily="18" charset="0"/>
              </a:rPr>
            </a:br>
            <a:endParaRPr lang="en-US" sz="16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Hafiza Anisa Ahmed, Anum Hameed and Narmeen Zakaria Bawany Department of Computer Science </a:t>
            </a:r>
            <a:r>
              <a:rPr lang="en-US" sz="1800" dirty="0">
                <a:solidFill>
                  <a:srgbClr val="000000"/>
                </a:solidFill>
                <a:effectLst/>
                <a:latin typeface="Times New Roman" panose="02020603050405020304" pitchFamily="18" charset="0"/>
                <a:ea typeface="Times New Roman" panose="02020603050405020304" pitchFamily="18" charset="0"/>
              </a:rPr>
              <a:t>and Software Engineering, Jinnah University for Women, Karachi, Sindh, Pakistan</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18541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77459D-2146-B51F-D6BA-4E1C3ED9329B}"/>
              </a:ext>
            </a:extLst>
          </p:cNvPr>
          <p:cNvSpPr txBox="1"/>
          <p:nvPr/>
        </p:nvSpPr>
        <p:spPr>
          <a:xfrm>
            <a:off x="1055440" y="620688"/>
            <a:ext cx="10585176" cy="4124206"/>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EXECUTION VIDEO</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2"/>
              </a:rPr>
              <a:t>             </a:t>
            </a:r>
          </a:p>
          <a:p>
            <a:r>
              <a:rPr lang="en-IN" dirty="0">
                <a:latin typeface="Times New Roman" panose="02020603050405020304" pitchFamily="18" charset="0"/>
                <a:cs typeface="Times New Roman" panose="02020603050405020304" pitchFamily="18" charset="0"/>
                <a:hlinkClick r:id="rId2"/>
              </a:rPr>
              <a:t>https://drive.google.com/drive/folders/1H3mePIzY2TBnA8zLfDXUWKhyLE9Uezlw</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5037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E86D8-42E6-7C99-17F5-DC0626D44CDA}"/>
              </a:ext>
            </a:extLst>
          </p:cNvPr>
          <p:cNvSpPr txBox="1"/>
          <p:nvPr/>
        </p:nvSpPr>
        <p:spPr>
          <a:xfrm>
            <a:off x="911424" y="476672"/>
            <a:ext cx="9865096" cy="5170646"/>
          </a:xfrm>
          <a:prstGeom prst="rect">
            <a:avLst/>
          </a:prstGeom>
          <a:noFill/>
        </p:spPr>
        <p:txBody>
          <a:bodyPr wrap="square" rtlCol="0">
            <a:spAutoFit/>
          </a:bodyPr>
          <a:lstStyle/>
          <a:p>
            <a:r>
              <a:rPr lang="en-US" sz="6600" dirty="0">
                <a:latin typeface="Times New Roman" panose="02020603050405020304" pitchFamily="18" charset="0"/>
                <a:cs typeface="Times New Roman" panose="02020603050405020304" pitchFamily="18" charset="0"/>
              </a:rPr>
              <a:t>  </a:t>
            </a:r>
          </a:p>
          <a:p>
            <a:endParaRPr lang="en-US" sz="6600" dirty="0">
              <a:latin typeface="Times New Roman" panose="02020603050405020304" pitchFamily="18" charset="0"/>
              <a:cs typeface="Times New Roman" panose="02020603050405020304" pitchFamily="18" charset="0"/>
            </a:endParaRPr>
          </a:p>
          <a:p>
            <a:r>
              <a:rPr lang="en-US" sz="6600" dirty="0">
                <a:latin typeface="Times New Roman" panose="02020603050405020304" pitchFamily="18" charset="0"/>
                <a:cs typeface="Times New Roman" panose="02020603050405020304" pitchFamily="18" charset="0"/>
              </a:rPr>
              <a:t>            </a:t>
            </a:r>
            <a:r>
              <a:rPr lang="en-US" sz="6600" dirty="0">
                <a:latin typeface="Baskerville Old Face" panose="02020602080505020303" pitchFamily="18" charset="0"/>
                <a:cs typeface="Times New Roman" panose="02020603050405020304" pitchFamily="18" charset="0"/>
              </a:rPr>
              <a:t>THANK YOU</a:t>
            </a:r>
          </a:p>
          <a:p>
            <a:endParaRPr lang="en-US" sz="6600" dirty="0">
              <a:latin typeface="Times New Roman" panose="02020603050405020304" pitchFamily="18" charset="0"/>
              <a:cs typeface="Times New Roman" panose="02020603050405020304" pitchFamily="18" charset="0"/>
            </a:endParaRPr>
          </a:p>
          <a:p>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285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AE492D-A83E-4496-8C54-90087D89676F}"/>
              </a:ext>
            </a:extLst>
          </p:cNvPr>
          <p:cNvSpPr txBox="1"/>
          <p:nvPr/>
        </p:nvSpPr>
        <p:spPr>
          <a:xfrm>
            <a:off x="738150" y="785794"/>
            <a:ext cx="10594924" cy="510909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Introduction</a:t>
            </a:r>
          </a:p>
          <a:p>
            <a:pPr marL="0" marR="0">
              <a:spcBef>
                <a:spcPct val="0"/>
              </a:spcBef>
              <a:spcAft>
                <a:spcPct val="0"/>
              </a:spcAft>
            </a:pPr>
            <a:r>
              <a:rPr lang="en-US" sz="1800" dirty="0">
                <a:effectLst/>
                <a:latin typeface="Times New Roman" panose="02020603050405020304" pitchFamily="18" charset="0"/>
                <a:ea typeface="Times New Roman" panose="02020603050405020304" pitchFamily="18" charset="0"/>
              </a:rPr>
              <a:t> </a:t>
            </a:r>
          </a:p>
          <a:p>
            <a:pPr algn="just"/>
            <a:r>
              <a:rPr lang="en-US" sz="1800" dirty="0">
                <a:solidFill>
                  <a:srgbClr val="000000"/>
                </a:solidFill>
                <a:effectLst/>
                <a:latin typeface="Times New Roman" panose="02020603050405020304" pitchFamily="18" charset="0"/>
                <a:ea typeface="Times New Roman" panose="02020603050405020304" pitchFamily="18" charset="0"/>
              </a:rPr>
              <a:t>With the wide spreading usages of internet and increases in access to online contents, cybercrime is also happening at an increasing rate. Intrusion detection is the first step to prevent security attack. IDS detects attacks from a variety of systems and network sources by collecting information and then analyzes the information for possible security breaches. Till today anomaly-based detection is far behind than the detection that works based on signature and hence anomaly-based detection still remains a major area for research. The challenges with anomaly-based intrusion detection are that it needs to deal with novel attack for which there is no prior knowledge to identify the anomaly. The most widely used learning algorithm is SVM as it has already established itself on different types of problem. One major issue on anomaly-based detection is though all these proposed techniques can detect novel attacks but they all suffer a high false alarm rate in general. Today Artificial Neural Network (ANN) are often trained by the back propagation algorithm, which had been around since 1970 as the reverse mode of automatic differentiation.</a:t>
            </a:r>
          </a:p>
          <a:p>
            <a:pPr algn="just"/>
            <a:endParaRPr lang="en-US" dirty="0">
              <a:solidFill>
                <a:srgbClr val="000000"/>
              </a:solidFill>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The major challenges in evaluating performance of network IDS is the unavailability of a comprehensive network based data set. Most of the proposed anomaly-based techniques found in the literature were evaluated using KDD CUP 99 dataset. In this project we used SVM and ANN –two machine learning techniques, on NSL-KDD which is a popular benchmark dataset for network intrusion.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00412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E1CAC-D326-4CB1-A9C9-7C0BA953C74B}"/>
              </a:ext>
            </a:extLst>
          </p:cNvPr>
          <p:cNvSpPr txBox="1"/>
          <p:nvPr/>
        </p:nvSpPr>
        <p:spPr>
          <a:xfrm>
            <a:off x="839416" y="714356"/>
            <a:ext cx="10369152"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EXISTING SYSTEM </a:t>
            </a:r>
          </a:p>
          <a:p>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While network IDS that works based on signature have seen commercial success and widespread adoption by the technology-based organization throughout the globe, anomaly-based network IDS have not gained success on the same scale. Due to that reason in the field of IDS, currently, anomaly-based detection is a major focus area of research and development and before going to any wide-scale deployment of the anomaly-based intrusion detection system, key issues remain to be solved. But the literature today is limited when it comes to comparing how intrusion detection performs when using supervised machine learning techniques.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DISADVANTAGES OF EXISTING SYSTEM </a:t>
            </a:r>
          </a:p>
          <a:p>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False Positives Signature-based threat detection is generally accurate, but when it comes to anomaly-based detection and identifying potentially suspicious or malicious activity you will likely encounter false positives.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False Negatives On the other side of the spectrum from false positives, you also face a risk that suspicious or malicious activity will not be detected 100% of the time.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This is particularly an issue with zero-day or emerging threats that rely on new exploits and attack techniques that the IDS is unfamiliar with.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4810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21943-EB5A-4689-B2E2-DDEE6077228C}"/>
              </a:ext>
            </a:extLst>
          </p:cNvPr>
          <p:cNvSpPr txBox="1"/>
          <p:nvPr/>
        </p:nvSpPr>
        <p:spPr>
          <a:xfrm>
            <a:off x="911424" y="1124744"/>
            <a:ext cx="10182956" cy="415498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PROPOSED SYSTEM </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promise and the contribution machine learning did till today are fascinating. There are many real-life applications we are using today offered by machine learning. It seems that machine learning will rule the world in the coming days. Hence, we came out with a hypothesis that the challenge of identifying new attacks or zero-day attacks faced by the technology-enabled organizations today can be overcome using machine learning techniques. Here we developed a supervised machine learning model that can classify unseen network traffic based on what is learned from the seen traffic. We use customized ANN compared with SVM algorithm to find the best classifier with higher accuracy and success rate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2766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F89BF21-05C0-490E-BE23-3BC077E3EEE2}"/>
              </a:ext>
            </a:extLst>
          </p:cNvPr>
          <p:cNvGraphicFramePr>
            <a:graphicFrameLocks noGrp="1"/>
          </p:cNvGraphicFramePr>
          <p:nvPr>
            <p:extLst>
              <p:ext uri="{D42A27DB-BD31-4B8C-83A1-F6EECF244321}">
                <p14:modId xmlns:p14="http://schemas.microsoft.com/office/powerpoint/2010/main" val="1606250927"/>
              </p:ext>
            </p:extLst>
          </p:nvPr>
        </p:nvGraphicFramePr>
        <p:xfrm>
          <a:off x="695400" y="692696"/>
          <a:ext cx="10547468" cy="6041562"/>
        </p:xfrm>
        <a:graphic>
          <a:graphicData uri="http://schemas.openxmlformats.org/drawingml/2006/table">
            <a:tbl>
              <a:tblPr firstRow="1" firstCol="1" bandRow="1">
                <a:tableStyleId>{5C22544A-7EE6-4342-B048-85BDC9FD1C3A}</a:tableStyleId>
              </a:tblPr>
              <a:tblGrid>
                <a:gridCol w="739406">
                  <a:extLst>
                    <a:ext uri="{9D8B030D-6E8A-4147-A177-3AD203B41FA5}">
                      <a16:colId xmlns:a16="http://schemas.microsoft.com/office/drawing/2014/main" val="3834399565"/>
                    </a:ext>
                  </a:extLst>
                </a:gridCol>
                <a:gridCol w="1842356">
                  <a:extLst>
                    <a:ext uri="{9D8B030D-6E8A-4147-A177-3AD203B41FA5}">
                      <a16:colId xmlns:a16="http://schemas.microsoft.com/office/drawing/2014/main" val="3865969981"/>
                    </a:ext>
                  </a:extLst>
                </a:gridCol>
                <a:gridCol w="3008218">
                  <a:extLst>
                    <a:ext uri="{9D8B030D-6E8A-4147-A177-3AD203B41FA5}">
                      <a16:colId xmlns:a16="http://schemas.microsoft.com/office/drawing/2014/main" val="3793632029"/>
                    </a:ext>
                  </a:extLst>
                </a:gridCol>
                <a:gridCol w="2428157">
                  <a:extLst>
                    <a:ext uri="{9D8B030D-6E8A-4147-A177-3AD203B41FA5}">
                      <a16:colId xmlns:a16="http://schemas.microsoft.com/office/drawing/2014/main" val="1568952763"/>
                    </a:ext>
                  </a:extLst>
                </a:gridCol>
                <a:gridCol w="2529331">
                  <a:extLst>
                    <a:ext uri="{9D8B030D-6E8A-4147-A177-3AD203B41FA5}">
                      <a16:colId xmlns:a16="http://schemas.microsoft.com/office/drawing/2014/main" val="1888210217"/>
                    </a:ext>
                  </a:extLst>
                </a:gridCol>
              </a:tblGrid>
              <a:tr h="436784">
                <a:tc>
                  <a:txBody>
                    <a:bodyPr/>
                    <a:lstStyle/>
                    <a:p>
                      <a:pPr marL="0" marR="0" algn="ctr">
                        <a:spcBef>
                          <a:spcPts val="1200"/>
                        </a:spcBef>
                        <a:spcAft>
                          <a:spcPts val="1200"/>
                        </a:spcAft>
                      </a:pPr>
                      <a:r>
                        <a:rPr lang="en-US" sz="1600" dirty="0" err="1">
                          <a:effectLst/>
                          <a:latin typeface="Times New Roman" panose="02020603050405020304" pitchFamily="18" charset="0"/>
                          <a:cs typeface="Times New Roman" panose="02020603050405020304" pitchFamily="18" charset="0"/>
                        </a:rPr>
                        <a:t>S.No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lgn="ctr">
                        <a:spcBef>
                          <a:spcPts val="1200"/>
                        </a:spcBef>
                        <a:spcAft>
                          <a:spcPts val="1200"/>
                        </a:spcAft>
                      </a:pPr>
                      <a:r>
                        <a:rPr lang="en-US" sz="1600" dirty="0">
                          <a:effectLst/>
                          <a:latin typeface="Times New Roman" panose="02020603050405020304" pitchFamily="18" charset="0"/>
                          <a:cs typeface="Times New Roman" panose="02020603050405020304" pitchFamily="18" charset="0"/>
                        </a:rPr>
                        <a:t>Author Name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lgn="ctr">
                        <a:spcBef>
                          <a:spcPts val="1200"/>
                        </a:spcBef>
                        <a:spcAft>
                          <a:spcPts val="1200"/>
                        </a:spcAft>
                      </a:pPr>
                      <a:r>
                        <a:rPr lang="en-US" sz="1600" dirty="0">
                          <a:effectLst/>
                          <a:latin typeface="Times New Roman" panose="02020603050405020304" pitchFamily="18" charset="0"/>
                          <a:cs typeface="Times New Roman" panose="02020603050405020304" pitchFamily="18" charset="0"/>
                        </a:rPr>
                        <a:t>Algorithm</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lgn="ctr">
                        <a:spcBef>
                          <a:spcPts val="1200"/>
                        </a:spcBef>
                        <a:spcAft>
                          <a:spcPts val="1200"/>
                        </a:spcAft>
                      </a:pPr>
                      <a:r>
                        <a:rPr lang="en-US" sz="1600">
                          <a:effectLst/>
                          <a:latin typeface="Times New Roman" panose="02020603050405020304" pitchFamily="18" charset="0"/>
                          <a:cs typeface="Times New Roman" panose="02020603050405020304" pitchFamily="18" charset="0"/>
                        </a:rPr>
                        <a:t>Advantages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lgn="ctr">
                        <a:spcBef>
                          <a:spcPts val="1200"/>
                        </a:spcBef>
                        <a:spcAft>
                          <a:spcPts val="1200"/>
                        </a:spcAft>
                      </a:pPr>
                      <a:r>
                        <a:rPr lang="en-US" sz="1600" dirty="0">
                          <a:effectLst/>
                          <a:latin typeface="Times New Roman" panose="02020603050405020304" pitchFamily="18" charset="0"/>
                          <a:cs typeface="Times New Roman" panose="02020603050405020304" pitchFamily="18" charset="0"/>
                        </a:rPr>
                        <a:t>Disadvantages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extLst>
                  <a:ext uri="{0D108BD9-81ED-4DB2-BD59-A6C34878D82A}">
                    <a16:rowId xmlns:a16="http://schemas.microsoft.com/office/drawing/2014/main" val="1390081505"/>
                  </a:ext>
                </a:extLst>
              </a:tr>
              <a:tr h="2070144">
                <a:tc>
                  <a:txBody>
                    <a:bodyPr/>
                    <a:lstStyle/>
                    <a:p>
                      <a:pPr marL="0" marR="0" algn="ctr">
                        <a:spcBef>
                          <a:spcPts val="1200"/>
                        </a:spcBef>
                        <a:spcAft>
                          <a:spcPts val="120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Mubarak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Albarka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Umar er.al..</a:t>
                      </a:r>
                    </a:p>
                  </a:txBody>
                  <a:tcPr marL="18344" marR="18344" marT="18344" marB="18344">
                    <a:solidFill>
                      <a:srgbClr val="CEDBEE"/>
                    </a:solidFill>
                  </a:tcPr>
                </a:tc>
                <a:tc>
                  <a:txBody>
                    <a:bodyPr/>
                    <a:lstStyle/>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 Decision Tree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370"/>
                        </a:spcBef>
                        <a:spcAft>
                          <a:spcPts val="0"/>
                        </a:spcAft>
                      </a:pPr>
                      <a:r>
                        <a:rPr lang="en-US" sz="1600">
                          <a:effectLst/>
                          <a:latin typeface="Times New Roman" panose="02020603050405020304" pitchFamily="18" charset="0"/>
                          <a:cs typeface="Times New Roman" panose="02020603050405020304" pitchFamily="18" charset="0"/>
                        </a:rPr>
                        <a:t>❖</a:t>
                      </a:r>
                      <a:r>
                        <a:rPr lang="en-US" sz="1600" spc="-5">
                          <a:effectLst/>
                          <a:latin typeface="Times New Roman" panose="02020603050405020304" pitchFamily="18" charset="0"/>
                          <a:cs typeface="Times New Roman" panose="02020603050405020304" pitchFamily="18" charset="0"/>
                        </a:rPr>
                        <a:t> A decision tree does not require normalization of data.</a:t>
                      </a:r>
                      <a:endParaRPr lang="en-US" sz="1600">
                        <a:effectLst/>
                        <a:latin typeface="Times New Roman" panose="02020603050405020304" pitchFamily="18" charset="0"/>
                        <a:cs typeface="Times New Roman" panose="02020603050405020304" pitchFamily="18" charset="0"/>
                      </a:endParaRPr>
                    </a:p>
                    <a:p>
                      <a:pPr marL="0" marR="0">
                        <a:spcBef>
                          <a:spcPts val="1370"/>
                        </a:spcBef>
                        <a:spcAft>
                          <a:spcPts val="0"/>
                        </a:spcAft>
                      </a:pPr>
                      <a:r>
                        <a:rPr lang="en-US" sz="1600" spc="-5">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a:t>
                      </a:r>
                      <a:r>
                        <a:rPr lang="en-US" sz="1600" spc="-5">
                          <a:effectLst/>
                          <a:latin typeface="Times New Roman" panose="02020603050405020304" pitchFamily="18" charset="0"/>
                          <a:cs typeface="Times New Roman" panose="02020603050405020304" pitchFamily="18" charset="0"/>
                        </a:rPr>
                        <a:t> A decision tree does not require scaling of data as well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a:t>
                      </a:r>
                      <a:r>
                        <a:rPr lang="en-US" sz="1600" spc="-5" dirty="0">
                          <a:effectLst/>
                          <a:latin typeface="Times New Roman" panose="02020603050405020304" pitchFamily="18" charset="0"/>
                          <a:cs typeface="Times New Roman" panose="02020603050405020304" pitchFamily="18" charset="0"/>
                        </a:rPr>
                        <a:t> Sometimes calculation can go far more complex compared to other algorithms.</a:t>
                      </a:r>
                      <a:endParaRPr lang="en-US" sz="1600" dirty="0">
                        <a:effectLst/>
                        <a:latin typeface="Times New Roman" panose="02020603050405020304" pitchFamily="18" charset="0"/>
                        <a:cs typeface="Times New Roman" panose="02020603050405020304" pitchFamily="18" charset="0"/>
                      </a:endParaRPr>
                    </a:p>
                    <a:p>
                      <a:pPr marL="0" marR="0">
                        <a:spcBef>
                          <a:spcPts val="805"/>
                        </a:spcBef>
                        <a:spcAft>
                          <a:spcPts val="0"/>
                        </a:spcAft>
                      </a:pPr>
                      <a:r>
                        <a:rPr lang="en-US" sz="1600" dirty="0">
                          <a:effectLst/>
                          <a:latin typeface="Times New Roman" panose="02020603050405020304" pitchFamily="18" charset="0"/>
                          <a:cs typeface="Times New Roman" panose="02020603050405020304" pitchFamily="18" charset="0"/>
                        </a:rPr>
                        <a:t>❖</a:t>
                      </a:r>
                      <a:r>
                        <a:rPr lang="en-US" sz="1600" spc="-5" dirty="0">
                          <a:effectLst/>
                          <a:latin typeface="Times New Roman" panose="02020603050405020304" pitchFamily="18" charset="0"/>
                          <a:cs typeface="Times New Roman" panose="02020603050405020304" pitchFamily="18" charset="0"/>
                        </a:rPr>
                        <a:t> A small change in the data can cause a large change in the structure of the decision tree causing instability.</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extLst>
                  <a:ext uri="{0D108BD9-81ED-4DB2-BD59-A6C34878D82A}">
                    <a16:rowId xmlns:a16="http://schemas.microsoft.com/office/drawing/2014/main" val="3939684018"/>
                  </a:ext>
                </a:extLst>
              </a:tr>
              <a:tr h="1370563">
                <a:tc>
                  <a:txBody>
                    <a:bodyPr/>
                    <a:lstStyle/>
                    <a:p>
                      <a:pPr marL="0" marR="0" algn="ctr">
                        <a:spcBef>
                          <a:spcPts val="1200"/>
                        </a:spcBef>
                        <a:spcAft>
                          <a:spcPts val="120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Zeeshan Ahmad et.al</a:t>
                      </a:r>
                    </a:p>
                  </a:txBody>
                  <a:tcPr marL="18344" marR="18344" marT="18344" marB="18344">
                    <a:solidFill>
                      <a:srgbClr val="E9EEF7"/>
                    </a:solidFill>
                  </a:tcPr>
                </a:tc>
                <a:tc>
                  <a:txBody>
                    <a:bodyPr/>
                    <a:lstStyle/>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●Least Square Support Vector Machine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❖It is</a:t>
                      </a:r>
                      <a:r>
                        <a:rPr lang="en-US" sz="1600" spc="-5" dirty="0">
                          <a:effectLst/>
                          <a:latin typeface="Times New Roman" panose="02020603050405020304" pitchFamily="18" charset="0"/>
                          <a:cs typeface="Times New Roman" panose="02020603050405020304" pitchFamily="18" charset="0"/>
                        </a:rPr>
                        <a:t> more effective in high dimensional spaces.</a:t>
                      </a:r>
                      <a:endParaRPr lang="en-US" sz="1600" dirty="0">
                        <a:effectLst/>
                        <a:latin typeface="Times New Roman" panose="02020603050405020304" pitchFamily="18" charset="0"/>
                        <a:cs typeface="Times New Roman" panose="02020603050405020304" pitchFamily="18" charset="0"/>
                      </a:endParaRPr>
                    </a:p>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❖It </a:t>
                      </a:r>
                      <a:r>
                        <a:rPr lang="en-US" sz="1600" spc="-5" dirty="0">
                          <a:effectLst/>
                          <a:latin typeface="Times New Roman" panose="02020603050405020304" pitchFamily="18" charset="0"/>
                          <a:cs typeface="Times New Roman" panose="02020603050405020304" pitchFamily="18" charset="0"/>
                        </a:rPr>
                        <a:t>is relatively memory efficient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❖This </a:t>
                      </a:r>
                      <a:r>
                        <a:rPr lang="en-US" sz="1600" spc="-5" dirty="0">
                          <a:effectLst/>
                          <a:latin typeface="Times New Roman" panose="02020603050405020304" pitchFamily="18" charset="0"/>
                          <a:cs typeface="Times New Roman" panose="02020603050405020304" pitchFamily="18" charset="0"/>
                        </a:rPr>
                        <a:t>algorithm is not suitable for large data sets.</a:t>
                      </a:r>
                      <a:endParaRPr lang="en-US" sz="1600" dirty="0">
                        <a:effectLst/>
                        <a:latin typeface="Times New Roman" panose="02020603050405020304" pitchFamily="18" charset="0"/>
                        <a:cs typeface="Times New Roman" panose="02020603050405020304" pitchFamily="18" charset="0"/>
                      </a:endParaRPr>
                    </a:p>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a:t>
                      </a:r>
                      <a:r>
                        <a:rPr lang="en-US" sz="1600" spc="-5" dirty="0">
                          <a:effectLst/>
                          <a:latin typeface="Times New Roman" panose="02020603050405020304" pitchFamily="18" charset="0"/>
                          <a:cs typeface="Times New Roman" panose="02020603050405020304" pitchFamily="18" charset="0"/>
                        </a:rPr>
                        <a:t>The data set has more noise i.e. target classes are overlapping.</a:t>
                      </a:r>
                    </a:p>
                    <a:p>
                      <a:pPr marL="0" marR="0">
                        <a:spcBef>
                          <a:spcPts val="1200"/>
                        </a:spcBef>
                        <a:spcAft>
                          <a:spcPts val="12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extLst>
                  <a:ext uri="{0D108BD9-81ED-4DB2-BD59-A6C34878D82A}">
                    <a16:rowId xmlns:a16="http://schemas.microsoft.com/office/drawing/2014/main" val="770774251"/>
                  </a:ext>
                </a:extLst>
              </a:tr>
              <a:tr h="1102611">
                <a:tc>
                  <a:txBody>
                    <a:bodyPr/>
                    <a:lstStyle/>
                    <a:p>
                      <a:pPr marL="0" marR="0" algn="ctr">
                        <a:spcBef>
                          <a:spcPts val="1200"/>
                        </a:spcBef>
                        <a:spcAft>
                          <a:spcPts val="120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Emad.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Abdall</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ah et.al.</a:t>
                      </a:r>
                    </a:p>
                  </a:txBody>
                  <a:tcPr marL="18344" marR="18344" marT="18344" marB="18344"/>
                </a:tc>
                <a:tc>
                  <a:txBody>
                    <a:bodyPr/>
                    <a:lstStyle/>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 Naive Bayes classifier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❖Gives better results for relatively larger datasets, works quickly and can save a lot of time.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❖Implicitly assumes that all the attributes are mutually independent and sometimes result zero frequency.</a:t>
                      </a:r>
                    </a:p>
                    <a:p>
                      <a:pPr marL="0" marR="0">
                        <a:lnSpc>
                          <a:spcPct val="107000"/>
                        </a:lnSpc>
                        <a:spcBef>
                          <a:spcPts val="0"/>
                        </a:spcBef>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extLst>
                  <a:ext uri="{0D108BD9-81ED-4DB2-BD59-A6C34878D82A}">
                    <a16:rowId xmlns:a16="http://schemas.microsoft.com/office/drawing/2014/main" val="24038948"/>
                  </a:ext>
                </a:extLst>
              </a:tr>
            </a:tbl>
          </a:graphicData>
        </a:graphic>
      </p:graphicFrame>
      <p:sp>
        <p:nvSpPr>
          <p:cNvPr id="4" name="Rectangle 1">
            <a:extLst>
              <a:ext uri="{FF2B5EF4-FFF2-40B4-BE49-F238E27FC236}">
                <a16:creationId xmlns:a16="http://schemas.microsoft.com/office/drawing/2014/main" id="{A5DF2CE3-19A5-476D-BA1F-F48D7C28713A}"/>
              </a:ext>
            </a:extLst>
          </p:cNvPr>
          <p:cNvSpPr>
            <a:spLocks noChangeArrowheads="1"/>
          </p:cNvSpPr>
          <p:nvPr/>
        </p:nvSpPr>
        <p:spPr bwMode="auto">
          <a:xfrm>
            <a:off x="2997804" y="252210"/>
            <a:ext cx="61963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1: </a:t>
            </a:r>
            <a:r>
              <a:rPr kumimoji="0" lang="en-US" altLang="en-US" sz="1600" b="1" i="1"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Overview on Network Intrusion Detection System</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1293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FE501E-E2F6-452D-9A61-BCD2CA5FB155}"/>
              </a:ext>
            </a:extLst>
          </p:cNvPr>
          <p:cNvGraphicFramePr>
            <a:graphicFrameLocks noGrp="1"/>
          </p:cNvGraphicFramePr>
          <p:nvPr>
            <p:extLst>
              <p:ext uri="{D42A27DB-BD31-4B8C-83A1-F6EECF244321}">
                <p14:modId xmlns:p14="http://schemas.microsoft.com/office/powerpoint/2010/main" val="4069026018"/>
              </p:ext>
            </p:extLst>
          </p:nvPr>
        </p:nvGraphicFramePr>
        <p:xfrm>
          <a:off x="767408" y="298107"/>
          <a:ext cx="10329810" cy="2748656"/>
        </p:xfrm>
        <a:graphic>
          <a:graphicData uri="http://schemas.openxmlformats.org/drawingml/2006/table">
            <a:tbl>
              <a:tblPr firstRow="1" firstCol="1" bandRow="1">
                <a:tableStyleId>{5C22544A-7EE6-4342-B048-85BDC9FD1C3A}</a:tableStyleId>
              </a:tblPr>
              <a:tblGrid>
                <a:gridCol w="425023">
                  <a:extLst>
                    <a:ext uri="{9D8B030D-6E8A-4147-A177-3AD203B41FA5}">
                      <a16:colId xmlns:a16="http://schemas.microsoft.com/office/drawing/2014/main" val="515049925"/>
                    </a:ext>
                  </a:extLst>
                </a:gridCol>
                <a:gridCol w="2095257">
                  <a:extLst>
                    <a:ext uri="{9D8B030D-6E8A-4147-A177-3AD203B41FA5}">
                      <a16:colId xmlns:a16="http://schemas.microsoft.com/office/drawing/2014/main" val="4043741109"/>
                    </a:ext>
                  </a:extLst>
                </a:gridCol>
                <a:gridCol w="2956186">
                  <a:extLst>
                    <a:ext uri="{9D8B030D-6E8A-4147-A177-3AD203B41FA5}">
                      <a16:colId xmlns:a16="http://schemas.microsoft.com/office/drawing/2014/main" val="2530712048"/>
                    </a:ext>
                  </a:extLst>
                </a:gridCol>
                <a:gridCol w="2377148">
                  <a:extLst>
                    <a:ext uri="{9D8B030D-6E8A-4147-A177-3AD203B41FA5}">
                      <a16:colId xmlns:a16="http://schemas.microsoft.com/office/drawing/2014/main" val="218221249"/>
                    </a:ext>
                  </a:extLst>
                </a:gridCol>
                <a:gridCol w="2476196">
                  <a:extLst>
                    <a:ext uri="{9D8B030D-6E8A-4147-A177-3AD203B41FA5}">
                      <a16:colId xmlns:a16="http://schemas.microsoft.com/office/drawing/2014/main" val="2482490433"/>
                    </a:ext>
                  </a:extLst>
                </a:gridCol>
              </a:tblGrid>
              <a:tr h="0">
                <a:tc>
                  <a:txBody>
                    <a:bodyPr/>
                    <a:lstStyle/>
                    <a:p>
                      <a:pPr marL="0" marR="0" algn="ctr">
                        <a:spcBef>
                          <a:spcPts val="1200"/>
                        </a:spcBef>
                        <a:spcAft>
                          <a:spcPts val="1200"/>
                        </a:spcAft>
                      </a:pPr>
                      <a:r>
                        <a:rPr lang="en-US" sz="1600" dirty="0">
                          <a:effectLst/>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Nidhi Kumari et.al</a:t>
                      </a:r>
                    </a:p>
                  </a:txBody>
                  <a:tcPr marL="18344" marR="18344" marT="18344" marB="18344">
                    <a:solidFill>
                      <a:srgbClr val="E9EEF7"/>
                    </a:solidFill>
                  </a:tcPr>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●Least Square Support Vector Machine</a:t>
                      </a:r>
                    </a:p>
                  </a:txBody>
                  <a:tcPr marL="18344" marR="18344" marT="18344" marB="18344">
                    <a:solidFill>
                      <a:srgbClr val="E9EEF7"/>
                    </a:solidFill>
                  </a:tcPr>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❖LS-SVM presents faster convergence.</a:t>
                      </a:r>
                    </a:p>
                  </a:txBody>
                  <a:tcPr marL="18344" marR="18344" marT="18344" marB="18344">
                    <a:solidFill>
                      <a:srgbClr val="E9EEF7"/>
                    </a:solidFill>
                  </a:tcPr>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❖Difficulty with big data, increase runtime and memory requirements.</a:t>
                      </a:r>
                    </a:p>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 </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solidFill>
                      <a:srgbClr val="E9EEF7"/>
                    </a:solidFill>
                  </a:tcPr>
                </a:tc>
                <a:extLst>
                  <a:ext uri="{0D108BD9-81ED-4DB2-BD59-A6C34878D82A}">
                    <a16:rowId xmlns:a16="http://schemas.microsoft.com/office/drawing/2014/main" val="745390956"/>
                  </a:ext>
                </a:extLst>
              </a:tr>
              <a:tr h="1431808">
                <a:tc>
                  <a:txBody>
                    <a:bodyPr/>
                    <a:lstStyle/>
                    <a:p>
                      <a:pPr marL="0" marR="0" algn="ctr">
                        <a:spcBef>
                          <a:spcPts val="1200"/>
                        </a:spcBef>
                        <a:spcAft>
                          <a:spcPts val="1200"/>
                        </a:spcAft>
                      </a:pPr>
                      <a:r>
                        <a:rPr lang="en-US" sz="1600" dirty="0">
                          <a:effectLst/>
                        </a:rPr>
                        <a:t>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Hafiza Anisa Ahmed</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●Random Forest</a:t>
                      </a:r>
                    </a:p>
                    <a:p>
                      <a:pPr marL="0" marR="0">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 </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 </a:t>
                      </a:r>
                      <a:r>
                        <a:rPr lang="en-IN" sz="1600" dirty="0">
                          <a:solidFill>
                            <a:schemeClr val="tx1"/>
                          </a:solidFill>
                          <a:effectLst/>
                          <a:latin typeface="Times New Roman" panose="02020603050405020304" pitchFamily="18" charset="0"/>
                          <a:cs typeface="Times New Roman" panose="02020603050405020304" pitchFamily="18" charset="0"/>
                        </a:rPr>
                        <a:t>It does not suffer from the over fitting problem.</a:t>
                      </a:r>
                      <a:endParaRPr lang="en-US" sz="1600" dirty="0">
                        <a:solidFill>
                          <a:schemeClr val="tx1"/>
                        </a:solidFill>
                        <a:effectLst/>
                        <a:latin typeface="Times New Roman" panose="02020603050405020304" pitchFamily="18" charset="0"/>
                        <a:cs typeface="Times New Roman" panose="02020603050405020304" pitchFamily="18" charset="0"/>
                      </a:endParaRPr>
                    </a:p>
                    <a:p>
                      <a:pPr marL="0" marR="0">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a:t>
                      </a:r>
                      <a:r>
                        <a:rPr lang="en-IN" sz="1600" dirty="0">
                          <a:solidFill>
                            <a:schemeClr val="tx1"/>
                          </a:solidFill>
                          <a:effectLst/>
                          <a:latin typeface="Times New Roman" panose="02020603050405020304" pitchFamily="18" charset="0"/>
                          <a:cs typeface="Times New Roman" panose="02020603050405020304" pitchFamily="18" charset="0"/>
                        </a:rPr>
                        <a:t>Accurate, efficiency and Reliable algorithm</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a:t>
                      </a:r>
                      <a:r>
                        <a:rPr lang="en-IN" sz="1600" dirty="0">
                          <a:solidFill>
                            <a:schemeClr val="tx1"/>
                          </a:solidFill>
                          <a:effectLst/>
                          <a:latin typeface="Times New Roman" panose="02020603050405020304" pitchFamily="18" charset="0"/>
                          <a:cs typeface="Times New Roman" panose="02020603050405020304" pitchFamily="18" charset="0"/>
                        </a:rPr>
                        <a:t>Better Performance is obtained with more Parameters for various algorithms.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extLst>
                  <a:ext uri="{0D108BD9-81ED-4DB2-BD59-A6C34878D82A}">
                    <a16:rowId xmlns:a16="http://schemas.microsoft.com/office/drawing/2014/main" val="1079089367"/>
                  </a:ext>
                </a:extLst>
              </a:tr>
            </a:tbl>
          </a:graphicData>
        </a:graphic>
      </p:graphicFrame>
      <p:graphicFrame>
        <p:nvGraphicFramePr>
          <p:cNvPr id="3" name="Table 2">
            <a:extLst>
              <a:ext uri="{FF2B5EF4-FFF2-40B4-BE49-F238E27FC236}">
                <a16:creationId xmlns:a16="http://schemas.microsoft.com/office/drawing/2014/main" id="{8E3BBA3A-C7D3-B168-2C24-11C8F507D04B}"/>
              </a:ext>
            </a:extLst>
          </p:cNvPr>
          <p:cNvGraphicFramePr>
            <a:graphicFrameLocks noGrp="1"/>
          </p:cNvGraphicFramePr>
          <p:nvPr>
            <p:extLst>
              <p:ext uri="{D42A27DB-BD31-4B8C-83A1-F6EECF244321}">
                <p14:modId xmlns:p14="http://schemas.microsoft.com/office/powerpoint/2010/main" val="1528459822"/>
              </p:ext>
            </p:extLst>
          </p:nvPr>
        </p:nvGraphicFramePr>
        <p:xfrm>
          <a:off x="767408" y="3046763"/>
          <a:ext cx="10329810" cy="1987408"/>
        </p:xfrm>
        <a:graphic>
          <a:graphicData uri="http://schemas.openxmlformats.org/drawingml/2006/table">
            <a:tbl>
              <a:tblPr firstRow="1" firstCol="1" bandRow="1">
                <a:tableStyleId>{5C22544A-7EE6-4342-B048-85BDC9FD1C3A}</a:tableStyleId>
              </a:tblPr>
              <a:tblGrid>
                <a:gridCol w="425023">
                  <a:extLst>
                    <a:ext uri="{9D8B030D-6E8A-4147-A177-3AD203B41FA5}">
                      <a16:colId xmlns:a16="http://schemas.microsoft.com/office/drawing/2014/main" val="937249941"/>
                    </a:ext>
                  </a:extLst>
                </a:gridCol>
                <a:gridCol w="2106419">
                  <a:extLst>
                    <a:ext uri="{9D8B030D-6E8A-4147-A177-3AD203B41FA5}">
                      <a16:colId xmlns:a16="http://schemas.microsoft.com/office/drawing/2014/main" val="3036716944"/>
                    </a:ext>
                  </a:extLst>
                </a:gridCol>
                <a:gridCol w="2945024">
                  <a:extLst>
                    <a:ext uri="{9D8B030D-6E8A-4147-A177-3AD203B41FA5}">
                      <a16:colId xmlns:a16="http://schemas.microsoft.com/office/drawing/2014/main" val="649233466"/>
                    </a:ext>
                  </a:extLst>
                </a:gridCol>
                <a:gridCol w="2377148">
                  <a:extLst>
                    <a:ext uri="{9D8B030D-6E8A-4147-A177-3AD203B41FA5}">
                      <a16:colId xmlns:a16="http://schemas.microsoft.com/office/drawing/2014/main" val="544019260"/>
                    </a:ext>
                  </a:extLst>
                </a:gridCol>
                <a:gridCol w="2476196">
                  <a:extLst>
                    <a:ext uri="{9D8B030D-6E8A-4147-A177-3AD203B41FA5}">
                      <a16:colId xmlns:a16="http://schemas.microsoft.com/office/drawing/2014/main" val="3279585437"/>
                    </a:ext>
                  </a:extLst>
                </a:gridCol>
              </a:tblGrid>
              <a:tr h="1431808">
                <a:tc>
                  <a:txBody>
                    <a:bodyPr/>
                    <a:lstStyle/>
                    <a:p>
                      <a:pPr marL="0" marR="0" algn="ctr">
                        <a:spcBef>
                          <a:spcPts val="1200"/>
                        </a:spcBef>
                        <a:spcAft>
                          <a:spcPts val="1200"/>
                        </a:spcAft>
                      </a:pPr>
                      <a:r>
                        <a:rPr lang="en-US" sz="1600" dirty="0">
                          <a:effectLst/>
                          <a:latin typeface="Times New Roman" panose="02020603050405020304" pitchFamily="18" charset="0"/>
                          <a:cs typeface="Times New Roman" panose="02020603050405020304" pitchFamily="18" charset="0"/>
                        </a:rPr>
                        <a:t>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Yasmeen S. Almutairi   et .al.</a:t>
                      </a:r>
                    </a:p>
                  </a:txBody>
                  <a:tcPr marL="18344" marR="18344" marT="18344" marB="18344">
                    <a:solidFill>
                      <a:srgbClr val="E9EEF7"/>
                    </a:solidFill>
                  </a:tcPr>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●Random Forest</a:t>
                      </a:r>
                    </a:p>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●Navie </a:t>
                      </a:r>
                      <a:r>
                        <a:rPr lang="en-US" sz="1600" b="0" dirty="0" err="1">
                          <a:solidFill>
                            <a:schemeClr val="tx1"/>
                          </a:solidFill>
                          <a:effectLst/>
                          <a:latin typeface="Times New Roman" panose="02020603050405020304" pitchFamily="18" charset="0"/>
                          <a:cs typeface="Times New Roman" panose="02020603050405020304" pitchFamily="18" charset="0"/>
                        </a:rPr>
                        <a:t>Bayies</a:t>
                      </a:r>
                      <a:endParaRPr lang="en-US" sz="1600" b="0" dirty="0">
                        <a:solidFill>
                          <a:schemeClr val="tx1"/>
                        </a:solidFill>
                        <a:effectLst/>
                        <a:latin typeface="Times New Roman" panose="02020603050405020304" pitchFamily="18" charset="0"/>
                        <a:cs typeface="Times New Roman" panose="02020603050405020304" pitchFamily="18" charset="0"/>
                      </a:endParaRPr>
                    </a:p>
                    <a:p>
                      <a:pPr marL="0" marR="0">
                        <a:spcBef>
                          <a:spcPts val="1200"/>
                        </a:spcBef>
                        <a:spcAft>
                          <a:spcPts val="1200"/>
                        </a:spcAft>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0" marR="0">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 </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solidFill>
                      <a:srgbClr val="E9EEF7"/>
                    </a:solidFill>
                  </a:tcPr>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❖It prevents overfitting and is more accurate in prediction</a:t>
                      </a:r>
                      <a:r>
                        <a:rPr lang="en-IN" sz="1600" b="0" dirty="0">
                          <a:solidFill>
                            <a:schemeClr val="tx1"/>
                          </a:solidFill>
                          <a:effectLst/>
                          <a:latin typeface="Times New Roman" panose="02020603050405020304" pitchFamily="18" charset="0"/>
                          <a:cs typeface="Times New Roman" panose="02020603050405020304" pitchFamily="18" charset="0"/>
                        </a:rPr>
                        <a:t>.</a:t>
                      </a:r>
                      <a:endParaRPr lang="en-US" sz="1600" b="0" dirty="0">
                        <a:solidFill>
                          <a:schemeClr val="tx1"/>
                        </a:solidFill>
                        <a:effectLst/>
                        <a:latin typeface="Times New Roman" panose="02020603050405020304" pitchFamily="18" charset="0"/>
                        <a:cs typeface="Times New Roman" panose="02020603050405020304" pitchFamily="18" charset="0"/>
                      </a:endParaRPr>
                    </a:p>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a:t>
                      </a:r>
                      <a:r>
                        <a:rPr lang="en-IN" sz="1600" b="0" dirty="0">
                          <a:solidFill>
                            <a:schemeClr val="tx1"/>
                          </a:solidFill>
                          <a:effectLst/>
                          <a:latin typeface="Times New Roman" panose="02020603050405020304" pitchFamily="18" charset="0"/>
                          <a:cs typeface="Times New Roman" panose="02020603050405020304" pitchFamily="18" charset="0"/>
                        </a:rPr>
                        <a:t>It handles both continuous and discrete data</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solidFill>
                      <a:srgbClr val="E9EEF7"/>
                    </a:solidFill>
                  </a:tcPr>
                </a:tc>
                <a:tc>
                  <a:txBody>
                    <a:bodyPr/>
                    <a:lstStyle/>
                    <a:p>
                      <a:pPr marL="0" marR="0">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❖A large number of trees can make the algorithm too slow</a:t>
                      </a:r>
                    </a:p>
                    <a:p>
                      <a:pPr marL="0" marR="0">
                        <a:spcBef>
                          <a:spcPts val="0"/>
                        </a:spcBef>
                        <a:spcAft>
                          <a:spcPts val="0"/>
                        </a:spcAft>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❖It has trouble with the zero frequency problem</a:t>
                      </a:r>
                    </a:p>
                    <a:p>
                      <a:pPr marL="0" marR="0">
                        <a:spcBef>
                          <a:spcPts val="0"/>
                        </a:spcBef>
                        <a:spcAft>
                          <a:spcPts val="0"/>
                        </a:spcAft>
                      </a:pP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solidFill>
                      <a:srgbClr val="E9EEF7"/>
                    </a:solidFill>
                  </a:tcPr>
                </a:tc>
                <a:extLst>
                  <a:ext uri="{0D108BD9-81ED-4DB2-BD59-A6C34878D82A}">
                    <a16:rowId xmlns:a16="http://schemas.microsoft.com/office/drawing/2014/main" val="2209829084"/>
                  </a:ext>
                </a:extLst>
              </a:tr>
            </a:tbl>
          </a:graphicData>
        </a:graphic>
      </p:graphicFrame>
      <p:graphicFrame>
        <p:nvGraphicFramePr>
          <p:cNvPr id="4" name="Table 3">
            <a:extLst>
              <a:ext uri="{FF2B5EF4-FFF2-40B4-BE49-F238E27FC236}">
                <a16:creationId xmlns:a16="http://schemas.microsoft.com/office/drawing/2014/main" id="{662BDC93-396E-76B0-66C0-31711AF04D9A}"/>
              </a:ext>
            </a:extLst>
          </p:cNvPr>
          <p:cNvGraphicFramePr>
            <a:graphicFrameLocks noGrp="1"/>
          </p:cNvGraphicFramePr>
          <p:nvPr>
            <p:extLst>
              <p:ext uri="{D42A27DB-BD31-4B8C-83A1-F6EECF244321}">
                <p14:modId xmlns:p14="http://schemas.microsoft.com/office/powerpoint/2010/main" val="3177442572"/>
              </p:ext>
            </p:extLst>
          </p:nvPr>
        </p:nvGraphicFramePr>
        <p:xfrm>
          <a:off x="767408" y="5034171"/>
          <a:ext cx="10329810" cy="1431808"/>
        </p:xfrm>
        <a:graphic>
          <a:graphicData uri="http://schemas.openxmlformats.org/drawingml/2006/table">
            <a:tbl>
              <a:tblPr firstRow="1" firstCol="1" bandRow="1">
                <a:tableStyleId>{5C22544A-7EE6-4342-B048-85BDC9FD1C3A}</a:tableStyleId>
              </a:tblPr>
              <a:tblGrid>
                <a:gridCol w="425023">
                  <a:extLst>
                    <a:ext uri="{9D8B030D-6E8A-4147-A177-3AD203B41FA5}">
                      <a16:colId xmlns:a16="http://schemas.microsoft.com/office/drawing/2014/main" val="937249941"/>
                    </a:ext>
                  </a:extLst>
                </a:gridCol>
                <a:gridCol w="2106419">
                  <a:extLst>
                    <a:ext uri="{9D8B030D-6E8A-4147-A177-3AD203B41FA5}">
                      <a16:colId xmlns:a16="http://schemas.microsoft.com/office/drawing/2014/main" val="3036716944"/>
                    </a:ext>
                  </a:extLst>
                </a:gridCol>
                <a:gridCol w="2945024">
                  <a:extLst>
                    <a:ext uri="{9D8B030D-6E8A-4147-A177-3AD203B41FA5}">
                      <a16:colId xmlns:a16="http://schemas.microsoft.com/office/drawing/2014/main" val="649233466"/>
                    </a:ext>
                  </a:extLst>
                </a:gridCol>
                <a:gridCol w="2377148">
                  <a:extLst>
                    <a:ext uri="{9D8B030D-6E8A-4147-A177-3AD203B41FA5}">
                      <a16:colId xmlns:a16="http://schemas.microsoft.com/office/drawing/2014/main" val="544019260"/>
                    </a:ext>
                  </a:extLst>
                </a:gridCol>
                <a:gridCol w="2476196">
                  <a:extLst>
                    <a:ext uri="{9D8B030D-6E8A-4147-A177-3AD203B41FA5}">
                      <a16:colId xmlns:a16="http://schemas.microsoft.com/office/drawing/2014/main" val="3279585437"/>
                    </a:ext>
                  </a:extLst>
                </a:gridCol>
              </a:tblGrid>
              <a:tr h="1431808">
                <a:tc>
                  <a:txBody>
                    <a:bodyPr/>
                    <a:lstStyle/>
                    <a:p>
                      <a:pPr marL="0" marR="0" algn="ctr">
                        <a:spcBef>
                          <a:spcPts val="1200"/>
                        </a:spcBef>
                        <a:spcAft>
                          <a:spcPts val="1200"/>
                        </a:spcAft>
                      </a:pPr>
                      <a:r>
                        <a:rPr lang="en-US" sz="1600" dirty="0">
                          <a:effectLst/>
                          <a:latin typeface="Times New Roman" panose="02020603050405020304" pitchFamily="18" charset="0"/>
                          <a:cs typeface="Times New Roman" panose="02020603050405020304" pitchFamily="18" charset="0"/>
                        </a:rPr>
                        <a:t>7.</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Venkata Ramani Varanasi et.al</a:t>
                      </a:r>
                    </a:p>
                  </a:txBody>
                  <a:tcPr marL="18344" marR="18344" marT="18344" marB="18344">
                    <a:solidFill>
                      <a:srgbClr val="CEDBEE"/>
                    </a:solidFill>
                  </a:tcPr>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●SVM (Support Vector Machine)</a:t>
                      </a:r>
                    </a:p>
                    <a:p>
                      <a:pPr marL="0" marR="0">
                        <a:spcBef>
                          <a:spcPts val="1200"/>
                        </a:spcBef>
                        <a:spcAft>
                          <a:spcPts val="12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solidFill>
                      <a:srgbClr val="CEDBEE"/>
                    </a:solidFill>
                  </a:tcPr>
                </a:tc>
                <a:tc>
                  <a:txBody>
                    <a:bodyPr/>
                    <a:lstStyle/>
                    <a:p>
                      <a:pPr marL="0" marR="0">
                        <a:spcBef>
                          <a:spcPts val="1200"/>
                        </a:spcBef>
                        <a:spcAft>
                          <a:spcPts val="1200"/>
                        </a:spcAft>
                      </a:pPr>
                      <a:r>
                        <a:rPr lang="en-US" sz="1600" b="0" dirty="0">
                          <a:solidFill>
                            <a:schemeClr val="tx1"/>
                          </a:solidFill>
                          <a:effectLst/>
                          <a:latin typeface="Times New Roman" panose="02020603050405020304" pitchFamily="18" charset="0"/>
                          <a:cs typeface="Times New Roman" panose="02020603050405020304" pitchFamily="18" charset="0"/>
                        </a:rPr>
                        <a:t>❖It is having ability high dimensional data</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solidFill>
                      <a:srgbClr val="CEDBEE"/>
                    </a:solidFill>
                  </a:tcPr>
                </a:tc>
                <a:tc>
                  <a:txBody>
                    <a:bodyPr/>
                    <a:lstStyle/>
                    <a:p>
                      <a:pPr marL="0" marR="0">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❖It doesn't applicable for large data sets</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344" marR="18344" marT="18344" marB="18344">
                    <a:solidFill>
                      <a:srgbClr val="CEDBEE"/>
                    </a:solidFill>
                  </a:tcPr>
                </a:tc>
                <a:extLst>
                  <a:ext uri="{0D108BD9-81ED-4DB2-BD59-A6C34878D82A}">
                    <a16:rowId xmlns:a16="http://schemas.microsoft.com/office/drawing/2014/main" val="2209829084"/>
                  </a:ext>
                </a:extLst>
              </a:tr>
            </a:tbl>
          </a:graphicData>
        </a:graphic>
      </p:graphicFrame>
    </p:spTree>
    <p:extLst>
      <p:ext uri="{BB962C8B-B14F-4D97-AF65-F5344CB8AC3E}">
        <p14:creationId xmlns:p14="http://schemas.microsoft.com/office/powerpoint/2010/main" val="23829882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p:blipFill>
        <p:spPr>
          <a:xfrm>
            <a:off x="2711624" y="1052736"/>
            <a:ext cx="5873185" cy="4987859"/>
          </a:xfrm>
          <a:prstGeom prst="rect">
            <a:avLst/>
          </a:prstGeom>
        </p:spPr>
        <p:style>
          <a:lnRef idx="0">
            <a:schemeClr val="accent4"/>
          </a:lnRef>
          <a:fillRef idx="3">
            <a:schemeClr val="accent4"/>
          </a:fillRef>
          <a:effectRef idx="3">
            <a:schemeClr val="accent4"/>
          </a:effectRef>
          <a:fontRef idx="minor">
            <a:schemeClr val="lt1"/>
          </a:fontRef>
        </p:style>
      </p:pic>
      <p:sp>
        <p:nvSpPr>
          <p:cNvPr id="4" name="TextBox 3"/>
          <p:cNvSpPr txBox="1"/>
          <p:nvPr/>
        </p:nvSpPr>
        <p:spPr>
          <a:xfrm>
            <a:off x="4159982" y="6337300"/>
            <a:ext cx="317874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FIG 1: USECASE DIAGRAM</a:t>
            </a:r>
          </a:p>
        </p:txBody>
      </p:sp>
      <p:sp>
        <p:nvSpPr>
          <p:cNvPr id="2" name="Rectangle 1"/>
          <p:cNvSpPr/>
          <p:nvPr/>
        </p:nvSpPr>
        <p:spPr>
          <a:xfrm>
            <a:off x="623392" y="260648"/>
            <a:ext cx="2460930" cy="369332"/>
          </a:xfrm>
          <a:prstGeom prst="rect">
            <a:avLst/>
          </a:prstGeom>
        </p:spPr>
        <p:txBody>
          <a:bodyPr wrap="none">
            <a:spAutoFit/>
          </a:bodyPr>
          <a:lstStyle/>
          <a:p>
            <a:r>
              <a:rPr lang="en-IN" b="1" u="sng" dirty="0">
                <a:solidFill>
                  <a:schemeClr val="accent2"/>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USECASE DIAGRAM</a:t>
            </a:r>
          </a:p>
        </p:txBody>
      </p:sp>
    </p:spTree>
    <p:extLst>
      <p:ext uri="{BB962C8B-B14F-4D97-AF65-F5344CB8AC3E}">
        <p14:creationId xmlns:p14="http://schemas.microsoft.com/office/powerpoint/2010/main" val="372101065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rcRect r="49243"/>
          <a:stretch>
            <a:fillRect/>
          </a:stretch>
        </p:blipFill>
        <p:spPr>
          <a:xfrm>
            <a:off x="2495600" y="773073"/>
            <a:ext cx="7272808" cy="5330435"/>
          </a:xfrm>
          <a:prstGeom prst="rect">
            <a:avLst/>
          </a:prstGeom>
        </p:spPr>
        <p:style>
          <a:lnRef idx="0">
            <a:schemeClr val="accent4"/>
          </a:lnRef>
          <a:fillRef idx="3">
            <a:schemeClr val="accent4"/>
          </a:fillRef>
          <a:effectRef idx="3">
            <a:schemeClr val="accent4"/>
          </a:effectRef>
          <a:fontRef idx="minor">
            <a:schemeClr val="lt1"/>
          </a:fontRef>
        </p:style>
      </p:pic>
      <p:sp>
        <p:nvSpPr>
          <p:cNvPr id="4" name="Rectangle 3"/>
          <p:cNvSpPr/>
          <p:nvPr/>
        </p:nvSpPr>
        <p:spPr>
          <a:xfrm>
            <a:off x="4702371" y="6285043"/>
            <a:ext cx="3384260"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FIG 2: SEQUENCE DIAGRAM</a:t>
            </a:r>
          </a:p>
        </p:txBody>
      </p:sp>
      <p:sp>
        <p:nvSpPr>
          <p:cNvPr id="2" name="Rectangle 1"/>
          <p:cNvSpPr/>
          <p:nvPr/>
        </p:nvSpPr>
        <p:spPr>
          <a:xfrm>
            <a:off x="479376" y="222206"/>
            <a:ext cx="2666114" cy="369332"/>
          </a:xfrm>
          <a:prstGeom prst="rect">
            <a:avLst/>
          </a:prstGeom>
        </p:spPr>
        <p:txBody>
          <a:bodyPr wrap="square">
            <a:spAutoFit/>
          </a:bodyPr>
          <a:lstStyle/>
          <a:p>
            <a:r>
              <a:rPr lang="en-IN" b="1" u="sng" dirty="0">
                <a:solidFill>
                  <a:schemeClr val="accent2"/>
                </a:solidFill>
                <a:effectLst/>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323004124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3.14"/>
  <p:tag name="AS_TITLE" val="Aspose.Slides for .NET5"/>
  <p:tag name="AS_VERSION" val="2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463</Template>
  <TotalTime>622</TotalTime>
  <Words>2064</Words>
  <Application>Microsoft Office PowerPoint</Application>
  <PresentationFormat>Widescreen</PresentationFormat>
  <Paragraphs>190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Baskerville Old Face</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dc:creator>
  <cp:lastModifiedBy>kiran manogna</cp:lastModifiedBy>
  <cp:revision>20</cp:revision>
  <cp:lastPrinted>2022-04-21T11:21:47Z</cp:lastPrinted>
  <dcterms:created xsi:type="dcterms:W3CDTF">2022-04-21T11:21:47Z</dcterms:created>
  <dcterms:modified xsi:type="dcterms:W3CDTF">2024-05-20T05:37:50Z</dcterms:modified>
</cp:coreProperties>
</file>