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7315200" cy="9601200"/>
  <p:embeddedFontLst>
    <p:embeddedFont>
      <p:font typeface="Bodoni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odoni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odoni-italic.fntdata"/><Relationship Id="rId14" Type="http://schemas.openxmlformats.org/officeDocument/2006/relationships/font" Target="fonts/Bodoni-bold.fntdata"/><Relationship Id="rId16" Type="http://schemas.openxmlformats.org/officeDocument/2006/relationships/font" Target="fonts/Bodon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e6acc0141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fe6acc0141_0_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e6acc0141_0_1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fe6acc0141_0_1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e6acc0141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fe6acc0141_0_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e6acc0141_0_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fe6acc0141_0_1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4573860"/>
            <a:ext cx="10363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4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743200" y="5983560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0112" y="1268760"/>
            <a:ext cx="3945578" cy="127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93096"/>
            <a:ext cx="3425991" cy="256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4392" y="307"/>
            <a:ext cx="2567609" cy="1921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2"/>
          <p:cNvCxnSpPr/>
          <p:nvPr/>
        </p:nvCxnSpPr>
        <p:spPr>
          <a:xfrm>
            <a:off x="2682240" y="2708920"/>
            <a:ext cx="6096000" cy="0"/>
          </a:xfrm>
          <a:prstGeom prst="straightConnector1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"/>
          <p:cNvSpPr/>
          <p:nvPr/>
        </p:nvSpPr>
        <p:spPr>
          <a:xfrm>
            <a:off x="0" y="0"/>
            <a:ext cx="10488488" cy="45719"/>
          </a:xfrm>
          <a:prstGeom prst="rect">
            <a:avLst/>
          </a:prstGeom>
          <a:solidFill>
            <a:srgbClr val="F682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703580" y="6812281"/>
            <a:ext cx="10488488" cy="45719"/>
          </a:xfrm>
          <a:prstGeom prst="rect">
            <a:avLst/>
          </a:prstGeom>
          <a:solidFill>
            <a:srgbClr val="029B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270" y="4722891"/>
            <a:ext cx="2851908" cy="213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0456" y="306"/>
            <a:ext cx="1991545" cy="149006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/>
        </p:nvSpPr>
        <p:spPr>
          <a:xfrm>
            <a:off x="101600" y="6551614"/>
            <a:ext cx="2438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www.isynergytech.com</a:t>
            </a:r>
            <a:endParaRPr b="0" i="1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11582400" y="6535738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1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609600" y="274638"/>
            <a:ext cx="10972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>
                <a:solidFill>
                  <a:srgbClr val="0014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09600" y="129540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rgbClr val="07A7ED"/>
              </a:buClr>
              <a:buSzPts val="32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058253"/>
              </a:buClr>
              <a:buSzPts val="32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4978400" y="6553201"/>
            <a:ext cx="2438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Proprietary and Confidential</a:t>
            </a:r>
            <a:endParaRPr/>
          </a:p>
        </p:txBody>
      </p:sp>
      <p:pic>
        <p:nvPicPr>
          <p:cNvPr id="35" name="Google Shape;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8719" y="504229"/>
            <a:ext cx="1469982" cy="4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5"/>
          <p:cNvCxnSpPr/>
          <p:nvPr/>
        </p:nvCxnSpPr>
        <p:spPr>
          <a:xfrm>
            <a:off x="0" y="1219200"/>
            <a:ext cx="1219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609600" y="274638"/>
            <a:ext cx="10972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4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7A7ED"/>
              </a:buClr>
              <a:buSzPts val="2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58253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7A7ED"/>
              </a:buClr>
              <a:buSzPts val="2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58253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09601" y="1114822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766733" y="1124744"/>
            <a:ext cx="6815667" cy="500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09601" y="2348880"/>
            <a:ext cx="4011084" cy="377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14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0270" y="4722891"/>
            <a:ext cx="2851908" cy="213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00456" y="306"/>
            <a:ext cx="1991545" cy="14900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01600" y="6551614"/>
            <a:ext cx="2438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www.isynergytech.com</a:t>
            </a:r>
            <a:endParaRPr b="0" i="1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1582400" y="6535738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1" sz="1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978400" y="6553201"/>
            <a:ext cx="2438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Proprietary and Confidential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8719" y="504229"/>
            <a:ext cx="1469982" cy="476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more.info@isynergytech.com" TargetMode="External"/><Relationship Id="rId4" Type="http://schemas.openxmlformats.org/officeDocument/2006/relationships/hyperlink" Target="mailto:more.info@isynergytec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2063552" y="3356992"/>
            <a:ext cx="79248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200">
                <a:solidFill>
                  <a:schemeClr val="dk1"/>
                </a:solidFill>
              </a:rPr>
              <a:t>LLM Agents for data engineering code generation</a:t>
            </a:r>
            <a:endParaRPr sz="58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609600" y="274638"/>
            <a:ext cx="10972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Problem Statement :</a:t>
            </a:r>
            <a:endParaRPr sz="54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09600" y="129540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LLM agents should be able to generate the code to read the data from the given location and also be able to perform basic tasks of data wrangling such as: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 Group By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 Filter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 Aggregation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- Sorting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This code should be generated in a manner compatible with the specified development environment, such as Databricks, AWS Glue, Google BigQuery.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09600" y="274638"/>
            <a:ext cx="10972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Project Overview :</a:t>
            </a:r>
            <a:endParaRPr sz="54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09600" y="129540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The solution uses AutoGen AI agents to generate data engineering code for reading data from files (CSV, Parquet, TSV, XLSX, etc.) and performing data wrangling tasks such as: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Grouping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Filtering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Aggregation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Sorting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This project leverages two agents: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 sz="2000"/>
              <a:t>Programmer Agent</a:t>
            </a:r>
            <a:r>
              <a:rPr lang="en-US" sz="2000"/>
              <a:t>: Generates the required code based on prompts.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 sz="2000"/>
              <a:t>Tester Agent</a:t>
            </a:r>
            <a:r>
              <a:rPr lang="en-US" sz="2000"/>
              <a:t>: Analyzes the generated code, detects errors, and provides feedback</a:t>
            </a:r>
            <a:endParaRPr sz="20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609600" y="274638"/>
            <a:ext cx="10972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chemeClr val="dk1"/>
                </a:solidFill>
              </a:rPr>
              <a:t>Environment Setup :</a:t>
            </a:r>
            <a:endParaRPr sz="54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09600" y="129540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Ensure you have Python 3.x installed on your system.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Install the required packages using requirements.txt.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Make sure to add your OpenAI API key as an environment variable or directly into your configuration file: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609600" y="3258063"/>
            <a:ext cx="10972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Code Flow :</a:t>
            </a:r>
            <a:endParaRPr sz="54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12225" y="4202775"/>
            <a:ext cx="109728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The programmer agent is given a task via a prompt (e.g., "Generate PySpark code that reads a TSV file, filters rows, groups by 'department', and calculates max salary").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/>
              <a:t>The tester agent evaluates the generated code for errors or issues.If the code passes validation, it is returned; otherwise, the tester provides suggestions for corrections.</a:t>
            </a:r>
            <a:endParaRPr sz="40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609600" y="274638"/>
            <a:ext cx="10972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How It Works :</a:t>
            </a:r>
            <a:endParaRPr sz="54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12225" y="1219350"/>
            <a:ext cx="10972800" cy="1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This project defines two AI agents using AutoGen: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/>
              <a:t>Programmer Agent:</a:t>
            </a:r>
            <a:r>
              <a:rPr lang="en-US" sz="2000"/>
              <a:t> This agent generates code based on the provided environment and task (e.g., reading data, performing group-by operations).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/>
              <a:t>Tester Agent:</a:t>
            </a:r>
            <a:r>
              <a:rPr lang="en-US" sz="2000"/>
              <a:t> This agent evaluates the generated code for syntax and compatibility with the environment and provides suggestions for improvement if necessary.</a:t>
            </a:r>
            <a:endParaRPr sz="20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09600" y="274638"/>
            <a:ext cx="10972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chemeClr val="dk1"/>
                </a:solidFill>
              </a:rPr>
              <a:t>Testing with Prompts :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609600" y="1295400"/>
            <a:ext cx="10972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The system has been tested with various prompts, including: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/>
              <a:t>Prompt 1</a:t>
            </a:r>
            <a:r>
              <a:rPr lang="en-US" sz="2000"/>
              <a:t>: "Generate PySpark code in Databricks to read a Parquet file, group by 'Region', and return total sales."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/>
              <a:t>Prompt 2</a:t>
            </a:r>
            <a:r>
              <a:rPr lang="en-US" sz="2000"/>
              <a:t>: "Generate a SQL query for Snowflake to read from sales_data, group by 'product_id', and return total count."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/>
              <a:t>Prompt 3</a:t>
            </a:r>
            <a:r>
              <a:rPr lang="en-US" sz="2000"/>
              <a:t>: "Generate Pandas code to read a CSV file, filter rows where age &gt; 30, group by city, and calculate average income."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For full prompt examples, see the prompts.txt file in the repository.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35360" y="274638"/>
            <a:ext cx="1124704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Bodoni"/>
                <a:ea typeface="Bodoni"/>
                <a:cs typeface="Bodoni"/>
                <a:sym typeface="Bodoni"/>
              </a:rPr>
              <a:t>Contact Us</a:t>
            </a:r>
            <a:endParaRPr i="1" sz="3200">
              <a:solidFill>
                <a:srgbClr val="0C0C0C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335360" y="1052736"/>
            <a:ext cx="9649072" cy="0"/>
          </a:xfrm>
          <a:prstGeom prst="straightConnector1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35360" y="1439416"/>
            <a:ext cx="5112568" cy="501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iSynergy India Office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1" lang="en-US"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6, Fourth floor, Rama Pride,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S. No. 118, Near Sarita Nagari,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Behind Axis Bank, Off Sinhagad Road,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Parvati, Pune – 411030,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Maharashtra, India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+91-20-24250337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more.info@isynergytech.com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384032" y="1439416"/>
            <a:ext cx="5112568" cy="501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iSynergy USA Office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0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2005 Bent Creek Manor,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Alpharetta, GA-30005, USA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+1 (770) 569 7472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more.info@isynergytech.com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64944" y="1916832"/>
            <a:ext cx="2562704" cy="45719"/>
          </a:xfrm>
          <a:prstGeom prst="rect">
            <a:avLst/>
          </a:prstGeom>
          <a:solidFill>
            <a:srgbClr val="F682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416064" y="1915365"/>
            <a:ext cx="2562704" cy="45719"/>
          </a:xfrm>
          <a:prstGeom prst="rect">
            <a:avLst/>
          </a:prstGeom>
          <a:solidFill>
            <a:srgbClr val="F682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