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60" r:id="rId11"/>
    <p:sldId id="261" r:id="rId12"/>
    <p:sldId id="262" r:id="rId13"/>
    <p:sldId id="263" r:id="rId14"/>
    <p:sldId id="280" r:id="rId15"/>
    <p:sldId id="281" r:id="rId16"/>
    <p:sldId id="285" r:id="rId17"/>
    <p:sldId id="282" r:id="rId18"/>
    <p:sldId id="283" r:id="rId19"/>
    <p:sldId id="265" r:id="rId20"/>
    <p:sldId id="28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/>
    <p:restoredTop sz="95427"/>
  </p:normalViewPr>
  <p:slideViewPr>
    <p:cSldViewPr snapToGrid="0">
      <p:cViewPr varScale="1">
        <p:scale>
          <a:sx n="194" d="100"/>
          <a:sy n="194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F965-DD6D-FB4A-ACC3-591819C2AF2A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2CCB9-E0E6-084B-88FF-19A6D88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To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extract the relevant information required to make the final recommendations.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2CCB9-E0E6-084B-88FF-19A6D8841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2CCB9-E0E6-084B-88FF-19A6D8841F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C1AB-B06A-424C-0B21-52282BCEF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E22E7-BA40-6D6D-6BDB-1FBE01AA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FFD8-E06D-8C69-41C3-0DD1A0F1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F561-E888-EF64-32B0-D599CBE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C4F4-EDCA-1CF1-5A0E-3B15CBEA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875F-BCBB-BF6D-BF35-2D44F11B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4FCC3-7024-05F0-C3AD-1421012D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73D1-F3F9-C308-ABE9-7028BE3E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8B7-3888-11C3-7351-205AFB8E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1F43-24B9-9CED-CDFC-868B2AE2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0CE93-5872-5F22-41C2-BF0C73C11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684DC-D977-04F3-B51E-2E646C8C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1425-F99E-07AA-54F4-0355DC38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9CB7-5BD3-6CBF-1933-29B66F56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82FF-0175-EFEA-2C6F-265E27E6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9C-A768-891F-300B-6E8A9653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FA4E-631B-E52C-0CD7-559DCBA9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4BD4-E1DE-8C85-FB50-7BB6482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81EB-6EDB-8848-D0CB-FEBBAF7F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9D64-4016-90F8-7F41-5A2E6959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0E5-0451-642D-4BA4-6DC990BE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9DF1-E80A-14E5-72A0-4FF0DC36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AB0C-63E7-4337-107D-A0AE92AE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7CD5-BCA2-1C33-2CA9-2BA684FB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1CD3-84FE-83C8-049E-62B356A7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C30F-C1FE-5699-CA6E-4FF9A9E9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97FC-8C62-5F67-2C53-AC7919BB7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C5FB5-FFC4-7A2C-9B1B-FA4B1E0E7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93FE-63E0-064D-8F50-FF18A2D7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933A4-BD98-9331-C1D0-ED9CD814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7F67-DA13-30B7-41D4-23D238A6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27F6-3160-054A-5C83-C935C6AA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C4EE9-8D6F-DFA7-A24A-CCF6947E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BCD5-6A20-5622-DC15-4FBF1C51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F1ED1-3A46-C20C-58DE-A2E4596BE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2C20D-0948-65A9-A84A-4A70A4912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D7B21-7A86-EB82-427D-411EA71D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B2D6-AAD0-2A19-FEE0-9B4E615C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AF1C2-97C2-A791-F863-0BE81737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24F8-B185-20AB-765C-C403F624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51D1D-0018-F188-EFED-8FBF98C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C0CEB-F04F-FC8F-E89D-95D4038F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DEC0B-3ADB-2EAA-54C2-DCEDF700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12CA8-8AF1-155C-AE9C-4DDAA34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4FFC1-AA4C-02E6-BC53-9A84F955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E3030-0BE9-1534-CBF3-8D0FE221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4942-348D-3EAA-04C1-73DE3E6A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340F-E132-23E1-94E5-B3E649D5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0869-7B56-778E-F306-3C461E66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D168-BEEB-301F-0C12-4AF75BED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1919-FE4E-1DD0-4A83-7D086766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1178-21CA-694C-D608-16F08453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887B-457E-3181-BAF0-08AE87D1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2F767-ED3D-28CD-5A8E-0600A0FC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C4DF4-E2FB-F1E1-2DF1-53DF49D73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A9CB5-DEF5-DEB7-BE64-C5D7347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65FF-42A6-7F52-44A3-D52CC1A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4195C-3539-8E28-21F0-9256A577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70C3F-D10D-4D34-C004-F0C589FB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19843-852F-58BE-434B-D9CE705D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4812-3F8D-2B6C-588A-F5062044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3017-733C-AB48-B9E1-AE44005A681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377F-AE97-94BF-34E9-71EC3A8C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C308-DB31-36D0-541A-14F40852A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DAC4-D1E7-C246-8E05-80448A6A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8/06/comprehensive-guide-recommendation-engine-pyth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analyticsvidhya.com/courses/introduction-to-data-science-2?utm_source=blog&amp;utm_medium=RecommendationEnginesfromScratchartic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B7E3-0583-4DBB-7A6B-F95735E74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Recommendation Engine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998A-0A09-0951-D1C4-BD65D756A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https://www.analyticsvidhya.com/blog/2018/06/comprehensive-guide-recommendation-engine-python/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74C8-EF86-0629-E995-289BAD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3. Case study in Python using the </a:t>
            </a:r>
            <a:r>
              <a:rPr lang="en-CA" b="0" i="0" u="none" strike="noStrike" dirty="0" err="1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MovieLens</a:t>
            </a:r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89A4-811E-47EA-A3A9-362FC170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MovieLens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dataset and build a model to recommend movies to the end users.</a:t>
            </a:r>
          </a:p>
          <a:p>
            <a:pPr lvl="1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100,000 ratings (1-5) from 943 users on 1682 movies</a:t>
            </a:r>
          </a:p>
          <a:p>
            <a:pPr lvl="1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Demographic information of the users (age, gender, occupation,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55D0-29BA-678C-4E09-745804FA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4. Building collaborative filtering model from scratch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77A2-4F6D-132E-55F9-6DB2CB13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8B81-841D-540A-CB32-B0B30E10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5. Building a simple popularity and collaborative filtering model using 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Turicreate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3683-5A9C-D724-32A2-E038041D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8C31-A37F-C4B2-0D9A-B1714F03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6. Introduction to matrix factorization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29A5-A760-2163-97D9-AFE2FEE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do not have the ratings for each movie given by each user.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We must find a way to predict all these missing ratings.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that, we have to find a set of features which can define how a user rates the movies. </a:t>
            </a:r>
            <a:r>
              <a:rPr lang="en-CA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These are called latent features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need to find a way to extract the most important latent features from the the existing features.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Matrix factorization, is one such technique which uses the lower dimension dense matrix and helps in extracting the important latent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4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FF81-846F-DA6B-127D-F3395407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3" y="1837199"/>
            <a:ext cx="6696919" cy="2688502"/>
          </a:xfrm>
        </p:spPr>
        <p:txBody>
          <a:bodyPr>
            <a:normAutofit fontScale="55000" lnSpcReduction="20000"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Consider a user-movie ratings matrix (1-5) given by different users to different movies.</a:t>
            </a:r>
          </a:p>
          <a:p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user_id</a:t>
            </a:r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: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unique ID of different users </a:t>
            </a:r>
          </a:p>
          <a:p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Movie_id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each movie is also assigned a unique ID.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rating of 0.0 represents that the user has not rated that particular movie (1 is the lowest rating a user can give).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We want to predict these missing ratings.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Using matrix factorization, we can find some latent features that can determine how a user rates a movie.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decompose the matrix into constituent parts in such a way that the product of these parts generates the original matrix.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69563-4BCE-E3CE-16C3-D68112F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6. Introduction to matrix factorization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4E510-A605-A463-8962-6A1EC553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71" y="1446855"/>
            <a:ext cx="4186086" cy="37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0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A94FF-A108-94C3-4E51-20AC36E5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684" y="1134952"/>
            <a:ext cx="5189316" cy="192196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1CE0A1-CC89-6581-FFA4-BC692F94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6. Introduction to matrix factorization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7E566-1C92-030A-829E-993FAE1C51B0}"/>
              </a:ext>
            </a:extLst>
          </p:cNvPr>
          <p:cNvSpPr txBox="1"/>
          <p:nvPr/>
        </p:nvSpPr>
        <p:spPr>
          <a:xfrm>
            <a:off x="434050" y="1495771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Let us assume that we have to find </a:t>
            </a:r>
            <a:r>
              <a:rPr lang="en-CA" sz="1400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latent features. </a:t>
            </a:r>
          </a:p>
          <a:p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 we can divide our rating matrix R(</a:t>
            </a:r>
            <a:r>
              <a:rPr lang="en-CA" sz="14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MxN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into P(</a:t>
            </a:r>
            <a:r>
              <a:rPr lang="en-CA" sz="14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MxK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and Q(</a:t>
            </a:r>
            <a:r>
              <a:rPr lang="en-CA" sz="14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NxK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such that P x QT (here QT is the transpose of Q matrix) approximates the R matrix: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 is </a:t>
            </a:r>
            <a:r>
              <a:rPr lang="en-CA" sz="14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MxK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user-feature affinity matrix which represents the association between users and features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Q is </a:t>
            </a:r>
            <a:r>
              <a:rPr lang="en-CA" sz="14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NxK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item-feature relevance matrix which represents the association between movies and features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l-GR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Σ 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</a:t>
            </a:r>
            <a:r>
              <a:rPr lang="en-CA" sz="14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KxK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diagonal feature weight matrix which represents the essential weights of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Choosing the latent features through matrix factorization </a:t>
            </a:r>
            <a:r>
              <a:rPr lang="en-CA" sz="14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removes the noise from the data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How? Well, it removes the feature(s) which does not determine how a user rates a movie</a:t>
            </a:r>
            <a:endParaRPr lang="en-CA" sz="14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CA" sz="1400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CA" sz="14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rating </a:t>
            </a:r>
            <a:r>
              <a:rPr lang="en-CA" sz="1400" b="1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rui</a:t>
            </a:r>
            <a:r>
              <a:rPr lang="en-CA" sz="14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a movie </a:t>
            </a:r>
            <a:r>
              <a:rPr lang="en-CA" sz="1400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qik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rated by a user </a:t>
            </a:r>
            <a:r>
              <a:rPr lang="en-CA" sz="1400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puk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across all the latent features </a:t>
            </a:r>
            <a:r>
              <a:rPr lang="en-CA" sz="1400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k</a:t>
            </a:r>
            <a:r>
              <a:rPr lang="en-CA" sz="1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we can calculate the dot product of the 2 vectors and add them to get the ratings based on all the latent features.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A3534-408E-BCCD-E7B0-E160B3DE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50" y="3365501"/>
            <a:ext cx="1568084" cy="435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CDFD9-ACC7-CD64-FE87-CCD1877AF2A0}"/>
              </a:ext>
            </a:extLst>
          </p:cNvPr>
          <p:cNvSpPr txBox="1"/>
          <p:nvPr/>
        </p:nvSpPr>
        <p:spPr>
          <a:xfrm>
            <a:off x="7367286" y="2872255"/>
            <a:ext cx="1244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R(MxN)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235CA-DEA6-DFD0-DECF-DEA2A314875A}"/>
              </a:ext>
            </a:extLst>
          </p:cNvPr>
          <p:cNvSpPr txBox="1"/>
          <p:nvPr/>
        </p:nvSpPr>
        <p:spPr>
          <a:xfrm>
            <a:off x="9167149" y="2872255"/>
            <a:ext cx="133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P(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MxK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D7224-D242-9D17-D261-0120F9475757}"/>
              </a:ext>
            </a:extLst>
          </p:cNvPr>
          <p:cNvSpPr txBox="1"/>
          <p:nvPr/>
        </p:nvSpPr>
        <p:spPr>
          <a:xfrm>
            <a:off x="10772172" y="2872255"/>
            <a:ext cx="116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Q(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NxK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4438EF-9915-3E6C-1329-D3180D16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285" y="4423153"/>
            <a:ext cx="1879867" cy="4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810F-15AF-79C6-A36C-54E46DB5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0" y="320916"/>
            <a:ext cx="8536331" cy="4351338"/>
          </a:xfrm>
        </p:spPr>
        <p:txBody>
          <a:bodyPr>
            <a:normAutofit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add new data to our user-movie rating matrix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 change: diagonal feature weight matrix </a:t>
            </a:r>
            <a:r>
              <a:rPr lang="el-GR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Σ,</a:t>
            </a:r>
            <a:endParaRPr lang="en-US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No change: 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tem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-feature relevance matrix Q.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user-feature affinity matrix P.  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multiply with Q on both sides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updated user-feature affinity matrix. 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D98D-6294-3CAB-4EE3-CB1D1C7A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07" y="500753"/>
            <a:ext cx="1682186" cy="467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1CD59-908D-B36F-713E-238C5EF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82" y="1395553"/>
            <a:ext cx="1535329" cy="467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A2045-7392-3D7A-C021-8AA17A3B0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355" y="2055861"/>
            <a:ext cx="1101810" cy="440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7D70E-FDE4-765E-BDAF-86B91A84A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355" y="2689619"/>
            <a:ext cx="1358214" cy="452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F8ADB-0AAF-C496-80FA-B1F47895B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182" y="3223842"/>
            <a:ext cx="998521" cy="3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F321-F2B5-F567-8351-A6B34BFB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5" y="181897"/>
            <a:ext cx="10515600" cy="4351338"/>
          </a:xfrm>
        </p:spPr>
        <p:txBody>
          <a:bodyPr>
            <a:normAutofit/>
          </a:bodyPr>
          <a:lstStyle/>
          <a:p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decomposed R matrix into P and Q. But how do we decide which P and Q matrix will approximate the R matrix? </a:t>
            </a:r>
          </a:p>
          <a:p>
            <a:pPr lvl="1"/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use the </a:t>
            </a:r>
            <a:r>
              <a:rPr lang="en-CA" sz="18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gradient descent </a:t>
            </a:r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algorithm for doing this.</a:t>
            </a:r>
          </a:p>
          <a:p>
            <a:pPr lvl="1"/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objective here is to minimize the squared error between the actual rating and the one estimated using P and Q. The squared error is given by:</a:t>
            </a:r>
            <a:endParaRPr lang="en-CA" sz="18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970CF-5DAA-908E-7D04-93DD0D8B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13" y="1534443"/>
            <a:ext cx="4580239" cy="532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CE8BB-9EC6-DED5-649B-4341A503DC35}"/>
              </a:ext>
            </a:extLst>
          </p:cNvPr>
          <p:cNvSpPr txBox="1"/>
          <p:nvPr/>
        </p:nvSpPr>
        <p:spPr>
          <a:xfrm>
            <a:off x="302085" y="1928650"/>
            <a:ext cx="9248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eui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the error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rui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the actual rating given by user u to the movie 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řui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the predicted rating by user u for the movie I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CA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A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im was to decide the p and q value in such a way that this error is minimized.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need to update the p and q values so as to get the optimized values of these matrices which will give the least error.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update rule in gradient descent is defined by the gradient of the error to be minimized.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apply the update rule for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puk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qki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93B7D-9C72-2DE1-CBB5-7FAA0159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56" y="3237588"/>
            <a:ext cx="2981938" cy="429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69FAB-B28F-1825-3CD7-50CDE771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056" y="3666987"/>
            <a:ext cx="3469909" cy="487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A46D7-9897-8786-73ED-1F20BFE03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819" y="4492163"/>
            <a:ext cx="4178115" cy="487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FA33D-9D16-2D5E-BF83-1DFCE2CCB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549" y="5018441"/>
            <a:ext cx="3605445" cy="487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572C76-2130-22DC-96C9-72D8DB31B83D}"/>
              </a:ext>
            </a:extLst>
          </p:cNvPr>
          <p:cNvSpPr txBox="1"/>
          <p:nvPr/>
        </p:nvSpPr>
        <p:spPr>
          <a:xfrm>
            <a:off x="293669" y="5038201"/>
            <a:ext cx="10122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α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</a:t>
            </a:r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the learning rate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which decides the size of each update. 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above updates can be repeated until the error is minimized.</a:t>
            </a:r>
          </a:p>
          <a:p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T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 optimal P and Q matrix which can be used to predict the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3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77CD-BCD4-4B5B-A259-9272C3C0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404598"/>
            <a:ext cx="10515600" cy="4351338"/>
          </a:xfrm>
        </p:spPr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 based on each latent feature, 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all the missing ratings in the R matrix will be filled using the predicted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rui</a:t>
            </a:r>
            <a:r>
              <a:rPr lang="en-CA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value. 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Then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puk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qki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are updated using gradient descent and their optimal value is obtained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F4D8-8E32-B2D7-C0F0-55527FC7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32" y="2805842"/>
            <a:ext cx="7128270" cy="21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4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B03-A265-7EAA-6422-E9997C7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Evaluation metrics for recommendation engines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49E7-48DC-6122-0BBA-50C705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Recall: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What proportion of items that a user likes were actually recommended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tp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represents the number of items recommended to a user that he/she likes and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tp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+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fn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represents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the total items that a user likes</a:t>
            </a:r>
          </a:p>
          <a:p>
            <a:pPr lvl="1"/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CA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Precision: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Out of all the recommended items, how many did the user actually like?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tp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represents the number of items recommended to a user that he/she likes and 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tp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+</a:t>
            </a: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fp</a:t>
            </a:r>
            <a:r>
              <a:rPr lang="en-CA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represents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the total items recommended to a user</a:t>
            </a:r>
          </a:p>
          <a:p>
            <a:r>
              <a:rPr lang="en-CA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RMSE (Root Mean Squared Error):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error in the predicted ratings:</a:t>
            </a:r>
          </a:p>
          <a:p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above metrics tell us how accurate our recommendations are but they do not focus on the order of recommendations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i.e. they do not focus on which product to recommend first and what follows after that. We need some metric that also considers the order of the products recommended.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C7DBC-147A-BB32-B0EB-9D434897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77" y="2329613"/>
            <a:ext cx="20828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217DC-F715-BA62-1655-9CA26BC6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189" y="3671138"/>
            <a:ext cx="22479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36266-B9DE-A76E-F972-EBDAD6D51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093" y="5516563"/>
            <a:ext cx="2010996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2372-4557-631A-B9EF-97F34C23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608A-8A59-0403-1568-780E95A8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From Amazon to Netflix, Google to Goodreads, recommendation engines are one of the most widely used applications of </a:t>
            </a:r>
            <a:r>
              <a:rPr lang="en-CA" b="0" i="0" u="none" strike="noStrike" dirty="0">
                <a:solidFill>
                  <a:srgbClr val="007BFF"/>
                </a:solidFill>
                <a:effectLst/>
                <a:latin typeface="Lato" panose="020F0502020204030203" pitchFamily="34" charset="0"/>
                <a:hlinkClick r:id="rId2"/>
              </a:rPr>
              <a:t>machine learning techniques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types of recommendation engine algorithms and fundamentals of creating them in </a:t>
            </a:r>
            <a:r>
              <a:rPr lang="en-CA" b="0" i="0" u="none" strike="noStrike" dirty="0">
                <a:solidFill>
                  <a:srgbClr val="007BFF"/>
                </a:solidFill>
                <a:effectLst/>
                <a:latin typeface="Lato" panose="020F0502020204030203" pitchFamily="34" charset="0"/>
                <a:hlinkClick r:id="rId2"/>
              </a:rPr>
              <a:t>Python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 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mathematics behind the workings of these algorithms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create our own recommendation engine using matrix factorization.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1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D687-5D8D-014A-D5BD-2DF81E8D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5" y="406185"/>
            <a:ext cx="9632490" cy="60456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ranking metrics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indent="0">
              <a:buNone/>
            </a:pPr>
            <a:endParaRPr lang="en-CA" sz="2000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CA" sz="20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Mean Reciprocal Rank: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Evaluates the list of recommendations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	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Suppose we have recommended 3 movies to a user, say A, B, C in the given order, but the user only liked movie C. As the rank of movie C is 3, the reciprocal rank will be 1/3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Larger the mean reciprocal rank, better the recommendations</a:t>
            </a:r>
          </a:p>
          <a:p>
            <a:pPr algn="just"/>
            <a:r>
              <a:rPr lang="en-CA" sz="20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MAP at k (Mean Average Precision at </a:t>
            </a:r>
            <a:r>
              <a:rPr lang="en-CA" sz="2000" b="1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cutoff</a:t>
            </a:r>
            <a:r>
              <a:rPr lang="en-CA" sz="20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k):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Precision at </a:t>
            </a:r>
            <a:r>
              <a:rPr lang="en-CA" sz="2000" b="0" i="0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cutoff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k is the precision calculated by considering only the subset of your recommendations from rank 1 through k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Suppose we have made three recommendations [0, 1, 1]. Here 0 means the recommendation is not correct while 1 means that the recommendation is correct. Then the precision at k will be [0, 1/2, 2/3], and the average precision will be (1/3)*(0+1/2+2/3) = 0.38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Larger the mean average precision, more correct will be the recommendations</a:t>
            </a:r>
          </a:p>
          <a:p>
            <a:pPr algn="just"/>
            <a:r>
              <a:rPr lang="en-CA" sz="20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NDCG (Normalized Discounted Cumulative Gain):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main difference between MAP and NDCG is that MAP assumes that an item is either of interest (or not), while NDCG gives the relevance score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Let us understand it with an example: suppose out of 10 movies – A to J, we can recommend the first five movies, i.e. A, B, C, D and E while we must not recommend the other 5 movies, i.e., F, G, H, I and J. The recommendation was [A,B,C,D]. So the NDCG in this case will be 1 as the recommended products are relevant for the user</a:t>
            </a:r>
          </a:p>
          <a:p>
            <a:pPr lvl="1" algn="just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Higher the NDCG value, better the recommendations</a:t>
            </a:r>
          </a:p>
          <a:p>
            <a:pPr lvl="1" algn="just"/>
            <a:endParaRPr lang="en-CA" sz="1600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1" algn="just"/>
            <a:endParaRPr lang="en-CA" sz="1600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CA" sz="2000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C487A-F7EC-87A7-EA6F-AFECA7EB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425" y="1440419"/>
            <a:ext cx="1979429" cy="69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D1B28-ACF1-A36F-067F-EE6A6180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430" y="2771796"/>
            <a:ext cx="2298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730-C7F1-DA69-1E45-99E346D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9944-DBFB-7853-D930-68075418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11DB-AC3F-8D28-E30A-C93A5D6C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0102-A086-A3C2-E4CA-2367E717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C189-2C2C-3F62-F0D6-B866939E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885D-2650-1966-2167-232019C0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FF23-E505-074E-3F2E-3539332C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D443-337B-57B1-5D81-FDB475A4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8106-04BF-70D1-E0FC-3422E29A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77FB-A0F1-E2D8-94F5-F42548B2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BBDB-C959-7D10-4FC9-CB1AC2C9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9A59-29BF-7870-771B-965FAC1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5442-10C8-02AD-AC4F-4E96B34D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FB3A-CE9C-37B6-CAB4-55C5C3E3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08D5-A955-4DED-27D6-39C45612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F721-1479-2895-EEAC-62DACBBB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73D-C13F-2954-28C5-85C6F0FD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1. What are recommendation engines?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862-7D9B-C742-1959-3ADEAE15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recommendation engine filters the data using different algorithms and recommends the most relevant items to users.</a:t>
            </a:r>
          </a:p>
          <a:p>
            <a:r>
              <a:rPr lang="en-CA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It first captures the past behavior of a customer and based on that, recommends products which the users might be likely to buy.</a:t>
            </a:r>
          </a:p>
          <a:p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New user: 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recommend the best selling products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recommend the products which would bring the maximum profit to the business.</a:t>
            </a:r>
            <a:endParaRPr lang="en-CA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F034-A9B3-57E5-1F9C-0B87C746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2. How does a recommendation engine work?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69E6-B626-106A-2AD4-304AA758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recommend items to a user which are most popular among all the users</a:t>
            </a:r>
          </a:p>
          <a:p>
            <a:pPr lvl="1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Drawback: the most popular items would be the same for each user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divide the users into multiple segments based on their preferences (user features) and recommend items to them based on the segment they belong to</a:t>
            </a:r>
          </a:p>
          <a:p>
            <a:pPr lvl="1" algn="just"/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Drawback: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 the number of users increases, the number of features will also increase. So classifying the users into various segments will be a very difficult task.</a:t>
            </a:r>
          </a:p>
          <a:p>
            <a:pPr marL="457200" lvl="1" indent="0" algn="just">
              <a:buNone/>
            </a:pPr>
            <a:endParaRPr lang="en-CA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Amazon (or any other big firm) does not recommend products using the above mentioned approach. They use some personalized methods which help them in recommending products more accurately.</a:t>
            </a:r>
            <a:endParaRPr lang="en-CA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2.1 Data collection</a:t>
            </a:r>
          </a:p>
          <a:p>
            <a:pPr algn="l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2.2 Data storage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2.3 Filtering the data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2.3.1 Content based filtering</a:t>
            </a:r>
          </a:p>
          <a:p>
            <a:pPr lvl="1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2.3.2 Collaborative filtering</a:t>
            </a:r>
          </a:p>
          <a:p>
            <a:pPr lvl="1"/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572-6ABB-6E0D-B1EB-81F37BFC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2. How does a recommendation engine work? : 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AC56-7238-13BE-E16F-1D203495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is the first and most crucial step for building a recommendation engine. </a:t>
            </a:r>
          </a:p>
          <a:p>
            <a:r>
              <a:rPr lang="en-CA" sz="2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data can be collected by two means: </a:t>
            </a:r>
          </a:p>
          <a:p>
            <a:pPr lvl="1"/>
            <a:r>
              <a:rPr lang="en-CA" sz="1800" b="0" i="0" u="sng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Explicit data </a:t>
            </a:r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information that is provided intentionally, i.e. input from the users such as movie ratings.</a:t>
            </a:r>
          </a:p>
          <a:p>
            <a:pPr lvl="1"/>
            <a:r>
              <a:rPr lang="en-CA" sz="1800" b="0" i="0" u="sng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Implicit data </a:t>
            </a:r>
            <a:r>
              <a:rPr lang="en-CA" sz="18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information that is not provided intentionally but gathered from available data streams like search history, clicks, order history, etc.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AE44-7947-1923-AF4E-9C2A5E4B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9" y="4309241"/>
            <a:ext cx="4578007" cy="2327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2F8D8-B21F-B32E-5F9D-6868A5A0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49" y="4204138"/>
            <a:ext cx="5322854" cy="24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9503-DFC5-6113-4789-FADE498B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amount of data dictates how good the recommendations of the model can get. </a:t>
            </a:r>
          </a:p>
          <a:p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example, in a movie recommendation system, the more ratings users give to movies, the better the recommendations get for other users. </a:t>
            </a:r>
          </a:p>
          <a:p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type of data plays an important role in deciding the type of storage that has to be used. </a:t>
            </a:r>
          </a:p>
          <a:p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type of storage could include a </a:t>
            </a:r>
            <a:r>
              <a:rPr lang="en-CA" sz="2000" b="0" i="0" u="sng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standard SQL database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a </a:t>
            </a:r>
            <a:r>
              <a:rPr lang="en-CA" sz="2000" b="0" i="0" u="sng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NoSQL database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or some kind of </a:t>
            </a:r>
            <a:r>
              <a:rPr lang="en-CA" sz="2000" b="0" i="0" u="sng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object storage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817ABF-C6D6-F5D9-AC25-AA93CCCD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2. How does a recommendation engine work? :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BABD-855B-2865-0E8E-ADAC3EC7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2. How does a recommendation engine work? : Data Filtering : </a:t>
            </a:r>
            <a:r>
              <a:rPr lang="en-CA" sz="4400" b="1" i="0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Content 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061F-6E62-C79C-ACC9-70812848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42" y="1825625"/>
            <a:ext cx="8588539" cy="4351338"/>
          </a:xfrm>
        </p:spPr>
        <p:txBody>
          <a:bodyPr>
            <a:noAutofit/>
          </a:bodyPr>
          <a:lstStyle/>
          <a:p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algorithm recommends products which are similar to the ones that a user has liked in the past.</a:t>
            </a:r>
          </a:p>
          <a:p>
            <a:r>
              <a:rPr lang="en-CA" sz="16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Consider the example of Netflix.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lvl="1"/>
            <a:r>
              <a:rPr lang="en-CA" sz="1600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profile vector</a:t>
            </a:r>
            <a:r>
              <a:rPr lang="en-CA" sz="1600" dirty="0">
                <a:solidFill>
                  <a:srgbClr val="222222"/>
                </a:solidFill>
                <a:latin typeface="Lato" panose="020F0502020204030203" pitchFamily="34" charset="0"/>
              </a:rPr>
              <a:t>: 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all the information related to each user in a vector form</a:t>
            </a:r>
          </a:p>
          <a:p>
            <a:pPr lvl="1"/>
            <a:r>
              <a:rPr lang="en-CA" sz="1600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item vector</a:t>
            </a:r>
            <a:r>
              <a:rPr lang="en-CA" sz="1600" dirty="0">
                <a:solidFill>
                  <a:srgbClr val="222222"/>
                </a:solidFill>
                <a:latin typeface="Lato" panose="020F0502020204030203" pitchFamily="34" charset="0"/>
              </a:rPr>
              <a:t> :  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All the information related to movies </a:t>
            </a:r>
          </a:p>
          <a:p>
            <a:r>
              <a:rPr lang="en-CA" sz="1600" b="1" dirty="0">
                <a:solidFill>
                  <a:srgbClr val="FF0000"/>
                </a:solidFill>
                <a:latin typeface="Lato" panose="020F0502020204030203" pitchFamily="34" charset="0"/>
              </a:rPr>
              <a:t>c</a:t>
            </a:r>
            <a:r>
              <a:rPr lang="en-CA" sz="1600" b="1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osine similarity </a:t>
            </a:r>
            <a:r>
              <a:rPr lang="en-CA" sz="16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cosine of the angle between the profile vector and item vector</a:t>
            </a:r>
          </a:p>
          <a:p>
            <a:pPr lvl="1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ranges between -1 to 1</a:t>
            </a:r>
            <a:endParaRPr lang="en-CA" sz="16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/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movies are arranged in descending order based on: </a:t>
            </a:r>
          </a:p>
          <a:p>
            <a:pPr lvl="2"/>
            <a:r>
              <a:rPr lang="en-CA" sz="16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Top-n approach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where the top n movies are recommended </a:t>
            </a:r>
            <a:endParaRPr lang="en-CA" sz="16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2"/>
            <a:r>
              <a:rPr lang="en-CA" sz="1600" b="1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Rating scale approach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Where a threshold is set and all the movies above that threshold are recommended</a:t>
            </a:r>
          </a:p>
          <a:p>
            <a:r>
              <a:rPr lang="en-CA" sz="1600" b="1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Euclidean Distance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  Similar items will lie in close proximity to each other if plotted in n-dimensional space. </a:t>
            </a:r>
          </a:p>
          <a:p>
            <a:r>
              <a:rPr lang="en-CA" sz="1600" b="1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Pearson’s Correlation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It tells us how much two items are correlated. Higher the correlation, more will be the similarity. </a:t>
            </a:r>
          </a:p>
          <a:p>
            <a:r>
              <a:rPr lang="en-CA" sz="1600" b="1" dirty="0">
                <a:solidFill>
                  <a:srgbClr val="222222"/>
                </a:solidFill>
                <a:latin typeface="Lato" panose="020F0502020204030203" pitchFamily="34" charset="0"/>
              </a:rPr>
              <a:t>Drawback</a:t>
            </a:r>
            <a:r>
              <a:rPr lang="en-CA" sz="2400" b="1" dirty="0">
                <a:solidFill>
                  <a:srgbClr val="222222"/>
                </a:solidFill>
                <a:latin typeface="Lato" panose="020F0502020204030203" pitchFamily="34" charset="0"/>
              </a:rPr>
              <a:t>: </a:t>
            </a:r>
            <a:r>
              <a:rPr lang="en-CA" sz="16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limited to recommending items that are of the same type. It will never recommend products which the user has not bought or liked in the past.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BE3D9-1E4A-CE10-472C-DD402926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6" y="1134720"/>
            <a:ext cx="2131825" cy="256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5D01E3-604B-4FB4-3479-B2ACA5C44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300" y="4256356"/>
            <a:ext cx="21463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73523-2D42-51CB-8209-BA585DFDE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350" y="5203111"/>
            <a:ext cx="31242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A6834-09D9-DA1B-B916-8377C1A84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592" y="5830094"/>
            <a:ext cx="2895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D8E5-C0C1-628D-A052-5CD96A78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1" y="1929798"/>
            <a:ext cx="8541788" cy="5020800"/>
          </a:xfrm>
        </p:spPr>
        <p:txBody>
          <a:bodyPr>
            <a:normAutofit/>
          </a:bodyPr>
          <a:lstStyle/>
          <a:p>
            <a:pPr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algorithm uses “User Behavior” for recommending items. </a:t>
            </a:r>
          </a:p>
          <a:p>
            <a:pPr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is one of the most commonly used algorithms in the industry as it is not dependent on any additional information. </a:t>
            </a:r>
          </a:p>
          <a:p>
            <a:pPr algn="just"/>
            <a:r>
              <a:rPr lang="en-CA" sz="1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User-User collaborative filtering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algorithm first finds the similarity score between users</a:t>
            </a:r>
          </a:p>
          <a:p>
            <a:pPr lvl="2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(Pearson correlation). 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picks out the most similar users</a:t>
            </a:r>
          </a:p>
          <a:p>
            <a:pPr lvl="2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find the items rated by both the users</a:t>
            </a:r>
            <a:endParaRPr lang="en-CA" sz="12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recommends products which these similar users have liked or bought previously.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prediction (</a:t>
            </a:r>
            <a:r>
              <a:rPr lang="en-CA" sz="1200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Pu,i</a:t>
            </a:r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) of an item for a user </a:t>
            </a:r>
            <a:r>
              <a:rPr lang="en-CA" sz="1200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</a:t>
            </a:r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calculated by computing the weighted sum of the user ratings given by other users to an item </a:t>
            </a:r>
            <a:r>
              <a:rPr lang="en-CA" sz="1200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n-CA" sz="1200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Drawback: This algorithm is quite time consuming as it involves calculating the similarity for each user and then calculating prediction for each similarity score.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select only a few users (neighbors) instead of all to make prediction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Select a threshold similarity and choose all the users above that value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Randomly select the users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Arrange the neighbors in descending order of their similarity value and choose top-N users</a:t>
            </a:r>
          </a:p>
          <a:p>
            <a:pPr lvl="1" algn="just"/>
            <a:r>
              <a:rPr lang="en-CA" sz="12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Use clustering for choosing neighbors</a:t>
            </a:r>
          </a:p>
          <a:p>
            <a:pPr algn="just"/>
            <a:r>
              <a:rPr lang="en-CA" sz="145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useful when the number of users is less. </a:t>
            </a: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75BBE8-C1BD-3D71-5F10-EA19D17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2. How does a recommendation engine work? : Data Filtering : </a:t>
            </a:r>
            <a:r>
              <a:rPr lang="en-CA" sz="4400" b="1" i="0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Collaborative filtering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7817C-3B72-9CC3-CE4B-2B3A9DC8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55" y="1690687"/>
            <a:ext cx="3175765" cy="1738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D2279-7261-E744-2046-F561FF04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759" y="4012869"/>
            <a:ext cx="3395241" cy="1076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693B6-4559-C063-4CC6-FCD1611F2F39}"/>
              </a:ext>
            </a:extLst>
          </p:cNvPr>
          <p:cNvSpPr txBox="1"/>
          <p:nvPr/>
        </p:nvSpPr>
        <p:spPr>
          <a:xfrm>
            <a:off x="8957913" y="5089409"/>
            <a:ext cx="3127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Rv,i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the rating given by a user </a:t>
            </a:r>
            <a:r>
              <a:rPr lang="en-CA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to a movie </a:t>
            </a:r>
            <a:r>
              <a:rPr lang="en-CA" b="0" i="1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0" i="1" u="none" strike="noStrik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Su,v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the similarity between users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0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2FA8-AC17-E69E-5A10-C43B4048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71" y="224983"/>
            <a:ext cx="9016711" cy="5678106"/>
          </a:xfrm>
        </p:spPr>
        <p:txBody>
          <a:bodyPr>
            <a:normAutofit fontScale="85000" lnSpcReduction="20000"/>
          </a:bodyPr>
          <a:lstStyle/>
          <a:p>
            <a:endParaRPr lang="en-CA" b="0" i="0" u="none" strike="noStrike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Item-Item collaborative filtering</a:t>
            </a:r>
          </a:p>
          <a:p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E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ffective when the number of users is more than the items being recommended.</a:t>
            </a: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Instead of taking the weighted sum of ratings of “user-neighbors”, we take the weighted sum of ratings of “item-neighbors”</a:t>
            </a:r>
          </a:p>
          <a:p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what will happen if a </a:t>
            </a:r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new user 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or a new item is added in the dataset? </a:t>
            </a:r>
            <a:endParaRPr lang="en-CA" dirty="0">
              <a:solidFill>
                <a:srgbClr val="FF0000"/>
              </a:solidFill>
              <a:latin typeface="Lato" panose="020F0502020204030203" pitchFamily="34" charset="0"/>
            </a:endParaRPr>
          </a:p>
          <a:p>
            <a:pPr lvl="1" algn="just"/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Visitor Cold Start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lvl="2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new user is introduced in the dataset. </a:t>
            </a:r>
          </a:p>
          <a:p>
            <a:pPr lvl="2" algn="just"/>
            <a:r>
              <a:rPr lang="en-CA" dirty="0">
                <a:solidFill>
                  <a:srgbClr val="222222"/>
                </a:solidFill>
                <a:latin typeface="Lato" panose="020F0502020204030203" pitchFamily="34" charset="0"/>
              </a:rPr>
              <a:t>A</a:t>
            </a:r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pply a popularity based strategy, i.e. recommend the most popular products. These can be determined by what has been popular recently overall or regionally. </a:t>
            </a:r>
          </a:p>
          <a:p>
            <a:pPr lvl="1" algn="just"/>
            <a:r>
              <a:rPr lang="en-CA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Product Cold Start </a:t>
            </a:r>
          </a:p>
          <a:p>
            <a:pPr lvl="2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new product is launched in the market or added to the system. </a:t>
            </a:r>
          </a:p>
          <a:p>
            <a:pPr lvl="2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make use of Content based filtering to solve this problem. </a:t>
            </a:r>
          </a:p>
          <a:p>
            <a:pPr lvl="2" algn="just"/>
            <a:r>
              <a:rPr lang="en-CA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system first uses the content of the new product for recommendations and then eventually the user actions on that product.</a:t>
            </a:r>
          </a:p>
          <a:p>
            <a:pPr lvl="1"/>
            <a:endParaRPr lang="en-CA" b="0" i="0" u="none" strike="noStrike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07503-FFA8-B59F-D12C-9F75D4D9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533" y="224983"/>
            <a:ext cx="3256528" cy="25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2298</Words>
  <Application>Microsoft Macintosh PowerPoint</Application>
  <PresentationFormat>Widescreen</PresentationFormat>
  <Paragraphs>168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Office Theme</vt:lpstr>
      <vt:lpstr>Building Recommendation Engine from Scratch</vt:lpstr>
      <vt:lpstr>Introduction</vt:lpstr>
      <vt:lpstr>1. What are recommendation engines?</vt:lpstr>
      <vt:lpstr>2. How does a recommendation engine work?</vt:lpstr>
      <vt:lpstr>2. How does a recommendation engine work? : Data collection</vt:lpstr>
      <vt:lpstr>2. How does a recommendation engine work? : Data storage</vt:lpstr>
      <vt:lpstr>2. How does a recommendation engine work? : Data Filtering : Content based filtering</vt:lpstr>
      <vt:lpstr>2. How does a recommendation engine work? : Data Filtering : Collaborative filtering</vt:lpstr>
      <vt:lpstr>PowerPoint Presentation</vt:lpstr>
      <vt:lpstr>3. Case study in Python using the MovieLens Dataset</vt:lpstr>
      <vt:lpstr>4. Building collaborative filtering model from scratch</vt:lpstr>
      <vt:lpstr>5. Building a simple popularity and collaborative filtering model using Turicreate</vt:lpstr>
      <vt:lpstr>6. Introduction to matrix factorization</vt:lpstr>
      <vt:lpstr>6. Introduction to matrix factorization</vt:lpstr>
      <vt:lpstr>6. Introduction to matrix factorization</vt:lpstr>
      <vt:lpstr>PowerPoint Presentation</vt:lpstr>
      <vt:lpstr>PowerPoint Presentation</vt:lpstr>
      <vt:lpstr>PowerPoint Presentation</vt:lpstr>
      <vt:lpstr>Evaluation metrics for recommendation engines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Recommendation Engine from Scratch</dc:title>
  <dc:creator>Kiran Narta</dc:creator>
  <cp:lastModifiedBy>Kiran Narta</cp:lastModifiedBy>
  <cp:revision>1</cp:revision>
  <dcterms:created xsi:type="dcterms:W3CDTF">2024-01-12T17:55:49Z</dcterms:created>
  <dcterms:modified xsi:type="dcterms:W3CDTF">2024-01-13T00:49:43Z</dcterms:modified>
</cp:coreProperties>
</file>