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Proxima Nova"/>
      <p:regular r:id="rId30"/>
      <p:bold r:id="rId31"/>
      <p:italic r:id="rId32"/>
      <p:boldItalic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5.xml"/><Relationship Id="rId33" Type="http://schemas.openxmlformats.org/officeDocument/2006/relationships/font" Target="fonts/ProximaNova-boldItalic.fntdata"/><Relationship Id="rId10" Type="http://schemas.openxmlformats.org/officeDocument/2006/relationships/slide" Target="slides/slide4.xml"/><Relationship Id="rId32" Type="http://schemas.openxmlformats.org/officeDocument/2006/relationships/font" Target="fonts/ProximaNova-italic.fntdata"/><Relationship Id="rId13" Type="http://schemas.openxmlformats.org/officeDocument/2006/relationships/slide" Target="slides/slide7.xml"/><Relationship Id="rId35" Type="http://schemas.openxmlformats.org/officeDocument/2006/relationships/font" Target="fonts/RobotoMono-bold.fntdata"/><Relationship Id="rId12" Type="http://schemas.openxmlformats.org/officeDocument/2006/relationships/slide" Target="slides/slide6.xml"/><Relationship Id="rId34" Type="http://schemas.openxmlformats.org/officeDocument/2006/relationships/font" Target="fonts/RobotoMono-regular.fntdata"/><Relationship Id="rId15" Type="http://schemas.openxmlformats.org/officeDocument/2006/relationships/slide" Target="slides/slide9.xml"/><Relationship Id="rId37" Type="http://schemas.openxmlformats.org/officeDocument/2006/relationships/font" Target="fonts/RobotoMono-boldItalic.fntdata"/><Relationship Id="rId14" Type="http://schemas.openxmlformats.org/officeDocument/2006/relationships/slide" Target="slides/slide8.xml"/><Relationship Id="rId36" Type="http://schemas.openxmlformats.org/officeDocument/2006/relationships/font" Target="fonts/RobotoMon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b94662b10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b94662b10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d7dbbe2b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d7dbbe2b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b94662b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b94662b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367c9a32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367c9a32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7d813ea95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d813ea95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b94662b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b94662b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7d813ea95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d813ea95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7d813ea95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d813ea95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7d813ea95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d813ea95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7d813ea95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d813ea95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7d813ea95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d813ea95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d7dc6e3e2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d7dc6e3e2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b94662b1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bb94662b1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7d813ea95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d813ea95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bb94662b1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bb94662b1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7d7dc6e3e2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d7dc6e3e2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d7dc6e3e2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d7dc6e3e2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d7dc6e3e2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d7dc6e3e2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d7dc6e3e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d7dc6e3e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d7dbbe2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d7dbbe2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d7dbbe2b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d7dbbe2b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d7dbbe2b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d7dbbe2b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d813ea9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d813ea9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pandas.pydata.org/pandas-docs/stable/reference/series.html" TargetMode="External"/><Relationship Id="rId4" Type="http://schemas.openxmlformats.org/officeDocument/2006/relationships/hyperlink" Target="https://pandas.pydata.org/pandas-docs/stable/reference/frame.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pandas.pydata.org/pandas-docs/stable/user_guide/timeserie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5"/>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If you'd like to work along with the demos, download the zip file found in the lab folder linked to on the course </a:t>
            </a:r>
            <a:r>
              <a:rPr lang="en" sz="2400"/>
              <a:t>website</a:t>
            </a:r>
            <a:r>
              <a:rPr lang="en" sz="2400"/>
              <a:t> for today</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time is it?</a:t>
            </a:r>
            <a:endParaRPr/>
          </a:p>
        </p:txBody>
      </p:sp>
      <p:sp>
        <p:nvSpPr>
          <p:cNvPr id="157" name="Google Shape;15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many ways to measure time.  There are two types of </a:t>
            </a:r>
            <a:r>
              <a:rPr lang="en">
                <a:solidFill>
                  <a:schemeClr val="dk2"/>
                </a:solidFill>
              </a:rPr>
              <a:t>timestamps</a:t>
            </a:r>
            <a:r>
              <a:rPr lang="en"/>
              <a:t> you should be aware of.</a:t>
            </a:r>
            <a:endParaRPr/>
          </a:p>
          <a:p>
            <a:pPr indent="-342900" lvl="0" marL="457200" rtl="0" algn="l">
              <a:spcBef>
                <a:spcPts val="1600"/>
              </a:spcBef>
              <a:spcAft>
                <a:spcPts val="0"/>
              </a:spcAft>
              <a:buSzPts val="1800"/>
              <a:buChar char="●"/>
            </a:pPr>
            <a:r>
              <a:rPr lang="en"/>
              <a:t>UTC (Universal Time Coordinated).   A timezone-free measure of time.</a:t>
            </a:r>
            <a:endParaRPr/>
          </a:p>
          <a:p>
            <a:pPr indent="-317500" lvl="1" marL="914400" rtl="0" algn="l">
              <a:spcBef>
                <a:spcPts val="0"/>
              </a:spcBef>
              <a:spcAft>
                <a:spcPts val="0"/>
              </a:spcAft>
              <a:buSzPts val="1400"/>
              <a:buChar char="○"/>
            </a:pPr>
            <a:r>
              <a:rPr lang="en"/>
              <a:t>Getting rid of time zones helps; the computer can add them back in later.</a:t>
            </a:r>
            <a:endParaRPr/>
          </a:p>
          <a:p>
            <a:pPr indent="-317500" lvl="1" marL="914400" rtl="0" algn="l">
              <a:spcBef>
                <a:spcPts val="0"/>
              </a:spcBef>
              <a:spcAft>
                <a:spcPts val="0"/>
              </a:spcAft>
              <a:buSzPts val="1400"/>
              <a:buChar char="○"/>
            </a:pPr>
            <a:r>
              <a:rPr lang="en"/>
              <a:t>No, we're not done "coordinating" it; the Earth doesn't go around the sun exactly the same every year.</a:t>
            </a:r>
            <a:endParaRPr/>
          </a:p>
          <a:p>
            <a:pPr indent="-342900" lvl="0" marL="457200" rtl="0" algn="l">
              <a:spcBef>
                <a:spcPts val="0"/>
              </a:spcBef>
              <a:spcAft>
                <a:spcPts val="0"/>
              </a:spcAft>
              <a:buSzPts val="1800"/>
              <a:buChar char="●"/>
            </a:pPr>
            <a:r>
              <a:rPr lang="en"/>
              <a:t>Unix Time - the number of seconds since January 1, 1970.</a:t>
            </a:r>
            <a:endParaRPr/>
          </a:p>
          <a:p>
            <a:pPr indent="-317500" lvl="1" marL="914400" rtl="0" algn="l">
              <a:spcBef>
                <a:spcPts val="0"/>
              </a:spcBef>
              <a:spcAft>
                <a:spcPts val="0"/>
              </a:spcAft>
              <a:buSzPts val="1400"/>
              <a:buChar char="○"/>
            </a:pPr>
            <a:r>
              <a:rPr lang="en"/>
              <a:t>Unix time is used as a means of time stamping, and the results are then mapped into something human-like.</a:t>
            </a:r>
            <a:endParaRPr/>
          </a:p>
          <a:p>
            <a:pPr indent="-317500" lvl="1" marL="914400" rtl="0" algn="l">
              <a:spcBef>
                <a:spcPts val="0"/>
              </a:spcBef>
              <a:spcAft>
                <a:spcPts val="0"/>
              </a:spcAft>
              <a:buSzPts val="1400"/>
              <a:buChar char="○"/>
            </a:pPr>
            <a:r>
              <a:rPr lang="en"/>
              <a:t>Y2k38</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5"/>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 datetime, dateutil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Pandas Data Structures</a:t>
            </a:r>
            <a:endParaRPr/>
          </a:p>
        </p:txBody>
      </p:sp>
      <p:sp>
        <p:nvSpPr>
          <p:cNvPr id="168" name="Google Shape;168;p36"/>
          <p:cNvSpPr/>
          <p:nvPr/>
        </p:nvSpPr>
        <p:spPr>
          <a:xfrm>
            <a:off x="991525" y="2033525"/>
            <a:ext cx="650100" cy="381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p:txBody>
      </p:sp>
      <p:sp>
        <p:nvSpPr>
          <p:cNvPr id="169" name="Google Shape;169;p36"/>
          <p:cNvSpPr/>
          <p:nvPr/>
        </p:nvSpPr>
        <p:spPr>
          <a:xfrm>
            <a:off x="991525" y="2414525"/>
            <a:ext cx="650100" cy="381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p:txBody>
      </p:sp>
      <p:sp>
        <p:nvSpPr>
          <p:cNvPr id="170" name="Google Shape;170;p36"/>
          <p:cNvSpPr/>
          <p:nvPr/>
        </p:nvSpPr>
        <p:spPr>
          <a:xfrm>
            <a:off x="991525" y="2795525"/>
            <a:ext cx="650100" cy="381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2</a:t>
            </a:r>
            <a:endParaRPr>
              <a:latin typeface="Roboto Mono"/>
              <a:ea typeface="Roboto Mono"/>
              <a:cs typeface="Roboto Mono"/>
              <a:sym typeface="Roboto Mono"/>
            </a:endParaRPr>
          </a:p>
        </p:txBody>
      </p:sp>
      <p:sp>
        <p:nvSpPr>
          <p:cNvPr id="171" name="Google Shape;171;p36"/>
          <p:cNvSpPr/>
          <p:nvPr/>
        </p:nvSpPr>
        <p:spPr>
          <a:xfrm>
            <a:off x="991525" y="3176525"/>
            <a:ext cx="650100" cy="381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3</a:t>
            </a:r>
            <a:endParaRPr>
              <a:latin typeface="Roboto Mono"/>
              <a:ea typeface="Roboto Mono"/>
              <a:cs typeface="Roboto Mono"/>
              <a:sym typeface="Roboto Mono"/>
            </a:endParaRPr>
          </a:p>
        </p:txBody>
      </p:sp>
      <p:sp>
        <p:nvSpPr>
          <p:cNvPr id="172" name="Google Shape;172;p36"/>
          <p:cNvSpPr/>
          <p:nvPr/>
        </p:nvSpPr>
        <p:spPr>
          <a:xfrm>
            <a:off x="991525" y="3557525"/>
            <a:ext cx="650100" cy="381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4</a:t>
            </a:r>
            <a:endParaRPr>
              <a:latin typeface="Roboto Mono"/>
              <a:ea typeface="Roboto Mono"/>
              <a:cs typeface="Roboto Mono"/>
              <a:sym typeface="Roboto Mono"/>
            </a:endParaRPr>
          </a:p>
        </p:txBody>
      </p:sp>
      <p:sp>
        <p:nvSpPr>
          <p:cNvPr id="173" name="Google Shape;173;p36"/>
          <p:cNvSpPr/>
          <p:nvPr/>
        </p:nvSpPr>
        <p:spPr>
          <a:xfrm>
            <a:off x="991525" y="3938525"/>
            <a:ext cx="650100" cy="381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5</a:t>
            </a:r>
            <a:endParaRPr>
              <a:latin typeface="Roboto Mono"/>
              <a:ea typeface="Roboto Mono"/>
              <a:cs typeface="Roboto Mono"/>
              <a:sym typeface="Roboto Mono"/>
            </a:endParaRPr>
          </a:p>
        </p:txBody>
      </p:sp>
      <p:sp>
        <p:nvSpPr>
          <p:cNvPr id="174" name="Google Shape;174;p36"/>
          <p:cNvSpPr/>
          <p:nvPr/>
        </p:nvSpPr>
        <p:spPr>
          <a:xfrm>
            <a:off x="991525" y="4319525"/>
            <a:ext cx="650100" cy="381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6</a:t>
            </a:r>
            <a:endParaRPr>
              <a:latin typeface="Roboto Mono"/>
              <a:ea typeface="Roboto Mono"/>
              <a:cs typeface="Roboto Mono"/>
              <a:sym typeface="Roboto Mono"/>
            </a:endParaRPr>
          </a:p>
        </p:txBody>
      </p:sp>
      <p:sp>
        <p:nvSpPr>
          <p:cNvPr id="175" name="Google Shape;175;p36"/>
          <p:cNvSpPr/>
          <p:nvPr/>
        </p:nvSpPr>
        <p:spPr>
          <a:xfrm>
            <a:off x="1677325" y="1652525"/>
            <a:ext cx="650100" cy="3810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colA</a:t>
            </a:r>
            <a:endParaRPr>
              <a:latin typeface="Roboto Mono"/>
              <a:ea typeface="Roboto Mono"/>
              <a:cs typeface="Roboto Mono"/>
              <a:sym typeface="Roboto Mono"/>
            </a:endParaRPr>
          </a:p>
        </p:txBody>
      </p:sp>
      <p:sp>
        <p:nvSpPr>
          <p:cNvPr id="176" name="Google Shape;176;p36"/>
          <p:cNvSpPr/>
          <p:nvPr/>
        </p:nvSpPr>
        <p:spPr>
          <a:xfrm>
            <a:off x="1677325" y="2033525"/>
            <a:ext cx="650100" cy="38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4</a:t>
            </a:r>
            <a:endParaRPr>
              <a:latin typeface="Roboto Mono"/>
              <a:ea typeface="Roboto Mono"/>
              <a:cs typeface="Roboto Mono"/>
              <a:sym typeface="Roboto Mono"/>
            </a:endParaRPr>
          </a:p>
        </p:txBody>
      </p:sp>
      <p:sp>
        <p:nvSpPr>
          <p:cNvPr id="177" name="Google Shape;177;p36"/>
          <p:cNvSpPr/>
          <p:nvPr/>
        </p:nvSpPr>
        <p:spPr>
          <a:xfrm>
            <a:off x="1677325" y="2414525"/>
            <a:ext cx="650100" cy="38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5</a:t>
            </a:r>
            <a:endParaRPr>
              <a:latin typeface="Roboto Mono"/>
              <a:ea typeface="Roboto Mono"/>
              <a:cs typeface="Roboto Mono"/>
              <a:sym typeface="Roboto Mono"/>
            </a:endParaRPr>
          </a:p>
        </p:txBody>
      </p:sp>
      <p:sp>
        <p:nvSpPr>
          <p:cNvPr id="178" name="Google Shape;178;p36"/>
          <p:cNvSpPr/>
          <p:nvPr/>
        </p:nvSpPr>
        <p:spPr>
          <a:xfrm>
            <a:off x="1677325" y="2795525"/>
            <a:ext cx="650100" cy="38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8</a:t>
            </a:r>
            <a:endParaRPr>
              <a:latin typeface="Roboto Mono"/>
              <a:ea typeface="Roboto Mono"/>
              <a:cs typeface="Roboto Mono"/>
              <a:sym typeface="Roboto Mono"/>
            </a:endParaRPr>
          </a:p>
        </p:txBody>
      </p:sp>
      <p:sp>
        <p:nvSpPr>
          <p:cNvPr id="179" name="Google Shape;179;p36"/>
          <p:cNvSpPr/>
          <p:nvPr/>
        </p:nvSpPr>
        <p:spPr>
          <a:xfrm>
            <a:off x="1677325" y="3176525"/>
            <a:ext cx="650100" cy="38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3</a:t>
            </a:r>
            <a:endParaRPr>
              <a:latin typeface="Roboto Mono"/>
              <a:ea typeface="Roboto Mono"/>
              <a:cs typeface="Roboto Mono"/>
              <a:sym typeface="Roboto Mono"/>
            </a:endParaRPr>
          </a:p>
        </p:txBody>
      </p:sp>
      <p:sp>
        <p:nvSpPr>
          <p:cNvPr id="180" name="Google Shape;180;p36"/>
          <p:cNvSpPr/>
          <p:nvPr/>
        </p:nvSpPr>
        <p:spPr>
          <a:xfrm>
            <a:off x="1677325" y="3557525"/>
            <a:ext cx="650100" cy="38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2</a:t>
            </a:r>
            <a:endParaRPr>
              <a:latin typeface="Roboto Mono"/>
              <a:ea typeface="Roboto Mono"/>
              <a:cs typeface="Roboto Mono"/>
              <a:sym typeface="Roboto Mono"/>
            </a:endParaRPr>
          </a:p>
        </p:txBody>
      </p:sp>
      <p:sp>
        <p:nvSpPr>
          <p:cNvPr id="181" name="Google Shape;181;p36"/>
          <p:cNvSpPr/>
          <p:nvPr/>
        </p:nvSpPr>
        <p:spPr>
          <a:xfrm>
            <a:off x="1677325" y="3938525"/>
            <a:ext cx="650100" cy="38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2</a:t>
            </a:r>
            <a:endParaRPr>
              <a:latin typeface="Roboto Mono"/>
              <a:ea typeface="Roboto Mono"/>
              <a:cs typeface="Roboto Mono"/>
              <a:sym typeface="Roboto Mono"/>
            </a:endParaRPr>
          </a:p>
        </p:txBody>
      </p:sp>
      <p:sp>
        <p:nvSpPr>
          <p:cNvPr id="182" name="Google Shape;182;p36"/>
          <p:cNvSpPr/>
          <p:nvPr/>
        </p:nvSpPr>
        <p:spPr>
          <a:xfrm>
            <a:off x="1677325" y="4319525"/>
            <a:ext cx="650100" cy="38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NaN</a:t>
            </a:r>
            <a:endParaRPr>
              <a:latin typeface="Roboto Mono"/>
              <a:ea typeface="Roboto Mono"/>
              <a:cs typeface="Roboto Mono"/>
              <a:sym typeface="Roboto Mono"/>
            </a:endParaRPr>
          </a:p>
        </p:txBody>
      </p:sp>
      <p:sp>
        <p:nvSpPr>
          <p:cNvPr id="183" name="Google Shape;183;p36"/>
          <p:cNvSpPr/>
          <p:nvPr/>
        </p:nvSpPr>
        <p:spPr>
          <a:xfrm>
            <a:off x="2363125" y="1652525"/>
            <a:ext cx="650100" cy="3810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colB</a:t>
            </a:r>
            <a:endParaRPr>
              <a:latin typeface="Roboto Mono"/>
              <a:ea typeface="Roboto Mono"/>
              <a:cs typeface="Roboto Mono"/>
              <a:sym typeface="Roboto Mono"/>
            </a:endParaRPr>
          </a:p>
        </p:txBody>
      </p:sp>
      <p:sp>
        <p:nvSpPr>
          <p:cNvPr id="184" name="Google Shape;184;p36"/>
          <p:cNvSpPr/>
          <p:nvPr/>
        </p:nvSpPr>
        <p:spPr>
          <a:xfrm>
            <a:off x="2363125" y="2033525"/>
            <a:ext cx="650100" cy="38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3.14</a:t>
            </a:r>
            <a:endParaRPr>
              <a:latin typeface="Roboto Mono"/>
              <a:ea typeface="Roboto Mono"/>
              <a:cs typeface="Roboto Mono"/>
              <a:sym typeface="Roboto Mono"/>
            </a:endParaRPr>
          </a:p>
        </p:txBody>
      </p:sp>
      <p:sp>
        <p:nvSpPr>
          <p:cNvPr id="185" name="Google Shape;185;p36"/>
          <p:cNvSpPr/>
          <p:nvPr/>
        </p:nvSpPr>
        <p:spPr>
          <a:xfrm>
            <a:off x="2363125" y="2414525"/>
            <a:ext cx="650100" cy="38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1.50</a:t>
            </a:r>
            <a:endParaRPr>
              <a:latin typeface="Roboto Mono"/>
              <a:ea typeface="Roboto Mono"/>
              <a:cs typeface="Roboto Mono"/>
              <a:sym typeface="Roboto Mono"/>
            </a:endParaRPr>
          </a:p>
        </p:txBody>
      </p:sp>
      <p:sp>
        <p:nvSpPr>
          <p:cNvPr id="186" name="Google Shape;186;p36"/>
          <p:cNvSpPr/>
          <p:nvPr/>
        </p:nvSpPr>
        <p:spPr>
          <a:xfrm>
            <a:off x="2363125" y="2795525"/>
            <a:ext cx="650100" cy="38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2.00</a:t>
            </a:r>
            <a:endParaRPr>
              <a:latin typeface="Roboto Mono"/>
              <a:ea typeface="Roboto Mono"/>
              <a:cs typeface="Roboto Mono"/>
              <a:sym typeface="Roboto Mono"/>
            </a:endParaRPr>
          </a:p>
        </p:txBody>
      </p:sp>
      <p:sp>
        <p:nvSpPr>
          <p:cNvPr id="187" name="Google Shape;187;p36"/>
          <p:cNvSpPr/>
          <p:nvPr/>
        </p:nvSpPr>
        <p:spPr>
          <a:xfrm>
            <a:off x="2363125" y="3176525"/>
            <a:ext cx="650100" cy="38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5.78</a:t>
            </a:r>
            <a:endParaRPr>
              <a:latin typeface="Roboto Mono"/>
              <a:ea typeface="Roboto Mono"/>
              <a:cs typeface="Roboto Mono"/>
              <a:sym typeface="Roboto Mono"/>
            </a:endParaRPr>
          </a:p>
        </p:txBody>
      </p:sp>
      <p:sp>
        <p:nvSpPr>
          <p:cNvPr id="188" name="Google Shape;188;p36"/>
          <p:cNvSpPr/>
          <p:nvPr/>
        </p:nvSpPr>
        <p:spPr>
          <a:xfrm>
            <a:off x="2363125" y="3557525"/>
            <a:ext cx="650100" cy="38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0.20</a:t>
            </a:r>
            <a:endParaRPr>
              <a:latin typeface="Roboto Mono"/>
              <a:ea typeface="Roboto Mono"/>
              <a:cs typeface="Roboto Mono"/>
              <a:sym typeface="Roboto Mono"/>
            </a:endParaRPr>
          </a:p>
        </p:txBody>
      </p:sp>
      <p:sp>
        <p:nvSpPr>
          <p:cNvPr id="189" name="Google Shape;189;p36"/>
          <p:cNvSpPr/>
          <p:nvPr/>
        </p:nvSpPr>
        <p:spPr>
          <a:xfrm>
            <a:off x="2363125" y="3938525"/>
            <a:ext cx="650100" cy="38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5.30</a:t>
            </a:r>
            <a:endParaRPr>
              <a:latin typeface="Roboto Mono"/>
              <a:ea typeface="Roboto Mono"/>
              <a:cs typeface="Roboto Mono"/>
              <a:sym typeface="Roboto Mono"/>
            </a:endParaRPr>
          </a:p>
        </p:txBody>
      </p:sp>
      <p:sp>
        <p:nvSpPr>
          <p:cNvPr id="190" name="Google Shape;190;p36"/>
          <p:cNvSpPr/>
          <p:nvPr/>
        </p:nvSpPr>
        <p:spPr>
          <a:xfrm>
            <a:off x="2363125" y="4319525"/>
            <a:ext cx="650100" cy="38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0.0</a:t>
            </a:r>
            <a:endParaRPr>
              <a:latin typeface="Roboto Mono"/>
              <a:ea typeface="Roboto Mono"/>
              <a:cs typeface="Roboto Mono"/>
              <a:sym typeface="Roboto Mono"/>
            </a:endParaRPr>
          </a:p>
        </p:txBody>
      </p:sp>
      <p:sp>
        <p:nvSpPr>
          <p:cNvPr id="191" name="Google Shape;191;p36"/>
          <p:cNvSpPr/>
          <p:nvPr/>
        </p:nvSpPr>
        <p:spPr>
          <a:xfrm>
            <a:off x="3048925" y="1652525"/>
            <a:ext cx="650100" cy="3810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colC</a:t>
            </a:r>
            <a:endParaRPr>
              <a:latin typeface="Roboto Mono"/>
              <a:ea typeface="Roboto Mono"/>
              <a:cs typeface="Roboto Mono"/>
              <a:sym typeface="Roboto Mono"/>
            </a:endParaRPr>
          </a:p>
        </p:txBody>
      </p:sp>
      <p:sp>
        <p:nvSpPr>
          <p:cNvPr id="192" name="Google Shape;192;p36"/>
          <p:cNvSpPr/>
          <p:nvPr/>
        </p:nvSpPr>
        <p:spPr>
          <a:xfrm>
            <a:off x="3048925" y="2033525"/>
            <a:ext cx="650100" cy="38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'A'</a:t>
            </a:r>
            <a:endParaRPr>
              <a:latin typeface="Roboto Mono"/>
              <a:ea typeface="Roboto Mono"/>
              <a:cs typeface="Roboto Mono"/>
              <a:sym typeface="Roboto Mono"/>
            </a:endParaRPr>
          </a:p>
        </p:txBody>
      </p:sp>
      <p:sp>
        <p:nvSpPr>
          <p:cNvPr id="193" name="Google Shape;193;p36"/>
          <p:cNvSpPr/>
          <p:nvPr/>
        </p:nvSpPr>
        <p:spPr>
          <a:xfrm>
            <a:off x="3048925" y="2414525"/>
            <a:ext cx="650100" cy="38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'A'</a:t>
            </a:r>
            <a:endParaRPr>
              <a:latin typeface="Roboto Mono"/>
              <a:ea typeface="Roboto Mono"/>
              <a:cs typeface="Roboto Mono"/>
              <a:sym typeface="Roboto Mono"/>
            </a:endParaRPr>
          </a:p>
        </p:txBody>
      </p:sp>
      <p:sp>
        <p:nvSpPr>
          <p:cNvPr id="194" name="Google Shape;194;p36"/>
          <p:cNvSpPr/>
          <p:nvPr/>
        </p:nvSpPr>
        <p:spPr>
          <a:xfrm>
            <a:off x="3048925" y="2795525"/>
            <a:ext cx="650100" cy="38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'M'</a:t>
            </a:r>
            <a:endParaRPr>
              <a:latin typeface="Roboto Mono"/>
              <a:ea typeface="Roboto Mono"/>
              <a:cs typeface="Roboto Mono"/>
              <a:sym typeface="Roboto Mono"/>
            </a:endParaRPr>
          </a:p>
        </p:txBody>
      </p:sp>
      <p:sp>
        <p:nvSpPr>
          <p:cNvPr id="195" name="Google Shape;195;p36"/>
          <p:cNvSpPr/>
          <p:nvPr/>
        </p:nvSpPr>
        <p:spPr>
          <a:xfrm>
            <a:off x="3048925" y="3176525"/>
            <a:ext cx="650100" cy="38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'N'</a:t>
            </a:r>
            <a:endParaRPr>
              <a:latin typeface="Roboto Mono"/>
              <a:ea typeface="Roboto Mono"/>
              <a:cs typeface="Roboto Mono"/>
              <a:sym typeface="Roboto Mono"/>
            </a:endParaRPr>
          </a:p>
        </p:txBody>
      </p:sp>
      <p:sp>
        <p:nvSpPr>
          <p:cNvPr id="196" name="Google Shape;196;p36"/>
          <p:cNvSpPr/>
          <p:nvPr/>
        </p:nvSpPr>
        <p:spPr>
          <a:xfrm>
            <a:off x="3048925" y="3557525"/>
            <a:ext cx="650100" cy="38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'K'</a:t>
            </a:r>
            <a:endParaRPr>
              <a:latin typeface="Roboto Mono"/>
              <a:ea typeface="Roboto Mono"/>
              <a:cs typeface="Roboto Mono"/>
              <a:sym typeface="Roboto Mono"/>
            </a:endParaRPr>
          </a:p>
        </p:txBody>
      </p:sp>
      <p:sp>
        <p:nvSpPr>
          <p:cNvPr id="197" name="Google Shape;197;p36"/>
          <p:cNvSpPr/>
          <p:nvPr/>
        </p:nvSpPr>
        <p:spPr>
          <a:xfrm>
            <a:off x="3048925" y="3938525"/>
            <a:ext cx="650100" cy="38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'K'</a:t>
            </a:r>
            <a:endParaRPr>
              <a:latin typeface="Roboto Mono"/>
              <a:ea typeface="Roboto Mono"/>
              <a:cs typeface="Roboto Mono"/>
              <a:sym typeface="Roboto Mono"/>
            </a:endParaRPr>
          </a:p>
        </p:txBody>
      </p:sp>
      <p:sp>
        <p:nvSpPr>
          <p:cNvPr id="198" name="Google Shape;198;p36"/>
          <p:cNvSpPr/>
          <p:nvPr/>
        </p:nvSpPr>
        <p:spPr>
          <a:xfrm>
            <a:off x="3048925" y="4319525"/>
            <a:ext cx="650100" cy="38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'R'</a:t>
            </a:r>
            <a:endParaRPr>
              <a:latin typeface="Roboto Mono"/>
              <a:ea typeface="Roboto Mono"/>
              <a:cs typeface="Roboto Mono"/>
              <a:sym typeface="Roboto Mono"/>
            </a:endParaRPr>
          </a:p>
        </p:txBody>
      </p:sp>
      <p:sp>
        <p:nvSpPr>
          <p:cNvPr id="199" name="Google Shape;199;p36"/>
          <p:cNvSpPr/>
          <p:nvPr/>
        </p:nvSpPr>
        <p:spPr>
          <a:xfrm>
            <a:off x="3734725" y="1652525"/>
            <a:ext cx="650100" cy="3810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colD</a:t>
            </a:r>
            <a:endParaRPr>
              <a:latin typeface="Roboto Mono"/>
              <a:ea typeface="Roboto Mono"/>
              <a:cs typeface="Roboto Mono"/>
              <a:sym typeface="Roboto Mono"/>
            </a:endParaRPr>
          </a:p>
        </p:txBody>
      </p:sp>
      <p:sp>
        <p:nvSpPr>
          <p:cNvPr id="200" name="Google Shape;200;p36"/>
          <p:cNvSpPr/>
          <p:nvPr/>
        </p:nvSpPr>
        <p:spPr>
          <a:xfrm>
            <a:off x="3734725" y="2033525"/>
            <a:ext cx="650100" cy="38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True</a:t>
            </a:r>
            <a:endParaRPr>
              <a:latin typeface="Roboto Mono"/>
              <a:ea typeface="Roboto Mono"/>
              <a:cs typeface="Roboto Mono"/>
              <a:sym typeface="Roboto Mono"/>
            </a:endParaRPr>
          </a:p>
        </p:txBody>
      </p:sp>
      <p:sp>
        <p:nvSpPr>
          <p:cNvPr id="201" name="Google Shape;201;p36"/>
          <p:cNvSpPr/>
          <p:nvPr/>
        </p:nvSpPr>
        <p:spPr>
          <a:xfrm>
            <a:off x="3734725" y="2414525"/>
            <a:ext cx="650100" cy="38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True</a:t>
            </a:r>
            <a:endParaRPr>
              <a:latin typeface="Roboto Mono"/>
              <a:ea typeface="Roboto Mono"/>
              <a:cs typeface="Roboto Mono"/>
              <a:sym typeface="Roboto Mono"/>
            </a:endParaRPr>
          </a:p>
        </p:txBody>
      </p:sp>
      <p:sp>
        <p:nvSpPr>
          <p:cNvPr id="202" name="Google Shape;202;p36"/>
          <p:cNvSpPr/>
          <p:nvPr/>
        </p:nvSpPr>
        <p:spPr>
          <a:xfrm>
            <a:off x="3734725" y="2795525"/>
            <a:ext cx="650100" cy="38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True</a:t>
            </a:r>
            <a:endParaRPr>
              <a:latin typeface="Roboto Mono"/>
              <a:ea typeface="Roboto Mono"/>
              <a:cs typeface="Roboto Mono"/>
              <a:sym typeface="Roboto Mono"/>
            </a:endParaRPr>
          </a:p>
        </p:txBody>
      </p:sp>
      <p:sp>
        <p:nvSpPr>
          <p:cNvPr id="203" name="Google Shape;203;p36"/>
          <p:cNvSpPr/>
          <p:nvPr/>
        </p:nvSpPr>
        <p:spPr>
          <a:xfrm>
            <a:off x="3734725" y="3176525"/>
            <a:ext cx="650100" cy="38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NaN</a:t>
            </a:r>
            <a:endParaRPr>
              <a:latin typeface="Roboto Mono"/>
              <a:ea typeface="Roboto Mono"/>
              <a:cs typeface="Roboto Mono"/>
              <a:sym typeface="Roboto Mono"/>
            </a:endParaRPr>
          </a:p>
        </p:txBody>
      </p:sp>
      <p:sp>
        <p:nvSpPr>
          <p:cNvPr id="204" name="Google Shape;204;p36"/>
          <p:cNvSpPr/>
          <p:nvPr/>
        </p:nvSpPr>
        <p:spPr>
          <a:xfrm>
            <a:off x="3734725" y="3557525"/>
            <a:ext cx="650100" cy="38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Mono"/>
                <a:ea typeface="Roboto Mono"/>
                <a:cs typeface="Roboto Mono"/>
                <a:sym typeface="Roboto Mono"/>
              </a:rPr>
              <a:t>False</a:t>
            </a:r>
            <a:endParaRPr sz="1200">
              <a:latin typeface="Roboto Mono"/>
              <a:ea typeface="Roboto Mono"/>
              <a:cs typeface="Roboto Mono"/>
              <a:sym typeface="Roboto Mono"/>
            </a:endParaRPr>
          </a:p>
        </p:txBody>
      </p:sp>
      <p:sp>
        <p:nvSpPr>
          <p:cNvPr id="205" name="Google Shape;205;p36"/>
          <p:cNvSpPr/>
          <p:nvPr/>
        </p:nvSpPr>
        <p:spPr>
          <a:xfrm>
            <a:off x="3734725" y="3938525"/>
            <a:ext cx="650100" cy="38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True</a:t>
            </a:r>
            <a:endParaRPr>
              <a:latin typeface="Roboto Mono"/>
              <a:ea typeface="Roboto Mono"/>
              <a:cs typeface="Roboto Mono"/>
              <a:sym typeface="Roboto Mono"/>
            </a:endParaRPr>
          </a:p>
        </p:txBody>
      </p:sp>
      <p:sp>
        <p:nvSpPr>
          <p:cNvPr id="206" name="Google Shape;206;p36"/>
          <p:cNvSpPr/>
          <p:nvPr/>
        </p:nvSpPr>
        <p:spPr>
          <a:xfrm>
            <a:off x="3734725" y="4319525"/>
            <a:ext cx="650100" cy="38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Mono"/>
                <a:ea typeface="Roboto Mono"/>
                <a:cs typeface="Roboto Mono"/>
                <a:sym typeface="Roboto Mono"/>
              </a:rPr>
              <a:t>False</a:t>
            </a:r>
            <a:endParaRPr sz="1200">
              <a:latin typeface="Roboto Mono"/>
              <a:ea typeface="Roboto Mono"/>
              <a:cs typeface="Roboto Mono"/>
              <a:sym typeface="Roboto Mono"/>
            </a:endParaRPr>
          </a:p>
        </p:txBody>
      </p:sp>
      <p:cxnSp>
        <p:nvCxnSpPr>
          <p:cNvPr id="207" name="Google Shape;207;p36"/>
          <p:cNvCxnSpPr/>
          <p:nvPr/>
        </p:nvCxnSpPr>
        <p:spPr>
          <a:xfrm flipH="1" rot="10800000">
            <a:off x="4384825" y="1817825"/>
            <a:ext cx="760200" cy="25200"/>
          </a:xfrm>
          <a:prstGeom prst="straightConnector1">
            <a:avLst/>
          </a:prstGeom>
          <a:noFill/>
          <a:ln cap="flat" cmpd="sng" w="28575">
            <a:solidFill>
              <a:schemeClr val="dk2"/>
            </a:solidFill>
            <a:prstDash val="solid"/>
            <a:round/>
            <a:headEnd len="med" w="med" type="triangle"/>
            <a:tailEnd len="med" w="med" type="none"/>
          </a:ln>
        </p:spPr>
      </p:cxnSp>
      <p:sp>
        <p:nvSpPr>
          <p:cNvPr id="208" name="Google Shape;208;p36"/>
          <p:cNvSpPr txBox="1"/>
          <p:nvPr/>
        </p:nvSpPr>
        <p:spPr>
          <a:xfrm>
            <a:off x="5288100" y="1685575"/>
            <a:ext cx="6345600" cy="7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Column labels (df.columns)</a:t>
            </a:r>
            <a:endParaRPr>
              <a:latin typeface="Proxima Nova"/>
              <a:ea typeface="Proxima Nova"/>
              <a:cs typeface="Proxima Nova"/>
              <a:sym typeface="Proxima Nova"/>
            </a:endParaRPr>
          </a:p>
        </p:txBody>
      </p:sp>
      <p:sp>
        <p:nvSpPr>
          <p:cNvPr id="209" name="Google Shape;209;p36"/>
          <p:cNvSpPr txBox="1"/>
          <p:nvPr/>
        </p:nvSpPr>
        <p:spPr>
          <a:xfrm>
            <a:off x="2159300" y="1031175"/>
            <a:ext cx="1443300" cy="3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Labeled </a:t>
            </a:r>
            <a:r>
              <a:rPr b="1" lang="en">
                <a:latin typeface="Proxima Nova"/>
                <a:ea typeface="Proxima Nova"/>
                <a:cs typeface="Proxima Nova"/>
                <a:sym typeface="Proxima Nova"/>
              </a:rPr>
              <a:t>index</a:t>
            </a:r>
            <a:endParaRPr b="1">
              <a:latin typeface="Proxima Nova"/>
              <a:ea typeface="Proxima Nova"/>
              <a:cs typeface="Proxima Nova"/>
              <a:sym typeface="Proxima Nova"/>
            </a:endParaRPr>
          </a:p>
        </p:txBody>
      </p:sp>
      <p:cxnSp>
        <p:nvCxnSpPr>
          <p:cNvPr id="210" name="Google Shape;210;p36"/>
          <p:cNvCxnSpPr>
            <a:endCxn id="168" idx="0"/>
          </p:cNvCxnSpPr>
          <p:nvPr/>
        </p:nvCxnSpPr>
        <p:spPr>
          <a:xfrm flipH="1">
            <a:off x="1316575" y="1227725"/>
            <a:ext cx="831600" cy="805800"/>
          </a:xfrm>
          <a:prstGeom prst="bentConnector2">
            <a:avLst/>
          </a:prstGeom>
          <a:noFill/>
          <a:ln cap="flat" cmpd="sng" w="28575">
            <a:solidFill>
              <a:schemeClr val="dk2"/>
            </a:solidFill>
            <a:prstDash val="solid"/>
            <a:round/>
            <a:headEnd len="med" w="med" type="none"/>
            <a:tailEnd len="med" w="med" type="triangle"/>
          </a:ln>
        </p:spPr>
      </p:cxnSp>
      <p:cxnSp>
        <p:nvCxnSpPr>
          <p:cNvPr id="211" name="Google Shape;211;p36"/>
          <p:cNvCxnSpPr/>
          <p:nvPr/>
        </p:nvCxnSpPr>
        <p:spPr>
          <a:xfrm>
            <a:off x="738125" y="4862175"/>
            <a:ext cx="4065300" cy="0"/>
          </a:xfrm>
          <a:prstGeom prst="straightConnector1">
            <a:avLst/>
          </a:prstGeom>
          <a:noFill/>
          <a:ln cap="flat" cmpd="sng" w="28575">
            <a:solidFill>
              <a:schemeClr val="dk2"/>
            </a:solidFill>
            <a:prstDash val="solid"/>
            <a:round/>
            <a:headEnd len="med" w="med" type="diamond"/>
            <a:tailEnd len="med" w="med" type="diamond"/>
          </a:ln>
        </p:spPr>
      </p:cxnSp>
      <p:sp>
        <p:nvSpPr>
          <p:cNvPr id="212" name="Google Shape;212;p36"/>
          <p:cNvSpPr txBox="1"/>
          <p:nvPr/>
        </p:nvSpPr>
        <p:spPr>
          <a:xfrm>
            <a:off x="2241925" y="4709900"/>
            <a:ext cx="1079700" cy="3114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DataFrame</a:t>
            </a:r>
            <a:endParaRPr b="1">
              <a:latin typeface="Proxima Nova"/>
              <a:ea typeface="Proxima Nova"/>
              <a:cs typeface="Proxima Nova"/>
              <a:sym typeface="Proxima Nova"/>
            </a:endParaRPr>
          </a:p>
        </p:txBody>
      </p:sp>
      <p:cxnSp>
        <p:nvCxnSpPr>
          <p:cNvPr id="213" name="Google Shape;213;p36"/>
          <p:cNvCxnSpPr/>
          <p:nvPr/>
        </p:nvCxnSpPr>
        <p:spPr>
          <a:xfrm flipH="1">
            <a:off x="4135900" y="1051375"/>
            <a:ext cx="821700" cy="601200"/>
          </a:xfrm>
          <a:prstGeom prst="bentConnector3">
            <a:avLst>
              <a:gd fmla="val 97876" name="adj1"/>
            </a:avLst>
          </a:prstGeom>
          <a:noFill/>
          <a:ln cap="flat" cmpd="sng" w="28575">
            <a:solidFill>
              <a:schemeClr val="dk2"/>
            </a:solidFill>
            <a:prstDash val="solid"/>
            <a:round/>
            <a:headEnd len="med" w="med" type="none"/>
            <a:tailEnd len="med" w="med" type="triangle"/>
          </a:ln>
        </p:spPr>
      </p:cxnSp>
      <p:sp>
        <p:nvSpPr>
          <p:cNvPr id="214" name="Google Shape;214;p36"/>
          <p:cNvSpPr txBox="1"/>
          <p:nvPr/>
        </p:nvSpPr>
        <p:spPr>
          <a:xfrm>
            <a:off x="4992625" y="884300"/>
            <a:ext cx="30939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Series</a:t>
            </a:r>
            <a:r>
              <a:rPr lang="en">
                <a:latin typeface="Proxima Nova"/>
                <a:ea typeface="Proxima Nova"/>
                <a:cs typeface="Proxima Nova"/>
                <a:sym typeface="Proxima Nova"/>
              </a:rPr>
              <a:t> (with a single dtype)</a:t>
            </a:r>
            <a:endParaRPr>
              <a:latin typeface="Proxima Nova"/>
              <a:ea typeface="Proxima Nova"/>
              <a:cs typeface="Proxima Nova"/>
              <a:sym typeface="Proxima Nova"/>
            </a:endParaRPr>
          </a:p>
        </p:txBody>
      </p:sp>
      <p:sp>
        <p:nvSpPr>
          <p:cNvPr id="215" name="Google Shape;215;p36"/>
          <p:cNvSpPr txBox="1"/>
          <p:nvPr/>
        </p:nvSpPr>
        <p:spPr>
          <a:xfrm>
            <a:off x="5161775" y="3359400"/>
            <a:ext cx="3567000" cy="11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Series </a:t>
            </a:r>
            <a:r>
              <a:rPr lang="en" u="sng">
                <a:solidFill>
                  <a:schemeClr val="hlink"/>
                </a:solidFill>
                <a:latin typeface="Proxima Nova"/>
                <a:ea typeface="Proxima Nova"/>
                <a:cs typeface="Proxima Nova"/>
                <a:sym typeface="Proxima Nova"/>
                <a:hlinkClick r:id="rId3"/>
              </a:rPr>
              <a:t>documentation</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DataFrame </a:t>
            </a:r>
            <a:r>
              <a:rPr lang="en" u="sng">
                <a:solidFill>
                  <a:schemeClr val="hlink"/>
                </a:solidFill>
                <a:latin typeface="Proxima Nova"/>
                <a:ea typeface="Proxima Nova"/>
                <a:cs typeface="Proxima Nova"/>
                <a:sym typeface="Proxima Nova"/>
                <a:hlinkClick r:id="rId4"/>
              </a:rPr>
              <a:t>documentation</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DatetimeIndex</a:t>
            </a:r>
            <a:endParaRPr/>
          </a:p>
        </p:txBody>
      </p:sp>
      <p:sp>
        <p:nvSpPr>
          <p:cNvPr id="221" name="Google Shape;22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Pandas provides a number of ways to index (select) data by time.</a:t>
            </a:r>
            <a:endParaRPr/>
          </a:p>
          <a:p>
            <a:pPr indent="-342900" lvl="0" marL="457200" rtl="0" algn="l">
              <a:spcBef>
                <a:spcPts val="0"/>
              </a:spcBef>
              <a:spcAft>
                <a:spcPts val="0"/>
              </a:spcAft>
              <a:buSzPts val="1800"/>
              <a:buChar char="●"/>
            </a:pPr>
            <a:r>
              <a:rPr lang="en"/>
              <a:t>DatetimeIndex is one way</a:t>
            </a:r>
            <a:endParaRPr/>
          </a:p>
          <a:p>
            <a:pPr indent="-317500" lvl="1" marL="914400" rtl="0" algn="l">
              <a:spcBef>
                <a:spcPts val="0"/>
              </a:spcBef>
              <a:spcAft>
                <a:spcPts val="0"/>
              </a:spcAft>
              <a:buSzPts val="1400"/>
              <a:buChar char="○"/>
            </a:pPr>
            <a:r>
              <a:rPr lang="en"/>
              <a:t>It's the most generic way to handle time data</a:t>
            </a:r>
            <a:endParaRPr/>
          </a:p>
          <a:p>
            <a:pPr indent="-317500" lvl="1" marL="914400" rtl="0" algn="l">
              <a:spcBef>
                <a:spcPts val="0"/>
              </a:spcBef>
              <a:spcAft>
                <a:spcPts val="0"/>
              </a:spcAft>
              <a:buSzPts val="1400"/>
              <a:buChar char="○"/>
            </a:pPr>
            <a:r>
              <a:rPr lang="en"/>
              <a:t>It's based on datetime but extended</a:t>
            </a:r>
            <a:endParaRPr/>
          </a:p>
          <a:p>
            <a:pPr indent="-317500" lvl="1" marL="914400" rtl="0" algn="l">
              <a:spcBef>
                <a:spcPts val="0"/>
              </a:spcBef>
              <a:spcAft>
                <a:spcPts val="0"/>
              </a:spcAft>
              <a:buSzPts val="1400"/>
              <a:buChar char="○"/>
            </a:pPr>
            <a:r>
              <a:rPr lang="en"/>
              <a:t>You can convert indexes or Series into it </a:t>
            </a:r>
            <a:endParaRPr/>
          </a:p>
          <a:p>
            <a:pPr indent="-317500" lvl="1" marL="914400" rtl="0" algn="l">
              <a:spcBef>
                <a:spcPts val="0"/>
              </a:spcBef>
              <a:spcAft>
                <a:spcPts val="0"/>
              </a:spcAft>
              <a:buSzPts val="1400"/>
              <a:buChar char="○"/>
            </a:pPr>
            <a:r>
              <a:rPr lang="en">
                <a:solidFill>
                  <a:schemeClr val="lt2"/>
                </a:solidFill>
                <a:latin typeface="Roboto Mono"/>
                <a:ea typeface="Roboto Mono"/>
                <a:cs typeface="Roboto Mono"/>
                <a:sym typeface="Roboto Mono"/>
              </a:rPr>
              <a:t>read_csv</a:t>
            </a:r>
            <a:r>
              <a:rPr lang="en"/>
              <a:t> has an option of telling Pandas to try to convert a data Series to it.</a:t>
            </a:r>
            <a:endParaRPr/>
          </a:p>
          <a:p>
            <a:pPr indent="-317500" lvl="1" marL="914400" rtl="0" algn="l">
              <a:spcBef>
                <a:spcPts val="0"/>
              </a:spcBef>
              <a:spcAft>
                <a:spcPts val="0"/>
              </a:spcAft>
              <a:buSzPts val="1400"/>
              <a:buChar char="○"/>
            </a:pPr>
            <a:r>
              <a:rPr lang="en"/>
              <a:t>Panda's </a:t>
            </a:r>
            <a:r>
              <a:rPr lang="en">
                <a:solidFill>
                  <a:schemeClr val="lt2"/>
                </a:solidFill>
                <a:latin typeface="Roboto Mono"/>
                <a:ea typeface="Roboto Mono"/>
                <a:cs typeface="Roboto Mono"/>
                <a:sym typeface="Roboto Mono"/>
              </a:rPr>
              <a:t>date_range</a:t>
            </a:r>
            <a:r>
              <a:rPr lang="en"/>
              <a:t> is another way of generating a range of one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 Pandas datetime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intervals and periods</a:t>
            </a:r>
            <a:endParaRPr/>
          </a:p>
        </p:txBody>
      </p:sp>
      <p:sp>
        <p:nvSpPr>
          <p:cNvPr id="232" name="Google Shape;232;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Time stamps are fine and good</a:t>
            </a:r>
            <a:endParaRPr/>
          </a:p>
          <a:p>
            <a:pPr indent="-317500" lvl="1" marL="914400" rtl="0" algn="l">
              <a:spcBef>
                <a:spcPts val="0"/>
              </a:spcBef>
              <a:spcAft>
                <a:spcPts val="0"/>
              </a:spcAft>
              <a:buSzPts val="1400"/>
              <a:buChar char="○"/>
            </a:pPr>
            <a:r>
              <a:rPr lang="en"/>
              <a:t>But don't you want data on a regular interval rather than an irregular one?</a:t>
            </a:r>
            <a:endParaRPr/>
          </a:p>
          <a:p>
            <a:pPr indent="-317500" lvl="1" marL="914400" rtl="0" algn="l">
              <a:spcBef>
                <a:spcPts val="0"/>
              </a:spcBef>
              <a:spcAft>
                <a:spcPts val="0"/>
              </a:spcAft>
              <a:buSzPts val="1400"/>
              <a:buChar char="○"/>
            </a:pPr>
            <a:r>
              <a:rPr lang="en"/>
              <a:t>For example, do you care at which hour a particular </a:t>
            </a:r>
            <a:r>
              <a:rPr lang="en"/>
              <a:t>measurement</a:t>
            </a:r>
            <a:r>
              <a:rPr lang="en"/>
              <a:t> was made if you are looking at monthly or quarterly reporting?</a:t>
            </a:r>
            <a:endParaRPr/>
          </a:p>
          <a:p>
            <a:pPr indent="-342900" lvl="0" marL="457200" rtl="0" algn="l">
              <a:spcBef>
                <a:spcPts val="0"/>
              </a:spcBef>
              <a:spcAft>
                <a:spcPts val="0"/>
              </a:spcAft>
              <a:buSzPts val="1800"/>
              <a:buChar char="●"/>
            </a:pPr>
            <a:r>
              <a:rPr lang="en"/>
              <a:t>We can convert DatetimeIndex into a PeriodIndex to "simplify" our times</a:t>
            </a:r>
            <a:endParaRPr/>
          </a:p>
          <a:p>
            <a:pPr indent="-317500" lvl="1" marL="914400" rtl="0" algn="l">
              <a:spcBef>
                <a:spcPts val="0"/>
              </a:spcBef>
              <a:spcAft>
                <a:spcPts val="0"/>
              </a:spcAft>
              <a:buSzPts val="1400"/>
              <a:buChar char="○"/>
            </a:pPr>
            <a:r>
              <a:rPr lang="en"/>
              <a:t>Regular intervals</a:t>
            </a:r>
            <a:endParaRPr/>
          </a:p>
          <a:p>
            <a:pPr indent="-317500" lvl="1" marL="914400" rtl="0" algn="l">
              <a:spcBef>
                <a:spcPts val="0"/>
              </a:spcBef>
              <a:spcAft>
                <a:spcPts val="0"/>
              </a:spcAft>
              <a:buSzPts val="1400"/>
              <a:buChar char="○"/>
            </a:pPr>
            <a:r>
              <a:rPr lang="en"/>
              <a:t>There are a whole lot of different interval frequencies Pandas recognizes</a:t>
            </a:r>
            <a:endParaRPr/>
          </a:p>
          <a:p>
            <a:pPr indent="-342900" lvl="0" marL="457200" rtl="0" algn="l">
              <a:spcBef>
                <a:spcPts val="0"/>
              </a:spcBef>
              <a:spcAft>
                <a:spcPts val="0"/>
              </a:spcAft>
              <a:buSzPts val="1800"/>
              <a:buChar char="●"/>
            </a:pPr>
            <a:r>
              <a:rPr lang="en"/>
              <a:t>We can also resample our data (up or downsampling) to coax it into a regular period-based format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series base frequencies</a:t>
            </a:r>
            <a:endParaRPr/>
          </a:p>
        </p:txBody>
      </p:sp>
      <p:pic>
        <p:nvPicPr>
          <p:cNvPr id="238" name="Google Shape;238;p40"/>
          <p:cNvPicPr preferRelativeResize="0"/>
          <p:nvPr/>
        </p:nvPicPr>
        <p:blipFill>
          <a:blip r:embed="rId3">
            <a:alphaModFix/>
          </a:blip>
          <a:stretch>
            <a:fillRect/>
          </a:stretch>
        </p:blipFill>
        <p:spPr>
          <a:xfrm>
            <a:off x="561275" y="1017725"/>
            <a:ext cx="3618959" cy="3820975"/>
          </a:xfrm>
          <a:prstGeom prst="rect">
            <a:avLst/>
          </a:prstGeom>
          <a:noFill/>
          <a:ln>
            <a:noFill/>
          </a:ln>
        </p:spPr>
      </p:pic>
      <p:sp>
        <p:nvSpPr>
          <p:cNvPr id="239" name="Google Shape;239;p40"/>
          <p:cNvSpPr txBox="1"/>
          <p:nvPr/>
        </p:nvSpPr>
        <p:spPr>
          <a:xfrm>
            <a:off x="4748375" y="4171800"/>
            <a:ext cx="2857200" cy="7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From </a:t>
            </a:r>
            <a:r>
              <a:rPr i="1" lang="en">
                <a:latin typeface="Proxima Nova"/>
                <a:ea typeface="Proxima Nova"/>
                <a:cs typeface="Proxima Nova"/>
                <a:sym typeface="Proxima Nova"/>
              </a:rPr>
              <a:t>Python for Data Analysis</a:t>
            </a:r>
            <a:r>
              <a:rPr lang="en">
                <a:latin typeface="Proxima Nova"/>
                <a:ea typeface="Proxima Nova"/>
                <a:cs typeface="Proxima Nova"/>
                <a:sym typeface="Proxima Nova"/>
              </a:rPr>
              <a:t>, Wes McKinney 2018.</a:t>
            </a:r>
            <a:endParaRPr>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Frequencies and offsets</a:t>
            </a:r>
            <a:endParaRPr/>
          </a:p>
        </p:txBody>
      </p:sp>
      <p:sp>
        <p:nvSpPr>
          <p:cNvPr id="245" name="Google Shape;245;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our base frequencies, we can generate regular dates and times.</a:t>
            </a:r>
            <a:endParaRPr/>
          </a:p>
          <a:p>
            <a:pPr indent="-342900" lvl="0" marL="457200" rtl="0" algn="l">
              <a:spcBef>
                <a:spcPts val="0"/>
              </a:spcBef>
              <a:spcAft>
                <a:spcPts val="0"/>
              </a:spcAft>
              <a:buSzPts val="1800"/>
              <a:buChar char="●"/>
            </a:pPr>
            <a:r>
              <a:rPr lang="en"/>
              <a:t>We can also use these base frequencies to generate offsets using basic math</a:t>
            </a:r>
            <a:endParaRPr/>
          </a:p>
          <a:p>
            <a:pPr indent="-317500" lvl="1" marL="914400" rtl="0" algn="l">
              <a:spcBef>
                <a:spcPts val="0"/>
              </a:spcBef>
              <a:spcAft>
                <a:spcPts val="0"/>
              </a:spcAft>
              <a:buSzPts val="1400"/>
              <a:buChar char="○"/>
            </a:pPr>
            <a:r>
              <a:rPr lang="en"/>
              <a:t>These are things like adding an hour, week, or quarter to a </a:t>
            </a:r>
            <a:r>
              <a:rPr lang="en"/>
              <a:t>timestamp</a:t>
            </a:r>
            <a:r>
              <a:rPr lang="en"/>
              <a:t>.</a:t>
            </a:r>
            <a:endParaRPr/>
          </a:p>
          <a:p>
            <a:pPr indent="-342900" lvl="0" marL="457200" rtl="0" algn="l">
              <a:spcBef>
                <a:spcPts val="0"/>
              </a:spcBef>
              <a:spcAft>
                <a:spcPts val="0"/>
              </a:spcAft>
              <a:buSzPts val="1800"/>
              <a:buChar char="●"/>
            </a:pPr>
            <a:r>
              <a:rPr lang="en"/>
              <a:t>We can also subtract timestamps to get timedeltas</a:t>
            </a:r>
            <a:endParaRPr/>
          </a:p>
          <a:p>
            <a:pPr indent="-342900" lvl="0" marL="457200" rtl="0" algn="l">
              <a:spcBef>
                <a:spcPts val="0"/>
              </a:spcBef>
              <a:spcAft>
                <a:spcPts val="0"/>
              </a:spcAft>
              <a:buSzPts val="1800"/>
              <a:buChar char="●"/>
            </a:pPr>
            <a:r>
              <a:rPr lang="en"/>
              <a:t>The module </a:t>
            </a:r>
            <a:r>
              <a:rPr lang="en">
                <a:latin typeface="Roboto Mono"/>
                <a:ea typeface="Roboto Mono"/>
                <a:cs typeface="Roboto Mono"/>
                <a:sym typeface="Roboto Mono"/>
              </a:rPr>
              <a:t>dateutil</a:t>
            </a:r>
            <a:r>
              <a:rPr lang="en"/>
              <a:t> also has a relativedelta class that can handle the drudgery of more complicated time delta calculations (e.g. it handles leap years, month differences, etc.)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PeriodIndex</a:t>
            </a:r>
            <a:endParaRPr/>
          </a:p>
        </p:txBody>
      </p:sp>
      <p:sp>
        <p:nvSpPr>
          <p:cNvPr id="251" name="Google Shape;251;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can convert Timestamps into Periods and back again</a:t>
            </a:r>
            <a:endParaRPr/>
          </a:p>
          <a:p>
            <a:pPr indent="-317500" lvl="1" marL="914400" rtl="0" algn="l">
              <a:spcBef>
                <a:spcPts val="0"/>
              </a:spcBef>
              <a:spcAft>
                <a:spcPts val="0"/>
              </a:spcAft>
              <a:buSzPts val="1400"/>
              <a:buChar char="○"/>
            </a:pPr>
            <a:r>
              <a:rPr lang="en"/>
              <a:t>This is useful if we want to look at the data in different ways</a:t>
            </a:r>
            <a:endParaRPr/>
          </a:p>
          <a:p>
            <a:pPr indent="-342900" lvl="0" marL="457200" rtl="0" algn="l">
              <a:spcBef>
                <a:spcPts val="0"/>
              </a:spcBef>
              <a:spcAft>
                <a:spcPts val="0"/>
              </a:spcAft>
              <a:buSzPts val="1800"/>
              <a:buChar char="●"/>
            </a:pPr>
            <a:r>
              <a:rPr lang="en"/>
              <a:t>The </a:t>
            </a:r>
            <a:r>
              <a:rPr lang="en">
                <a:solidFill>
                  <a:schemeClr val="lt2"/>
                </a:solidFill>
                <a:latin typeface="Roboto Mono"/>
                <a:ea typeface="Roboto Mono"/>
                <a:cs typeface="Roboto Mono"/>
                <a:sym typeface="Roboto Mono"/>
              </a:rPr>
              <a:t>to_period()</a:t>
            </a:r>
            <a:r>
              <a:rPr lang="en"/>
              <a:t> will convert a </a:t>
            </a:r>
            <a:r>
              <a:rPr lang="en"/>
              <a:t>timestamp series</a:t>
            </a:r>
            <a:r>
              <a:rPr lang="en"/>
              <a:t> into Periods</a:t>
            </a:r>
            <a:endParaRPr/>
          </a:p>
          <a:p>
            <a:pPr indent="-342900" lvl="0" marL="457200" rtl="0" algn="l">
              <a:spcBef>
                <a:spcPts val="0"/>
              </a:spcBef>
              <a:spcAft>
                <a:spcPts val="0"/>
              </a:spcAft>
              <a:buSzPts val="1800"/>
              <a:buChar char="●"/>
            </a:pPr>
            <a:r>
              <a:rPr lang="en"/>
              <a:t>The </a:t>
            </a:r>
            <a:r>
              <a:rPr lang="en">
                <a:solidFill>
                  <a:schemeClr val="lt2"/>
                </a:solidFill>
                <a:latin typeface="Roboto Mono"/>
                <a:ea typeface="Roboto Mono"/>
                <a:cs typeface="Roboto Mono"/>
                <a:sym typeface="Roboto Mono"/>
              </a:rPr>
              <a:t>to_timestamp()</a:t>
            </a:r>
            <a:r>
              <a:rPr lang="en"/>
              <a:t> will a series of Period entries into Timestamps</a:t>
            </a:r>
            <a:endParaRPr/>
          </a:p>
          <a:p>
            <a:pPr indent="-342900" lvl="0" marL="457200" rtl="0" algn="l">
              <a:spcBef>
                <a:spcPts val="0"/>
              </a:spcBef>
              <a:spcAft>
                <a:spcPts val="0"/>
              </a:spcAft>
              <a:buSzPts val="1800"/>
              <a:buChar char="●"/>
            </a:pPr>
            <a:r>
              <a:rPr lang="en"/>
              <a:t>We can also create a </a:t>
            </a:r>
            <a:r>
              <a:rPr lang="en">
                <a:solidFill>
                  <a:schemeClr val="lt2"/>
                </a:solidFill>
              </a:rPr>
              <a:t>PeriodIndex</a:t>
            </a:r>
            <a:r>
              <a:rPr lang="en"/>
              <a:t> directly from its constructor.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Resampling</a:t>
            </a:r>
            <a:endParaRPr/>
          </a:p>
        </p:txBody>
      </p:sp>
      <p:sp>
        <p:nvSpPr>
          <p:cNvPr id="257" name="Google Shape;257;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Sometimes the frequency of our data isn't the way we want it</a:t>
            </a:r>
            <a:endParaRPr/>
          </a:p>
          <a:p>
            <a:pPr indent="-342900" lvl="0" marL="457200" rtl="0" algn="l">
              <a:spcBef>
                <a:spcPts val="0"/>
              </a:spcBef>
              <a:spcAft>
                <a:spcPts val="0"/>
              </a:spcAft>
              <a:buSzPts val="1800"/>
              <a:buChar char="●"/>
            </a:pPr>
            <a:r>
              <a:rPr lang="en"/>
              <a:t>We can change that by resampling our time series</a:t>
            </a:r>
            <a:endParaRPr/>
          </a:p>
          <a:p>
            <a:pPr indent="-317500" lvl="1" marL="914400" rtl="0" algn="l">
              <a:spcBef>
                <a:spcPts val="0"/>
              </a:spcBef>
              <a:spcAft>
                <a:spcPts val="0"/>
              </a:spcAft>
              <a:buSzPts val="1400"/>
              <a:buChar char="○"/>
            </a:pPr>
            <a:r>
              <a:rPr lang="en"/>
              <a:t>down-sampling aggregates data into longer periods of time</a:t>
            </a:r>
            <a:endParaRPr/>
          </a:p>
          <a:p>
            <a:pPr indent="-317500" lvl="1" marL="914400" rtl="0" algn="l">
              <a:spcBef>
                <a:spcPts val="0"/>
              </a:spcBef>
              <a:spcAft>
                <a:spcPts val="0"/>
              </a:spcAft>
              <a:buSzPts val="1400"/>
              <a:buChar char="○"/>
            </a:pPr>
            <a:r>
              <a:rPr lang="en"/>
              <a:t>up-sampling tries to create a dataview with a greater frequency</a:t>
            </a:r>
            <a:endParaRPr/>
          </a:p>
          <a:p>
            <a:pPr indent="-342900" lvl="0" marL="457200" rtl="0" algn="l">
              <a:spcBef>
                <a:spcPts val="0"/>
              </a:spcBef>
              <a:spcAft>
                <a:spcPts val="0"/>
              </a:spcAft>
              <a:buSzPts val="1800"/>
              <a:buChar char="●"/>
            </a:pPr>
            <a:r>
              <a:rPr lang="en"/>
              <a:t>From the docs:</a:t>
            </a:r>
            <a:endParaRPr/>
          </a:p>
          <a:p>
            <a:pPr indent="-317500" lvl="1" marL="914400" rtl="0" algn="l">
              <a:spcBef>
                <a:spcPts val="0"/>
              </a:spcBef>
              <a:spcAft>
                <a:spcPts val="0"/>
              </a:spcAft>
              <a:buSzPts val="1400"/>
              <a:buChar char="○"/>
            </a:pPr>
            <a:r>
              <a:rPr lang="en"/>
              <a:t>"</a:t>
            </a:r>
            <a:r>
              <a:rPr lang="en"/>
              <a:t>resample() is a time-based groupby, followed by a reduction method on each of its groups"</a:t>
            </a:r>
            <a:br>
              <a:rPr lang="en"/>
            </a:br>
            <a:endParaRPr/>
          </a:p>
          <a:p>
            <a:pPr indent="0" lvl="0" marL="0" rtl="0" algn="l">
              <a:spcBef>
                <a:spcPts val="1600"/>
              </a:spcBef>
              <a:spcAft>
                <a:spcPts val="1600"/>
              </a:spcAft>
              <a:buNone/>
            </a:pPr>
            <a:r>
              <a:t/>
            </a:r>
            <a:endParaRPr>
              <a:solidFill>
                <a:srgbClr val="6D9EEB"/>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Large Scale Data Analysis for MSBA</a:t>
            </a:r>
            <a:endParaRPr/>
          </a:p>
        </p:txBody>
      </p:sp>
      <p:sp>
        <p:nvSpPr>
          <p:cNvPr id="110" name="Google Shape;110;p26"/>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Lecture06: Time Series in Pandas </a:t>
            </a:r>
            <a:endParaRPr/>
          </a:p>
          <a:p>
            <a:pPr indent="0" lvl="0" marL="0" rtl="0" algn="l">
              <a:spcBef>
                <a:spcPts val="0"/>
              </a:spcBef>
              <a:spcAft>
                <a:spcPts val="0"/>
              </a:spcAft>
              <a:buNone/>
            </a:pPr>
            <a:r>
              <a:t/>
            </a:r>
            <a:endParaRPr/>
          </a:p>
          <a:p>
            <a:pPr indent="0" lvl="0" marL="0" rtl="0" algn="r">
              <a:spcBef>
                <a:spcPts val="0"/>
              </a:spcBef>
              <a:spcAft>
                <a:spcPts val="0"/>
              </a:spcAft>
              <a:buNone/>
            </a:pPr>
            <a:r>
              <a:rPr lang="en"/>
              <a:t>Matthew Rupp</a:t>
            </a:r>
            <a:endParaRPr/>
          </a:p>
          <a:p>
            <a:pPr indent="0" lvl="0" marL="0" rtl="0" algn="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 Pandas periods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Windowing</a:t>
            </a:r>
            <a:endParaRPr/>
          </a:p>
        </p:txBody>
      </p:sp>
      <p:sp>
        <p:nvSpPr>
          <p:cNvPr id="268" name="Google Shape;268;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Often we're not interested in an instantaneous measurement for analysis</a:t>
            </a:r>
            <a:endParaRPr/>
          </a:p>
          <a:p>
            <a:pPr indent="-342900" lvl="0" marL="457200" rtl="0" algn="l">
              <a:spcBef>
                <a:spcPts val="0"/>
              </a:spcBef>
              <a:spcAft>
                <a:spcPts val="0"/>
              </a:spcAft>
              <a:buSzPts val="1800"/>
              <a:buChar char="●"/>
            </a:pPr>
            <a:r>
              <a:rPr lang="en"/>
              <a:t>Instead we're interested in measurements over a span of time</a:t>
            </a:r>
            <a:endParaRPr/>
          </a:p>
          <a:p>
            <a:pPr indent="-342900" lvl="0" marL="457200" rtl="0" algn="l">
              <a:spcBef>
                <a:spcPts val="0"/>
              </a:spcBef>
              <a:spcAft>
                <a:spcPts val="0"/>
              </a:spcAft>
              <a:buSzPts val="1800"/>
              <a:buChar char="●"/>
            </a:pPr>
            <a:r>
              <a:rPr lang="en"/>
              <a:t>Windowing lets us slide a "window" over our time data to see how it aggregates as time progresses</a:t>
            </a:r>
            <a:endParaRPr/>
          </a:p>
          <a:p>
            <a:pPr indent="-342900" lvl="0" marL="457200" rtl="0" algn="l">
              <a:spcBef>
                <a:spcPts val="0"/>
              </a:spcBef>
              <a:spcAft>
                <a:spcPts val="0"/>
              </a:spcAft>
              <a:buSzPts val="1800"/>
              <a:buChar char="●"/>
            </a:pPr>
            <a:r>
              <a:rPr lang="en"/>
              <a:t>Think of it as a temporal groupby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6"/>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 Pandas windows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7"/>
          <p:cNvSpPr txBox="1"/>
          <p:nvPr>
            <p:ph type="title"/>
          </p:nvPr>
        </p:nvSpPr>
        <p:spPr>
          <a:xfrm>
            <a:off x="490250" y="526350"/>
            <a:ext cx="80973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Lab06</a:t>
            </a:r>
            <a:endParaRPr/>
          </a:p>
          <a:p>
            <a:pPr indent="0" lvl="0" marL="0" rtl="0" algn="l">
              <a:spcBef>
                <a:spcPts val="0"/>
              </a:spcBef>
              <a:spcAft>
                <a:spcPts val="0"/>
              </a:spcAft>
              <a:buNone/>
            </a:pPr>
            <a:r>
              <a:rPr lang="en" sz="1800"/>
              <a:t>You will likely have to read the documentation, Google around for solutions, and generally "play" with the data to solve the problems in the exercise.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This is normal!  And there are many ways to solve the problems, some more efficient than others.  Again, this is normal!</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We want the </a:t>
            </a:r>
            <a:r>
              <a:rPr i="1" lang="en" sz="1800"/>
              <a:t>correct</a:t>
            </a:r>
            <a:r>
              <a:rPr lang="en" sz="1800"/>
              <a:t> answer, not an optimal method for now.</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a:t>
            </a:r>
            <a:endParaRPr/>
          </a:p>
        </p:txBody>
      </p:sp>
      <p:sp>
        <p:nvSpPr>
          <p:cNvPr id="116" name="Google Shape;11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couple odds and ends</a:t>
            </a:r>
            <a:endParaRPr/>
          </a:p>
          <a:p>
            <a:pPr indent="-342900" lvl="0" marL="457200" rtl="0" algn="l">
              <a:spcBef>
                <a:spcPts val="1600"/>
              </a:spcBef>
              <a:spcAft>
                <a:spcPts val="0"/>
              </a:spcAft>
              <a:buSzPts val="1800"/>
              <a:buChar char="●"/>
            </a:pPr>
            <a:r>
              <a:rPr lang="en" u="sng">
                <a:solidFill>
                  <a:schemeClr val="hlink"/>
                </a:solidFill>
                <a:hlinkClick r:id="rId3"/>
              </a:rPr>
              <a:t>Time series analysis in Pandas</a:t>
            </a:r>
            <a:endParaRPr/>
          </a:p>
          <a:p>
            <a:pPr indent="-317500" lvl="1" marL="914400" rtl="0" algn="l">
              <a:spcBef>
                <a:spcPts val="0"/>
              </a:spcBef>
              <a:spcAft>
                <a:spcPts val="0"/>
              </a:spcAft>
              <a:buSzPts val="1400"/>
              <a:buChar char="○"/>
            </a:pPr>
            <a:r>
              <a:rPr lang="en"/>
              <a:t>The different ways to measure time</a:t>
            </a:r>
            <a:endParaRPr/>
          </a:p>
          <a:p>
            <a:pPr indent="-317500" lvl="1" marL="914400" rtl="0" algn="l">
              <a:spcBef>
                <a:spcPts val="0"/>
              </a:spcBef>
              <a:spcAft>
                <a:spcPts val="0"/>
              </a:spcAft>
              <a:buSzPts val="1400"/>
              <a:buChar char="○"/>
            </a:pPr>
            <a:r>
              <a:rPr lang="en"/>
              <a:t>Aggregating data using time</a:t>
            </a:r>
            <a:endParaRPr/>
          </a:p>
          <a:p>
            <a:pPr indent="-317500" lvl="1" marL="914400" rtl="0" algn="l">
              <a:spcBef>
                <a:spcPts val="0"/>
              </a:spcBef>
              <a:spcAft>
                <a:spcPts val="0"/>
              </a:spcAft>
              <a:buSzPts val="1400"/>
              <a:buChar char="○"/>
            </a:pPr>
            <a:r>
              <a:rPr lang="en"/>
              <a:t>Basically: working with temporal data!</a:t>
            </a:r>
            <a:endParaRPr/>
          </a:p>
          <a:p>
            <a:pPr indent="-342900" lvl="0" marL="457200" rtl="0" algn="l">
              <a:spcBef>
                <a:spcPts val="0"/>
              </a:spcBef>
              <a:spcAft>
                <a:spcPts val="0"/>
              </a:spcAft>
              <a:buSzPts val="1800"/>
              <a:buChar char="●"/>
            </a:pPr>
            <a:r>
              <a:rPr lang="en"/>
              <a:t>A couple more standard Pandas functions</a:t>
            </a:r>
            <a:endParaRPr/>
          </a:p>
          <a:p>
            <a:pPr indent="-317500" lvl="1" marL="914400" rtl="0" algn="l">
              <a:spcBef>
                <a:spcPts val="0"/>
              </a:spcBef>
              <a:spcAft>
                <a:spcPts val="0"/>
              </a:spcAft>
              <a:buSzPts val="1400"/>
              <a:buChar char="○"/>
            </a:pPr>
            <a:r>
              <a:rPr lang="en"/>
              <a:t>query</a:t>
            </a:r>
            <a:endParaRPr/>
          </a:p>
          <a:p>
            <a:pPr indent="-317500" lvl="1" marL="914400" rtl="0" algn="l">
              <a:spcBef>
                <a:spcPts val="0"/>
              </a:spcBef>
              <a:spcAft>
                <a:spcPts val="0"/>
              </a:spcAft>
              <a:buSzPts val="1400"/>
              <a:buChar char="○"/>
            </a:pPr>
            <a:r>
              <a:rPr lang="en"/>
              <a:t>where</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8"/>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Time series analysis in Pandas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Measuring time</a:t>
            </a:r>
            <a:endParaRPr/>
          </a:p>
        </p:txBody>
      </p:sp>
      <p:sp>
        <p:nvSpPr>
          <p:cNvPr id="127" name="Google Shape;12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wish I could devote more time to time.</a:t>
            </a:r>
            <a:endParaRPr/>
          </a:p>
          <a:p>
            <a:pPr indent="-342900" lvl="0" marL="457200" rtl="0" algn="l">
              <a:spcBef>
                <a:spcPts val="1600"/>
              </a:spcBef>
              <a:spcAft>
                <a:spcPts val="0"/>
              </a:spcAft>
              <a:buSzPts val="1800"/>
              <a:buChar char="●"/>
            </a:pPr>
            <a:r>
              <a:rPr lang="en"/>
              <a:t>The measurement of time is actually quite complicated</a:t>
            </a:r>
            <a:endParaRPr/>
          </a:p>
          <a:p>
            <a:pPr indent="-317500" lvl="1" marL="914400" rtl="0" algn="l">
              <a:spcBef>
                <a:spcPts val="0"/>
              </a:spcBef>
              <a:spcAft>
                <a:spcPts val="0"/>
              </a:spcAft>
              <a:buSzPts val="1400"/>
              <a:buChar char="○"/>
            </a:pPr>
            <a:r>
              <a:rPr lang="en"/>
              <a:t>Humanity has spent a lot of effort learning how to measure it.</a:t>
            </a:r>
            <a:endParaRPr/>
          </a:p>
          <a:p>
            <a:pPr indent="-317500" lvl="1" marL="914400" rtl="0" algn="l">
              <a:spcBef>
                <a:spcPts val="0"/>
              </a:spcBef>
              <a:spcAft>
                <a:spcPts val="0"/>
              </a:spcAft>
              <a:buSzPts val="1400"/>
              <a:buChar char="○"/>
            </a:pPr>
            <a:r>
              <a:rPr lang="en"/>
              <a:t>It's not just an academic exercise; people have been studying it to solve problems that have a complexity that tracks with that of human advancement.</a:t>
            </a:r>
            <a:endParaRPr/>
          </a:p>
          <a:p>
            <a:pPr indent="-317500" lvl="1" marL="914400" rtl="0" algn="l">
              <a:spcBef>
                <a:spcPts val="0"/>
              </a:spcBef>
              <a:spcAft>
                <a:spcPts val="0"/>
              </a:spcAft>
              <a:buSzPts val="1400"/>
              <a:buChar char="○"/>
            </a:pPr>
            <a:r>
              <a:rPr lang="en"/>
              <a:t>Philosophically it's difficult for something so common to us all</a:t>
            </a:r>
            <a:endParaRPr/>
          </a:p>
          <a:p>
            <a:pPr indent="-317500" lvl="2" marL="1371600" rtl="0" algn="l">
              <a:spcBef>
                <a:spcPts val="0"/>
              </a:spcBef>
              <a:spcAft>
                <a:spcPts val="0"/>
              </a:spcAft>
              <a:buSzPts val="1400"/>
              <a:buChar char="■"/>
            </a:pPr>
            <a:r>
              <a:rPr lang="en"/>
              <a:t>Ever fall into a blackhole?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 you know a second is...</a:t>
            </a:r>
            <a:endParaRPr/>
          </a:p>
        </p:txBody>
      </p:sp>
      <p:sp>
        <p:nvSpPr>
          <p:cNvPr id="133" name="Google Shape;13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t</a:t>
            </a:r>
            <a:r>
              <a:rPr lang="en"/>
              <a:t>he duration of 9,192,631,770 periods of the radiation corresponding to the transition between the two hyperfine levels of the ground state of the caesium-133 atom.</a:t>
            </a:r>
            <a:endParaRPr/>
          </a:p>
          <a:p>
            <a:pPr indent="0" lvl="0" marL="457200" rtl="0" algn="l">
              <a:spcBef>
                <a:spcPts val="1600"/>
              </a:spcBef>
              <a:spcAft>
                <a:spcPts val="0"/>
              </a:spcAft>
              <a:buNone/>
            </a:pPr>
            <a:r>
              <a:t/>
            </a:r>
            <a:endParaRPr/>
          </a:p>
          <a:p>
            <a:pPr indent="0" lvl="0" marL="0" rtl="0" algn="l">
              <a:spcBef>
                <a:spcPts val="1600"/>
              </a:spcBef>
              <a:spcAft>
                <a:spcPts val="0"/>
              </a:spcAft>
              <a:buNone/>
            </a:pPr>
            <a:r>
              <a:rPr lang="en"/>
              <a:t>Now, we don't normally think of time this way.  But we keep trying to get more accurate with calculating time.  At a certain point it becomes strange: for example, time moves slower at the equator than the poles due to relativity.</a:t>
            </a:r>
            <a:endParaRPr/>
          </a:p>
          <a:p>
            <a:pPr indent="0" lvl="0" marL="0" rtl="0" algn="l">
              <a:spcBef>
                <a:spcPts val="1600"/>
              </a:spcBef>
              <a:spcAft>
                <a:spcPts val="1600"/>
              </a:spcAft>
              <a:buNone/>
            </a:pPr>
            <a:r>
              <a:rPr lang="en"/>
              <a:t>More pragmatically: the earth doesn't go around the sun exactly the same length of time every year, so we have to incorporate corrections if we want to keep our clocks "exactly" calibrated with the solar year.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31"/>
          <p:cNvPicPr preferRelativeResize="0"/>
          <p:nvPr/>
        </p:nvPicPr>
        <p:blipFill>
          <a:blip r:embed="rId3">
            <a:alphaModFix/>
          </a:blip>
          <a:stretch>
            <a:fillRect/>
          </a:stretch>
        </p:blipFill>
        <p:spPr>
          <a:xfrm>
            <a:off x="2907775" y="152400"/>
            <a:ext cx="3328428" cy="4838702"/>
          </a:xfrm>
          <a:prstGeom prst="rect">
            <a:avLst/>
          </a:prstGeom>
          <a:noFill/>
          <a:ln>
            <a:noFill/>
          </a:ln>
        </p:spPr>
      </p:pic>
      <p:sp>
        <p:nvSpPr>
          <p:cNvPr id="139" name="Google Shape;13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is messy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Pandas simplify dealing with time</a:t>
            </a:r>
            <a:endParaRPr/>
          </a:p>
        </p:txBody>
      </p:sp>
      <p:sp>
        <p:nvSpPr>
          <p:cNvPr id="145" name="Google Shape;14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different types of time in Pandas (and Python in general)</a:t>
            </a:r>
            <a:endParaRPr/>
          </a:p>
          <a:p>
            <a:pPr indent="-342900" lvl="0" marL="457200" rtl="0" algn="l">
              <a:spcBef>
                <a:spcPts val="1600"/>
              </a:spcBef>
              <a:spcAft>
                <a:spcPts val="0"/>
              </a:spcAft>
              <a:buSzPts val="1800"/>
              <a:buChar char="●"/>
            </a:pPr>
            <a:r>
              <a:rPr lang="en"/>
              <a:t>Time stamps</a:t>
            </a:r>
            <a:endParaRPr/>
          </a:p>
          <a:p>
            <a:pPr indent="-317500" lvl="1" marL="914400" rtl="0" algn="l">
              <a:spcBef>
                <a:spcPts val="0"/>
              </a:spcBef>
              <a:spcAft>
                <a:spcPts val="0"/>
              </a:spcAft>
              <a:buSzPts val="1400"/>
              <a:buChar char="○"/>
            </a:pPr>
            <a:r>
              <a:rPr lang="en"/>
              <a:t>The </a:t>
            </a:r>
            <a:r>
              <a:rPr lang="en"/>
              <a:t>simplest</a:t>
            </a:r>
            <a:r>
              <a:rPr lang="en"/>
              <a:t>; when did something happen?</a:t>
            </a:r>
            <a:endParaRPr/>
          </a:p>
          <a:p>
            <a:pPr indent="-342900" lvl="0" marL="457200" rtl="0" algn="l">
              <a:spcBef>
                <a:spcPts val="0"/>
              </a:spcBef>
              <a:spcAft>
                <a:spcPts val="0"/>
              </a:spcAft>
              <a:buSzPts val="1800"/>
              <a:buChar char="●"/>
            </a:pPr>
            <a:r>
              <a:rPr lang="en"/>
              <a:t>Time intervals and periods</a:t>
            </a:r>
            <a:endParaRPr/>
          </a:p>
          <a:p>
            <a:pPr indent="-317500" lvl="1" marL="914400" rtl="0" algn="l">
              <a:spcBef>
                <a:spcPts val="0"/>
              </a:spcBef>
              <a:spcAft>
                <a:spcPts val="0"/>
              </a:spcAft>
              <a:buSzPts val="1400"/>
              <a:buChar char="○"/>
            </a:pPr>
            <a:r>
              <a:rPr lang="en"/>
              <a:t>Time between measurements relative to particular reference(s)</a:t>
            </a:r>
            <a:endParaRPr/>
          </a:p>
          <a:p>
            <a:pPr indent="-342900" lvl="0" marL="457200" rtl="0" algn="l">
              <a:spcBef>
                <a:spcPts val="0"/>
              </a:spcBef>
              <a:spcAft>
                <a:spcPts val="0"/>
              </a:spcAft>
              <a:buSzPts val="1800"/>
              <a:buChar char="●"/>
            </a:pPr>
            <a:r>
              <a:rPr lang="en"/>
              <a:t>Time deltas or durations</a:t>
            </a:r>
            <a:endParaRPr/>
          </a:p>
          <a:p>
            <a:pPr indent="-317500" lvl="1" marL="914400" rtl="0" algn="l">
              <a:spcBef>
                <a:spcPts val="0"/>
              </a:spcBef>
              <a:spcAft>
                <a:spcPts val="0"/>
              </a:spcAft>
              <a:buSzPts val="1400"/>
              <a:buChar char="○"/>
            </a:pPr>
            <a:r>
              <a:rPr lang="en"/>
              <a:t>Measurements between two time points</a:t>
            </a:r>
            <a:endParaRPr/>
          </a:p>
          <a:p>
            <a:pPr indent="0" lvl="0" marL="0" rtl="0" algn="l">
              <a:spcBef>
                <a:spcPts val="1600"/>
              </a:spcBef>
              <a:spcAft>
                <a:spcPts val="1600"/>
              </a:spcAft>
              <a:buNone/>
            </a:pPr>
            <a:r>
              <a:rPr lang="en"/>
              <a:t>Pandas hides the complexity of dealing with these three different types of time by providing data structures to simplify the process of working with time series.  The user can then </a:t>
            </a:r>
            <a:r>
              <a:rPr lang="en"/>
              <a:t>concentrate</a:t>
            </a:r>
            <a:r>
              <a:rPr lang="en"/>
              <a:t> on the question rather than manually manipulating temporal data to adjust it to answer a particular question.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stamps</a:t>
            </a:r>
            <a:endParaRPr/>
          </a:p>
        </p:txBody>
      </p:sp>
      <p:sp>
        <p:nvSpPr>
          <p:cNvPr id="151" name="Google Shape;15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Give us an instance of time.</a:t>
            </a:r>
            <a:endParaRPr/>
          </a:p>
          <a:p>
            <a:pPr indent="-342900" lvl="0" marL="457200" rtl="0" algn="l">
              <a:spcBef>
                <a:spcPts val="0"/>
              </a:spcBef>
              <a:spcAft>
                <a:spcPts val="0"/>
              </a:spcAft>
              <a:buSzPts val="1800"/>
              <a:buChar char="●"/>
            </a:pPr>
            <a:r>
              <a:rPr lang="en"/>
              <a:t>The package </a:t>
            </a:r>
            <a:r>
              <a:rPr lang="en">
                <a:solidFill>
                  <a:schemeClr val="lt2"/>
                </a:solidFill>
                <a:latin typeface="Roboto Mono"/>
                <a:ea typeface="Roboto Mono"/>
                <a:cs typeface="Roboto Mono"/>
                <a:sym typeface="Roboto Mono"/>
              </a:rPr>
              <a:t>datetime</a:t>
            </a:r>
            <a:r>
              <a:rPr lang="en"/>
              <a:t> provides us with the basic Python utilities to handle date and time measurements.</a:t>
            </a:r>
            <a:endParaRPr/>
          </a:p>
          <a:p>
            <a:pPr indent="-317500" lvl="1" marL="914400" rtl="0" algn="l">
              <a:spcBef>
                <a:spcPts val="0"/>
              </a:spcBef>
              <a:spcAft>
                <a:spcPts val="0"/>
              </a:spcAft>
              <a:buSzPts val="1400"/>
              <a:buChar char="○"/>
            </a:pPr>
            <a:r>
              <a:rPr lang="en"/>
              <a:t>date gives us calendar date</a:t>
            </a:r>
            <a:endParaRPr/>
          </a:p>
          <a:p>
            <a:pPr indent="-317500" lvl="1" marL="914400" rtl="0" algn="l">
              <a:spcBef>
                <a:spcPts val="0"/>
              </a:spcBef>
              <a:spcAft>
                <a:spcPts val="0"/>
              </a:spcAft>
              <a:buSzPts val="1400"/>
              <a:buChar char="○"/>
            </a:pPr>
            <a:r>
              <a:rPr lang="en"/>
              <a:t>time gives us hours, minutes, seconds, and microseconds</a:t>
            </a:r>
            <a:endParaRPr/>
          </a:p>
          <a:p>
            <a:pPr indent="-317500" lvl="1" marL="914400" rtl="0" algn="l">
              <a:spcBef>
                <a:spcPts val="0"/>
              </a:spcBef>
              <a:spcAft>
                <a:spcPts val="0"/>
              </a:spcAft>
              <a:buSzPts val="1400"/>
              <a:buChar char="○"/>
            </a:pPr>
            <a:r>
              <a:rPr lang="en"/>
              <a:t>datetime gives us both</a:t>
            </a:r>
            <a:endParaRPr/>
          </a:p>
          <a:p>
            <a:pPr indent="-317500" lvl="1" marL="914400" rtl="0" algn="l">
              <a:spcBef>
                <a:spcPts val="0"/>
              </a:spcBef>
              <a:spcAft>
                <a:spcPts val="0"/>
              </a:spcAft>
              <a:buSzPts val="1400"/>
              <a:buChar char="○"/>
            </a:pPr>
            <a:r>
              <a:rPr lang="en"/>
              <a:t>timedelta gives us a duration between two datetime values</a:t>
            </a:r>
            <a:endParaRPr/>
          </a:p>
          <a:p>
            <a:pPr indent="-317500" lvl="1" marL="914400" rtl="0" algn="l">
              <a:spcBef>
                <a:spcPts val="0"/>
              </a:spcBef>
              <a:spcAft>
                <a:spcPts val="0"/>
              </a:spcAft>
              <a:buSzPts val="1400"/>
              <a:buChar char="○"/>
            </a:pPr>
            <a:r>
              <a:rPr lang="en"/>
              <a:t>tzinfo gives us timezone information</a:t>
            </a:r>
            <a:endParaRPr/>
          </a:p>
          <a:p>
            <a:pPr indent="-342900" lvl="0" marL="457200" rtl="0" algn="l">
              <a:spcBef>
                <a:spcPts val="0"/>
              </a:spcBef>
              <a:spcAft>
                <a:spcPts val="0"/>
              </a:spcAft>
              <a:buSzPts val="1800"/>
              <a:buChar char="●"/>
            </a:pPr>
            <a:r>
              <a:rPr lang="en"/>
              <a:t>The package </a:t>
            </a:r>
            <a:r>
              <a:rPr lang="en">
                <a:solidFill>
                  <a:schemeClr val="lt2"/>
                </a:solidFill>
                <a:latin typeface="Roboto Mono"/>
                <a:ea typeface="Roboto Mono"/>
                <a:cs typeface="Roboto Mono"/>
                <a:sym typeface="Roboto Mono"/>
              </a:rPr>
              <a:t>dateutil </a:t>
            </a:r>
            <a:r>
              <a:rPr lang="en"/>
              <a:t>gives us a flexible parser.</a:t>
            </a:r>
            <a:endParaRPr/>
          </a:p>
          <a:p>
            <a:pPr indent="-342900" lvl="0" marL="457200" rtl="0" algn="l">
              <a:spcBef>
                <a:spcPts val="0"/>
              </a:spcBef>
              <a:spcAft>
                <a:spcPts val="0"/>
              </a:spcAft>
              <a:buSzPts val="1800"/>
              <a:buChar char="●"/>
            </a:pPr>
            <a:r>
              <a:rPr lang="en"/>
              <a:t>Pandas combines all of this and more to provide flexible handling of dates and times.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