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73" r:id="rId11"/>
    <p:sldId id="264" r:id="rId12"/>
    <p:sldId id="265" r:id="rId13"/>
    <p:sldId id="276" r:id="rId14"/>
    <p:sldId id="283" r:id="rId15"/>
    <p:sldId id="266" r:id="rId16"/>
    <p:sldId id="278" r:id="rId17"/>
    <p:sldId id="267" r:id="rId18"/>
    <p:sldId id="277" r:id="rId19"/>
    <p:sldId id="268" r:id="rId20"/>
    <p:sldId id="269" r:id="rId21"/>
    <p:sldId id="270" r:id="rId22"/>
    <p:sldId id="279" r:id="rId23"/>
    <p:sldId id="271" r:id="rId24"/>
    <p:sldId id="272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84B2-3F81-4A3C-8410-B592535A5A0D}" type="datetimeFigureOut">
              <a:rPr lang="en-US" smtClean="0"/>
              <a:t>04/09/2023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D018-4EC8-4CF1-8B8B-0C008F106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7315"/>
          </a:xfrm>
        </p:spPr>
        <p:txBody>
          <a:bodyPr/>
          <a:lstStyle/>
          <a:p>
            <a:r>
              <a:rPr lang="en-US" b="1" dirty="0" smtClean="0"/>
              <a:t>Lending Club Case Study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3473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Batch: </a:t>
            </a:r>
            <a:r>
              <a:rPr lang="en-US" dirty="0" smtClean="0"/>
              <a:t>EPGML C55 July 2023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Group Members:</a:t>
            </a:r>
          </a:p>
          <a:p>
            <a:pPr algn="l"/>
            <a:r>
              <a:rPr lang="en-US" dirty="0" err="1" smtClean="0"/>
              <a:t>Mathangi</a:t>
            </a:r>
            <a:r>
              <a:rPr lang="en-US" dirty="0" smtClean="0"/>
              <a:t> M (mathangimr@gmail.com)</a:t>
            </a:r>
          </a:p>
          <a:p>
            <a:pPr algn="l"/>
            <a:r>
              <a:rPr lang="en-US" dirty="0" smtClean="0"/>
              <a:t>Kiran Prasad (kiranp37@gmail.com)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57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Income Type </a:t>
            </a:r>
            <a:r>
              <a:rPr lang="en-US" b="1" dirty="0" err="1" smtClean="0"/>
              <a:t>Vs</a:t>
            </a:r>
            <a:r>
              <a:rPr lang="en-US" b="1" dirty="0" smtClean="0"/>
              <a:t> defaulters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801018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3788" y="2300288"/>
            <a:ext cx="3586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income varies between 4000 to 60 </a:t>
            </a:r>
            <a:r>
              <a:rPr lang="en-US" dirty="0" smtClean="0"/>
              <a:t>lakhs. Hence customers are grouped into </a:t>
            </a:r>
            <a:r>
              <a:rPr lang="en-US" dirty="0"/>
              <a:t>3 </a:t>
            </a:r>
            <a:r>
              <a:rPr lang="en-US" dirty="0" smtClean="0"/>
              <a:t>categories: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low_inc</a:t>
            </a:r>
            <a:r>
              <a:rPr lang="en-US" dirty="0"/>
              <a:t>  = &lt; 5 lakhs</a:t>
            </a:r>
          </a:p>
          <a:p>
            <a:r>
              <a:rPr lang="en-US" dirty="0"/>
              <a:t>2. </a:t>
            </a:r>
            <a:r>
              <a:rPr lang="en-US" dirty="0" err="1"/>
              <a:t>mid_inc</a:t>
            </a:r>
            <a:r>
              <a:rPr lang="en-US" dirty="0"/>
              <a:t> = Between 5 &amp; 10 lakhs</a:t>
            </a:r>
          </a:p>
          <a:p>
            <a:r>
              <a:rPr lang="en-US" dirty="0"/>
              <a:t>3. </a:t>
            </a:r>
            <a:r>
              <a:rPr lang="en-US" dirty="0" err="1"/>
              <a:t>high_inc</a:t>
            </a:r>
            <a:r>
              <a:rPr lang="en-US" dirty="0"/>
              <a:t> = &gt; 10 lakhs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than 90% f defaulters belong to low income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debt to income ratio of borrowers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656"/>
            <a:ext cx="5391150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average debt to income ratio of borrowers is calculated for each segment.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defaulted borrowers are having higher debt to income ratio (specifically, above 14)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dirty="0" smtClean="0"/>
              <a:t>customer attribute </a:t>
            </a:r>
            <a:r>
              <a:rPr lang="en-US" dirty="0" smtClean="0"/>
              <a:t>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0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loan amount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690688"/>
            <a:ext cx="5524500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average loan amount is calculated for each segment.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defaulted borrowers are having average loan amount above 12000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loan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4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 ratio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544"/>
            <a:ext cx="5476875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0938" y="1943100"/>
            <a:ext cx="4414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ratio = ratio </a:t>
            </a:r>
            <a:r>
              <a:rPr lang="en-US" dirty="0"/>
              <a:t>of total payable amount to loan </a:t>
            </a:r>
            <a:r>
              <a:rPr lang="en-US" dirty="0" smtClean="0"/>
              <a:t>amount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set is segmented based on loan status and average pay ratio is calculated for each segment.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loan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Bivariate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55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 10 defaulting </a:t>
            </a:r>
            <a:r>
              <a:rPr lang="en-US" b="1" dirty="0" smtClean="0"/>
              <a:t>‘purpose’ of loans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72313" y="1828800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the loan purpose.</a:t>
            </a:r>
          </a:p>
          <a:p>
            <a:endParaRPr lang="en-US" dirty="0"/>
          </a:p>
          <a:p>
            <a:r>
              <a:rPr lang="en-US" dirty="0" smtClean="0"/>
              <a:t>Top 10 purpose covers more than 80% of total defaulters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66813"/>
            <a:ext cx="5524500" cy="5505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6050" y="6029325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loan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9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ownership of borrowers across loan portfolio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2173287"/>
            <a:ext cx="9744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ownership of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419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the type of home ownership</a:t>
            </a:r>
          </a:p>
          <a:p>
            <a:endParaRPr lang="en-US" dirty="0"/>
          </a:p>
          <a:p>
            <a:r>
              <a:rPr lang="en-US" dirty="0" smtClean="0"/>
              <a:t>Largest group of defaulters are either on rent or have their homes mortgaged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costumer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Borrower grade distribution across loan portfolio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2167731"/>
            <a:ext cx="9744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Borrower grade </a:t>
            </a:r>
            <a:r>
              <a:rPr lang="en-US" b="1" dirty="0" err="1"/>
              <a:t>Vs</a:t>
            </a:r>
            <a:r>
              <a:rPr lang="en-US" b="1" dirty="0"/>
              <a:t>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468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grade of borrowers</a:t>
            </a:r>
          </a:p>
          <a:p>
            <a:endParaRPr lang="en-US" dirty="0"/>
          </a:p>
          <a:p>
            <a:r>
              <a:rPr lang="en-US" dirty="0" smtClean="0"/>
              <a:t>Largest group of defaulters are having grades B, C, D &amp; E</a:t>
            </a:r>
          </a:p>
          <a:p>
            <a:endParaRPr lang="en-US" dirty="0"/>
          </a:p>
          <a:p>
            <a:r>
              <a:rPr lang="en-US" dirty="0" smtClean="0"/>
              <a:t>Giving above average grades (B to D) to borrowers without proper evaluation by loan agents for increasing business can be a reason for this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6050" y="6029325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but decided by lender,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1825625"/>
            <a:ext cx="109394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Based on the data provided about </a:t>
            </a:r>
            <a:r>
              <a:rPr lang="en-US" dirty="0"/>
              <a:t>past loan applicants and whether </a:t>
            </a:r>
            <a:r>
              <a:rPr lang="en-US" dirty="0" smtClean="0"/>
              <a:t>they </a:t>
            </a:r>
            <a:r>
              <a:rPr lang="en-US" dirty="0"/>
              <a:t>‘defaulted’ or </a:t>
            </a:r>
            <a:r>
              <a:rPr lang="en-US" dirty="0" smtClean="0"/>
              <a:t>not,  come up with an understanding on how various</a:t>
            </a:r>
          </a:p>
          <a:p>
            <a:pPr lvl="1"/>
            <a:r>
              <a:rPr lang="en-US" sz="2800" dirty="0" smtClean="0"/>
              <a:t>consumer attributes and</a:t>
            </a:r>
          </a:p>
          <a:p>
            <a:pPr lvl="1"/>
            <a:r>
              <a:rPr lang="en-US" sz="2800" dirty="0"/>
              <a:t> </a:t>
            </a:r>
            <a:r>
              <a:rPr lang="en-US" sz="2800" dirty="0" smtClean="0"/>
              <a:t>loan attributes</a:t>
            </a:r>
          </a:p>
          <a:p>
            <a:pPr marL="457200" lvl="1" indent="-400050">
              <a:buNone/>
            </a:pPr>
            <a:r>
              <a:rPr lang="en-US" sz="2800" dirty="0" smtClean="0"/>
              <a:t>influence the tendency of default.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8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Borrower subgrade distribution for top 5 grades </a:t>
            </a:r>
            <a:r>
              <a:rPr lang="en-US" b="1" dirty="0" smtClean="0"/>
              <a:t>with maximum defaulters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265" y="1690688"/>
            <a:ext cx="6061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Borrower </a:t>
            </a:r>
            <a:r>
              <a:rPr lang="en-US" b="1" dirty="0" smtClean="0"/>
              <a:t>verification status </a:t>
            </a:r>
            <a:r>
              <a:rPr lang="en-US" b="1" dirty="0" err="1"/>
              <a:t>Vs</a:t>
            </a:r>
            <a:r>
              <a:rPr lang="en-US" b="1" dirty="0"/>
              <a:t> 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044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8038" y="2001044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verification status of borrowers.</a:t>
            </a:r>
          </a:p>
          <a:p>
            <a:endParaRPr lang="en-US" dirty="0" smtClean="0"/>
          </a:p>
          <a:p>
            <a:r>
              <a:rPr lang="en-US" dirty="0" smtClean="0"/>
              <a:t>Majority of defaulters are either not verified or source not verified.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4663" y="5992703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but decided by lender,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2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Annual income </a:t>
            </a:r>
            <a:r>
              <a:rPr lang="en-US" b="1" dirty="0" err="1"/>
              <a:t>V</a:t>
            </a:r>
            <a:r>
              <a:rPr lang="en-US" b="1" dirty="0" err="1" smtClean="0"/>
              <a:t>s</a:t>
            </a:r>
            <a:r>
              <a:rPr lang="en-US" b="1" dirty="0" smtClean="0"/>
              <a:t> </a:t>
            </a:r>
            <a:r>
              <a:rPr lang="en-US" b="1" dirty="0"/>
              <a:t>employment </a:t>
            </a:r>
            <a:r>
              <a:rPr lang="en-US" b="1" dirty="0" smtClean="0"/>
              <a:t>length of all Borrowers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7" y="1546851"/>
            <a:ext cx="6348412" cy="4882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2475" y="1871663"/>
            <a:ext cx="28146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Majority of borrowers have annual income     &lt; 10 lakhs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832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Employment </a:t>
            </a:r>
            <a:r>
              <a:rPr lang="en-US" b="1" dirty="0"/>
              <a:t>length </a:t>
            </a:r>
            <a:r>
              <a:rPr lang="en-US" b="1" dirty="0" smtClean="0"/>
              <a:t>of</a:t>
            </a:r>
            <a:r>
              <a:rPr lang="en-US" b="1" dirty="0" smtClean="0"/>
              <a:t> </a:t>
            </a:r>
            <a:r>
              <a:rPr lang="en-US" b="1" dirty="0"/>
              <a:t>defaulters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418"/>
            <a:ext cx="5524500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grouped based on employment length of borrowers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Majority borrowers are employed for less than 5 years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Largest single group of defaulters are employed for 10 or more years.</a:t>
            </a:r>
            <a:endParaRPr lang="en-US" dirty="0"/>
          </a:p>
          <a:p>
            <a:r>
              <a:rPr lang="en-US" dirty="0" smtClean="0"/>
              <a:t>Filling high employment length without proper evaluation by loan agents for increasing business can be a reason for this.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13" y="6076117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customer attribute 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8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004887"/>
          </a:xfrm>
        </p:spPr>
        <p:txBody>
          <a:bodyPr/>
          <a:lstStyle/>
          <a:p>
            <a:r>
              <a:rPr lang="en-US" b="1" dirty="0" smtClean="0"/>
              <a:t>Term of loan </a:t>
            </a:r>
            <a:r>
              <a:rPr lang="en-US" b="1" dirty="0" err="1" smtClean="0"/>
              <a:t>Vs</a:t>
            </a:r>
            <a:r>
              <a:rPr lang="en-US" b="1" dirty="0" smtClean="0"/>
              <a:t> defaulters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2837"/>
            <a:ext cx="5757863" cy="6053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9550" y="2571750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term loans (36 months) have more defaulting tendency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Interest Rate </a:t>
            </a:r>
            <a:r>
              <a:rPr lang="en-US" b="1" dirty="0" err="1" smtClean="0"/>
              <a:t>Vs</a:t>
            </a:r>
            <a:r>
              <a:rPr lang="en-US" b="1" dirty="0" smtClean="0"/>
              <a:t> Defaulters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009775"/>
            <a:ext cx="8279324" cy="3205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6925" y="2243138"/>
            <a:ext cx="207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Majority loans defaulted have interest rates between 10% – 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8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84931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12"/>
            <a:ext cx="10515600" cy="5003800"/>
          </a:xfrm>
        </p:spPr>
        <p:txBody>
          <a:bodyPr/>
          <a:lstStyle/>
          <a:p>
            <a:r>
              <a:rPr lang="en-US" dirty="0" smtClean="0"/>
              <a:t>Customer attributes affecting tendency for defaulting:</a:t>
            </a:r>
          </a:p>
          <a:p>
            <a:pPr lvl="1"/>
            <a:r>
              <a:rPr lang="en-US" dirty="0" smtClean="0"/>
              <a:t>Home ownership (rented or mortgaged)</a:t>
            </a:r>
          </a:p>
          <a:p>
            <a:pPr lvl="1"/>
            <a:r>
              <a:rPr lang="en-US" dirty="0" smtClean="0"/>
              <a:t>Average annual income (less than 65000)</a:t>
            </a:r>
          </a:p>
          <a:p>
            <a:pPr lvl="1"/>
            <a:r>
              <a:rPr lang="en-US" dirty="0" smtClean="0"/>
              <a:t>Employment length (less than 5 years)</a:t>
            </a:r>
          </a:p>
          <a:p>
            <a:pPr lvl="1"/>
            <a:r>
              <a:rPr lang="en-US" dirty="0" smtClean="0"/>
              <a:t>Debt to income ratio of customer (Above 14)</a:t>
            </a:r>
          </a:p>
          <a:p>
            <a:pPr lvl="1"/>
            <a:r>
              <a:rPr lang="en-US" dirty="0" smtClean="0"/>
              <a:t>Grade of borrower</a:t>
            </a:r>
          </a:p>
          <a:p>
            <a:r>
              <a:rPr lang="en-US" dirty="0" smtClean="0"/>
              <a:t>Loan attributes affecting tendency for defaulting</a:t>
            </a:r>
          </a:p>
          <a:p>
            <a:pPr lvl="1"/>
            <a:r>
              <a:rPr lang="en-US" dirty="0" smtClean="0"/>
              <a:t>Loan Amount (&gt; 12000)</a:t>
            </a:r>
          </a:p>
          <a:p>
            <a:pPr lvl="1"/>
            <a:r>
              <a:rPr lang="en-US" dirty="0" smtClean="0"/>
              <a:t>Term of loan </a:t>
            </a:r>
          </a:p>
          <a:p>
            <a:pPr lvl="1"/>
            <a:r>
              <a:rPr lang="en-US" dirty="0" smtClean="0"/>
              <a:t>Pay ratio </a:t>
            </a:r>
          </a:p>
          <a:p>
            <a:pPr lvl="1"/>
            <a:r>
              <a:rPr lang="en-US" dirty="0" smtClean="0"/>
              <a:t>Interest rate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73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followed: Exploratory Data Analysis, including following steps:</a:t>
            </a:r>
          </a:p>
          <a:p>
            <a:pPr lvl="1"/>
            <a:r>
              <a:rPr lang="en-US" dirty="0" smtClean="0"/>
              <a:t>Data understanding</a:t>
            </a:r>
          </a:p>
          <a:p>
            <a:pPr lvl="1"/>
            <a:r>
              <a:rPr lang="en-US" dirty="0" smtClean="0"/>
              <a:t>Data cleansing &amp; manipulation</a:t>
            </a:r>
          </a:p>
          <a:p>
            <a:pPr lvl="1"/>
            <a:r>
              <a:rPr lang="en-US" dirty="0" smtClean="0"/>
              <a:t>Derived metrics generation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&amp; segmented </a:t>
            </a:r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25368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EDA Results – </a:t>
            </a:r>
            <a:r>
              <a:rPr lang="en-US" b="1" dirty="0" err="1" smtClean="0"/>
              <a:t>Univariate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900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b="1" dirty="0" smtClean="0"/>
              <a:t>Loan distribution by Loan amount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4138"/>
            <a:ext cx="798675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9750" y="1671637"/>
            <a:ext cx="2214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loans disbursed are having amounts rounded to multiples of 1000s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Highest number of loans for a single amount is of amount 10000.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of loans are ranging between 5000 - 15000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7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% distribution of loan status across the loan portfolio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800225"/>
            <a:ext cx="6443663" cy="4944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625" y="2000250"/>
            <a:ext cx="3114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Around 15% of total loans disbursed are defaulted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91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82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Segmented </a:t>
            </a:r>
            <a:r>
              <a:rPr lang="en-US" b="1" dirty="0" err="1" smtClean="0"/>
              <a:t>Univariate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090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annual income of borrowers </a:t>
            </a:r>
            <a:r>
              <a:rPr lang="en-US" b="1" dirty="0" err="1"/>
              <a:t>Vs</a:t>
            </a:r>
            <a:r>
              <a:rPr lang="en-US" b="1" dirty="0"/>
              <a:t> loan status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081"/>
            <a:ext cx="55245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2313" y="1828800"/>
            <a:ext cx="394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is segmented based on loan status and average annual income is calculated for each segment.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defaulted borrowers are having lower annual income (specifically, below 65000)</a:t>
            </a:r>
          </a:p>
          <a:p>
            <a:endParaRPr lang="en-US" dirty="0"/>
          </a:p>
          <a:p>
            <a:r>
              <a:rPr lang="en-US" dirty="0" smtClean="0"/>
              <a:t>There are no defaulters with average annual income is below 70000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15063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dirty="0" smtClean="0"/>
              <a:t>customer attribute </a:t>
            </a:r>
            <a:r>
              <a:rPr lang="en-US" dirty="0" smtClean="0"/>
              <a:t>influencing tendency of 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Annual Income of Defaulters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350"/>
            <a:ext cx="9534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764</Words>
  <Application>Microsoft Office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Lending Club Case Study</vt:lpstr>
      <vt:lpstr>Problem Statement:</vt:lpstr>
      <vt:lpstr>Analysis Approach</vt:lpstr>
      <vt:lpstr>EDA Results – Univariate Analysis</vt:lpstr>
      <vt:lpstr>Loan distribution by Loan amount</vt:lpstr>
      <vt:lpstr>% distribution of loan status across the loan portfolio</vt:lpstr>
      <vt:lpstr>Segmented Univariate Analysis</vt:lpstr>
      <vt:lpstr>Average annual income of borrowers Vs loan status </vt:lpstr>
      <vt:lpstr>Annual Income of Defaulters</vt:lpstr>
      <vt:lpstr>Income Type Vs defaulters</vt:lpstr>
      <vt:lpstr>Average debt to income ratio of borrowers Vs loan status </vt:lpstr>
      <vt:lpstr>Average loan amount Vs loan status </vt:lpstr>
      <vt:lpstr>Pay ratio Vs loan status </vt:lpstr>
      <vt:lpstr>Bivariate Analysis</vt:lpstr>
      <vt:lpstr>Top 10 defaulting ‘purpose’ of loans </vt:lpstr>
      <vt:lpstr>Home ownership of borrowers across loan portfolio</vt:lpstr>
      <vt:lpstr>Home ownership of Defaulters </vt:lpstr>
      <vt:lpstr>Borrower grade distribution across loan portfolio</vt:lpstr>
      <vt:lpstr>Borrower grade Vs defaulters </vt:lpstr>
      <vt:lpstr>Borrower subgrade distribution for top 5 grades with maximum defaulters </vt:lpstr>
      <vt:lpstr>Borrower verification status Vs defaulters </vt:lpstr>
      <vt:lpstr>Annual income Vs employment length of all Borrowers </vt:lpstr>
      <vt:lpstr>Employment length of defaulters </vt:lpstr>
      <vt:lpstr>Term of loan Vs defaulters</vt:lpstr>
      <vt:lpstr>Interest Rate Vs Defaulters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Kiran</dc:creator>
  <cp:lastModifiedBy>Kiran</cp:lastModifiedBy>
  <cp:revision>13</cp:revision>
  <dcterms:created xsi:type="dcterms:W3CDTF">2023-09-03T15:35:50Z</dcterms:created>
  <dcterms:modified xsi:type="dcterms:W3CDTF">2023-09-04T03:10:55Z</dcterms:modified>
</cp:coreProperties>
</file>