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2" r:id="rId4"/>
  </p:sldMasterIdLst>
  <p:notesMasterIdLst>
    <p:notesMasterId r:id="rId13"/>
  </p:notesMasterIdLst>
  <p:handoutMasterIdLst>
    <p:handoutMasterId r:id="rId14"/>
  </p:handoutMasterIdLst>
  <p:sldIdLst>
    <p:sldId id="258" r:id="rId5"/>
    <p:sldId id="339" r:id="rId6"/>
    <p:sldId id="341" r:id="rId7"/>
    <p:sldId id="345" r:id="rId8"/>
    <p:sldId id="342" r:id="rId9"/>
    <p:sldId id="343" r:id="rId10"/>
    <p:sldId id="344" r:id="rId11"/>
    <p:sldId id="324" r:id="rId12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1pPr>
    <a:lvl2pPr marL="4571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2pPr>
    <a:lvl3pPr marL="914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3pPr>
    <a:lvl4pPr marL="13714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4pPr>
    <a:lvl5pPr marL="18285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5pPr>
    <a:lvl6pPr marL="2285733" algn="l" defTabSz="914293" rtl="0" eaLnBrk="1" latinLnBrk="0" hangingPunct="1"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6pPr>
    <a:lvl7pPr marL="2742879" algn="l" defTabSz="914293" rtl="0" eaLnBrk="1" latinLnBrk="0" hangingPunct="1"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7pPr>
    <a:lvl8pPr marL="3200026" algn="l" defTabSz="914293" rtl="0" eaLnBrk="1" latinLnBrk="0" hangingPunct="1"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8pPr>
    <a:lvl9pPr marL="3657172" algn="l" defTabSz="914293" rtl="0" eaLnBrk="1" latinLnBrk="0" hangingPunct="1">
      <a:defRPr kern="1200">
        <a:solidFill>
          <a:schemeClr val="tx1"/>
        </a:solidFill>
        <a:latin typeface="Arial" charset="0"/>
        <a:ea typeface="Geneva" pitchFamily="-109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13E527-043C-4E17-9864-E58E188623D9}">
          <p14:sldIdLst>
            <p14:sldId id="258"/>
            <p14:sldId id="339"/>
            <p14:sldId id="341"/>
            <p14:sldId id="345"/>
            <p14:sldId id="342"/>
            <p14:sldId id="343"/>
            <p14:sldId id="344"/>
            <p14:sldId id="324"/>
          </p14:sldIdLst>
        </p14:section>
        <p14:section name="Untitled Section" id="{F627DCE3-7F10-45F3-8868-0B94AE36B1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8">
          <p15:clr>
            <a:srgbClr val="A4A3A4"/>
          </p15:clr>
        </p15:guide>
        <p15:guide id="2" orient="horz" pos="444" userDrawn="1">
          <p15:clr>
            <a:srgbClr val="A4A3A4"/>
          </p15:clr>
        </p15:guide>
        <p15:guide id="3" orient="horz" pos="2917">
          <p15:clr>
            <a:srgbClr val="A4A3A4"/>
          </p15:clr>
        </p15:guide>
        <p15:guide id="4" orient="horz" pos="2741">
          <p15:clr>
            <a:srgbClr val="A4A3A4"/>
          </p15:clr>
        </p15:guide>
        <p15:guide id="5" orient="horz" pos="191">
          <p15:clr>
            <a:srgbClr val="A4A3A4"/>
          </p15:clr>
        </p15:guide>
        <p15:guide id="6" orient="horz" pos="1151">
          <p15:clr>
            <a:srgbClr val="A4A3A4"/>
          </p15:clr>
        </p15:guide>
        <p15:guide id="7" orient="horz" pos="575">
          <p15:clr>
            <a:srgbClr val="A4A3A4"/>
          </p15:clr>
        </p15:guide>
        <p15:guide id="8" orient="horz" pos="2570">
          <p15:clr>
            <a:srgbClr val="A4A3A4"/>
          </p15:clr>
        </p15:guide>
        <p15:guide id="9" pos="649">
          <p15:clr>
            <a:srgbClr val="A4A3A4"/>
          </p15:clr>
        </p15:guide>
        <p15:guide id="10" pos="5478">
          <p15:clr>
            <a:srgbClr val="A4A3A4"/>
          </p15:clr>
        </p15:guide>
        <p15:guide id="11" pos="3609">
          <p15:clr>
            <a:srgbClr val="A4A3A4"/>
          </p15:clr>
        </p15:guide>
        <p15:guide id="12" pos="2269">
          <p15:clr>
            <a:srgbClr val="A4A3A4"/>
          </p15:clr>
        </p15:guide>
        <p15:guide id="13" pos="5085">
          <p15:clr>
            <a:srgbClr val="A4A3A4"/>
          </p15:clr>
        </p15:guide>
        <p15:guide id="14" pos="4893">
          <p15:clr>
            <a:srgbClr val="A4A3A4"/>
          </p15:clr>
        </p15:guide>
        <p15:guide id="15" pos="2983">
          <p15:clr>
            <a:srgbClr val="A4A3A4"/>
          </p15:clr>
        </p15:guide>
        <p15:guide id="16" pos="26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li, Michael P. (Mike)" initials="CMP(" lastIdx="13" clrIdx="0">
    <p:extLst>
      <p:ext uri="{19B8F6BF-5375-455C-9EA6-DF929625EA0E}">
        <p15:presenceInfo xmlns:p15="http://schemas.microsoft.com/office/powerpoint/2012/main" userId="S::mcasali@newyorklife.com::7e3bf2c7-392b-4c7a-bc79-6476b1a3112e" providerId="AD"/>
      </p:ext>
    </p:extLst>
  </p:cmAuthor>
  <p:cmAuthor id="2" name="Pallikila, Kiran" initials="PK" lastIdx="3" clrIdx="1">
    <p:extLst>
      <p:ext uri="{19B8F6BF-5375-455C-9EA6-DF929625EA0E}">
        <p15:presenceInfo xmlns:p15="http://schemas.microsoft.com/office/powerpoint/2012/main" userId="S::KPALLIKIL@newyorklife.com::cb298c65-2b40-4076-9003-a7b357315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C53"/>
    <a:srgbClr val="A0A2D0"/>
    <a:srgbClr val="815767"/>
    <a:srgbClr val="E9C8A4"/>
    <a:srgbClr val="4A4870"/>
    <a:srgbClr val="8DBECD"/>
    <a:srgbClr val="2E87B0"/>
    <a:srgbClr val="6C9B71"/>
    <a:srgbClr val="396B60"/>
    <a:srgbClr val="6B6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92" autoAdjust="0"/>
  </p:normalViewPr>
  <p:slideViewPr>
    <p:cSldViewPr snapToGrid="0">
      <p:cViewPr varScale="1">
        <p:scale>
          <a:sx n="150" d="100"/>
          <a:sy n="150" d="100"/>
        </p:scale>
        <p:origin x="396" y="126"/>
      </p:cViewPr>
      <p:guideLst>
        <p:guide orient="horz" pos="2808"/>
        <p:guide orient="horz" pos="444"/>
        <p:guide orient="horz" pos="2917"/>
        <p:guide orient="horz" pos="2741"/>
        <p:guide orient="horz" pos="191"/>
        <p:guide orient="horz" pos="1151"/>
        <p:guide orient="horz" pos="575"/>
        <p:guide orient="horz" pos="2570"/>
        <p:guide pos="649"/>
        <p:guide pos="5478"/>
        <p:guide pos="3609"/>
        <p:guide pos="2269"/>
        <p:guide pos="5085"/>
        <p:guide pos="4893"/>
        <p:guide pos="2983"/>
        <p:guide pos="26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62" y="-8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7T22:03:47.698" idx="2">
    <p:pos x="717" y="1186"/>
    <p:text>Producer</p:text>
    <p:extLst>
      <p:ext uri="{C676402C-5697-4E1C-873F-D02D1690AC5C}">
        <p15:threadingInfo xmlns:p15="http://schemas.microsoft.com/office/powerpoint/2012/main" timeZoneBias="240"/>
      </p:ext>
    </p:extLst>
  </p:cm>
  <p:cm authorId="2" dt="2021-04-07T22:04:02.358" idx="3">
    <p:pos x="2217" y="1196"/>
    <p:text>Consumer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8AEC408-6304-4C72-97ED-A5A068B7B881}" type="datetime1">
              <a:rPr lang="en-US"/>
              <a:pPr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1BBCFF1-CA42-4B71-825A-91BFB08ED1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961E1C14-7665-4939-904B-A47B9CF611B1}" type="datetime1">
              <a:rPr lang="en-US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73D525A-4573-4632-B4C8-F873B94F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1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Geneva" charset="0"/>
        <a:cs typeface="+mn-cs"/>
      </a:defRPr>
    </a:lvl2pPr>
    <a:lvl3pPr marL="91429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Geneva" charset="0"/>
        <a:cs typeface="+mn-cs"/>
      </a:defRPr>
    </a:lvl3pPr>
    <a:lvl4pPr marL="13714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Geneva" charset="0"/>
        <a:cs typeface="+mn-cs"/>
      </a:defRPr>
    </a:lvl4pPr>
    <a:lvl5pPr marL="1828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Geneva" charset="0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457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/>
            <a:endParaRPr lang="en-US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7296150" cy="3389710"/>
          </a:xfrm>
          <a:prstGeom prst="rect">
            <a:avLst/>
          </a:prstGeom>
          <a:solidFill>
            <a:srgbClr val="285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04800" y="301752"/>
            <a:ext cx="6975477" cy="15316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2361010"/>
            <a:ext cx="6975477" cy="10287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293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95258"/>
            <a:ext cx="8546592" cy="3000574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66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 Bkg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57700"/>
          </a:xfrm>
          <a:prstGeom prst="rect">
            <a:avLst/>
          </a:prstGeom>
          <a:noFill/>
        </p:spPr>
        <p:txBody>
          <a:bodyPr lIns="731435" tIns="1325725" anchor="ctr">
            <a:noAutofit/>
          </a:bodyPr>
          <a:lstStyle>
            <a:lvl1pPr>
              <a:spcBef>
                <a:spcPts val="0"/>
              </a:spcBef>
              <a:buNone/>
              <a:defRPr sz="2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picture icon</a:t>
            </a: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3602038" cy="1827610"/>
          </a:xfrm>
          <a:solidFill>
            <a:schemeClr val="tx2"/>
          </a:solidFill>
        </p:spPr>
        <p:txBody>
          <a:bodyPr lIns="484575" tIns="0" rIns="365717" anchor="ctr" anchorCtr="0">
            <a:noAutofit/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lang="en-US" sz="30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"/>
            <a:ext cx="9144000" cy="3259979"/>
          </a:xfrm>
          <a:prstGeom prst="rect">
            <a:avLst/>
          </a:prstGeom>
        </p:spPr>
        <p:txBody>
          <a:bodyPr lIns="2286000" tIns="0" rIns="0" bIns="0" anchor="ctr" anchorCtr="0">
            <a:noAutofit/>
          </a:bodyPr>
          <a:lstStyle>
            <a:lvl1pPr marL="0" marR="0" indent="0" algn="ctr" defTabSz="914293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2600" b="0" baseline="0">
                <a:solidFill>
                  <a:schemeClr val="tx1"/>
                </a:solidFill>
              </a:defRPr>
            </a:lvl1pPr>
          </a:lstStyle>
          <a:p>
            <a:pPr marL="341273" marR="0" lvl="0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341273" marR="0" lvl="1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341273" marR="0" lvl="2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341273" marR="0" lvl="3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3269293"/>
            <a:ext cx="8382000" cy="1188407"/>
          </a:xfrm>
        </p:spPr>
        <p:txBody>
          <a:bodyPr>
            <a:noAutofit/>
          </a:bodyPr>
          <a:lstStyle>
            <a:lvl1pPr marL="0" indent="0">
              <a:buNone/>
              <a:defRPr lang="en-US" sz="30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6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5943600" cy="3075072"/>
          </a:xfrm>
          <a:prstGeom prst="rect">
            <a:avLst/>
          </a:prstGeom>
        </p:spPr>
        <p:txBody>
          <a:bodyPr lIns="274288" tIns="1005722">
            <a:normAutofit/>
          </a:bodyPr>
          <a:lstStyle>
            <a:lvl1pPr marL="341273" marR="0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2600" b="0" baseline="0">
                <a:solidFill>
                  <a:schemeClr val="tx1"/>
                </a:solidFill>
                <a:sym typeface="Wingdings" pitchFamily="2" charset="2"/>
              </a:defRPr>
            </a:lvl1pPr>
          </a:lstStyle>
          <a:p>
            <a:pPr marL="341273" marR="0" lvl="0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72200" y="1352550"/>
            <a:ext cx="2514600" cy="3075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366670" indent="0">
              <a:buNone/>
              <a:defRPr b="0">
                <a:solidFill>
                  <a:srgbClr val="0079C2"/>
                </a:solidFill>
                <a:latin typeface="+mj-lt"/>
              </a:defRPr>
            </a:lvl2pPr>
            <a:lvl3pPr marL="566670" indent="0">
              <a:buNone/>
              <a:defRPr b="0">
                <a:solidFill>
                  <a:srgbClr val="0079C2"/>
                </a:solidFill>
                <a:latin typeface="+mj-lt"/>
              </a:defRPr>
            </a:lvl3pPr>
            <a:lvl4pPr marL="758736" indent="0">
              <a:buNone/>
              <a:defRPr b="0">
                <a:solidFill>
                  <a:srgbClr val="0079C2"/>
                </a:solidFill>
                <a:latin typeface="+mj-lt"/>
              </a:defRPr>
            </a:lvl4pPr>
            <a:lvl5pPr marL="914293" indent="0">
              <a:buNone/>
              <a:defRPr b="0">
                <a:solidFill>
                  <a:srgbClr val="0079C2"/>
                </a:solidFill>
                <a:latin typeface="+mj-lt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2608" y="137160"/>
            <a:ext cx="8229600" cy="512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902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075072"/>
          </a:xfrm>
          <a:prstGeom prst="rect">
            <a:avLst/>
          </a:prstGeom>
        </p:spPr>
        <p:txBody>
          <a:bodyPr lIns="274288" tIns="1005722">
            <a:normAutofit/>
          </a:bodyPr>
          <a:lstStyle>
            <a:lvl1pPr marL="341273" marR="0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2600" b="0" baseline="0">
                <a:solidFill>
                  <a:schemeClr val="tx1"/>
                </a:solidFill>
                <a:sym typeface="Wingdings" pitchFamily="2" charset="2"/>
              </a:defRPr>
            </a:lvl1pPr>
          </a:lstStyle>
          <a:p>
            <a:pPr marL="341273" marR="0" lvl="0" indent="-341273" algn="l" defTabSz="91429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0" y="1352550"/>
            <a:ext cx="2743200" cy="3075072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>
            <a:noAutofit/>
          </a:bodyPr>
          <a:lstStyle>
            <a:lvl1pPr marL="0" indent="0">
              <a:buNone/>
              <a:defRPr sz="2400" b="0">
                <a:solidFill>
                  <a:schemeClr val="bg2"/>
                </a:solidFill>
                <a:latin typeface="+mn-lt"/>
              </a:defRPr>
            </a:lvl1pPr>
            <a:lvl2pPr marL="366670" indent="0">
              <a:buNone/>
              <a:defRPr b="0">
                <a:solidFill>
                  <a:srgbClr val="0079C2"/>
                </a:solidFill>
                <a:latin typeface="+mj-lt"/>
              </a:defRPr>
            </a:lvl2pPr>
            <a:lvl3pPr marL="566670" indent="0">
              <a:buNone/>
              <a:defRPr b="0">
                <a:solidFill>
                  <a:srgbClr val="0079C2"/>
                </a:solidFill>
                <a:latin typeface="+mj-lt"/>
              </a:defRPr>
            </a:lvl3pPr>
            <a:lvl4pPr marL="758736" indent="0">
              <a:buNone/>
              <a:defRPr b="0">
                <a:solidFill>
                  <a:srgbClr val="0079C2"/>
                </a:solidFill>
                <a:latin typeface="+mj-lt"/>
              </a:defRPr>
            </a:lvl4pPr>
            <a:lvl5pPr marL="914293" indent="0">
              <a:buNone/>
              <a:defRPr b="0">
                <a:solidFill>
                  <a:srgbClr val="0079C2"/>
                </a:solidFill>
                <a:latin typeface="+mj-lt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2608" y="137160"/>
            <a:ext cx="8229600" cy="512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09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ltGray">
          <a:xfrm>
            <a:off x="3536302" y="1567543"/>
            <a:ext cx="2071395" cy="203854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88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457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/>
            <a:endParaRPr lang="en-US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9144000" cy="3389710"/>
          </a:xfrm>
          <a:prstGeom prst="rect">
            <a:avLst/>
          </a:prstGeom>
          <a:solidFill>
            <a:srgbClr val="285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04800" y="301752"/>
            <a:ext cx="8534400" cy="15316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2361010"/>
            <a:ext cx="8534400" cy="10287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293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9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44577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/>
            <a:endParaRPr lang="en-US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7296150" cy="3389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/>
            <a:endParaRPr lang="en-US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04800" y="301752"/>
            <a:ext cx="6975477" cy="15316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2361010"/>
            <a:ext cx="6975477" cy="10287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293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2608" y="594360"/>
            <a:ext cx="8534400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8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2608" y="594360"/>
            <a:ext cx="8534400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93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w/vertic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137160"/>
            <a:ext cx="7793736" cy="512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353312"/>
            <a:ext cx="7793736" cy="35478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white">
          <a:xfrm rot="5400000">
            <a:off x="-2116718" y="2116715"/>
            <a:ext cx="5143500" cy="91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33272" y="594360"/>
            <a:ext cx="7793736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0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834753"/>
            <a:ext cx="6972300" cy="548447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441575"/>
            <a:ext cx="6972300" cy="1684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9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37160"/>
            <a:ext cx="8546592" cy="512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353312"/>
            <a:ext cx="4084320" cy="344102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53312"/>
            <a:ext cx="4084320" cy="344102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6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  <p15:guide id="2" orient="horz" pos="900" userDrawn="1">
          <p15:clr>
            <a:srgbClr val="FBAE40"/>
          </p15:clr>
        </p15:guide>
        <p15:guide id="3" orient="horz" pos="324" userDrawn="1">
          <p15:clr>
            <a:srgbClr val="FBAE40"/>
          </p15:clr>
        </p15:guide>
        <p15:guide id="4" pos="192" userDrawn="1">
          <p15:clr>
            <a:srgbClr val="FBAE40"/>
          </p15:clr>
        </p15:guide>
        <p15:guide id="5" pos="5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139165"/>
            <a:ext cx="4084320" cy="61912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871" y="1139165"/>
            <a:ext cx="4084320" cy="619125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2608" y="137160"/>
            <a:ext cx="8229600" cy="512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304800" y="1758291"/>
            <a:ext cx="4084320" cy="26459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761871" y="1758291"/>
            <a:ext cx="4084320" cy="26459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2608" y="594360"/>
            <a:ext cx="8546592" cy="6699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79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>
            <a:off x="0" y="44577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137160"/>
            <a:ext cx="8546592" cy="512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53312"/>
            <a:ext cx="8546592" cy="30731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58200" y="4775449"/>
            <a:ext cx="2286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3" r:id="rId1"/>
    <p:sldLayoutId id="2147484782" r:id="rId2"/>
    <p:sldLayoutId id="2147484781" r:id="rId3"/>
    <p:sldLayoutId id="2147484764" r:id="rId4"/>
    <p:sldLayoutId id="2147484776" r:id="rId5"/>
    <p:sldLayoutId id="2147484770" r:id="rId6"/>
    <p:sldLayoutId id="2147484765" r:id="rId7"/>
    <p:sldLayoutId id="2147484766" r:id="rId8"/>
    <p:sldLayoutId id="2147484767" r:id="rId9"/>
    <p:sldLayoutId id="2147484778" r:id="rId10"/>
    <p:sldLayoutId id="2147484768" r:id="rId11"/>
    <p:sldLayoutId id="2147484779" r:id="rId12"/>
    <p:sldLayoutId id="2147484769" r:id="rId13"/>
    <p:sldLayoutId id="2147484772" r:id="rId14"/>
    <p:sldLayoutId id="2147484773" r:id="rId15"/>
    <p:sldLayoutId id="2147484774" r:id="rId16"/>
    <p:sldLayoutId id="2147484775" r:id="rId17"/>
    <p:sldLayoutId id="2147484771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Tahoma" panose="020B060403050404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buFont typeface="Tahoma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5568" userDrawn="1">
          <p15:clr>
            <a:srgbClr val="F26B43"/>
          </p15:clr>
        </p15:guide>
        <p15:guide id="3" orient="horz" pos="852" userDrawn="1">
          <p15:clr>
            <a:srgbClr val="F26B43"/>
          </p15:clr>
        </p15:guide>
        <p15:guide id="4" orient="horz" pos="900" userDrawn="1">
          <p15:clr>
            <a:srgbClr val="F26B43"/>
          </p15:clr>
        </p15:guide>
        <p15:guide id="5" orient="horz" pos="324" userDrawn="1">
          <p15:clr>
            <a:srgbClr val="F26B43"/>
          </p15:clr>
        </p15:guide>
        <p15:guide id="6" orient="horz" pos="84" userDrawn="1">
          <p15:clr>
            <a:srgbClr val="F26B43"/>
          </p15:clr>
        </p15:guide>
        <p15:guide id="7" orient="horz" pos="3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DAC284-59FC-4EEB-A7F8-63017E0BC0C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Salesforce Technical Exercise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Tahoma"/>
                <a:cs typeface="Tahoma"/>
              </a:rPr>
              <a:t>Kiran Pallikila</a:t>
            </a:r>
          </a:p>
          <a:p>
            <a:r>
              <a:rPr lang="en-US" dirty="0">
                <a:ea typeface="Tahoma"/>
                <a:cs typeface="Tahoma"/>
              </a:rPr>
              <a:t>04/13/2021</a:t>
            </a:r>
          </a:p>
        </p:txBody>
      </p:sp>
    </p:spTree>
    <p:extLst>
      <p:ext uri="{BB962C8B-B14F-4D97-AF65-F5344CB8AC3E}">
        <p14:creationId xmlns:p14="http://schemas.microsoft.com/office/powerpoint/2010/main" val="8408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1: OutofMemory</a:t>
            </a:r>
          </a:p>
          <a:p>
            <a:pPr lvl="1"/>
            <a:r>
              <a:rPr lang="en-US" dirty="0"/>
              <a:t>Reproduced error and analyzed heap dump.</a:t>
            </a:r>
          </a:p>
          <a:p>
            <a:pPr lvl="1"/>
            <a:r>
              <a:rPr lang="en-US" dirty="0"/>
              <a:t>Producing 100k customer objects per sec.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485A82-65D9-4427-8727-EE1B368B6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root cause for OutofMemoryError.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API Demo.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A1B81-A0FD-4E38-BBF6-34D064B9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469666"/>
            <a:ext cx="7645400" cy="18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8" y="520581"/>
            <a:ext cx="8546592" cy="3726954"/>
          </a:xfrm>
        </p:spPr>
        <p:txBody>
          <a:bodyPr/>
          <a:lstStyle/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Increase Frequency on producer, add 3sec delay in consumer.</a:t>
            </a:r>
          </a:p>
          <a:p>
            <a:pPr lvl="1"/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Improved customer creation time by 5x when scale up to 1M records.</a:t>
            </a:r>
          </a:p>
          <a:p>
            <a:pPr lvl="1"/>
            <a:r>
              <a:rPr lang="en-US" dirty="0"/>
              <a:t>Improved customer creation time by 3x when scale up to 10M records.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3AFE5-BA1A-4C2E-906B-447FC53E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28" y="1240229"/>
            <a:ext cx="2209895" cy="85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F586B5-D83B-4BFA-A7E7-E24E5189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23" y="1240228"/>
            <a:ext cx="2241756" cy="8540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548E9E-0041-45C6-9550-9EF2EEA22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73510"/>
              </p:ext>
            </p:extLst>
          </p:nvPr>
        </p:nvGraphicFramePr>
        <p:xfrm>
          <a:off x="2247019" y="3200759"/>
          <a:ext cx="5109210" cy="1044575"/>
        </p:xfrm>
        <a:graphic>
          <a:graphicData uri="http://schemas.openxmlformats.org/drawingml/2006/table">
            <a:tbl>
              <a:tblPr firstRow="1" firstCol="1" bandRow="1"/>
              <a:tblGrid>
                <a:gridCol w="1285240">
                  <a:extLst>
                    <a:ext uri="{9D8B030D-6E8A-4147-A177-3AD203B41FA5}">
                      <a16:colId xmlns:a16="http://schemas.microsoft.com/office/drawing/2014/main" val="2490323669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344321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325518156"/>
                    </a:ext>
                  </a:extLst>
                </a:gridCol>
              </a:tblGrid>
              <a:tr h="119311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of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 for Creation (Given Code)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 for Creation (Improved Code)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5515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449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2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68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16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8" y="520581"/>
            <a:ext cx="8546592" cy="3476232"/>
          </a:xfrm>
        </p:spPr>
        <p:txBody>
          <a:bodyPr/>
          <a:lstStyle/>
          <a:p>
            <a:r>
              <a:rPr lang="en-US" dirty="0"/>
              <a:t>Possible solutions: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Increase heap.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Update GC policy +UseG1GC +</a:t>
            </a:r>
            <a:r>
              <a:rPr lang="en-US" dirty="0" err="1"/>
              <a:t>UseStringDeduplication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equals and hash code methods in Customer java class to eliminate duplicates.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EDC574-4CA0-4D52-AEEB-5A2F26F7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82072"/>
              </p:ext>
            </p:extLst>
          </p:nvPr>
        </p:nvGraphicFramePr>
        <p:xfrm>
          <a:off x="1201337" y="1621345"/>
          <a:ext cx="6246596" cy="1140843"/>
        </p:xfrm>
        <a:graphic>
          <a:graphicData uri="http://schemas.openxmlformats.org/drawingml/2006/table">
            <a:tbl>
              <a:tblPr firstRow="1" firstCol="1" bandRow="1"/>
              <a:tblGrid>
                <a:gridCol w="897090">
                  <a:extLst>
                    <a:ext uri="{9D8B030D-6E8A-4147-A177-3AD203B41FA5}">
                      <a16:colId xmlns:a16="http://schemas.microsoft.com/office/drawing/2014/main" val="29659105"/>
                    </a:ext>
                  </a:extLst>
                </a:gridCol>
                <a:gridCol w="1094644">
                  <a:extLst>
                    <a:ext uri="{9D8B030D-6E8A-4147-A177-3AD203B41FA5}">
                      <a16:colId xmlns:a16="http://schemas.microsoft.com/office/drawing/2014/main" val="715666560"/>
                    </a:ext>
                  </a:extLst>
                </a:gridCol>
                <a:gridCol w="971577">
                  <a:extLst>
                    <a:ext uri="{9D8B030D-6E8A-4147-A177-3AD203B41FA5}">
                      <a16:colId xmlns:a16="http://schemas.microsoft.com/office/drawing/2014/main" val="2055277100"/>
                    </a:ext>
                  </a:extLst>
                </a:gridCol>
                <a:gridCol w="947612">
                  <a:extLst>
                    <a:ext uri="{9D8B030D-6E8A-4147-A177-3AD203B41FA5}">
                      <a16:colId xmlns:a16="http://schemas.microsoft.com/office/drawing/2014/main" val="2917678542"/>
                    </a:ext>
                  </a:extLst>
                </a:gridCol>
                <a:gridCol w="1060963">
                  <a:extLst>
                    <a:ext uri="{9D8B030D-6E8A-4147-A177-3AD203B41FA5}">
                      <a16:colId xmlns:a16="http://schemas.microsoft.com/office/drawing/2014/main" val="2095142743"/>
                    </a:ext>
                  </a:extLst>
                </a:gridCol>
                <a:gridCol w="1274710">
                  <a:extLst>
                    <a:ext uri="{9D8B030D-6E8A-4147-A177-3AD203B41FA5}">
                      <a16:colId xmlns:a16="http://schemas.microsoft.com/office/drawing/2014/main" val="2079478815"/>
                    </a:ext>
                  </a:extLst>
                </a:gridCol>
              </a:tblGrid>
              <a:tr h="3456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of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Allocated heap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OutofMemory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Producer scheduler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Consumer Start 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Consumer scheduler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73884"/>
                  </a:ext>
                </a:extLst>
              </a:tr>
              <a:tr h="219584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150MB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3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5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40721"/>
                  </a:ext>
                </a:extLst>
              </a:tr>
              <a:tr h="14699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300MB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3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5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12035"/>
                  </a:ext>
                </a:extLst>
              </a:tr>
              <a:tr h="219584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2048MB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30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8" y="520581"/>
            <a:ext cx="8546592" cy="3476232"/>
          </a:xfrm>
        </p:spPr>
        <p:txBody>
          <a:bodyPr/>
          <a:lstStyle/>
          <a:p>
            <a:r>
              <a:rPr lang="en-US" dirty="0"/>
              <a:t>API Demo:</a:t>
            </a:r>
          </a:p>
          <a:p>
            <a:pPr lvl="1"/>
            <a:r>
              <a:rPr lang="en-US" dirty="0"/>
              <a:t>API uses file connector to list files in configured folder.</a:t>
            </a:r>
          </a:p>
          <a:p>
            <a:pPr lvl="1"/>
            <a:r>
              <a:rPr lang="en-US" dirty="0"/>
              <a:t>Based on the format(.txt,.pdf,.png) files get moved to respective folders.</a:t>
            </a:r>
          </a:p>
          <a:p>
            <a:pPr lvl="1"/>
            <a:r>
              <a:rPr lang="en-US" dirty="0"/>
              <a:t>Upon success Email notification sent to requested parties.</a:t>
            </a:r>
          </a:p>
          <a:p>
            <a:pPr lvl="1"/>
            <a:r>
              <a:rPr lang="en-US" dirty="0"/>
              <a:t>Components used: File (Integration style), HTTP, Email, Sockets, Choice Router(message Routing), Data weave, Logger.</a:t>
            </a:r>
          </a:p>
          <a:p>
            <a:pPr lvl="1"/>
            <a:r>
              <a:rPr lang="en-US" dirty="0"/>
              <a:t>Error Handling and Munit test cases.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8" y="520581"/>
            <a:ext cx="8546592" cy="3476232"/>
          </a:xfrm>
        </p:spPr>
        <p:txBody>
          <a:bodyPr/>
          <a:lstStyle/>
          <a:p>
            <a:r>
              <a:rPr lang="en-US" dirty="0"/>
              <a:t>Enhancements:</a:t>
            </a:r>
          </a:p>
          <a:p>
            <a:pPr lvl="1"/>
            <a:r>
              <a:rPr lang="en-US" dirty="0"/>
              <a:t>Use of SFTP or FTP connector.</a:t>
            </a:r>
          </a:p>
          <a:p>
            <a:pPr lvl="1"/>
            <a:r>
              <a:rPr lang="en-US" dirty="0"/>
              <a:t>Configure ActiveMQ/</a:t>
            </a:r>
            <a:r>
              <a:rPr lang="en-US" dirty="0" err="1"/>
              <a:t>AnypointMQ</a:t>
            </a:r>
            <a:r>
              <a:rPr lang="en-US" dirty="0"/>
              <a:t> for message recovery.</a:t>
            </a:r>
          </a:p>
          <a:p>
            <a:pPr lvl="1"/>
            <a:r>
              <a:rPr lang="en-US" dirty="0"/>
              <a:t>Implement batch processing for large data sets.</a:t>
            </a:r>
          </a:p>
          <a:p>
            <a:pPr lvl="1"/>
            <a:r>
              <a:rPr lang="en-US" dirty="0"/>
              <a:t>Watermark on processed records.</a:t>
            </a:r>
          </a:p>
          <a:p>
            <a:pPr lvl="1"/>
            <a:r>
              <a:rPr lang="en-US" dirty="0"/>
              <a:t>Implement retry mechanism for failed records.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7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7D36-53B9-4588-BABE-364BEF1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2A893-C9FB-4072-AFD9-E7D33DFD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8" y="520581"/>
            <a:ext cx="8546592" cy="3476232"/>
          </a:xfrm>
        </p:spPr>
        <p:txBody>
          <a:bodyPr/>
          <a:lstStyle/>
          <a:p>
            <a:r>
              <a:rPr lang="en-US" dirty="0"/>
              <a:t>Environment:</a:t>
            </a:r>
          </a:p>
          <a:p>
            <a:pPr lvl="1"/>
            <a:r>
              <a:rPr lang="en-US" dirty="0"/>
              <a:t>Depends on volume, allocate no of workers and adjust heap.</a:t>
            </a:r>
          </a:p>
          <a:p>
            <a:pPr lvl="1"/>
            <a:r>
              <a:rPr lang="en-US" dirty="0"/>
              <a:t>Shared/Dedicated load balancer to route the traffic.</a:t>
            </a:r>
          </a:p>
          <a:p>
            <a:pPr lvl="1"/>
            <a:r>
              <a:rPr lang="en-US" dirty="0"/>
              <a:t>Use of Git, Bamboo/Jenkins for CI/CD.</a:t>
            </a:r>
          </a:p>
          <a:p>
            <a:pPr lvl="1"/>
            <a:r>
              <a:rPr lang="en-US" dirty="0"/>
              <a:t>Secure API using ClientID policy and Basic AUTH/OAuth.</a:t>
            </a:r>
          </a:p>
          <a:p>
            <a:pPr lvl="1"/>
            <a:r>
              <a:rPr lang="en-US" dirty="0"/>
              <a:t>Performance test using JMeter/</a:t>
            </a:r>
            <a:r>
              <a:rPr lang="en-US" dirty="0" err="1"/>
              <a:t>LoadUI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Splunk/</a:t>
            </a:r>
            <a:r>
              <a:rPr lang="en-US" dirty="0" err="1"/>
              <a:t>SumoLogic</a:t>
            </a:r>
            <a:r>
              <a:rPr lang="en-US" dirty="0"/>
              <a:t> for server logs aggregation.</a:t>
            </a:r>
          </a:p>
          <a:p>
            <a:pPr lvl="1"/>
            <a:r>
              <a:rPr lang="en-US" dirty="0"/>
              <a:t>AppDynamics/Dynatrace for application monitoring.</a:t>
            </a:r>
          </a:p>
          <a:p>
            <a:pPr lvl="1"/>
            <a:r>
              <a:rPr lang="en-US" dirty="0"/>
              <a:t>Build dashboard for API metrics.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631B7-2156-4196-8978-5DF243FE2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4E02-1E1B-4616-B5E6-EE7B878B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AC284-59FC-4EEB-A7F8-63017E0BC0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A034E-AB89-47BE-9A67-0B188DE9C67A}"/>
              </a:ext>
            </a:extLst>
          </p:cNvPr>
          <p:cNvSpPr txBox="1"/>
          <p:nvPr/>
        </p:nvSpPr>
        <p:spPr>
          <a:xfrm>
            <a:off x="2934820" y="1802309"/>
            <a:ext cx="3274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126767"/>
      </p:ext>
    </p:extLst>
  </p:cSld>
  <p:clrMapOvr>
    <a:masterClrMapping/>
  </p:clrMapOvr>
</p:sld>
</file>

<file path=ppt/theme/theme1.xml><?xml version="1.0" encoding="utf-8"?>
<a:theme xmlns:a="http://schemas.openxmlformats.org/drawingml/2006/main" name="NYL light background 16-9">
  <a:themeElements>
    <a:clrScheme name="NYL Dark Office Colors 2-23-17">
      <a:dk1>
        <a:srgbClr val="FFFFFF"/>
      </a:dk1>
      <a:lt1>
        <a:srgbClr val="000000"/>
      </a:lt1>
      <a:dk2>
        <a:srgbClr val="E6E9F0"/>
      </a:dk2>
      <a:lt2>
        <a:srgbClr val="0A3C53"/>
      </a:lt2>
      <a:accent1>
        <a:srgbClr val="42B8FB"/>
      </a:accent1>
      <a:accent2>
        <a:srgbClr val="7C61A7"/>
      </a:accent2>
      <a:accent3>
        <a:srgbClr val="C87A90"/>
      </a:accent3>
      <a:accent4>
        <a:srgbClr val="D07B4B"/>
      </a:accent4>
      <a:accent5>
        <a:srgbClr val="F8A04B"/>
      </a:accent5>
      <a:accent6>
        <a:srgbClr val="6C9B71"/>
      </a:accent6>
      <a:hlink>
        <a:srgbClr val="0000FF"/>
      </a:hlink>
      <a:folHlink>
        <a:srgbClr val="586992"/>
      </a:folHlink>
    </a:clrScheme>
    <a:fontScheme name="NYL Office Fonts">
      <a:majorFont>
        <a:latin typeface="Georgi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 cap="flat" cmpd="sng" algn="ctr">
          <a:noFill/>
          <a:prstDash val="solid"/>
          <a:round/>
          <a:headEnd type="none" w="sm" len="sm"/>
          <a:tailEnd type="none" w="sm" len="sm"/>
        </a:ln>
      </a:spPr>
      <a:bodyPr/>
      <a:lstStyle>
        <a:defPPr>
          <a:defRPr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4" id="{DAAD2B39-F35F-E442-B000-97132C14D756}" vid="{3E699984-35A0-234D-A4FA-9B45B9B78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 York Life Fonts">
      <a:majorFont>
        <a:latin typeface="Georgi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 York Life Fonts">
      <a:majorFont>
        <a:latin typeface="Georgi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E46DFB5634443AE9436B18A051351" ma:contentTypeVersion="2" ma:contentTypeDescription="Create a new document." ma:contentTypeScope="" ma:versionID="a2b539138a703281f50a2b0ab2bc061a">
  <xsd:schema xmlns:xsd="http://www.w3.org/2001/XMLSchema" xmlns:xs="http://www.w3.org/2001/XMLSchema" xmlns:p="http://schemas.microsoft.com/office/2006/metadata/properties" xmlns:ns2="2f225640-591f-456b-b6c3-4cd893ace750" targetNamespace="http://schemas.microsoft.com/office/2006/metadata/properties" ma:root="true" ma:fieldsID="92a7dda915e10ca2c207179dd57f963a" ns2:_="">
    <xsd:import namespace="2f225640-591f-456b-b6c3-4cd893ace7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25640-591f-456b-b6c3-4cd893ace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5C3874-53B8-4EF7-B07C-41116678FF7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f225640-591f-456b-b6c3-4cd893ace7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389054-198F-4F6C-93EC-3AE961E46C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F6C4C-4BB5-420A-8E22-4CC382FDE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25640-591f-456b-b6c3-4cd893ace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2017_NYL_pre-built dark 16x9 presentation</Template>
  <TotalTime>3877</TotalTime>
  <Words>391</Words>
  <Application>Microsoft Office PowerPoint</Application>
  <PresentationFormat>On-screen Show (16:9)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Tahoma</vt:lpstr>
      <vt:lpstr>NYL light background 16-9</vt:lpstr>
      <vt:lpstr>Salesforce Technical Exercise</vt:lpstr>
      <vt:lpstr>Topics: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ITAC Individual Presentation Template</dc:title>
  <dc:creator>Casali, Michael P. (Mike)</dc:creator>
  <cp:lastModifiedBy>Pallikila, Kiran</cp:lastModifiedBy>
  <cp:revision>165</cp:revision>
  <cp:lastPrinted>2019-02-26T13:17:56Z</cp:lastPrinted>
  <dcterms:created xsi:type="dcterms:W3CDTF">2018-04-30T16:35:25Z</dcterms:created>
  <dcterms:modified xsi:type="dcterms:W3CDTF">2021-04-13T16:13:03Z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0x010100194E46DFB5634443AE9436B18A051351</vt:lpwstr>
  </property>
  <property fmtid="{D5CDD505-2E9C-101B-9397-08002B2CF9AE}" pid="3" name="Artifact Type">
    <vt:lpwstr>76;#Reference Material|88a30772-dc79-4805-a328-a2a9d36eb117</vt:lpwstr>
  </property>
  <property fmtid="{D5CDD505-2E9C-101B-9397-08002B2CF9AE}" pid="4" name="Function Area">
    <vt:lpwstr>5;#Technology Planning and Strategy|a27b24ea-bea5-4b67-af49-7567e9dc1fed</vt:lpwstr>
  </property>
  <property fmtid="{D5CDD505-2E9C-101B-9397-08002B2CF9AE}" pid="5" name="Sub-Function Area">
    <vt:lpwstr>7;#IT Strategy|f326d979-b4c2-46f2-97e3-3d3778f0da8d</vt:lpwstr>
  </property>
</Properties>
</file>