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DAE2-A694-4A90-A2C3-32186873D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B20934-E7CA-4665-86F7-ABF484598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E92799-6595-4C80-8F86-F5A0DB2EDBA8}"/>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1C53238D-1F11-48C2-8B81-8022D75BB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96819-F26C-40DA-A556-8D36917C05D8}"/>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145931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39E-C29E-4E63-B4E8-5681C838D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F10DB-694F-4E27-A0AA-6FC56DC26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4C74C-9CFF-4D30-B38B-CDE13B88D825}"/>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F1924B7D-8E09-48D5-A893-EE3A655D1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01EE-51A2-4A3D-8E49-269E0DC8F801}"/>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91140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B32FC-3D34-44C7-A0EB-D70CDD2D8B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AC2FE8-D334-458D-8610-06ED2AA32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063E07-183F-4D3F-A535-7E523EC3B918}"/>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93EF82BA-2EEE-470D-9729-D05A23611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DA8E5-447F-45BF-8F1E-03AB793D67F4}"/>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39974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97B7-FFE1-45F2-A3B1-2419CC634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EF594-499B-4203-A57F-D7D2C0CEC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B459A-C16F-4965-8DCD-C3176CCE7A20}"/>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580767B5-0252-4DF0-9ABC-D3944BC67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FC167-224C-4F8C-8D6D-E56A1606B2D0}"/>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12819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54F6-D6DD-40EB-9D46-62AE0A2C5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1CED9-131C-4D41-9BA1-109D5BA40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57488-A56C-4EB1-9212-F2FBE5379835}"/>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E267961A-E0CB-4E94-9DCF-3F8A6A79C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FF4DD-541D-45EF-9A7F-980A32E2DE0C}"/>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52578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BB7D-0F0A-461B-9FD4-46E00773D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A3847-27DF-49A1-8333-EB0E39397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58F20C-24AF-4F47-A697-B8CC761BC0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C0CEB3-C56A-4458-AEB3-45FAA51787C4}"/>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6" name="Footer Placeholder 5">
            <a:extLst>
              <a:ext uri="{FF2B5EF4-FFF2-40B4-BE49-F238E27FC236}">
                <a16:creationId xmlns:a16="http://schemas.microsoft.com/office/drawing/2014/main" id="{17538133-99EB-45B2-AD64-854FECAC8F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0665C-3F39-455A-B537-7058650C7A5E}"/>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4883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1636-9453-499F-9FF8-4E8418CEC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F4D229-8422-455F-BEBB-AB429C701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DD36F-68D1-4C59-9709-2CC5131BE9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FD714A-900D-4541-A4FD-BCA793D00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C3DE3-B5DF-4141-AC63-635B11CC1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0E6FF6-9CFF-462E-8327-98A6249DC295}"/>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8" name="Footer Placeholder 7">
            <a:extLst>
              <a:ext uri="{FF2B5EF4-FFF2-40B4-BE49-F238E27FC236}">
                <a16:creationId xmlns:a16="http://schemas.microsoft.com/office/drawing/2014/main" id="{EFCB957A-FF15-4FB5-8681-1284622204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6983D3-D9AC-4918-8AAA-DBD9A6E502C5}"/>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161701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771F-2583-4246-82D0-AC6530A07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05EBD7-321D-477F-B5A6-1E40B0DAA060}"/>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4" name="Footer Placeholder 3">
            <a:extLst>
              <a:ext uri="{FF2B5EF4-FFF2-40B4-BE49-F238E27FC236}">
                <a16:creationId xmlns:a16="http://schemas.microsoft.com/office/drawing/2014/main" id="{C0FDC5FA-E02A-40AD-B084-709A70DE2A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A03BB0-0AE0-419D-BAE2-962B992D7942}"/>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55528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5CAD3-98C3-4735-BF4A-9535218D905D}"/>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3" name="Footer Placeholder 2">
            <a:extLst>
              <a:ext uri="{FF2B5EF4-FFF2-40B4-BE49-F238E27FC236}">
                <a16:creationId xmlns:a16="http://schemas.microsoft.com/office/drawing/2014/main" id="{F5E7996D-370D-4A08-9292-3C2FFB3534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8B7D9D-846D-4381-9D6A-D698EB17A190}"/>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109779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7D0C-9686-4BE2-ABB5-CF60AE0FC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A93EE2-44A1-4CC0-80B8-B96E20828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54336-D351-46CA-98C9-5F5B4FE1D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4F1B8-0EB0-4913-A11E-33C76BF9DFA5}"/>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6" name="Footer Placeholder 5">
            <a:extLst>
              <a:ext uri="{FF2B5EF4-FFF2-40B4-BE49-F238E27FC236}">
                <a16:creationId xmlns:a16="http://schemas.microsoft.com/office/drawing/2014/main" id="{96524FE7-74EC-4B92-A09E-8F2D9BA2A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AE696-0C3C-418D-A176-AE2506CA02F9}"/>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78728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182-46A5-4582-8BEA-427B2AC76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C6AA6-48C2-4FD4-ABA1-298F4C95D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3BD2FF-632D-4E57-B6D5-B722DCC16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51DF3-C1F1-43A5-94E1-5F9D570587EE}"/>
              </a:ext>
            </a:extLst>
          </p:cNvPr>
          <p:cNvSpPr>
            <a:spLocks noGrp="1"/>
          </p:cNvSpPr>
          <p:nvPr>
            <p:ph type="dt" sz="half" idx="10"/>
          </p:nvPr>
        </p:nvSpPr>
        <p:spPr/>
        <p:txBody>
          <a:bodyPr/>
          <a:lstStyle/>
          <a:p>
            <a:fld id="{B3678716-E7D8-44AD-A62F-8732C19EEDE1}" type="datetimeFigureOut">
              <a:rPr lang="en-IN" smtClean="0"/>
              <a:t>28-08-2020</a:t>
            </a:fld>
            <a:endParaRPr lang="en-IN"/>
          </a:p>
        </p:txBody>
      </p:sp>
      <p:sp>
        <p:nvSpPr>
          <p:cNvPr id="6" name="Footer Placeholder 5">
            <a:extLst>
              <a:ext uri="{FF2B5EF4-FFF2-40B4-BE49-F238E27FC236}">
                <a16:creationId xmlns:a16="http://schemas.microsoft.com/office/drawing/2014/main" id="{DE7A00F8-9DE4-4515-A2EC-6F78FD5CB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8C27E-D736-4D0D-807E-8D5349200C6D}"/>
              </a:ext>
            </a:extLst>
          </p:cNvPr>
          <p:cNvSpPr>
            <a:spLocks noGrp="1"/>
          </p:cNvSpPr>
          <p:nvPr>
            <p:ph type="sldNum" sz="quarter" idx="12"/>
          </p:nvPr>
        </p:nvSpPr>
        <p:spPr/>
        <p:txBody>
          <a:bodyPr/>
          <a:lstStyle/>
          <a:p>
            <a:fld id="{1E34D0F1-B23E-41B0-AEF4-C3AB2FC23C22}" type="slidenum">
              <a:rPr lang="en-IN" smtClean="0"/>
              <a:t>‹#›</a:t>
            </a:fld>
            <a:endParaRPr lang="en-IN"/>
          </a:p>
        </p:txBody>
      </p:sp>
    </p:spTree>
    <p:extLst>
      <p:ext uri="{BB962C8B-B14F-4D97-AF65-F5344CB8AC3E}">
        <p14:creationId xmlns:p14="http://schemas.microsoft.com/office/powerpoint/2010/main" val="206618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4CC10-1992-4EF9-8EA0-F2B76203B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054938-5B3F-404E-8FB6-26F6551FE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8D038-8FE6-4B47-846D-6EC26DFEA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78716-E7D8-44AD-A62F-8732C19EEDE1}" type="datetimeFigureOut">
              <a:rPr lang="en-IN" smtClean="0"/>
              <a:t>28-08-2020</a:t>
            </a:fld>
            <a:endParaRPr lang="en-IN"/>
          </a:p>
        </p:txBody>
      </p:sp>
      <p:sp>
        <p:nvSpPr>
          <p:cNvPr id="5" name="Footer Placeholder 4">
            <a:extLst>
              <a:ext uri="{FF2B5EF4-FFF2-40B4-BE49-F238E27FC236}">
                <a16:creationId xmlns:a16="http://schemas.microsoft.com/office/drawing/2014/main" id="{19A72FCD-F535-4C26-82AC-B57FF1F76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E01893-185F-4A71-B4C3-D9A676064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D0F1-B23E-41B0-AEF4-C3AB2FC23C22}" type="slidenum">
              <a:rPr lang="en-IN" smtClean="0"/>
              <a:t>‹#›</a:t>
            </a:fld>
            <a:endParaRPr lang="en-IN"/>
          </a:p>
        </p:txBody>
      </p:sp>
    </p:spTree>
    <p:extLst>
      <p:ext uri="{BB962C8B-B14F-4D97-AF65-F5344CB8AC3E}">
        <p14:creationId xmlns:p14="http://schemas.microsoft.com/office/powerpoint/2010/main" val="859767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718-5860-4174-875C-1BC1A2079286}"/>
              </a:ext>
            </a:extLst>
          </p:cNvPr>
          <p:cNvSpPr>
            <a:spLocks noGrp="1"/>
          </p:cNvSpPr>
          <p:nvPr>
            <p:ph type="ctrTitle"/>
          </p:nvPr>
        </p:nvSpPr>
        <p:spPr/>
        <p:txBody>
          <a:bodyPr/>
          <a:lstStyle/>
          <a:p>
            <a:r>
              <a:rPr lang="en-IN" dirty="0"/>
              <a:t>Coursera Capstone Project : Applied Data Science</a:t>
            </a:r>
          </a:p>
        </p:txBody>
      </p:sp>
      <p:sp>
        <p:nvSpPr>
          <p:cNvPr id="3" name="Subtitle 2">
            <a:extLst>
              <a:ext uri="{FF2B5EF4-FFF2-40B4-BE49-F238E27FC236}">
                <a16:creationId xmlns:a16="http://schemas.microsoft.com/office/drawing/2014/main" id="{00BF327E-12F9-4752-8064-BB800AA18DFD}"/>
              </a:ext>
            </a:extLst>
          </p:cNvPr>
          <p:cNvSpPr>
            <a:spLocks noGrp="1"/>
          </p:cNvSpPr>
          <p:nvPr>
            <p:ph type="subTitle" idx="1"/>
          </p:nvPr>
        </p:nvSpPr>
        <p:spPr/>
        <p:txBody>
          <a:bodyPr/>
          <a:lstStyle/>
          <a:p>
            <a:r>
              <a:rPr lang="en-IN" dirty="0"/>
              <a:t>Kiran </a:t>
            </a:r>
            <a:r>
              <a:rPr lang="en-IN" dirty="0" err="1"/>
              <a:t>Panasa</a:t>
            </a:r>
            <a:r>
              <a:rPr lang="en-IN" dirty="0"/>
              <a:t>, India.</a:t>
            </a:r>
          </a:p>
          <a:p>
            <a:r>
              <a:rPr lang="en-IN" dirty="0"/>
              <a:t>1210415441@</a:t>
            </a:r>
            <a:r>
              <a:rPr lang="en-IN" dirty="0">
                <a:solidFill>
                  <a:srgbClr val="5F6368"/>
                </a:solidFill>
              </a:rPr>
              <a:t>gitam.in</a:t>
            </a:r>
            <a:endParaRPr lang="en-IN" dirty="0"/>
          </a:p>
        </p:txBody>
      </p:sp>
    </p:spTree>
    <p:extLst>
      <p:ext uri="{BB962C8B-B14F-4D97-AF65-F5344CB8AC3E}">
        <p14:creationId xmlns:p14="http://schemas.microsoft.com/office/powerpoint/2010/main" val="135816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3AA75-7A63-4B53-9E37-51AEE5877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73" y="2074476"/>
            <a:ext cx="7544853" cy="4315427"/>
          </a:xfrm>
          <a:prstGeom prst="rect">
            <a:avLst/>
          </a:prstGeom>
        </p:spPr>
      </p:pic>
      <p:sp>
        <p:nvSpPr>
          <p:cNvPr id="5" name="TextBox 4">
            <a:extLst>
              <a:ext uri="{FF2B5EF4-FFF2-40B4-BE49-F238E27FC236}">
                <a16:creationId xmlns:a16="http://schemas.microsoft.com/office/drawing/2014/main" id="{B14752E6-8EC9-4EF1-B9D8-AD33F06C167D}"/>
              </a:ext>
            </a:extLst>
          </p:cNvPr>
          <p:cNvSpPr txBox="1"/>
          <p:nvPr/>
        </p:nvSpPr>
        <p:spPr>
          <a:xfrm>
            <a:off x="2323573" y="468097"/>
            <a:ext cx="6098058" cy="1292662"/>
          </a:xfrm>
          <a:prstGeom prst="rect">
            <a:avLst/>
          </a:prstGeom>
          <a:noFill/>
        </p:spPr>
        <p:txBody>
          <a:bodyPr wrap="square">
            <a:spAutoFit/>
          </a:bodyPr>
          <a:lstStyle/>
          <a:p>
            <a:r>
              <a:rPr lang="en-US" sz="2400" b="1" u="sng" dirty="0"/>
              <a:t>Cluster 1:</a:t>
            </a:r>
          </a:p>
          <a:p>
            <a:r>
              <a:rPr lang="en-US" dirty="0"/>
              <a:t>Characteristics</a:t>
            </a:r>
          </a:p>
          <a:p>
            <a:pPr marL="742950" lvl="1" indent="-285750">
              <a:buFont typeface="Arial" panose="020B0604020202020204" pitchFamily="34" charset="0"/>
              <a:buChar char="•"/>
            </a:pPr>
            <a:r>
              <a:rPr lang="en-US" dirty="0"/>
              <a:t>Poor quality food</a:t>
            </a:r>
          </a:p>
          <a:p>
            <a:pPr marL="742950" lvl="1" indent="-285750">
              <a:buFont typeface="Arial" panose="020B0604020202020204" pitchFamily="34" charset="0"/>
              <a:buChar char="•"/>
            </a:pPr>
            <a:r>
              <a:rPr lang="en-US" dirty="0"/>
              <a:t>Mostly Italian food or other</a:t>
            </a:r>
          </a:p>
        </p:txBody>
      </p:sp>
    </p:spTree>
    <p:extLst>
      <p:ext uri="{BB962C8B-B14F-4D97-AF65-F5344CB8AC3E}">
        <p14:creationId xmlns:p14="http://schemas.microsoft.com/office/powerpoint/2010/main" val="332123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B4B99-5CBE-417B-83E0-8B35A99E4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865" y="1233187"/>
            <a:ext cx="7544853" cy="5591955"/>
          </a:xfrm>
          <a:prstGeom prst="rect">
            <a:avLst/>
          </a:prstGeom>
        </p:spPr>
      </p:pic>
      <p:sp>
        <p:nvSpPr>
          <p:cNvPr id="5" name="TextBox 4">
            <a:extLst>
              <a:ext uri="{FF2B5EF4-FFF2-40B4-BE49-F238E27FC236}">
                <a16:creationId xmlns:a16="http://schemas.microsoft.com/office/drawing/2014/main" id="{70CCA91F-BC10-4E81-8AA1-455FA25E14DC}"/>
              </a:ext>
            </a:extLst>
          </p:cNvPr>
          <p:cNvSpPr txBox="1"/>
          <p:nvPr/>
        </p:nvSpPr>
        <p:spPr>
          <a:xfrm>
            <a:off x="2125865" y="217524"/>
            <a:ext cx="6098058" cy="1015663"/>
          </a:xfrm>
          <a:prstGeom prst="rect">
            <a:avLst/>
          </a:prstGeom>
          <a:noFill/>
        </p:spPr>
        <p:txBody>
          <a:bodyPr wrap="square">
            <a:spAutoFit/>
          </a:bodyPr>
          <a:lstStyle/>
          <a:p>
            <a:r>
              <a:rPr lang="en-US" sz="2400" b="1" u="sng" dirty="0"/>
              <a:t>Cluster</a:t>
            </a:r>
            <a:r>
              <a:rPr lang="en-US" sz="2000" b="1" u="sng" dirty="0"/>
              <a:t> 2:</a:t>
            </a:r>
          </a:p>
          <a:p>
            <a:pPr marL="742950" lvl="1" indent="-285750">
              <a:buFont typeface="Arial" panose="020B0604020202020204" pitchFamily="34" charset="0"/>
              <a:buChar char="•"/>
            </a:pPr>
            <a:r>
              <a:rPr lang="en-US" dirty="0"/>
              <a:t>Below average quality food</a:t>
            </a:r>
          </a:p>
          <a:p>
            <a:pPr marL="742950" lvl="1" indent="-285750">
              <a:buFont typeface="Arial" panose="020B0604020202020204" pitchFamily="34" charset="0"/>
              <a:buChar char="•"/>
            </a:pPr>
            <a:r>
              <a:rPr lang="en-US" dirty="0"/>
              <a:t>Mostly Europe / Asia inspired food</a:t>
            </a:r>
          </a:p>
        </p:txBody>
      </p:sp>
    </p:spTree>
    <p:extLst>
      <p:ext uri="{BB962C8B-B14F-4D97-AF65-F5344CB8AC3E}">
        <p14:creationId xmlns:p14="http://schemas.microsoft.com/office/powerpoint/2010/main" val="227744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760206-DE27-44D7-A84C-F970430E3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31" y="2497637"/>
            <a:ext cx="7611537" cy="3296110"/>
          </a:xfrm>
          <a:prstGeom prst="rect">
            <a:avLst/>
          </a:prstGeom>
        </p:spPr>
      </p:pic>
      <p:sp>
        <p:nvSpPr>
          <p:cNvPr id="5" name="TextBox 4">
            <a:extLst>
              <a:ext uri="{FF2B5EF4-FFF2-40B4-BE49-F238E27FC236}">
                <a16:creationId xmlns:a16="http://schemas.microsoft.com/office/drawing/2014/main" id="{3F437AA9-AABD-437E-A4EC-E076E6E29C0F}"/>
              </a:ext>
            </a:extLst>
          </p:cNvPr>
          <p:cNvSpPr txBox="1"/>
          <p:nvPr/>
        </p:nvSpPr>
        <p:spPr>
          <a:xfrm>
            <a:off x="2290231" y="728188"/>
            <a:ext cx="6098058" cy="1292662"/>
          </a:xfrm>
          <a:prstGeom prst="rect">
            <a:avLst/>
          </a:prstGeom>
          <a:noFill/>
        </p:spPr>
        <p:txBody>
          <a:bodyPr wrap="square">
            <a:spAutoFit/>
          </a:bodyPr>
          <a:lstStyle/>
          <a:p>
            <a:r>
              <a:rPr lang="en-US" sz="2400" b="1" u="sng" dirty="0"/>
              <a:t>Cluster 3:</a:t>
            </a:r>
          </a:p>
          <a:p>
            <a:r>
              <a:rPr lang="en-US" dirty="0"/>
              <a:t>Characteristics</a:t>
            </a:r>
          </a:p>
          <a:p>
            <a:pPr marL="742950" lvl="1" indent="-285750">
              <a:buFont typeface="Arial" panose="020B0604020202020204" pitchFamily="34" charset="0"/>
              <a:buChar char="•"/>
            </a:pPr>
            <a:r>
              <a:rPr lang="en-US" dirty="0"/>
              <a:t>High quality food</a:t>
            </a:r>
          </a:p>
          <a:p>
            <a:pPr marL="742950" lvl="1" indent="-285750">
              <a:buFont typeface="Arial" panose="020B0604020202020204" pitchFamily="34" charset="0"/>
              <a:buChar char="•"/>
            </a:pPr>
            <a:r>
              <a:rPr lang="en-US" dirty="0"/>
              <a:t>Mostly Mexican and South American inspired food</a:t>
            </a:r>
          </a:p>
        </p:txBody>
      </p:sp>
    </p:spTree>
    <p:extLst>
      <p:ext uri="{BB962C8B-B14F-4D97-AF65-F5344CB8AC3E}">
        <p14:creationId xmlns:p14="http://schemas.microsoft.com/office/powerpoint/2010/main" val="162736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E4BF8-32BC-4514-BFFE-135D8EAD6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31" y="2167532"/>
            <a:ext cx="7611537" cy="4401164"/>
          </a:xfrm>
          <a:prstGeom prst="rect">
            <a:avLst/>
          </a:prstGeom>
        </p:spPr>
      </p:pic>
      <p:sp>
        <p:nvSpPr>
          <p:cNvPr id="5" name="TextBox 4">
            <a:extLst>
              <a:ext uri="{FF2B5EF4-FFF2-40B4-BE49-F238E27FC236}">
                <a16:creationId xmlns:a16="http://schemas.microsoft.com/office/drawing/2014/main" id="{82596083-0779-4B49-88D1-CB0F0FDB838C}"/>
              </a:ext>
            </a:extLst>
          </p:cNvPr>
          <p:cNvSpPr txBox="1"/>
          <p:nvPr/>
        </p:nvSpPr>
        <p:spPr>
          <a:xfrm>
            <a:off x="2290231" y="561152"/>
            <a:ext cx="6098058" cy="1292662"/>
          </a:xfrm>
          <a:prstGeom prst="rect">
            <a:avLst/>
          </a:prstGeom>
          <a:noFill/>
        </p:spPr>
        <p:txBody>
          <a:bodyPr wrap="square">
            <a:spAutoFit/>
          </a:bodyPr>
          <a:lstStyle/>
          <a:p>
            <a:r>
              <a:rPr lang="en-US" sz="2400" b="1" u="sng" dirty="0"/>
              <a:t>Cluster 4:</a:t>
            </a:r>
          </a:p>
          <a:p>
            <a:r>
              <a:rPr lang="en-US" dirty="0"/>
              <a:t>Characteristics</a:t>
            </a:r>
          </a:p>
          <a:p>
            <a:pPr marL="742950" lvl="1" indent="-285750">
              <a:buFont typeface="Arial" panose="020B0604020202020204" pitchFamily="34" charset="0"/>
              <a:buChar char="•"/>
            </a:pPr>
            <a:r>
              <a:rPr lang="en-US" dirty="0"/>
              <a:t>Above average quality food</a:t>
            </a:r>
          </a:p>
          <a:p>
            <a:pPr marL="742950" lvl="1" indent="-285750">
              <a:buFont typeface="Arial" panose="020B0604020202020204" pitchFamily="34" charset="0"/>
              <a:buChar char="•"/>
            </a:pPr>
            <a:r>
              <a:rPr lang="en-US" dirty="0"/>
              <a:t>Mostly Bars</a:t>
            </a:r>
          </a:p>
        </p:txBody>
      </p:sp>
    </p:spTree>
    <p:extLst>
      <p:ext uri="{BB962C8B-B14F-4D97-AF65-F5344CB8AC3E}">
        <p14:creationId xmlns:p14="http://schemas.microsoft.com/office/powerpoint/2010/main" val="20701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7DE05-20F0-46A4-A8A7-6298B6487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57" y="1545691"/>
            <a:ext cx="7592485" cy="4582164"/>
          </a:xfrm>
          <a:prstGeom prst="rect">
            <a:avLst/>
          </a:prstGeom>
        </p:spPr>
      </p:pic>
      <p:sp>
        <p:nvSpPr>
          <p:cNvPr id="5" name="TextBox 4">
            <a:extLst>
              <a:ext uri="{FF2B5EF4-FFF2-40B4-BE49-F238E27FC236}">
                <a16:creationId xmlns:a16="http://schemas.microsoft.com/office/drawing/2014/main" id="{3A80755F-EBF6-4025-8AA7-6CF3E45B57DB}"/>
              </a:ext>
            </a:extLst>
          </p:cNvPr>
          <p:cNvSpPr txBox="1"/>
          <p:nvPr/>
        </p:nvSpPr>
        <p:spPr>
          <a:xfrm>
            <a:off x="981703" y="191536"/>
            <a:ext cx="6098058" cy="1384995"/>
          </a:xfrm>
          <a:prstGeom prst="rect">
            <a:avLst/>
          </a:prstGeom>
          <a:noFill/>
        </p:spPr>
        <p:txBody>
          <a:bodyPr wrap="square">
            <a:spAutoFit/>
          </a:bodyPr>
          <a:lstStyle/>
          <a:p>
            <a:r>
              <a:rPr lang="en-US" sz="4400" dirty="0">
                <a:latin typeface="+mj-lt"/>
              </a:rPr>
              <a:t>Conclusion</a:t>
            </a:r>
          </a:p>
          <a:p>
            <a:endParaRPr lang="en-US" sz="2000" b="1" dirty="0"/>
          </a:p>
          <a:p>
            <a:r>
              <a:rPr lang="en-US" sz="2000" b="1" dirty="0"/>
              <a:t>	      Map of Clusters for Users</a:t>
            </a:r>
          </a:p>
        </p:txBody>
      </p:sp>
    </p:spTree>
    <p:extLst>
      <p:ext uri="{BB962C8B-B14F-4D97-AF65-F5344CB8AC3E}">
        <p14:creationId xmlns:p14="http://schemas.microsoft.com/office/powerpoint/2010/main" val="167252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FF20-E806-4420-AA59-D093BFFF2B4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6AD6B31-8E94-441F-9D0A-F1F78F1B942B}"/>
              </a:ext>
            </a:extLst>
          </p:cNvPr>
          <p:cNvSpPr>
            <a:spLocks noGrp="1"/>
          </p:cNvSpPr>
          <p:nvPr>
            <p:ph idx="1"/>
          </p:nvPr>
        </p:nvSpPr>
        <p:spPr/>
        <p:txBody>
          <a:bodyPr/>
          <a:lstStyle/>
          <a:p>
            <a:pPr lvl="1"/>
            <a:r>
              <a:rPr lang="en-IN" dirty="0"/>
              <a:t>Introduction</a:t>
            </a:r>
          </a:p>
          <a:p>
            <a:pPr lvl="1"/>
            <a:r>
              <a:rPr lang="en-IN" dirty="0"/>
              <a:t>Business Problem</a:t>
            </a:r>
          </a:p>
          <a:p>
            <a:pPr lvl="1"/>
            <a:r>
              <a:rPr lang="en-IN" dirty="0"/>
              <a:t>Data Required</a:t>
            </a:r>
          </a:p>
          <a:p>
            <a:pPr lvl="1"/>
            <a:r>
              <a:rPr lang="en-IN" dirty="0"/>
              <a:t>Data Acquisition Approach</a:t>
            </a:r>
          </a:p>
          <a:p>
            <a:pPr lvl="1"/>
            <a:r>
              <a:rPr lang="en-IN" dirty="0"/>
              <a:t>Data Usage Approach – Clustering</a:t>
            </a:r>
          </a:p>
          <a:p>
            <a:pPr lvl="1"/>
            <a:r>
              <a:rPr lang="en-IN" dirty="0"/>
              <a:t>Methodology</a:t>
            </a:r>
          </a:p>
          <a:p>
            <a:pPr lvl="1"/>
            <a:r>
              <a:rPr lang="en-IN" dirty="0"/>
              <a:t>Results</a:t>
            </a:r>
          </a:p>
          <a:p>
            <a:pPr lvl="1"/>
            <a:r>
              <a:rPr lang="en-IN" dirty="0"/>
              <a:t>Conclusion</a:t>
            </a:r>
          </a:p>
        </p:txBody>
      </p:sp>
    </p:spTree>
    <p:extLst>
      <p:ext uri="{BB962C8B-B14F-4D97-AF65-F5344CB8AC3E}">
        <p14:creationId xmlns:p14="http://schemas.microsoft.com/office/powerpoint/2010/main" val="68639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7B7-B94A-401E-9C27-5D25158AB57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08CCEED-3A9A-4D07-B836-A76C3052FCE0}"/>
              </a:ext>
            </a:extLst>
          </p:cNvPr>
          <p:cNvSpPr>
            <a:spLocks noGrp="1"/>
          </p:cNvSpPr>
          <p:nvPr>
            <p:ph idx="1"/>
          </p:nvPr>
        </p:nvSpPr>
        <p:spPr>
          <a:xfrm>
            <a:off x="838200" y="2665885"/>
            <a:ext cx="10515600" cy="4351338"/>
          </a:xfrm>
        </p:spPr>
        <p:txBody>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city of Hoboken, NJ is relatively small at ~1 square mile but it is packed with restaurants, night life and amazing people. For people that are new to Hoboken, despite its small geographic size, it can be daunting to figure out what restaurants are worth going to and where they are.  For people that used to live in Hoboken or are visiting Hoboken, how do you know what the best places are to get something to eat?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2542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1B16-BE2B-4964-9AB4-337A38F8E77C}"/>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3D6247AD-9CC5-463F-BDD9-9E0FD3B3D3E5}"/>
              </a:ext>
            </a:extLst>
          </p:cNvPr>
          <p:cNvSpPr>
            <a:spLocks noGrp="1"/>
          </p:cNvSpPr>
          <p:nvPr>
            <p:ph idx="1"/>
          </p:nvPr>
        </p:nvSpPr>
        <p:spPr>
          <a:xfrm>
            <a:off x="838200" y="2974804"/>
            <a:ext cx="10515600" cy="4351338"/>
          </a:xfrm>
        </p:spPr>
        <p:txBody>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I am going to put on my entrepreneur hat and create a simple guide on where to eat based on Foursquare likes, restaurant category and geographic location data for restaurants in Hoboken.  I will then cluster these restaurants based on their similarities so that a user can easily determine what type of restaurants are best to eat at based on Foursquare user feedback.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4349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8E53-F832-43F8-BCA3-F5984F8E01BA}"/>
              </a:ext>
            </a:extLst>
          </p:cNvPr>
          <p:cNvSpPr>
            <a:spLocks noGrp="1"/>
          </p:cNvSpPr>
          <p:nvPr>
            <p:ph type="title"/>
          </p:nvPr>
        </p:nvSpPr>
        <p:spPr/>
        <p:txBody>
          <a:bodyPr/>
          <a:lstStyle/>
          <a:p>
            <a:r>
              <a:rPr lang="en-IN" dirty="0"/>
              <a:t>Data Required</a:t>
            </a:r>
          </a:p>
        </p:txBody>
      </p:sp>
      <p:sp>
        <p:nvSpPr>
          <p:cNvPr id="3" name="Content Placeholder 2">
            <a:extLst>
              <a:ext uri="{FF2B5EF4-FFF2-40B4-BE49-F238E27FC236}">
                <a16:creationId xmlns:a16="http://schemas.microsoft.com/office/drawing/2014/main" id="{163ACD87-1486-4996-B436-E9762ED8ADD1}"/>
              </a:ext>
            </a:extLst>
          </p:cNvPr>
          <p:cNvSpPr>
            <a:spLocks noGrp="1"/>
          </p:cNvSpPr>
          <p:nvPr>
            <p:ph idx="1"/>
          </p:nvPr>
        </p:nvSpPr>
        <p:spPr/>
        <p:txBody>
          <a:bodyPr>
            <a:normAutofit/>
          </a:bodyPr>
          <a:lstStyle/>
          <a:p>
            <a:pPr marL="0" indent="0">
              <a:buNone/>
            </a:pPr>
            <a:r>
              <a:rPr lang="en-IN" sz="1800" dirty="0">
                <a:latin typeface="Calibri" panose="020F0502020204030204" pitchFamily="34" charset="0"/>
                <a:cs typeface="Calibri" panose="020F0502020204030204" pitchFamily="34" charset="0"/>
              </a:rPr>
              <a:t>For this assignment , I will be utilizing the </a:t>
            </a:r>
            <a:r>
              <a:rPr lang="en-IN" sz="1800" dirty="0" err="1">
                <a:latin typeface="Calibri" panose="020F0502020204030204" pitchFamily="34" charset="0"/>
                <a:cs typeface="Calibri" panose="020F0502020204030204" pitchFamily="34" charset="0"/>
              </a:rPr>
              <a:t>Foresquare</a:t>
            </a:r>
            <a:r>
              <a:rPr lang="en-IN" sz="1800" dirty="0">
                <a:latin typeface="Calibri" panose="020F0502020204030204" pitchFamily="34" charset="0"/>
                <a:cs typeface="Calibri" panose="020F0502020204030204" pitchFamily="34" charset="0"/>
              </a:rPr>
              <a:t> API to pull the following location data on restaurants in Hoboken, NJ.</a:t>
            </a:r>
          </a:p>
          <a:p>
            <a:pPr lvl="1"/>
            <a:r>
              <a:rPr lang="en-IN" sz="1800" dirty="0">
                <a:latin typeface="Calibri" panose="020F0502020204030204" pitchFamily="34" charset="0"/>
                <a:cs typeface="Calibri" panose="020F0502020204030204" pitchFamily="34" charset="0"/>
              </a:rPr>
              <a:t>Venue Name</a:t>
            </a:r>
          </a:p>
          <a:p>
            <a:pPr lvl="1"/>
            <a:r>
              <a:rPr lang="en-IN" sz="1800" dirty="0">
                <a:latin typeface="Calibri" panose="020F0502020204030204" pitchFamily="34" charset="0"/>
                <a:cs typeface="Calibri" panose="020F0502020204030204" pitchFamily="34" charset="0"/>
              </a:rPr>
              <a:t>Venue ID</a:t>
            </a:r>
          </a:p>
          <a:p>
            <a:pPr lvl="1"/>
            <a:r>
              <a:rPr lang="en-IN" sz="1800" dirty="0">
                <a:latin typeface="Calibri" panose="020F0502020204030204" pitchFamily="34" charset="0"/>
                <a:cs typeface="Calibri" panose="020F0502020204030204" pitchFamily="34" charset="0"/>
              </a:rPr>
              <a:t>Venue Location</a:t>
            </a:r>
          </a:p>
          <a:p>
            <a:pPr lvl="1"/>
            <a:r>
              <a:rPr lang="en-IN" sz="1800" dirty="0">
                <a:latin typeface="Calibri" panose="020F0502020204030204" pitchFamily="34" charset="0"/>
                <a:cs typeface="Calibri" panose="020F0502020204030204" pitchFamily="34" charset="0"/>
              </a:rPr>
              <a:t>Venue Category</a:t>
            </a:r>
          </a:p>
          <a:p>
            <a:pPr lvl="1"/>
            <a:r>
              <a:rPr lang="en-IN" sz="1800" dirty="0">
                <a:latin typeface="Calibri" panose="020F0502020204030204" pitchFamily="34" charset="0"/>
                <a:cs typeface="Calibri" panose="020F0502020204030204" pitchFamily="34" charset="0"/>
              </a:rPr>
              <a:t>Rating</a:t>
            </a:r>
          </a:p>
          <a:p>
            <a:pPr lvl="1"/>
            <a:r>
              <a:rPr lang="en-IN" sz="1800" dirty="0">
                <a:latin typeface="Calibri" panose="020F0502020204030204" pitchFamily="34" charset="0"/>
                <a:cs typeface="Calibri" panose="020F0502020204030204" pitchFamily="34" charset="0"/>
              </a:rPr>
              <a:t>Price</a:t>
            </a:r>
          </a:p>
          <a:p>
            <a:pPr lvl="1"/>
            <a:r>
              <a:rPr lang="en-IN" sz="1800" dirty="0">
                <a:latin typeface="Calibri" panose="020F0502020204030204" pitchFamily="34" charset="0"/>
                <a:cs typeface="Calibri" panose="020F0502020204030204" pitchFamily="34" charset="0"/>
              </a:rPr>
              <a:t>Count of Likes</a:t>
            </a:r>
          </a:p>
          <a:p>
            <a:pPr lvl="1"/>
            <a:r>
              <a:rPr lang="en-IN" sz="1800" dirty="0">
                <a:latin typeface="Calibri" panose="020F0502020204030204" pitchFamily="34" charset="0"/>
                <a:cs typeface="Calibri" panose="020F0502020204030204" pitchFamily="34" charset="0"/>
              </a:rPr>
              <a:t>Phrases</a:t>
            </a:r>
          </a:p>
          <a:p>
            <a:pPr marL="457200" lvl="1" indent="0">
              <a:buNone/>
            </a:pPr>
            <a:r>
              <a:rPr lang="en-IN" sz="1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4444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0611-1801-405B-AC37-F9B2425BFFA1}"/>
              </a:ext>
            </a:extLst>
          </p:cNvPr>
          <p:cNvSpPr>
            <a:spLocks noGrp="1"/>
          </p:cNvSpPr>
          <p:nvPr>
            <p:ph type="title"/>
          </p:nvPr>
        </p:nvSpPr>
        <p:spPr/>
        <p:txBody>
          <a:bodyPr/>
          <a:lstStyle/>
          <a:p>
            <a:r>
              <a:rPr lang="en-IN" dirty="0"/>
              <a:t>Data Acquisition Approach</a:t>
            </a:r>
          </a:p>
        </p:txBody>
      </p:sp>
      <p:sp>
        <p:nvSpPr>
          <p:cNvPr id="3" name="Content Placeholder 2">
            <a:extLst>
              <a:ext uri="{FF2B5EF4-FFF2-40B4-BE49-F238E27FC236}">
                <a16:creationId xmlns:a16="http://schemas.microsoft.com/office/drawing/2014/main" id="{CA02FB22-14BA-41C8-8C8B-97C42D3B7B9F}"/>
              </a:ext>
            </a:extLst>
          </p:cNvPr>
          <p:cNvSpPr>
            <a:spLocks noGrp="1"/>
          </p:cNvSpPr>
          <p:nvPr>
            <p:ph idx="1"/>
          </p:nvPr>
        </p:nvSpPr>
        <p:spPr/>
        <p:txBody>
          <a:bodyPr>
            <a:normAutofit/>
          </a:bodyPr>
          <a:lstStyle/>
          <a:p>
            <a:pPr marL="0" indent="0">
              <a:buNone/>
            </a:pPr>
            <a:r>
              <a:rPr lang="en-IN" sz="1800" dirty="0">
                <a:latin typeface="Calibri" panose="020F0502020204030204" pitchFamily="34" charset="0"/>
                <a:cs typeface="Calibri" panose="020F0502020204030204" pitchFamily="34" charset="0"/>
              </a:rPr>
              <a:t>To acquire the data mentioned above, I will need to do the following:</a:t>
            </a:r>
          </a:p>
          <a:p>
            <a:pPr lvl="1"/>
            <a:r>
              <a:rPr lang="en-IN" sz="1800" dirty="0">
                <a:latin typeface="Calibri" panose="020F0502020204030204" pitchFamily="34" charset="0"/>
                <a:cs typeface="Calibri" panose="020F0502020204030204" pitchFamily="34" charset="0"/>
              </a:rPr>
              <a:t>Get geolocator latitude and longitude coordinates for </a:t>
            </a:r>
            <a:r>
              <a:rPr lang="en-IN" sz="1800" dirty="0" err="1">
                <a:latin typeface="Calibri" panose="020F0502020204030204" pitchFamily="34" charset="0"/>
                <a:cs typeface="Calibri" panose="020F0502020204030204" pitchFamily="34" charset="0"/>
              </a:rPr>
              <a:t>Hoboen</a:t>
            </a:r>
            <a:r>
              <a:rPr lang="en-IN" sz="1800" dirty="0">
                <a:latin typeface="Calibri" panose="020F0502020204030204" pitchFamily="34" charset="0"/>
                <a:cs typeface="Calibri" panose="020F0502020204030204" pitchFamily="34" charset="0"/>
              </a:rPr>
              <a:t>, NJ.</a:t>
            </a:r>
          </a:p>
          <a:p>
            <a:pPr lvl="1"/>
            <a:r>
              <a:rPr lang="en-IN" sz="1800" dirty="0">
                <a:latin typeface="Calibri" panose="020F0502020204030204" pitchFamily="34" charset="0"/>
                <a:cs typeface="Calibri" panose="020F0502020204030204" pitchFamily="34" charset="0"/>
              </a:rPr>
              <a:t>Get a list of all venues in Hoboken</a:t>
            </a:r>
          </a:p>
          <a:p>
            <a:pPr lvl="1"/>
            <a:r>
              <a:rPr lang="en-IN" sz="1800" dirty="0">
                <a:latin typeface="Calibri" panose="020F0502020204030204" pitchFamily="34" charset="0"/>
                <a:cs typeface="Calibri" panose="020F0502020204030204" pitchFamily="34" charset="0"/>
              </a:rPr>
              <a:t>Get venue ID’s for each venue in Hoboken.</a:t>
            </a:r>
          </a:p>
          <a:p>
            <a:pPr lvl="1"/>
            <a:r>
              <a:rPr lang="en-IN" sz="1800" dirty="0">
                <a:latin typeface="Calibri" panose="020F0502020204030204" pitchFamily="34" charset="0"/>
                <a:cs typeface="Calibri" panose="020F0502020204030204" pitchFamily="34" charset="0"/>
              </a:rPr>
              <a:t>Pull venue name, location, category, rating, price, count of likes and phrases for each venue.</a:t>
            </a:r>
            <a:r>
              <a:rPr lang="en-IN" sz="1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6750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3287-49DB-4967-94A0-8FDFA3AE1B47}"/>
              </a:ext>
            </a:extLst>
          </p:cNvPr>
          <p:cNvSpPr>
            <a:spLocks noGrp="1"/>
          </p:cNvSpPr>
          <p:nvPr>
            <p:ph type="title"/>
          </p:nvPr>
        </p:nvSpPr>
        <p:spPr/>
        <p:txBody>
          <a:bodyPr/>
          <a:lstStyle/>
          <a:p>
            <a:r>
              <a:rPr lang="en-IN" dirty="0"/>
              <a:t>Data Usage Approach - Clustering</a:t>
            </a:r>
          </a:p>
        </p:txBody>
      </p:sp>
      <p:sp>
        <p:nvSpPr>
          <p:cNvPr id="3" name="Content Placeholder 2">
            <a:extLst>
              <a:ext uri="{FF2B5EF4-FFF2-40B4-BE49-F238E27FC236}">
                <a16:creationId xmlns:a16="http://schemas.microsoft.com/office/drawing/2014/main" id="{1C5997C5-7803-433D-9E6B-6DDD15D35D17}"/>
              </a:ext>
            </a:extLst>
          </p:cNvPr>
          <p:cNvSpPr>
            <a:spLocks noGrp="1"/>
          </p:cNvSpPr>
          <p:nvPr>
            <p:ph idx="1"/>
          </p:nvPr>
        </p:nvSpPr>
        <p:spPr>
          <a:xfrm>
            <a:off x="838200" y="2838879"/>
            <a:ext cx="10515600" cy="4351338"/>
          </a:xfrm>
        </p:spPr>
        <p:txBody>
          <a:bodyPr>
            <a:normAutofit/>
          </a:bodyPr>
          <a:lstStyle/>
          <a:p>
            <a:pPr>
              <a:buFont typeface="Wingdings" panose="05000000000000000000" pitchFamily="2" charset="2"/>
              <a:buChar char="Ø"/>
            </a:pPr>
            <a:r>
              <a:rPr lang="en-IN" sz="1800" dirty="0">
                <a:latin typeface="Calibri" panose="020F0502020204030204" pitchFamily="34" charset="0"/>
                <a:cs typeface="Calibri" panose="020F0502020204030204" pitchFamily="34" charset="0"/>
              </a:rPr>
              <a:t>I will take the gathered data (see above in Data Acquisition Approach and Data Required sections) and will create a K-means clustering algorithm that groups restaurants into 4-5 clusters so that people looking to eat in Hoboken can easily see which restaurants will cater to their needs.</a:t>
            </a:r>
          </a:p>
        </p:txBody>
      </p:sp>
    </p:spTree>
    <p:extLst>
      <p:ext uri="{BB962C8B-B14F-4D97-AF65-F5344CB8AC3E}">
        <p14:creationId xmlns:p14="http://schemas.microsoft.com/office/powerpoint/2010/main" val="35437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0973-44A1-4AE8-BF60-BD1206593BD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E726827-4AAD-4E1D-82E8-AD45575A2788}"/>
              </a:ext>
            </a:extLst>
          </p:cNvPr>
          <p:cNvSpPr>
            <a:spLocks noGrp="1"/>
          </p:cNvSpPr>
          <p:nvPr>
            <p:ph idx="1"/>
          </p:nvPr>
        </p:nvSpPr>
        <p:spPr/>
        <p:txBody>
          <a:bodyPr>
            <a:normAutofit/>
          </a:bodyPr>
          <a:lstStyle/>
          <a:p>
            <a:pPr marL="0" indent="0">
              <a:buNone/>
            </a:pPr>
            <a:r>
              <a:rPr lang="en-IN" sz="1800" dirty="0">
                <a:latin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cs typeface="Calibri" panose="020F0502020204030204" pitchFamily="34" charset="0"/>
              </a:rPr>
              <a:t>	The thought process behind this is that likes are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proxy for quality.  The more likes there are, the better the restaurant is.  This might be incorrect but API call issues (how many I can use for free) holds me back from getting price / rating data.  I will then bin this data into a quality categorical variables so we can cluster appropriately.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 am also going to create new categorical variables for the restaurants to better group them based on type of cuisine.  This way you can look for good Mexican food or now what type of food might be best to eat in Hoboken if you are new to the area.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 will take the gathered data (see above in Data Acquisition Approach and Data Required sections) and will create a k-means clustering algorithm that groups restaurants into 4-5 clusters so that people looking to eat in Hoboken can easily see which restaurants are the best to eat at, what cuisine is available and where in Hoboken they can look to eat.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57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39B1-95FF-4A9C-A3CB-3749E668EB06}"/>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3881B9FF-065A-4F15-85CF-A4AE5E1C5F46}"/>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Running my clustering algorithm, I was able to generate four clusters of restaurants.</a:t>
            </a:r>
            <a:endParaRPr lang="en-IN" dirty="0"/>
          </a:p>
        </p:txBody>
      </p:sp>
    </p:spTree>
    <p:extLst>
      <p:ext uri="{BB962C8B-B14F-4D97-AF65-F5344CB8AC3E}">
        <p14:creationId xmlns:p14="http://schemas.microsoft.com/office/powerpoint/2010/main" val="3976645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625</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Coursera Capstone Project : Applied Data Science</vt:lpstr>
      <vt:lpstr>Overview</vt:lpstr>
      <vt:lpstr>Introduction</vt:lpstr>
      <vt:lpstr>Business Problem</vt:lpstr>
      <vt:lpstr>Data Required</vt:lpstr>
      <vt:lpstr>Data Acquisition Approach</vt:lpstr>
      <vt:lpstr>Data Usage Approach - Clustering</vt:lpstr>
      <vt:lpstr>Methodology</vt:lpstr>
      <vt:lpstr>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Applied Data Science</dc:title>
  <dc:creator>sai kiran</dc:creator>
  <cp:lastModifiedBy>sai kiran</cp:lastModifiedBy>
  <cp:revision>10</cp:revision>
  <dcterms:created xsi:type="dcterms:W3CDTF">2020-08-28T14:21:50Z</dcterms:created>
  <dcterms:modified xsi:type="dcterms:W3CDTF">2020-08-28T15:19:16Z</dcterms:modified>
</cp:coreProperties>
</file>