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5"/>
  </p:notesMasterIdLst>
  <p:sldIdLst>
    <p:sldId id="256" r:id="rId2"/>
    <p:sldId id="278" r:id="rId3"/>
    <p:sldId id="279" r:id="rId4"/>
    <p:sldId id="284" r:id="rId5"/>
    <p:sldId id="280" r:id="rId6"/>
    <p:sldId id="285" r:id="rId7"/>
    <p:sldId id="282" r:id="rId8"/>
    <p:sldId id="289" r:id="rId9"/>
    <p:sldId id="288" r:id="rId10"/>
    <p:sldId id="286" r:id="rId11"/>
    <p:sldId id="287" r:id="rId12"/>
    <p:sldId id="283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1FCE8-B301-4D4F-8FF1-5D344AB2F41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0442-1113-4486-804C-F0C4FFB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9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7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"/>
            <a:ext cx="9144000" cy="6854653"/>
          </a:xfrm>
          <a:prstGeom prst="rect">
            <a:avLst/>
          </a:prstGeom>
        </p:spPr>
      </p:pic>
      <p:pic>
        <p:nvPicPr>
          <p:cNvPr id="204" name="Picture 203" descr="HP-INFOSYS LOCK-UP_COL.ai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231"/>
          <a:stretch/>
        </p:blipFill>
        <p:spPr>
          <a:xfrm>
            <a:off x="2202635" y="5345112"/>
            <a:ext cx="971550" cy="747413"/>
          </a:xfrm>
          <a:prstGeom prst="rect">
            <a:avLst/>
          </a:prstGeom>
        </p:spPr>
      </p:pic>
      <p:cxnSp>
        <p:nvCxnSpPr>
          <p:cNvPr id="210" name="Straight Connector 209"/>
          <p:cNvCxnSpPr/>
          <p:nvPr/>
        </p:nvCxnSpPr>
        <p:spPr>
          <a:xfrm>
            <a:off x="2089768" y="5410200"/>
            <a:ext cx="0" cy="4835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13" descr="Image result for at&amp;t curren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8" y="5288178"/>
            <a:ext cx="1653112" cy="74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70" y="1142958"/>
            <a:ext cx="6087530" cy="708469"/>
          </a:xfrm>
        </p:spPr>
        <p:txBody>
          <a:bodyPr>
            <a:normAutofit/>
          </a:bodyPr>
          <a:lstStyle>
            <a:lvl1pPr>
              <a:defRPr sz="3200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7975" y="1981200"/>
            <a:ext cx="4949825" cy="457200"/>
          </a:xfrm>
        </p:spPr>
        <p:txBody>
          <a:bodyPr/>
          <a:lstStyle>
            <a:lvl1pPr marL="0" indent="0">
              <a:buNone/>
              <a:defRPr sz="1800" i="1"/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7413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41296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4267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267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9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1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7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50" y="228558"/>
            <a:ext cx="8684638" cy="7084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350" y="1106776"/>
            <a:ext cx="8684638" cy="498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9956" y="6240359"/>
            <a:ext cx="0" cy="3340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P-INFOSYS LOCK-UP_COL.ai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231"/>
          <a:stretch/>
        </p:blipFill>
        <p:spPr>
          <a:xfrm>
            <a:off x="1219200" y="6260400"/>
            <a:ext cx="646981" cy="36194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 flipV="1">
            <a:off x="1966365" y="6408892"/>
            <a:ext cx="7175095" cy="37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966365" y="6496438"/>
            <a:ext cx="7175095" cy="366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8660993" y="6073774"/>
            <a:ext cx="343381" cy="422665"/>
            <a:chOff x="1524000" y="2800350"/>
            <a:chExt cx="1015500" cy="937483"/>
          </a:xfrm>
        </p:grpSpPr>
        <p:sp>
          <p:nvSpPr>
            <p:cNvPr id="24" name="Freeform 49"/>
            <p:cNvSpPr>
              <a:spLocks noEditPoints="1"/>
            </p:cNvSpPr>
            <p:nvPr/>
          </p:nvSpPr>
          <p:spPr bwMode="auto">
            <a:xfrm>
              <a:off x="1937115" y="3311975"/>
              <a:ext cx="602385" cy="425855"/>
            </a:xfrm>
            <a:custGeom>
              <a:avLst/>
              <a:gdLst>
                <a:gd name="T0" fmla="*/ 308 w 331"/>
                <a:gd name="T1" fmla="*/ 194 h 234"/>
                <a:gd name="T2" fmla="*/ 279 w 331"/>
                <a:gd name="T3" fmla="*/ 194 h 234"/>
                <a:gd name="T4" fmla="*/ 164 w 331"/>
                <a:gd name="T5" fmla="*/ 0 h 234"/>
                <a:gd name="T6" fmla="*/ 69 w 331"/>
                <a:gd name="T7" fmla="*/ 85 h 234"/>
                <a:gd name="T8" fmla="*/ 100 w 331"/>
                <a:gd name="T9" fmla="*/ 113 h 234"/>
                <a:gd name="T10" fmla="*/ 57 w 331"/>
                <a:gd name="T11" fmla="*/ 187 h 234"/>
                <a:gd name="T12" fmla="*/ 24 w 331"/>
                <a:gd name="T13" fmla="*/ 187 h 234"/>
                <a:gd name="T14" fmla="*/ 0 w 331"/>
                <a:gd name="T15" fmla="*/ 234 h 234"/>
                <a:gd name="T16" fmla="*/ 331 w 331"/>
                <a:gd name="T17" fmla="*/ 234 h 234"/>
                <a:gd name="T18" fmla="*/ 308 w 331"/>
                <a:gd name="T19" fmla="*/ 194 h 234"/>
                <a:gd name="T20" fmla="*/ 116 w 331"/>
                <a:gd name="T21" fmla="*/ 191 h 234"/>
                <a:gd name="T22" fmla="*/ 145 w 331"/>
                <a:gd name="T23" fmla="*/ 142 h 234"/>
                <a:gd name="T24" fmla="*/ 185 w 331"/>
                <a:gd name="T25" fmla="*/ 142 h 234"/>
                <a:gd name="T26" fmla="*/ 213 w 331"/>
                <a:gd name="T27" fmla="*/ 191 h 234"/>
                <a:gd name="T28" fmla="*/ 116 w 331"/>
                <a:gd name="T29" fmla="*/ 19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234">
                  <a:moveTo>
                    <a:pt x="308" y="194"/>
                  </a:moveTo>
                  <a:lnTo>
                    <a:pt x="279" y="194"/>
                  </a:lnTo>
                  <a:lnTo>
                    <a:pt x="164" y="0"/>
                  </a:lnTo>
                  <a:lnTo>
                    <a:pt x="69" y="85"/>
                  </a:lnTo>
                  <a:lnTo>
                    <a:pt x="100" y="113"/>
                  </a:lnTo>
                  <a:lnTo>
                    <a:pt x="57" y="187"/>
                  </a:lnTo>
                  <a:lnTo>
                    <a:pt x="24" y="187"/>
                  </a:lnTo>
                  <a:lnTo>
                    <a:pt x="0" y="234"/>
                  </a:lnTo>
                  <a:lnTo>
                    <a:pt x="331" y="234"/>
                  </a:lnTo>
                  <a:lnTo>
                    <a:pt x="308" y="194"/>
                  </a:lnTo>
                  <a:close/>
                  <a:moveTo>
                    <a:pt x="116" y="191"/>
                  </a:moveTo>
                  <a:lnTo>
                    <a:pt x="145" y="142"/>
                  </a:lnTo>
                  <a:lnTo>
                    <a:pt x="185" y="142"/>
                  </a:lnTo>
                  <a:lnTo>
                    <a:pt x="213" y="191"/>
                  </a:lnTo>
                  <a:lnTo>
                    <a:pt x="116" y="191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"/>
            <p:cNvSpPr>
              <a:spLocks/>
            </p:cNvSpPr>
            <p:nvPr/>
          </p:nvSpPr>
          <p:spPr bwMode="auto">
            <a:xfrm>
              <a:off x="1691430" y="2906139"/>
              <a:ext cx="607844" cy="616944"/>
            </a:xfrm>
            <a:custGeom>
              <a:avLst/>
              <a:gdLst>
                <a:gd name="T0" fmla="*/ 129 w 141"/>
                <a:gd name="T1" fmla="*/ 0 h 143"/>
                <a:gd name="T2" fmla="*/ 0 w 141"/>
                <a:gd name="T3" fmla="*/ 132 h 143"/>
                <a:gd name="T4" fmla="*/ 45 w 141"/>
                <a:gd name="T5" fmla="*/ 143 h 143"/>
                <a:gd name="T6" fmla="*/ 141 w 141"/>
                <a:gd name="T7" fmla="*/ 47 h 143"/>
                <a:gd name="T8" fmla="*/ 129 w 141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3">
                  <a:moveTo>
                    <a:pt x="129" y="0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13" y="139"/>
                    <a:pt x="28" y="143"/>
                    <a:pt x="45" y="143"/>
                  </a:cubicBezTo>
                  <a:cubicBezTo>
                    <a:pt x="98" y="143"/>
                    <a:pt x="141" y="100"/>
                    <a:pt x="141" y="47"/>
                  </a:cubicBezTo>
                  <a:cubicBezTo>
                    <a:pt x="141" y="30"/>
                    <a:pt x="136" y="14"/>
                    <a:pt x="12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51"/>
            <p:cNvSpPr>
              <a:spLocks noChangeArrowheads="1"/>
            </p:cNvSpPr>
            <p:nvPr/>
          </p:nvSpPr>
          <p:spPr bwMode="auto">
            <a:xfrm>
              <a:off x="1882518" y="3108147"/>
              <a:ext cx="176530" cy="1765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/>
            <p:cNvGrpSpPr/>
            <p:nvPr userDrawn="1"/>
          </p:nvGrpSpPr>
          <p:grpSpPr>
            <a:xfrm>
              <a:off x="1524000" y="2800350"/>
              <a:ext cx="641698" cy="641698"/>
              <a:chOff x="2330102" y="2549176"/>
              <a:chExt cx="471260" cy="471260"/>
            </a:xfrm>
          </p:grpSpPr>
          <p:sp>
            <p:nvSpPr>
              <p:cNvPr id="28" name="Arc 27"/>
              <p:cNvSpPr/>
              <p:nvPr userDrawn="1"/>
            </p:nvSpPr>
            <p:spPr>
              <a:xfrm rot="15649155">
                <a:off x="2453656" y="2671239"/>
                <a:ext cx="207931" cy="207931"/>
              </a:xfrm>
              <a:prstGeom prst="arc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c 28"/>
              <p:cNvSpPr/>
              <p:nvPr userDrawn="1"/>
            </p:nvSpPr>
            <p:spPr>
              <a:xfrm rot="15649155">
                <a:off x="2330102" y="2549176"/>
                <a:ext cx="471260" cy="471260"/>
              </a:xfrm>
              <a:prstGeom prst="arc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c 29"/>
              <p:cNvSpPr/>
              <p:nvPr userDrawn="1"/>
            </p:nvSpPr>
            <p:spPr>
              <a:xfrm rot="15649155">
                <a:off x="2388635" y="2598185"/>
                <a:ext cx="360297" cy="360297"/>
              </a:xfrm>
              <a:prstGeom prst="arc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/>
              <p:cNvSpPr/>
              <p:nvPr userDrawn="1"/>
            </p:nvSpPr>
            <p:spPr>
              <a:xfrm rot="15649155">
                <a:off x="2513253" y="2728088"/>
                <a:ext cx="68177" cy="68177"/>
              </a:xfrm>
              <a:prstGeom prst="arc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8777290" y="6476997"/>
            <a:ext cx="242411" cy="73660"/>
          </a:xfrm>
          <a:custGeom>
            <a:avLst/>
            <a:gdLst>
              <a:gd name="connsiteX0" fmla="*/ 0 w 182880"/>
              <a:gd name="connsiteY0" fmla="*/ 0 h 45719"/>
              <a:gd name="connsiteX1" fmla="*/ 182880 w 182880"/>
              <a:gd name="connsiteY1" fmla="*/ 0 h 45719"/>
              <a:gd name="connsiteX2" fmla="*/ 182880 w 182880"/>
              <a:gd name="connsiteY2" fmla="*/ 45719 h 45719"/>
              <a:gd name="connsiteX3" fmla="*/ 0 w 182880"/>
              <a:gd name="connsiteY3" fmla="*/ 45719 h 45719"/>
              <a:gd name="connsiteX4" fmla="*/ 0 w 182880"/>
              <a:gd name="connsiteY4" fmla="*/ 0 h 45719"/>
              <a:gd name="connsiteX0" fmla="*/ 19050 w 182880"/>
              <a:gd name="connsiteY0" fmla="*/ 0 h 45719"/>
              <a:gd name="connsiteX1" fmla="*/ 182880 w 182880"/>
              <a:gd name="connsiteY1" fmla="*/ 0 h 45719"/>
              <a:gd name="connsiteX2" fmla="*/ 182880 w 182880"/>
              <a:gd name="connsiteY2" fmla="*/ 45719 h 45719"/>
              <a:gd name="connsiteX3" fmla="*/ 0 w 182880"/>
              <a:gd name="connsiteY3" fmla="*/ 45719 h 45719"/>
              <a:gd name="connsiteX4" fmla="*/ 19050 w 182880"/>
              <a:gd name="connsiteY4" fmla="*/ 0 h 45719"/>
              <a:gd name="connsiteX0" fmla="*/ 19050 w 182880"/>
              <a:gd name="connsiteY0" fmla="*/ 0 h 45719"/>
              <a:gd name="connsiteX1" fmla="*/ 170974 w 182880"/>
              <a:gd name="connsiteY1" fmla="*/ 2382 h 45719"/>
              <a:gd name="connsiteX2" fmla="*/ 182880 w 182880"/>
              <a:gd name="connsiteY2" fmla="*/ 45719 h 45719"/>
              <a:gd name="connsiteX3" fmla="*/ 0 w 182880"/>
              <a:gd name="connsiteY3" fmla="*/ 45719 h 45719"/>
              <a:gd name="connsiteX4" fmla="*/ 19050 w 182880"/>
              <a:gd name="connsiteY4" fmla="*/ 0 h 45719"/>
              <a:gd name="connsiteX0" fmla="*/ 19050 w 201930"/>
              <a:gd name="connsiteY0" fmla="*/ 0 h 45719"/>
              <a:gd name="connsiteX1" fmla="*/ 170974 w 201930"/>
              <a:gd name="connsiteY1" fmla="*/ 2382 h 45719"/>
              <a:gd name="connsiteX2" fmla="*/ 201930 w 201930"/>
              <a:gd name="connsiteY2" fmla="*/ 43337 h 45719"/>
              <a:gd name="connsiteX3" fmla="*/ 0 w 201930"/>
              <a:gd name="connsiteY3" fmla="*/ 45719 h 45719"/>
              <a:gd name="connsiteX4" fmla="*/ 19050 w 201930"/>
              <a:gd name="connsiteY4" fmla="*/ 0 h 45719"/>
              <a:gd name="connsiteX0" fmla="*/ 59531 w 242411"/>
              <a:gd name="connsiteY0" fmla="*/ 0 h 50482"/>
              <a:gd name="connsiteX1" fmla="*/ 211455 w 242411"/>
              <a:gd name="connsiteY1" fmla="*/ 2382 h 50482"/>
              <a:gd name="connsiteX2" fmla="*/ 242411 w 242411"/>
              <a:gd name="connsiteY2" fmla="*/ 43337 h 50482"/>
              <a:gd name="connsiteX3" fmla="*/ 0 w 242411"/>
              <a:gd name="connsiteY3" fmla="*/ 50482 h 50482"/>
              <a:gd name="connsiteX4" fmla="*/ 59531 w 242411"/>
              <a:gd name="connsiteY4" fmla="*/ 0 h 50482"/>
              <a:gd name="connsiteX0" fmla="*/ 45243 w 242411"/>
              <a:gd name="connsiteY0" fmla="*/ 0 h 55245"/>
              <a:gd name="connsiteX1" fmla="*/ 211455 w 242411"/>
              <a:gd name="connsiteY1" fmla="*/ 7145 h 55245"/>
              <a:gd name="connsiteX2" fmla="*/ 242411 w 242411"/>
              <a:gd name="connsiteY2" fmla="*/ 48100 h 55245"/>
              <a:gd name="connsiteX3" fmla="*/ 0 w 242411"/>
              <a:gd name="connsiteY3" fmla="*/ 55245 h 55245"/>
              <a:gd name="connsiteX4" fmla="*/ 45243 w 242411"/>
              <a:gd name="connsiteY4" fmla="*/ 0 h 5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411" h="55245">
                <a:moveTo>
                  <a:pt x="45243" y="0"/>
                </a:moveTo>
                <a:lnTo>
                  <a:pt x="211455" y="7145"/>
                </a:lnTo>
                <a:lnTo>
                  <a:pt x="242411" y="48100"/>
                </a:lnTo>
                <a:lnTo>
                  <a:pt x="0" y="55245"/>
                </a:lnTo>
                <a:lnTo>
                  <a:pt x="452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8229601" y="6047016"/>
            <a:ext cx="228600" cy="418977"/>
            <a:chOff x="8229601" y="4522561"/>
            <a:chExt cx="228600" cy="314233"/>
          </a:xfrm>
        </p:grpSpPr>
        <p:grpSp>
          <p:nvGrpSpPr>
            <p:cNvPr id="32" name="Group 31"/>
            <p:cNvGrpSpPr/>
            <p:nvPr userDrawn="1"/>
          </p:nvGrpSpPr>
          <p:grpSpPr>
            <a:xfrm>
              <a:off x="8229601" y="4522561"/>
              <a:ext cx="228600" cy="267584"/>
              <a:chOff x="5334000" y="1195388"/>
              <a:chExt cx="381000" cy="445974"/>
            </a:xfrm>
            <a:noFill/>
          </p:grpSpPr>
          <p:sp>
            <p:nvSpPr>
              <p:cNvPr id="33" name="Freeform 5"/>
              <p:cNvSpPr>
                <a:spLocks/>
              </p:cNvSpPr>
              <p:nvPr/>
            </p:nvSpPr>
            <p:spPr bwMode="auto">
              <a:xfrm>
                <a:off x="5334000" y="1200150"/>
                <a:ext cx="381000" cy="441212"/>
              </a:xfrm>
              <a:custGeom>
                <a:avLst/>
                <a:gdLst>
                  <a:gd name="T0" fmla="*/ 93 w 1487"/>
                  <a:gd name="T1" fmla="*/ 546 h 1722"/>
                  <a:gd name="T2" fmla="*/ 445 w 1487"/>
                  <a:gd name="T3" fmla="*/ 389 h 1722"/>
                  <a:gd name="T4" fmla="*/ 445 w 1487"/>
                  <a:gd name="T5" fmla="*/ 1597 h 1722"/>
                  <a:gd name="T6" fmla="*/ 779 w 1487"/>
                  <a:gd name="T7" fmla="*/ 1597 h 1722"/>
                  <a:gd name="T8" fmla="*/ 772 w 1487"/>
                  <a:gd name="T9" fmla="*/ 190 h 1722"/>
                  <a:gd name="T10" fmla="*/ 1120 w 1487"/>
                  <a:gd name="T11" fmla="*/ 0 h 1722"/>
                  <a:gd name="T12" fmla="*/ 1120 w 1487"/>
                  <a:gd name="T13" fmla="*/ 1604 h 1722"/>
                  <a:gd name="T14" fmla="*/ 1487 w 1487"/>
                  <a:gd name="T15" fmla="*/ 1604 h 1722"/>
                  <a:gd name="T16" fmla="*/ 1487 w 1487"/>
                  <a:gd name="T17" fmla="*/ 1722 h 1722"/>
                  <a:gd name="T18" fmla="*/ 0 w 1487"/>
                  <a:gd name="T19" fmla="*/ 1722 h 1722"/>
                  <a:gd name="T20" fmla="*/ 0 w 1487"/>
                  <a:gd name="T21" fmla="*/ 1585 h 1722"/>
                  <a:gd name="T22" fmla="*/ 95 w 1487"/>
                  <a:gd name="T23" fmla="*/ 1585 h 1722"/>
                  <a:gd name="T24" fmla="*/ 93 w 1487"/>
                  <a:gd name="T25" fmla="*/ 546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7" h="1722">
                    <a:moveTo>
                      <a:pt x="93" y="546"/>
                    </a:moveTo>
                    <a:lnTo>
                      <a:pt x="445" y="389"/>
                    </a:lnTo>
                    <a:lnTo>
                      <a:pt x="445" y="1597"/>
                    </a:lnTo>
                    <a:lnTo>
                      <a:pt x="779" y="1597"/>
                    </a:lnTo>
                    <a:lnTo>
                      <a:pt x="772" y="190"/>
                    </a:lnTo>
                    <a:lnTo>
                      <a:pt x="1120" y="0"/>
                    </a:lnTo>
                    <a:lnTo>
                      <a:pt x="1120" y="1604"/>
                    </a:lnTo>
                    <a:lnTo>
                      <a:pt x="1487" y="1604"/>
                    </a:lnTo>
                    <a:lnTo>
                      <a:pt x="1487" y="1722"/>
                    </a:lnTo>
                    <a:lnTo>
                      <a:pt x="0" y="1722"/>
                    </a:lnTo>
                    <a:lnTo>
                      <a:pt x="0" y="1585"/>
                    </a:lnTo>
                    <a:lnTo>
                      <a:pt x="95" y="1585"/>
                    </a:lnTo>
                    <a:lnTo>
                      <a:pt x="93" y="546"/>
                    </a:lnTo>
                    <a:close/>
                  </a:path>
                </a:pathLst>
              </a:custGeom>
              <a:grpFill/>
              <a:ln w="12700">
                <a:solidFill>
                  <a:srgbClr val="FFC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5455448" y="1301101"/>
                <a:ext cx="59443" cy="313614"/>
              </a:xfrm>
              <a:custGeom>
                <a:avLst/>
                <a:gdLst>
                  <a:gd name="T0" fmla="*/ 4 w 232"/>
                  <a:gd name="T1" fmla="*/ 0 h 1224"/>
                  <a:gd name="T2" fmla="*/ 232 w 232"/>
                  <a:gd name="T3" fmla="*/ 88 h 1224"/>
                  <a:gd name="T4" fmla="*/ 232 w 232"/>
                  <a:gd name="T5" fmla="*/ 1224 h 1224"/>
                  <a:gd name="T6" fmla="*/ 0 w 232"/>
                  <a:gd name="T7" fmla="*/ 1224 h 1224"/>
                  <a:gd name="T8" fmla="*/ 4 w 232"/>
                  <a:gd name="T9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224">
                    <a:moveTo>
                      <a:pt x="4" y="0"/>
                    </a:moveTo>
                    <a:lnTo>
                      <a:pt x="232" y="88"/>
                    </a:lnTo>
                    <a:lnTo>
                      <a:pt x="232" y="1224"/>
                    </a:lnTo>
                    <a:lnTo>
                      <a:pt x="0" y="122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12700">
                <a:solidFill>
                  <a:srgbClr val="FFC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auto">
              <a:xfrm>
                <a:off x="5546407" y="1260362"/>
                <a:ext cx="53294" cy="46120"/>
              </a:xfrm>
              <a:custGeom>
                <a:avLst/>
                <a:gdLst>
                  <a:gd name="T0" fmla="*/ 5 w 208"/>
                  <a:gd name="T1" fmla="*/ 107 h 180"/>
                  <a:gd name="T2" fmla="*/ 0 w 208"/>
                  <a:gd name="T3" fmla="*/ 180 h 180"/>
                  <a:gd name="T4" fmla="*/ 208 w 208"/>
                  <a:gd name="T5" fmla="*/ 86 h 180"/>
                  <a:gd name="T6" fmla="*/ 208 w 208"/>
                  <a:gd name="T7" fmla="*/ 0 h 180"/>
                  <a:gd name="T8" fmla="*/ 5 w 208"/>
                  <a:gd name="T9" fmla="*/ 10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80">
                    <a:moveTo>
                      <a:pt x="5" y="107"/>
                    </a:moveTo>
                    <a:lnTo>
                      <a:pt x="0" y="180"/>
                    </a:lnTo>
                    <a:lnTo>
                      <a:pt x="208" y="86"/>
                    </a:lnTo>
                    <a:lnTo>
                      <a:pt x="208" y="0"/>
                    </a:lnTo>
                    <a:lnTo>
                      <a:pt x="5" y="107"/>
                    </a:lnTo>
                    <a:close/>
                  </a:path>
                </a:pathLst>
              </a:custGeom>
              <a:grpFill/>
              <a:ln w="12700">
                <a:solidFill>
                  <a:srgbClr val="FFC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619750" y="1195388"/>
                <a:ext cx="61913" cy="414337"/>
              </a:xfrm>
              <a:custGeom>
                <a:avLst/>
                <a:gdLst>
                  <a:gd name="connsiteX0" fmla="*/ 0 w 61913"/>
                  <a:gd name="connsiteY0" fmla="*/ 0 h 414337"/>
                  <a:gd name="connsiteX1" fmla="*/ 52388 w 61913"/>
                  <a:gd name="connsiteY1" fmla="*/ 42862 h 414337"/>
                  <a:gd name="connsiteX2" fmla="*/ 61913 w 61913"/>
                  <a:gd name="connsiteY2" fmla="*/ 414337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913" h="414337">
                    <a:moveTo>
                      <a:pt x="0" y="0"/>
                    </a:moveTo>
                    <a:lnTo>
                      <a:pt x="52388" y="42862"/>
                    </a:lnTo>
                    <a:lnTo>
                      <a:pt x="61913" y="414337"/>
                    </a:lnTo>
                  </a:path>
                </a:pathLst>
              </a:custGeom>
              <a:grp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Rectangle 3"/>
            <p:cNvSpPr/>
            <p:nvPr userDrawn="1"/>
          </p:nvSpPr>
          <p:spPr>
            <a:xfrm>
              <a:off x="8229601" y="4783931"/>
              <a:ext cx="228124" cy="52863"/>
            </a:xfrm>
            <a:custGeom>
              <a:avLst/>
              <a:gdLst>
                <a:gd name="connsiteX0" fmla="*/ 0 w 182880"/>
                <a:gd name="connsiteY0" fmla="*/ 0 h 45719"/>
                <a:gd name="connsiteX1" fmla="*/ 182880 w 182880"/>
                <a:gd name="connsiteY1" fmla="*/ 0 h 45719"/>
                <a:gd name="connsiteX2" fmla="*/ 182880 w 182880"/>
                <a:gd name="connsiteY2" fmla="*/ 45719 h 45719"/>
                <a:gd name="connsiteX3" fmla="*/ 0 w 182880"/>
                <a:gd name="connsiteY3" fmla="*/ 45719 h 45719"/>
                <a:gd name="connsiteX4" fmla="*/ 0 w 182880"/>
                <a:gd name="connsiteY4" fmla="*/ 0 h 45719"/>
                <a:gd name="connsiteX0" fmla="*/ 19050 w 182880"/>
                <a:gd name="connsiteY0" fmla="*/ 0 h 45719"/>
                <a:gd name="connsiteX1" fmla="*/ 182880 w 182880"/>
                <a:gd name="connsiteY1" fmla="*/ 0 h 45719"/>
                <a:gd name="connsiteX2" fmla="*/ 182880 w 182880"/>
                <a:gd name="connsiteY2" fmla="*/ 45719 h 45719"/>
                <a:gd name="connsiteX3" fmla="*/ 0 w 182880"/>
                <a:gd name="connsiteY3" fmla="*/ 45719 h 45719"/>
                <a:gd name="connsiteX4" fmla="*/ 19050 w 182880"/>
                <a:gd name="connsiteY4" fmla="*/ 0 h 45719"/>
                <a:gd name="connsiteX0" fmla="*/ 19050 w 182880"/>
                <a:gd name="connsiteY0" fmla="*/ 0 h 45719"/>
                <a:gd name="connsiteX1" fmla="*/ 170974 w 182880"/>
                <a:gd name="connsiteY1" fmla="*/ 2382 h 45719"/>
                <a:gd name="connsiteX2" fmla="*/ 182880 w 182880"/>
                <a:gd name="connsiteY2" fmla="*/ 45719 h 45719"/>
                <a:gd name="connsiteX3" fmla="*/ 0 w 182880"/>
                <a:gd name="connsiteY3" fmla="*/ 45719 h 45719"/>
                <a:gd name="connsiteX4" fmla="*/ 19050 w 182880"/>
                <a:gd name="connsiteY4" fmla="*/ 0 h 45719"/>
                <a:gd name="connsiteX0" fmla="*/ 19050 w 201930"/>
                <a:gd name="connsiteY0" fmla="*/ 0 h 45719"/>
                <a:gd name="connsiteX1" fmla="*/ 170974 w 201930"/>
                <a:gd name="connsiteY1" fmla="*/ 2382 h 45719"/>
                <a:gd name="connsiteX2" fmla="*/ 201930 w 201930"/>
                <a:gd name="connsiteY2" fmla="*/ 43337 h 45719"/>
                <a:gd name="connsiteX3" fmla="*/ 0 w 201930"/>
                <a:gd name="connsiteY3" fmla="*/ 45719 h 45719"/>
                <a:gd name="connsiteX4" fmla="*/ 19050 w 201930"/>
                <a:gd name="connsiteY4" fmla="*/ 0 h 45719"/>
                <a:gd name="connsiteX0" fmla="*/ 59531 w 242411"/>
                <a:gd name="connsiteY0" fmla="*/ 0 h 50482"/>
                <a:gd name="connsiteX1" fmla="*/ 211455 w 242411"/>
                <a:gd name="connsiteY1" fmla="*/ 2382 h 50482"/>
                <a:gd name="connsiteX2" fmla="*/ 242411 w 242411"/>
                <a:gd name="connsiteY2" fmla="*/ 43337 h 50482"/>
                <a:gd name="connsiteX3" fmla="*/ 0 w 242411"/>
                <a:gd name="connsiteY3" fmla="*/ 50482 h 50482"/>
                <a:gd name="connsiteX4" fmla="*/ 59531 w 242411"/>
                <a:gd name="connsiteY4" fmla="*/ 0 h 50482"/>
                <a:gd name="connsiteX0" fmla="*/ 45243 w 242411"/>
                <a:gd name="connsiteY0" fmla="*/ 0 h 55245"/>
                <a:gd name="connsiteX1" fmla="*/ 211455 w 242411"/>
                <a:gd name="connsiteY1" fmla="*/ 7145 h 55245"/>
                <a:gd name="connsiteX2" fmla="*/ 242411 w 242411"/>
                <a:gd name="connsiteY2" fmla="*/ 48100 h 55245"/>
                <a:gd name="connsiteX3" fmla="*/ 0 w 242411"/>
                <a:gd name="connsiteY3" fmla="*/ 55245 h 55245"/>
                <a:gd name="connsiteX4" fmla="*/ 45243 w 242411"/>
                <a:gd name="connsiteY4" fmla="*/ 0 h 55245"/>
                <a:gd name="connsiteX0" fmla="*/ 14287 w 211455"/>
                <a:gd name="connsiteY0" fmla="*/ 0 h 52864"/>
                <a:gd name="connsiteX1" fmla="*/ 180499 w 211455"/>
                <a:gd name="connsiteY1" fmla="*/ 7145 h 52864"/>
                <a:gd name="connsiteX2" fmla="*/ 211455 w 211455"/>
                <a:gd name="connsiteY2" fmla="*/ 48100 h 52864"/>
                <a:gd name="connsiteX3" fmla="*/ 0 w 211455"/>
                <a:gd name="connsiteY3" fmla="*/ 52864 h 52864"/>
                <a:gd name="connsiteX4" fmla="*/ 14287 w 211455"/>
                <a:gd name="connsiteY4" fmla="*/ 0 h 52864"/>
                <a:gd name="connsiteX0" fmla="*/ 14287 w 216218"/>
                <a:gd name="connsiteY0" fmla="*/ 0 h 52864"/>
                <a:gd name="connsiteX1" fmla="*/ 216218 w 216218"/>
                <a:gd name="connsiteY1" fmla="*/ 4763 h 52864"/>
                <a:gd name="connsiteX2" fmla="*/ 211455 w 216218"/>
                <a:gd name="connsiteY2" fmla="*/ 48100 h 52864"/>
                <a:gd name="connsiteX3" fmla="*/ 0 w 216218"/>
                <a:gd name="connsiteY3" fmla="*/ 52864 h 52864"/>
                <a:gd name="connsiteX4" fmla="*/ 14287 w 216218"/>
                <a:gd name="connsiteY4" fmla="*/ 0 h 52864"/>
                <a:gd name="connsiteX0" fmla="*/ 14287 w 220980"/>
                <a:gd name="connsiteY0" fmla="*/ 0 h 52864"/>
                <a:gd name="connsiteX1" fmla="*/ 216218 w 220980"/>
                <a:gd name="connsiteY1" fmla="*/ 4763 h 52864"/>
                <a:gd name="connsiteX2" fmla="*/ 220980 w 220980"/>
                <a:gd name="connsiteY2" fmla="*/ 52863 h 52864"/>
                <a:gd name="connsiteX3" fmla="*/ 0 w 220980"/>
                <a:gd name="connsiteY3" fmla="*/ 52864 h 52864"/>
                <a:gd name="connsiteX4" fmla="*/ 14287 w 220980"/>
                <a:gd name="connsiteY4" fmla="*/ 0 h 52864"/>
                <a:gd name="connsiteX0" fmla="*/ 7143 w 220980"/>
                <a:gd name="connsiteY0" fmla="*/ 0 h 50483"/>
                <a:gd name="connsiteX1" fmla="*/ 216218 w 220980"/>
                <a:gd name="connsiteY1" fmla="*/ 2382 h 50483"/>
                <a:gd name="connsiteX2" fmla="*/ 220980 w 220980"/>
                <a:gd name="connsiteY2" fmla="*/ 50482 h 50483"/>
                <a:gd name="connsiteX3" fmla="*/ 0 w 220980"/>
                <a:gd name="connsiteY3" fmla="*/ 50483 h 50483"/>
                <a:gd name="connsiteX4" fmla="*/ 7143 w 220980"/>
                <a:gd name="connsiteY4" fmla="*/ 0 h 50483"/>
                <a:gd name="connsiteX0" fmla="*/ 7143 w 235268"/>
                <a:gd name="connsiteY0" fmla="*/ 0 h 50483"/>
                <a:gd name="connsiteX1" fmla="*/ 216218 w 235268"/>
                <a:gd name="connsiteY1" fmla="*/ 2382 h 50483"/>
                <a:gd name="connsiteX2" fmla="*/ 235268 w 235268"/>
                <a:gd name="connsiteY2" fmla="*/ 48100 h 50483"/>
                <a:gd name="connsiteX3" fmla="*/ 0 w 235268"/>
                <a:gd name="connsiteY3" fmla="*/ 50483 h 50483"/>
                <a:gd name="connsiteX4" fmla="*/ 7143 w 235268"/>
                <a:gd name="connsiteY4" fmla="*/ 0 h 50483"/>
                <a:gd name="connsiteX0" fmla="*/ 7143 w 235268"/>
                <a:gd name="connsiteY0" fmla="*/ 0 h 50483"/>
                <a:gd name="connsiteX1" fmla="*/ 228125 w 235268"/>
                <a:gd name="connsiteY1" fmla="*/ 2382 h 50483"/>
                <a:gd name="connsiteX2" fmla="*/ 235268 w 235268"/>
                <a:gd name="connsiteY2" fmla="*/ 48100 h 50483"/>
                <a:gd name="connsiteX3" fmla="*/ 0 w 235268"/>
                <a:gd name="connsiteY3" fmla="*/ 50483 h 50483"/>
                <a:gd name="connsiteX4" fmla="*/ 7143 w 235268"/>
                <a:gd name="connsiteY4" fmla="*/ 0 h 50483"/>
                <a:gd name="connsiteX0" fmla="*/ 7143 w 228125"/>
                <a:gd name="connsiteY0" fmla="*/ 0 h 52863"/>
                <a:gd name="connsiteX1" fmla="*/ 228125 w 228125"/>
                <a:gd name="connsiteY1" fmla="*/ 2382 h 52863"/>
                <a:gd name="connsiteX2" fmla="*/ 228124 w 228125"/>
                <a:gd name="connsiteY2" fmla="*/ 52863 h 52863"/>
                <a:gd name="connsiteX3" fmla="*/ 0 w 228125"/>
                <a:gd name="connsiteY3" fmla="*/ 50483 h 52863"/>
                <a:gd name="connsiteX4" fmla="*/ 7143 w 228125"/>
                <a:gd name="connsiteY4" fmla="*/ 0 h 52863"/>
                <a:gd name="connsiteX0" fmla="*/ 7143 w 228124"/>
                <a:gd name="connsiteY0" fmla="*/ 0 h 52863"/>
                <a:gd name="connsiteX1" fmla="*/ 220982 w 228124"/>
                <a:gd name="connsiteY1" fmla="*/ 2382 h 52863"/>
                <a:gd name="connsiteX2" fmla="*/ 228124 w 228124"/>
                <a:gd name="connsiteY2" fmla="*/ 52863 h 52863"/>
                <a:gd name="connsiteX3" fmla="*/ 0 w 228124"/>
                <a:gd name="connsiteY3" fmla="*/ 50483 h 52863"/>
                <a:gd name="connsiteX4" fmla="*/ 7143 w 228124"/>
                <a:gd name="connsiteY4" fmla="*/ 0 h 5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24" h="52863">
                  <a:moveTo>
                    <a:pt x="7143" y="0"/>
                  </a:moveTo>
                  <a:lnTo>
                    <a:pt x="220982" y="2382"/>
                  </a:lnTo>
                  <a:cubicBezTo>
                    <a:pt x="220982" y="19209"/>
                    <a:pt x="228124" y="36036"/>
                    <a:pt x="228124" y="52863"/>
                  </a:cubicBezTo>
                  <a:lnTo>
                    <a:pt x="0" y="50483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8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03412"/>
            <a:ext cx="973497" cy="44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/>
          <p:nvPr/>
        </p:nvCxnSpPr>
        <p:spPr>
          <a:xfrm>
            <a:off x="1181437" y="6263235"/>
            <a:ext cx="0" cy="311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86101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098A4D0-4141-4B49-AA1A-1A07EE4D7C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ReactiveX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://rxmarbles.com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Interactive reactive marble diagrams</a:t>
            </a:r>
          </a:p>
          <a:p>
            <a:r>
              <a:rPr lang="en-US" dirty="0"/>
              <a:t>reactivex.io</a:t>
            </a:r>
            <a:r>
              <a:rPr lang="en-US" dirty="0" smtClean="0"/>
              <a:t>/</a:t>
            </a:r>
          </a:p>
          <a:p>
            <a:r>
              <a:rPr lang="en-US" dirty="0" smtClean="0"/>
              <a:t>reactive-streams.io</a:t>
            </a:r>
          </a:p>
          <a:p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Akka</a:t>
            </a:r>
          </a:p>
          <a:p>
            <a:pPr lvl="1"/>
            <a:r>
              <a:rPr lang="en-US" dirty="0" smtClean="0"/>
              <a:t>Spring Reactor</a:t>
            </a:r>
            <a:r>
              <a:rPr lang="en-US" dirty="0"/>
              <a:t> </a:t>
            </a:r>
            <a:r>
              <a:rPr lang="en-US" dirty="0" smtClean="0"/>
              <a:t>(Spring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4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ReactiveX Programing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446612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04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Blocking/Sync Programing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Image result for blocking thread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4887430" cy="293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5834271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Image Source: https://medium.com/netflix-techblog/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5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Non-Blocking/</a:t>
            </a:r>
            <a:r>
              <a:rPr lang="en-US" dirty="0" err="1" smtClean="0"/>
              <a:t>Async</a:t>
            </a:r>
            <a:r>
              <a:rPr lang="en-US" dirty="0" smtClean="0"/>
              <a:t> Programing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Image result for blocking thread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5943600" cy="46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19400" y="5944626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Image Source: https://medium.com/netflix-techblog/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6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1175" lvl="1" indent="-285750"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Problem Statement</a:t>
            </a:r>
            <a:endParaRPr lang="en-US" dirty="0" smtClean="0">
              <a:solidFill>
                <a:srgbClr val="002060"/>
              </a:solidFill>
            </a:endParaRPr>
          </a:p>
          <a:p>
            <a:pPr marL="511175" lvl="1" indent="-285750"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Async Programing Options</a:t>
            </a:r>
          </a:p>
          <a:p>
            <a:pPr marL="511175" lvl="1" indent="-285750"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ReactiveX</a:t>
            </a:r>
            <a:endParaRPr lang="en-US" dirty="0" smtClean="0">
              <a:solidFill>
                <a:srgbClr val="002060"/>
              </a:solidFill>
            </a:endParaRPr>
          </a:p>
          <a:p>
            <a:pPr marL="511175" lvl="1" indent="-285750"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Challenges</a:t>
            </a:r>
            <a:endParaRPr lang="en-US" dirty="0" smtClean="0">
              <a:solidFill>
                <a:srgbClr val="002060"/>
              </a:solidFill>
            </a:endParaRPr>
          </a:p>
          <a:p>
            <a:pPr marL="511175" lvl="1" indent="-285750"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Demo</a:t>
            </a:r>
          </a:p>
          <a:p>
            <a:pPr marL="511175" lvl="1" indent="-285750"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References</a:t>
            </a:r>
            <a:endParaRPr lang="en-US" dirty="0" smtClean="0">
              <a:solidFill>
                <a:srgbClr val="002060"/>
              </a:solidFill>
            </a:endParaRPr>
          </a:p>
          <a:p>
            <a:pPr marL="742950" lvl="2" indent="-285750">
              <a:spcBef>
                <a:spcPts val="1200"/>
              </a:spcBef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25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11780" y="2031406"/>
            <a:ext cx="381000" cy="2057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9870" y="3238499"/>
            <a:ext cx="762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5872" y="2976889"/>
            <a:ext cx="1005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Client Call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9980" y="2021436"/>
            <a:ext cx="1524000" cy="304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07180" y="2467954"/>
            <a:ext cx="1524000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53285" y="2932275"/>
            <a:ext cx="1523999" cy="304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36905" y="3364906"/>
            <a:ext cx="1524000" cy="304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53285" y="3784006"/>
            <a:ext cx="1524000" cy="304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3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1692780" y="2173836"/>
            <a:ext cx="45720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1"/>
          </p:cNvCxnSpPr>
          <p:nvPr/>
        </p:nvCxnSpPr>
        <p:spPr>
          <a:xfrm rot="16200000" flipH="1">
            <a:off x="2345821" y="2358995"/>
            <a:ext cx="294118" cy="228600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9"/>
          <p:cNvCxnSpPr/>
          <p:nvPr/>
        </p:nvCxnSpPr>
        <p:spPr>
          <a:xfrm rot="16200000" flipH="1">
            <a:off x="2679819" y="2805513"/>
            <a:ext cx="294118" cy="228600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9"/>
          <p:cNvCxnSpPr>
            <a:endCxn id="16" idx="1"/>
          </p:cNvCxnSpPr>
          <p:nvPr/>
        </p:nvCxnSpPr>
        <p:spPr>
          <a:xfrm rot="16200000" flipH="1">
            <a:off x="2452465" y="3032866"/>
            <a:ext cx="744552" cy="224327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"/>
          <p:cNvCxnSpPr>
            <a:endCxn id="17" idx="1"/>
          </p:cNvCxnSpPr>
          <p:nvPr/>
        </p:nvCxnSpPr>
        <p:spPr>
          <a:xfrm rot="16200000" flipH="1">
            <a:off x="2251106" y="3234227"/>
            <a:ext cx="1163650" cy="240707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4914900" y="1983744"/>
            <a:ext cx="4076700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7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542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87438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/>
              <a:t>Motivations for Async Programming </a:t>
            </a:r>
          </a:p>
          <a:p>
            <a:r>
              <a:rPr lang="en-US" sz="1200" dirty="0" smtClean="0"/>
              <a:t>Blocking, Sync Programing gets in trouble under load</a:t>
            </a:r>
          </a:p>
          <a:p>
            <a:r>
              <a:rPr lang="en-US" sz="1200" dirty="0" smtClean="0"/>
              <a:t>Distributed Microservices collaborating over network </a:t>
            </a:r>
          </a:p>
          <a:p>
            <a:r>
              <a:rPr lang="en-US" sz="1200" dirty="0" smtClean="0"/>
              <a:t>Resiliency</a:t>
            </a:r>
          </a:p>
          <a:p>
            <a:r>
              <a:rPr lang="en-US" sz="1200" dirty="0" smtClean="0"/>
              <a:t>Parallel processing</a:t>
            </a:r>
          </a:p>
          <a:p>
            <a:r>
              <a:rPr lang="en-US" sz="1200" dirty="0" smtClean="0"/>
              <a:t>Better Threads Utilization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2185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Implementation Optoins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32390"/>
              </p:ext>
            </p:extLst>
          </p:nvPr>
        </p:nvGraphicFramePr>
        <p:xfrm>
          <a:off x="304800" y="1219200"/>
          <a:ext cx="8382000" cy="25190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91000"/>
                <a:gridCol w="4191000"/>
              </a:tblGrid>
              <a:tr h="598845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Concerns</a:t>
                      </a:r>
                      <a:endParaRPr lang="en-US" dirty="0"/>
                    </a:p>
                  </a:txBody>
                  <a:tcPr/>
                </a:tc>
              </a:tr>
              <a:tr h="5988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Callbacks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Not</a:t>
                      </a:r>
                      <a:r>
                        <a:rPr lang="en-US" sz="1800" baseline="0" dirty="0" smtClean="0"/>
                        <a:t> Composable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“Callback Hell” for nested cases</a:t>
                      </a:r>
                      <a:endParaRPr lang="en-US" sz="1800" dirty="0"/>
                    </a:p>
                  </a:txBody>
                  <a:tcPr/>
                </a:tc>
              </a:tr>
              <a:tr h="5988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Future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Future.get() is blocking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Complex beyond 1</a:t>
                      </a:r>
                      <a:r>
                        <a:rPr lang="en-US" sz="1800" baseline="0" dirty="0" smtClean="0"/>
                        <a:t> level composition</a:t>
                      </a:r>
                      <a:endParaRPr lang="en-US" sz="1800" dirty="0"/>
                    </a:p>
                  </a:txBody>
                  <a:tcPr/>
                </a:tc>
              </a:tr>
              <a:tr h="5988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CompletableFuture (Java8)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ListenableFuture</a:t>
                      </a:r>
                      <a:r>
                        <a:rPr lang="en-US" sz="1800" baseline="0" dirty="0" smtClean="0"/>
                        <a:t> (Spring/Guava)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Good</a:t>
                      </a:r>
                      <a:r>
                        <a:rPr lang="en-US" sz="1800" baseline="0" dirty="0" smtClean="0"/>
                        <a:t> for single async operation,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Complex beyond 1</a:t>
                      </a:r>
                      <a:r>
                        <a:rPr lang="en-US" sz="1800" baseline="0" dirty="0" smtClean="0"/>
                        <a:t> level composition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7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303" y="1015087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Library for composing async &amp; event-based programs using observable sequences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199" y="1828800"/>
            <a:ext cx="3309003" cy="1676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Iterable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 next()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Boolean hasNext()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throws RuntimeException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8526" y="1828800"/>
            <a:ext cx="3309003" cy="1676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Observable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onNext</a:t>
            </a:r>
            <a:r>
              <a:rPr lang="en-US" dirty="0" smtClean="0"/>
              <a:t>(T t)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onCompleted</a:t>
            </a:r>
            <a:r>
              <a:rPr lang="en-US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onError(</a:t>
            </a:r>
            <a:r>
              <a:rPr lang="en-US" dirty="0" err="1" smtClean="0"/>
              <a:t>Throwable</a:t>
            </a:r>
            <a:r>
              <a:rPr lang="en-US" dirty="0" smtClean="0"/>
              <a:t> e)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3581400"/>
            <a:ext cx="3309003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Blocking/Synchronous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Pull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58526" y="3581400"/>
            <a:ext cx="3309003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Non-blocking/</a:t>
            </a:r>
            <a:r>
              <a:rPr lang="en-US" sz="1600" dirty="0" smtClean="0"/>
              <a:t>Asynchronous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push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05626" y="47244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Powerful abstraction of low-level concerns – thread safety, thread synchronization, non-blocking IO,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7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using marble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http://reactivex.io/assets/operators/leg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7105650" cy="334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6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924442" y="2160766"/>
            <a:ext cx="105433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76400" y="1877561"/>
            <a:ext cx="214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ourier" pitchFamily="49" charset="0"/>
                <a:cs typeface="Arial" pitchFamily="34" charset="0"/>
              </a:rPr>
              <a:t>/dashboard/{</a:t>
            </a:r>
            <a:r>
              <a:rPr lang="en-US" sz="1050" b="1" dirty="0" err="1" smtClean="0">
                <a:latin typeface="Courier" pitchFamily="49" charset="0"/>
                <a:cs typeface="Arial" pitchFamily="34" charset="0"/>
              </a:rPr>
              <a:t>customerId</a:t>
            </a:r>
            <a:r>
              <a:rPr lang="en-US" sz="1050" b="1" dirty="0" smtClean="0">
                <a:latin typeface="Courier" pitchFamily="49" charset="0"/>
                <a:cs typeface="Arial" pitchFamily="34" charset="0"/>
              </a:rPr>
              <a:t>}</a:t>
            </a:r>
            <a:endParaRPr lang="en-US" sz="1100" b="1" dirty="0" smtClean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78781" y="2008366"/>
            <a:ext cx="1355220" cy="304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35981" y="2454884"/>
            <a:ext cx="1524000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782086" y="2919205"/>
            <a:ext cx="1523999" cy="304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CatalogItem</a:t>
            </a:r>
            <a:endParaRPr lang="en-US" dirty="0"/>
          </a:p>
        </p:txBody>
      </p:sp>
      <p:cxnSp>
        <p:nvCxnSpPr>
          <p:cNvPr id="53" name="Straight Arrow Connector 19"/>
          <p:cNvCxnSpPr>
            <a:endCxn id="48" idx="1"/>
          </p:cNvCxnSpPr>
          <p:nvPr/>
        </p:nvCxnSpPr>
        <p:spPr>
          <a:xfrm rot="16200000" flipH="1">
            <a:off x="4174622" y="2345925"/>
            <a:ext cx="294118" cy="228600"/>
          </a:xfrm>
          <a:prstGeom prst="bentConnector2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/>
          <p:nvPr/>
        </p:nvCxnSpPr>
        <p:spPr>
          <a:xfrm rot="16200000" flipH="1">
            <a:off x="4508620" y="2792443"/>
            <a:ext cx="294118" cy="228600"/>
          </a:xfrm>
          <a:prstGeom prst="bentConnector2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9"/>
          <p:cNvCxnSpPr/>
          <p:nvPr/>
        </p:nvCxnSpPr>
        <p:spPr>
          <a:xfrm rot="16200000" flipH="1">
            <a:off x="3646094" y="2874456"/>
            <a:ext cx="1363282" cy="240705"/>
          </a:xfrm>
          <a:prstGeom prst="bentConnector3">
            <a:avLst>
              <a:gd name="adj1" fmla="val 99522"/>
            </a:avLst>
          </a:prstGeom>
          <a:ln>
            <a:solidFill>
              <a:srgbClr val="FFC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35982" y="3495333"/>
            <a:ext cx="1524000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096000" y="2454884"/>
            <a:ext cx="214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ourier" pitchFamily="49" charset="0"/>
                <a:cs typeface="Arial" pitchFamily="34" charset="0"/>
              </a:rPr>
              <a:t>/cart/{</a:t>
            </a:r>
            <a:r>
              <a:rPr lang="en-US" sz="1050" b="1" dirty="0" err="1" smtClean="0">
                <a:latin typeface="Courier" pitchFamily="49" charset="0"/>
                <a:cs typeface="Arial" pitchFamily="34" charset="0"/>
              </a:rPr>
              <a:t>customerId</a:t>
            </a:r>
            <a:r>
              <a:rPr lang="en-US" sz="1050" b="1" dirty="0" smtClean="0">
                <a:latin typeface="Courier" pitchFamily="49" charset="0"/>
                <a:cs typeface="Arial" pitchFamily="34" charset="0"/>
              </a:rPr>
              <a:t>}</a:t>
            </a:r>
            <a:endParaRPr lang="en-US" sz="1100" b="1" dirty="0" smtClean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7000" y="2940800"/>
            <a:ext cx="2514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ourier" pitchFamily="49" charset="0"/>
                <a:cs typeface="Arial" pitchFamily="34" charset="0"/>
              </a:rPr>
              <a:t>/</a:t>
            </a:r>
            <a:r>
              <a:rPr lang="en-US" sz="1050" b="1" dirty="0" err="1" smtClean="0">
                <a:latin typeface="Courier" pitchFamily="49" charset="0"/>
                <a:cs typeface="Arial" pitchFamily="34" charset="0"/>
              </a:rPr>
              <a:t>catalogItems?skus</a:t>
            </a:r>
            <a:r>
              <a:rPr lang="en-US" sz="1050" b="1" dirty="0" smtClean="0">
                <a:latin typeface="Courier" pitchFamily="49" charset="0"/>
                <a:cs typeface="Arial" pitchFamily="34" charset="0"/>
              </a:rPr>
              <a:t>=[]</a:t>
            </a:r>
            <a:endParaRPr lang="en-US" sz="1100" b="1" dirty="0" smtClean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71431" y="3520775"/>
            <a:ext cx="2514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ourier" pitchFamily="49" charset="0"/>
                <a:cs typeface="Arial" pitchFamily="34" charset="0"/>
              </a:rPr>
              <a:t>/account/{</a:t>
            </a:r>
            <a:r>
              <a:rPr lang="en-US" sz="1050" b="1" dirty="0" err="1" smtClean="0">
                <a:latin typeface="Courier" pitchFamily="49" charset="0"/>
                <a:cs typeface="Arial" pitchFamily="34" charset="0"/>
              </a:rPr>
              <a:t>customerId</a:t>
            </a:r>
            <a:r>
              <a:rPr lang="en-US" sz="1050" b="1" dirty="0" smtClean="0">
                <a:latin typeface="Courier" pitchFamily="49" charset="0"/>
                <a:cs typeface="Arial" pitchFamily="34" charset="0"/>
              </a:rPr>
              <a:t>}</a:t>
            </a:r>
            <a:endParaRPr lang="en-US" sz="1100" b="1" dirty="0" smtClean="0">
              <a:latin typeface="Courier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4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Observables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0041"/>
            <a:ext cx="8153400" cy="352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834582"/>
      </p:ext>
    </p:extLst>
  </p:cSld>
  <p:clrMapOvr>
    <a:masterClrMapping/>
  </p:clrMapOvr>
</p:sld>
</file>

<file path=ppt/theme/theme1.xml><?xml version="1.0" encoding="utf-8"?>
<a:theme xmlns:a="http://schemas.openxmlformats.org/drawingml/2006/main" name="att_infosys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ccent 7">
    <a:dk1>
      <a:srgbClr val="6D6E71"/>
    </a:dk1>
    <a:lt1>
      <a:sysClr val="window" lastClr="FFFFFF"/>
    </a:lt1>
    <a:dk2>
      <a:srgbClr val="1F9CD7"/>
    </a:dk2>
    <a:lt2>
      <a:srgbClr val="A7A9AC"/>
    </a:lt2>
    <a:accent1>
      <a:srgbClr val="007CC3"/>
    </a:accent1>
    <a:accent2>
      <a:srgbClr val="F15A29"/>
    </a:accent2>
    <a:accent3>
      <a:srgbClr val="6D6E71"/>
    </a:accent3>
    <a:accent4>
      <a:srgbClr val="47BAEB"/>
    </a:accent4>
    <a:accent5>
      <a:srgbClr val="FAA41A"/>
    </a:accent5>
    <a:accent6>
      <a:srgbClr val="3E7D32"/>
    </a:accent6>
    <a:hlink>
      <a:srgbClr val="D2232A"/>
    </a:hlink>
    <a:folHlink>
      <a:srgbClr val="F9DFA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16172</TotalTime>
  <Words>232</Words>
  <Application>Microsoft Office PowerPoint</Application>
  <PresentationFormat>On-screen Show (4:3)</PresentationFormat>
  <Paragraphs>87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att_infosys</vt:lpstr>
      <vt:lpstr>ReactiveX Demo</vt:lpstr>
      <vt:lpstr>Table of Content</vt:lpstr>
      <vt:lpstr>Problem Statement</vt:lpstr>
      <vt:lpstr>Async Implementation Optoins</vt:lpstr>
      <vt:lpstr>ReactiveX</vt:lpstr>
      <vt:lpstr>Visualization using marble Diagram</vt:lpstr>
      <vt:lpstr>Demo</vt:lpstr>
      <vt:lpstr>Appendix</vt:lpstr>
      <vt:lpstr>Reactive Observables</vt:lpstr>
      <vt:lpstr>References</vt:lpstr>
      <vt:lpstr>ReactiveX Programing Languages</vt:lpstr>
      <vt:lpstr>Blocking/Sync Programing model </vt:lpstr>
      <vt:lpstr>Non-Blocking/Async Programing model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KIRANKUMAR PRAVINBHAI</dc:creator>
  <cp:lastModifiedBy>Kiran Patel</cp:lastModifiedBy>
  <cp:revision>884</cp:revision>
  <dcterms:created xsi:type="dcterms:W3CDTF">2006-08-16T00:00:00Z</dcterms:created>
  <dcterms:modified xsi:type="dcterms:W3CDTF">2017-08-25T20:03:40Z</dcterms:modified>
</cp:coreProperties>
</file>